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handoutMasterIdLst>
    <p:handoutMasterId r:id="rId18"/>
  </p:handoutMasterIdLst>
  <p:sldIdLst>
    <p:sldId id="257" r:id="rId2"/>
    <p:sldId id="312" r:id="rId3"/>
    <p:sldId id="259" r:id="rId4"/>
    <p:sldId id="321" r:id="rId5"/>
    <p:sldId id="317" r:id="rId6"/>
    <p:sldId id="309" r:id="rId7"/>
    <p:sldId id="318" r:id="rId8"/>
    <p:sldId id="319" r:id="rId9"/>
    <p:sldId id="323" r:id="rId10"/>
    <p:sldId id="313" r:id="rId11"/>
    <p:sldId id="310" r:id="rId12"/>
    <p:sldId id="324" r:id="rId13"/>
    <p:sldId id="325" r:id="rId14"/>
    <p:sldId id="326" r:id="rId15"/>
    <p:sldId id="327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2C99"/>
    <a:srgbClr val="0145E6"/>
    <a:srgbClr val="66FFFF"/>
    <a:srgbClr val="CCCCFF"/>
    <a:srgbClr val="FF505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B4B98B0-60AC-42C2-AFA5-B58CD77FA1E5}" styleName="Light Style 1 - Accent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ABFCF23-3B69-468F-B69F-88F6DE6A72F2}" styleName="Medium Style 1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58" autoAdjust="0"/>
    <p:restoredTop sz="94660"/>
  </p:normalViewPr>
  <p:slideViewPr>
    <p:cSldViewPr snapToGrid="0">
      <p:cViewPr>
        <p:scale>
          <a:sx n="80" d="100"/>
          <a:sy n="80" d="100"/>
        </p:scale>
        <p:origin x="557" y="192"/>
      </p:cViewPr>
      <p:guideLst>
        <p:guide orient="horz" pos="2137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1E597104-6294-4D6C-8A74-1A6A10AB4231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EB14A0-9DCF-46BF-9043-C94C2549CB15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18C20D-1290-487A-8305-52E0CECD48EB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200158-3241-4266-A8CF-473C44DDE827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D"/>
              <a:t>Source 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3AA2C57-5453-4FBA-A306-97AC1A96126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F18D8A3-87CD-4FED-A430-15A06C958B1D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688588624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D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FAE55D-B548-4FB7-BD2F-CC3ECE7C70DA}" type="datetimeFigureOut">
              <a:rPr lang="en-ID" smtClean="0"/>
              <a:t>22/09/2025</a:t>
            </a:fld>
            <a:endParaRPr lang="en-ID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D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ID"/>
              <a:t>Source :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CF92B74-6E66-460F-ABD4-38887362DCCA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783596330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AF87BE-FE6A-4EB4-A1D4-2202F361B3A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3D8F7C5-1BC8-4BF8-B632-6F44AD3D74D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F22E9A-80A3-4B19-B9CC-531267E17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2143BC-0CCF-4DC8-B22B-55503C3FC153}" type="datetime1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C7DF8-DB11-4EA2-85F5-80D6D86F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8C0EE1-2B89-45BA-9627-2F33662C6B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838298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13FC9-B141-4608-AF1C-7F05403B6C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514374-01E6-4DE5-8B57-4264F30759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72F9F-DB4E-498C-8242-8D559E6AC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14D15B-4599-4D53-8B0D-552F59FA224A}" type="datetime1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13E94D-800C-4F7A-A316-9F100122E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EBD98-26C4-4975-B299-CB7271CEEF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6573909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DC8837F-5FD3-4DE3-B229-3B89320A734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CB6D82-079F-4E86-9C31-0638261239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127CB6-2786-4BD9-9D93-ABD1634666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E377AD-18B8-4E32-B380-1C62DABEC7CA}" type="datetime1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143831-CBD9-419E-B3EB-F01E08F37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F29DA1-7555-4ECD-BFE7-6BB4BAE6D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3796646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7BC93C-44B5-4BEB-9B84-F5639910C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9C850A-DCD0-4D33-9448-B1C1DDA660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075ABF-F7F6-4E85-AB02-900CF248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AC02D-1185-4E76-9239-7937AABB7F7F}" type="datetime1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179951-EBD5-4F67-84AC-2778BC5976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548914-ACC9-4B8E-87A6-136E09FAE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6832246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8F7A4-3914-420F-9B7F-7F640E7D0E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04C016-DC6E-403E-9FCC-9C7C073501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0AEE5-C94A-4CC6-8917-2ED1B2D935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139260-3062-45DB-B525-E97EB5688F21}" type="datetime1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0CD917C-384B-48B6-B1FA-D580E8450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5B8524-7F70-4411-8694-7491444D5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3869134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1274A3-D7C5-4A45-B103-DDC15E11F8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A793F7-AB7E-472A-938B-4759BF2AD7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7C9C817-6A23-49E6-81D0-9B79DFFBF0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56FECA-7D93-4681-8B14-8C9D0E4DA4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ECA23E-1751-46CD-92C7-48364DF800F8}" type="datetime1">
              <a:rPr lang="en-ID" smtClean="0"/>
              <a:t>22/09/2025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2251210-69DF-4597-AA68-02D46F932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Source 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12E57B-A544-4AD9-A92F-146A31C831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7549856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C32AD1-17B8-4A4C-A0D9-90346E7605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B7EA45B-5026-47C5-90B8-1E04B1BFA4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49CA6C7-9B6F-40B0-AAB7-B2CAD49506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129429-4CB3-4488-97E6-3B912F9FB1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D38FC6-35DC-44AD-AFBE-E1A200854D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3CC1904-95B9-4F64-B7C8-51C05E5641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39F49A-BB0C-464F-B306-323854A951C1}" type="datetime1">
              <a:rPr lang="en-ID" smtClean="0"/>
              <a:t>22/09/2025</a:t>
            </a:fld>
            <a:endParaRPr lang="en-ID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E65901F-0653-498F-A88D-ABA73BBADF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Source :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F2A767-8AD8-45F0-A9C5-9F4C2E46D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3855736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B59E4C-D466-48AF-8DDB-9F07A2672D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1F4EF3-AF88-494C-AA9A-83094EBC4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A84F-F7C6-4AF0-9C0A-E235D58737D9}" type="datetime1">
              <a:rPr lang="en-ID" smtClean="0"/>
              <a:t>22/09/2025</a:t>
            </a:fld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AA19F85-D3B0-4EF2-B56C-106E6D62A5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Source :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91D1B6-F5B8-4B88-BDB9-D73B8B326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7698211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DA328B9-DD49-4165-AF6C-DFACAEF4A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CA8D2-6527-4E10-A223-80C17CC3A034}" type="datetime1">
              <a:rPr lang="en-ID" smtClean="0"/>
              <a:t>22/09/2025</a:t>
            </a:fld>
            <a:endParaRPr lang="en-ID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E1BEB4-B7E3-4160-A1A6-3663CBB27B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Source 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807649-6266-4D5E-A0E9-AF6842DE6F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962951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8F0FD7-EE86-4E1D-8D5B-C07046CA83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7D9B36-DAD1-47FB-AF75-E922B6F8E6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FBFEBF9-1555-48F8-8D9D-E03B2C0E81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3010EF-9DA7-40A3-A75C-D10BE1FB5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7DBC7C-5922-4AF2-92B1-EE70B1CA7CE7}" type="datetime1">
              <a:rPr lang="en-ID" smtClean="0"/>
              <a:t>22/09/2025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03DE9A5-E0FB-446F-A18D-6B7AE47720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Source 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1C6E5C-6DEF-4B98-B940-5AF1D4C1E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851603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5220C-3B05-4649-8ED9-F97B5F4ACA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2952F0-682F-4D49-B567-95778284FC7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D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9C115B8-F401-43D4-B35C-90D2A9DD24A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1C22457-EDD7-4B76-B801-8E0443377D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2470D6-6E63-4AC6-B118-A6EECA2BE97C}" type="datetime1">
              <a:rPr lang="en-ID" smtClean="0"/>
              <a:t>22/09/2025</a:t>
            </a:fld>
            <a:endParaRPr lang="en-ID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E03BCEB-63FE-419C-9590-BEDD3AB498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ID"/>
              <a:t>Source :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78B2C3-DB26-49EB-9A91-E5A42855EC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2006197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05CF9BB-8F41-4CFA-9988-DB2C70EAFB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DF1982-4BB4-4479-96E8-3C472BBB5F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D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FA133-4944-4F25-AAAA-B2E99302873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6CDA98F-12A2-4796-B3B9-E7557A2A4C3B}" type="datetime1">
              <a:rPr lang="en-ID" smtClean="0"/>
              <a:t>22/09/2025</a:t>
            </a:fld>
            <a:endParaRPr lang="en-ID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A79723-C5DC-40DE-8F19-6763DD1ABD7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ID"/>
              <a:t>Source :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63D9E9-25E7-43B8-94F7-BB1314C3674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7DDB3B0-BE00-4C08-853B-339D517F1E66}" type="slidenum">
              <a:rPr lang="en-ID" smtClean="0"/>
              <a:t>‹#›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5907477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AB1DAD-D8BC-4BCF-B478-7630D677C4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colorTemperature colorTemp="4700"/>
                    </a14:imgEffect>
                    <a14:imgEffect>
                      <a14:brightnessContrast bright="-40000" contrast="2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6082764" y="0"/>
            <a:ext cx="6109236" cy="6867525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2A6FC1F9-828C-4676-B7D6-10B53F290FFF}"/>
              </a:ext>
            </a:extLst>
          </p:cNvPr>
          <p:cNvSpPr/>
          <p:nvPr/>
        </p:nvSpPr>
        <p:spPr>
          <a:xfrm>
            <a:off x="0" y="5992427"/>
            <a:ext cx="12192000" cy="865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3F8B40-7BA0-4E6F-9D9F-4ECA772A12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02567" y="2162146"/>
            <a:ext cx="6571605" cy="1021054"/>
          </a:xfrm>
        </p:spPr>
        <p:txBody>
          <a:bodyPr>
            <a:noAutofit/>
          </a:bodyPr>
          <a:lstStyle/>
          <a:p>
            <a:pPr algn="ctr"/>
            <a:r>
              <a:rPr lang="en-US" sz="2800" b="1" dirty="0">
                <a:solidFill>
                  <a:srgbClr val="012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Engineer Recruitment</a:t>
            </a:r>
            <a:br>
              <a:rPr lang="en-US" sz="2800" b="1" dirty="0">
                <a:solidFill>
                  <a:srgbClr val="012C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800" b="1" dirty="0">
                <a:solidFill>
                  <a:srgbClr val="012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Test </a:t>
            </a:r>
            <a:br>
              <a:rPr lang="en-US" sz="2800" b="1" dirty="0">
                <a:solidFill>
                  <a:srgbClr val="012C99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1600" b="1" dirty="0">
                <a:solidFill>
                  <a:srgbClr val="012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by </a:t>
            </a:r>
            <a:r>
              <a:rPr lang="en-US" sz="1600" b="1" dirty="0" err="1">
                <a:solidFill>
                  <a:srgbClr val="012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Mandiri</a:t>
            </a:r>
            <a:r>
              <a:rPr lang="en-US" sz="1600" b="1" dirty="0">
                <a:solidFill>
                  <a:srgbClr val="012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600" b="1" dirty="0" err="1">
                <a:solidFill>
                  <a:srgbClr val="012C99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Sekuritas</a:t>
            </a:r>
            <a:endParaRPr lang="en-ID" sz="1600" b="1" dirty="0">
              <a:solidFill>
                <a:srgbClr val="012C99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BB9DD4-4BE6-4EBE-A2E0-578AD7C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endParaRPr lang="en-ID" dirty="0"/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3E525C7D-B001-4165-B65D-0883B2119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82409" y="3977353"/>
            <a:ext cx="4201653" cy="1021053"/>
          </a:xfrm>
        </p:spPr>
        <p:txBody>
          <a:bodyPr>
            <a:noAutofit/>
          </a:bodyPr>
          <a:lstStyle/>
          <a:p>
            <a:pPr marL="0" indent="0" algn="ctr">
              <a:buNone/>
            </a:pPr>
            <a:r>
              <a:rPr lang="en-ID" sz="1600" dirty="0">
                <a:latin typeface="Arial" panose="020B0604020202020204" pitchFamily="34" charset="0"/>
                <a:cs typeface="Arial" panose="020B0604020202020204" pitchFamily="34" charset="0"/>
              </a:rPr>
              <a:t>Prepared by :</a:t>
            </a:r>
            <a:br>
              <a:rPr lang="en-ID" sz="24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Erina Rifka Simanjuntak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4C01163-8584-477D-B3E8-CEA3D621D1D7}"/>
              </a:ext>
            </a:extLst>
          </p:cNvPr>
          <p:cNvSpPr/>
          <p:nvPr/>
        </p:nvSpPr>
        <p:spPr>
          <a:xfrm>
            <a:off x="0" y="-8107"/>
            <a:ext cx="12192000" cy="865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6EDB3EF1-9D9C-435A-BB36-C6265AFD1585}"/>
              </a:ext>
            </a:extLst>
          </p:cNvPr>
          <p:cNvSpPr/>
          <p:nvPr/>
        </p:nvSpPr>
        <p:spPr>
          <a:xfrm>
            <a:off x="377835" y="6163603"/>
            <a:ext cx="297735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Technical Test by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Mandiri</a:t>
            </a:r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sz="1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Sekuritas</a:t>
            </a:r>
            <a:endParaRPr 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sz="1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2025</a:t>
            </a:r>
          </a:p>
        </p:txBody>
      </p:sp>
    </p:spTree>
    <p:extLst>
      <p:ext uri="{BB962C8B-B14F-4D97-AF65-F5344CB8AC3E}">
        <p14:creationId xmlns:p14="http://schemas.microsoft.com/office/powerpoint/2010/main" val="39452256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A6A4-8E36-401E-BBBE-FB807CF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10</a:t>
            </a:fld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A0720-57B4-4A02-B684-CA9F690763EB}"/>
              </a:ext>
            </a:extLst>
          </p:cNvPr>
          <p:cNvSpPr/>
          <p:nvPr/>
        </p:nvSpPr>
        <p:spPr>
          <a:xfrm>
            <a:off x="1000797" y="2672834"/>
            <a:ext cx="10190418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</a:rPr>
              <a:t>TECHNICAL CASE 3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How to create LLM chat using only internal database?</a:t>
            </a:r>
            <a:endParaRPr lang="en-ID" sz="3600" b="1" dirty="0">
              <a:solidFill>
                <a:srgbClr val="FFC000"/>
              </a:solidFill>
            </a:endParaRPr>
          </a:p>
          <a:p>
            <a:pPr algn="ctr"/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031158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23D352-4A90-48A7-ABF9-459CE9FB25CF}"/>
              </a:ext>
            </a:extLst>
          </p:cNvPr>
          <p:cNvSpPr/>
          <p:nvPr/>
        </p:nvSpPr>
        <p:spPr>
          <a:xfrm>
            <a:off x="0" y="-8107"/>
            <a:ext cx="12192000" cy="865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TECHNICAL CASE 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BB9DD4-4BE6-4EBE-A2E0-578AD7C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3563" y="6242650"/>
            <a:ext cx="2743200" cy="365125"/>
          </a:xfrm>
        </p:spPr>
        <p:txBody>
          <a:bodyPr/>
          <a:lstStyle/>
          <a:p>
            <a:fld id="{27DDB3B0-BE00-4C08-853B-339D517F1E66}" type="slidenum">
              <a:rPr lang="en-ID" sz="1600" smtClean="0"/>
              <a:t>11</a:t>
            </a:fld>
            <a:endParaRPr lang="en-ID" dirty="0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22671658-2D5D-4872-B1E0-B5D29985EAE9}"/>
              </a:ext>
            </a:extLst>
          </p:cNvPr>
          <p:cNvSpPr txBox="1">
            <a:spLocks/>
          </p:cNvSpPr>
          <p:nvPr/>
        </p:nvSpPr>
        <p:spPr>
          <a:xfrm>
            <a:off x="870012" y="2625155"/>
            <a:ext cx="9818703" cy="308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6739E-D1C2-4BE8-9F44-FE223C1BA304}"/>
              </a:ext>
            </a:extLst>
          </p:cNvPr>
          <p:cNvSpPr/>
          <p:nvPr/>
        </p:nvSpPr>
        <p:spPr>
          <a:xfrm>
            <a:off x="279462" y="3335350"/>
            <a:ext cx="11275288" cy="203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User </a:t>
            </a:r>
            <a:r>
              <a:rPr lang="en-US" sz="1400" dirty="0" err="1">
                <a:solidFill>
                  <a:schemeClr val="tx1"/>
                </a:solidFill>
              </a:rPr>
              <a:t>mengajukan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pertanyaan</a:t>
            </a:r>
            <a:r>
              <a:rPr lang="en-US" sz="1400" dirty="0">
                <a:solidFill>
                  <a:schemeClr val="tx1"/>
                </a:solidFill>
              </a:rPr>
              <a:t> ke chatbot.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Orchestrator </a:t>
            </a:r>
            <a:r>
              <a:rPr lang="en-US" sz="1400" dirty="0" err="1">
                <a:solidFill>
                  <a:schemeClr val="tx1"/>
                </a:solidFill>
              </a:rPr>
              <a:t>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analisis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pertanyaan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</a:rPr>
              <a:t>Jika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butuh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informasi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dari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dokumen</a:t>
            </a:r>
            <a:r>
              <a:rPr lang="en-US" sz="1400" dirty="0">
                <a:solidFill>
                  <a:schemeClr val="tx1"/>
                </a:solidFill>
              </a:rPr>
              <a:t> → </a:t>
            </a:r>
            <a:r>
              <a:rPr lang="en-US" sz="1400" dirty="0" err="1">
                <a:solidFill>
                  <a:schemeClr val="tx1"/>
                </a:solidFill>
              </a:rPr>
              <a:t>diteruskan</a:t>
            </a:r>
            <a:r>
              <a:rPr lang="en-US" sz="1400" dirty="0">
                <a:solidFill>
                  <a:schemeClr val="tx1"/>
                </a:solidFill>
              </a:rPr>
              <a:t> ke Embedding Service → query ke Vector Database untuk </a:t>
            </a:r>
            <a:r>
              <a:rPr lang="en-US" sz="1400" dirty="0" err="1">
                <a:solidFill>
                  <a:schemeClr val="tx1"/>
                </a:solidFill>
              </a:rPr>
              <a:t>cari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dokumen</a:t>
            </a:r>
            <a:r>
              <a:rPr lang="en-US" sz="1400" dirty="0">
                <a:solidFill>
                  <a:schemeClr val="tx1"/>
                </a:solidFill>
              </a:rPr>
              <a:t> paling </a:t>
            </a:r>
            <a:r>
              <a:rPr lang="en-US" sz="1400" dirty="0" err="1">
                <a:solidFill>
                  <a:schemeClr val="tx1"/>
                </a:solidFill>
              </a:rPr>
              <a:t>relevan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400" dirty="0" err="1">
                <a:solidFill>
                  <a:schemeClr val="tx1"/>
                </a:solidFill>
              </a:rPr>
              <a:t>Jika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butuh</a:t>
            </a:r>
            <a:r>
              <a:rPr lang="en-US" sz="1400" dirty="0">
                <a:solidFill>
                  <a:schemeClr val="tx1"/>
                </a:solidFill>
              </a:rPr>
              <a:t> data real-time (</a:t>
            </a:r>
            <a:r>
              <a:rPr lang="en-US" sz="1400" dirty="0" err="1">
                <a:solidFill>
                  <a:schemeClr val="tx1"/>
                </a:solidFill>
              </a:rPr>
              <a:t>misalnya</a:t>
            </a:r>
            <a:r>
              <a:rPr lang="en-US" sz="1400" dirty="0">
                <a:solidFill>
                  <a:schemeClr val="tx1"/>
                </a:solidFill>
              </a:rPr>
              <a:t> status </a:t>
            </a:r>
            <a:r>
              <a:rPr lang="en-US" sz="1400" dirty="0" err="1">
                <a:solidFill>
                  <a:schemeClr val="tx1"/>
                </a:solidFill>
              </a:rPr>
              <a:t>transaksi</a:t>
            </a:r>
            <a:r>
              <a:rPr lang="en-US" sz="1400" dirty="0">
                <a:solidFill>
                  <a:schemeClr val="tx1"/>
                </a:solidFill>
              </a:rPr>
              <a:t>, HR, CRM) → </a:t>
            </a:r>
            <a:r>
              <a:rPr lang="en-US" sz="1400" dirty="0" err="1">
                <a:solidFill>
                  <a:schemeClr val="tx1"/>
                </a:solidFill>
              </a:rPr>
              <a:t>diteruskan</a:t>
            </a:r>
            <a:r>
              <a:rPr lang="en-US" sz="1400" dirty="0">
                <a:solidFill>
                  <a:schemeClr val="tx1"/>
                </a:solidFill>
              </a:rPr>
              <a:t> ke Internal API.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Prompt Builder : </a:t>
            </a:r>
            <a:r>
              <a:rPr lang="en-US" sz="1400" dirty="0" err="1">
                <a:solidFill>
                  <a:schemeClr val="tx1"/>
                </a:solidFill>
              </a:rPr>
              <a:t>Menggabungkan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hasil</a:t>
            </a:r>
            <a:r>
              <a:rPr lang="en-US" sz="1400" dirty="0">
                <a:solidFill>
                  <a:schemeClr val="tx1"/>
                </a:solidFill>
              </a:rPr>
              <a:t> retrieval (</a:t>
            </a:r>
            <a:r>
              <a:rPr lang="en-US" sz="1400" dirty="0" err="1">
                <a:solidFill>
                  <a:schemeClr val="tx1"/>
                </a:solidFill>
              </a:rPr>
              <a:t>dokumen</a:t>
            </a:r>
            <a:r>
              <a:rPr lang="en-US" sz="1400" dirty="0">
                <a:solidFill>
                  <a:schemeClr val="tx1"/>
                </a:solidFill>
              </a:rPr>
              <a:t> + data API) dengan </a:t>
            </a:r>
            <a:r>
              <a:rPr lang="en-US" sz="1400" dirty="0" err="1">
                <a:solidFill>
                  <a:schemeClr val="tx1"/>
                </a:solidFill>
              </a:rPr>
              <a:t>pertanyaan</a:t>
            </a:r>
            <a:r>
              <a:rPr lang="en-US" sz="1400" dirty="0">
                <a:solidFill>
                  <a:schemeClr val="tx1"/>
                </a:solidFill>
              </a:rPr>
              <a:t> user ke dalam </a:t>
            </a:r>
            <a:r>
              <a:rPr lang="en-US" sz="1400" dirty="0" err="1">
                <a:solidFill>
                  <a:schemeClr val="tx1"/>
                </a:solidFill>
              </a:rPr>
              <a:t>satu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konteks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LLM Model : </a:t>
            </a:r>
            <a:r>
              <a:rPr lang="en-US" sz="1400" dirty="0" err="1">
                <a:solidFill>
                  <a:schemeClr val="tx1"/>
                </a:solidFill>
              </a:rPr>
              <a:t>Memberi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jawaban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berbasis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konteks</a:t>
            </a:r>
            <a:r>
              <a:rPr lang="en-US" sz="1400" dirty="0">
                <a:solidFill>
                  <a:schemeClr val="tx1"/>
                </a:solidFill>
              </a:rPr>
              <a:t> internal.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Post-Processor:  </a:t>
            </a:r>
            <a:r>
              <a:rPr lang="en-US" sz="1400" dirty="0" err="1">
                <a:solidFill>
                  <a:schemeClr val="tx1"/>
                </a:solidFill>
              </a:rPr>
              <a:t>Pengecekan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keamanan</a:t>
            </a:r>
            <a:r>
              <a:rPr lang="en-US" sz="1400" dirty="0">
                <a:solidFill>
                  <a:schemeClr val="tx1"/>
                </a:solidFill>
              </a:rPr>
              <a:t>, </a:t>
            </a:r>
            <a:r>
              <a:rPr lang="en-US" sz="1400" dirty="0" err="1">
                <a:solidFill>
                  <a:schemeClr val="tx1"/>
                </a:solidFill>
              </a:rPr>
              <a:t>menyaring</a:t>
            </a:r>
            <a:r>
              <a:rPr lang="en-US" sz="1400" dirty="0">
                <a:solidFill>
                  <a:schemeClr val="tx1"/>
                </a:solidFill>
              </a:rPr>
              <a:t> PII, dan </a:t>
            </a:r>
            <a:r>
              <a:rPr lang="en-US" sz="1400" dirty="0" err="1">
                <a:solidFill>
                  <a:schemeClr val="tx1"/>
                </a:solidFill>
              </a:rPr>
              <a:t>memastikan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jawaban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sesuai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aturan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Response </a:t>
            </a:r>
            <a:r>
              <a:rPr lang="en-US" sz="1400" dirty="0" err="1">
                <a:solidFill>
                  <a:schemeClr val="tx1"/>
                </a:solidFill>
              </a:rPr>
              <a:t>dikirim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kembali</a:t>
            </a:r>
            <a:r>
              <a:rPr lang="en-US" sz="1400" dirty="0">
                <a:solidFill>
                  <a:schemeClr val="tx1"/>
                </a:solidFill>
              </a:rPr>
              <a:t> ke user,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Feedback user </a:t>
            </a:r>
            <a:r>
              <a:rPr lang="en-US" sz="1400" dirty="0" err="1">
                <a:solidFill>
                  <a:schemeClr val="tx1"/>
                </a:solidFill>
              </a:rPr>
              <a:t>akan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dirty="0" err="1">
                <a:solidFill>
                  <a:schemeClr val="tx1"/>
                </a:solidFill>
              </a:rPr>
              <a:t>digunakan</a:t>
            </a:r>
            <a:r>
              <a:rPr lang="en-US" sz="1400" dirty="0">
                <a:solidFill>
                  <a:schemeClr val="tx1"/>
                </a:solidFill>
              </a:rPr>
              <a:t> untuk </a:t>
            </a:r>
            <a:r>
              <a:rPr lang="en-US" sz="1400" dirty="0" err="1">
                <a:solidFill>
                  <a:schemeClr val="tx1"/>
                </a:solidFill>
              </a:rPr>
              <a:t>evaluasi</a:t>
            </a:r>
            <a:endParaRPr lang="en-US" sz="1400" dirty="0">
              <a:solidFill>
                <a:schemeClr val="tx1"/>
              </a:solidFill>
            </a:endParaRP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8B2E9B0E-DD84-430B-9B39-18CA339E2B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035625"/>
            <a:ext cx="12192000" cy="21248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048641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A6A4-8E36-401E-BBBE-FB807CF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12</a:t>
            </a:fld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A0720-57B4-4A02-B684-CA9F690763EB}"/>
              </a:ext>
            </a:extLst>
          </p:cNvPr>
          <p:cNvSpPr/>
          <p:nvPr/>
        </p:nvSpPr>
        <p:spPr>
          <a:xfrm>
            <a:off x="1445057" y="2672834"/>
            <a:ext cx="9301906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</a:rPr>
              <a:t>TECHNICAL CASE 4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How to create data platform end-to-end system?</a:t>
            </a:r>
            <a:endParaRPr lang="en-ID" sz="3600" b="1" dirty="0">
              <a:solidFill>
                <a:srgbClr val="FFC000"/>
              </a:solidFill>
            </a:endParaRPr>
          </a:p>
          <a:p>
            <a:pPr algn="ctr"/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2704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23D352-4A90-48A7-ABF9-459CE9FB25CF}"/>
              </a:ext>
            </a:extLst>
          </p:cNvPr>
          <p:cNvSpPr/>
          <p:nvPr/>
        </p:nvSpPr>
        <p:spPr>
          <a:xfrm>
            <a:off x="0" y="-8107"/>
            <a:ext cx="12192000" cy="865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TECHNICAL CASE 4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BB9DD4-4BE6-4EBE-A2E0-578AD7C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3563" y="6242650"/>
            <a:ext cx="2743200" cy="365125"/>
          </a:xfrm>
        </p:spPr>
        <p:txBody>
          <a:bodyPr/>
          <a:lstStyle/>
          <a:p>
            <a:fld id="{27DDB3B0-BE00-4C08-853B-339D517F1E66}" type="slidenum">
              <a:rPr lang="en-ID" sz="1600" smtClean="0"/>
              <a:t>13</a:t>
            </a:fld>
            <a:endParaRPr lang="en-ID" dirty="0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22671658-2D5D-4872-B1E0-B5D29985EAE9}"/>
              </a:ext>
            </a:extLst>
          </p:cNvPr>
          <p:cNvSpPr txBox="1">
            <a:spLocks/>
          </p:cNvSpPr>
          <p:nvPr/>
        </p:nvSpPr>
        <p:spPr>
          <a:xfrm>
            <a:off x="870012" y="2625155"/>
            <a:ext cx="9818703" cy="308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6739E-D1C2-4BE8-9F44-FE223C1BA304}"/>
              </a:ext>
            </a:extLst>
          </p:cNvPr>
          <p:cNvSpPr/>
          <p:nvPr/>
        </p:nvSpPr>
        <p:spPr>
          <a:xfrm>
            <a:off x="545237" y="3995881"/>
            <a:ext cx="11268075" cy="203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Sources Data</a:t>
            </a:r>
            <a:r>
              <a:rPr lang="en-US" sz="1400" dirty="0"/>
              <a:t> 		: Data comes from files, databases, APIs, or streaming sources.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Data Ingestion</a:t>
            </a:r>
            <a:r>
              <a:rPr lang="en-US" sz="1400" dirty="0"/>
              <a:t> 		: Tools like Dataflow or AWS Kinesis capture and load the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Data Lake		</a:t>
            </a:r>
            <a:r>
              <a:rPr lang="en-US" sz="1400" dirty="0"/>
              <a:t>: Raw data is stored in scalable storage like GCS or S3.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Data Processing</a:t>
            </a:r>
            <a:r>
              <a:rPr lang="en-US" sz="1400" dirty="0"/>
              <a:t> 		: Processing engines such as Spark for cleaning, transforming, and preparing data.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Data Warehouse (curated data)</a:t>
            </a:r>
            <a:r>
              <a:rPr lang="en-US" sz="1400" dirty="0"/>
              <a:t> 	:Transformed data is stored in </a:t>
            </a:r>
            <a:r>
              <a:rPr lang="en-US" sz="1400" dirty="0" err="1"/>
              <a:t>BigQuery</a:t>
            </a:r>
            <a:r>
              <a:rPr lang="en-US" sz="1400" dirty="0"/>
              <a:t> or Redshift for analytics.</a:t>
            </a:r>
          </a:p>
          <a:p>
            <a:pPr marL="342900" indent="-342900">
              <a:buFont typeface="+mj-lt"/>
              <a:buAutoNum type="arabicPeriod"/>
            </a:pPr>
            <a:r>
              <a:rPr lang="en-US" sz="1400" b="1" dirty="0"/>
              <a:t>Consumer</a:t>
            </a:r>
            <a:r>
              <a:rPr lang="en-US" sz="1400" dirty="0"/>
              <a:t> 		: Users access the data, data can use in BI tools or Spark for reporting, data preparation, modelling</a:t>
            </a:r>
          </a:p>
          <a:p>
            <a:endParaRPr lang="en-US" sz="1400" dirty="0"/>
          </a:p>
          <a:p>
            <a:r>
              <a:rPr lang="en-US" sz="1400" dirty="0"/>
              <a:t>With supporting components include : </a:t>
            </a:r>
            <a:r>
              <a:rPr lang="en-US" sz="1400" b="1" dirty="0"/>
              <a:t>Orchestration</a:t>
            </a:r>
            <a:r>
              <a:rPr lang="en-US" sz="1400" dirty="0"/>
              <a:t> (Airflow), </a:t>
            </a:r>
            <a:r>
              <a:rPr lang="en-US" sz="1400" b="1" dirty="0"/>
              <a:t>Catalog &amp; Metadata</a:t>
            </a:r>
            <a:r>
              <a:rPr lang="en-US" sz="1400" dirty="0"/>
              <a:t> (MDL, </a:t>
            </a:r>
            <a:r>
              <a:rPr lang="en-US" sz="1400" dirty="0" err="1"/>
              <a:t>Collibra</a:t>
            </a:r>
            <a:r>
              <a:rPr lang="en-US" sz="1400" dirty="0"/>
              <a:t>), </a:t>
            </a:r>
            <a:r>
              <a:rPr lang="en-US" sz="1400" b="1" dirty="0"/>
              <a:t>Security</a:t>
            </a:r>
            <a:r>
              <a:rPr lang="en-US" sz="1400" dirty="0"/>
              <a:t> (IAM &amp; encryption), and </a:t>
            </a:r>
            <a:r>
              <a:rPr lang="en-US" sz="1400" b="1" dirty="0"/>
              <a:t>CI/CD</a:t>
            </a:r>
            <a:r>
              <a:rPr lang="en-US" sz="1400" dirty="0"/>
              <a:t> (GitHub).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400" i="1" dirty="0">
              <a:solidFill>
                <a:schemeClr val="tx1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3F78BF51-1541-4CC0-B556-E2C46584F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0125" y="1376607"/>
            <a:ext cx="10544175" cy="82264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C5FA00F7-C160-4E5F-81A8-13202ED408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9900" y="2625155"/>
            <a:ext cx="6172200" cy="6441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649609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A6A4-8E36-401E-BBBE-FB807CF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14</a:t>
            </a:fld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A0720-57B4-4A02-B684-CA9F690763EB}"/>
              </a:ext>
            </a:extLst>
          </p:cNvPr>
          <p:cNvSpPr/>
          <p:nvPr/>
        </p:nvSpPr>
        <p:spPr>
          <a:xfrm>
            <a:off x="1021351" y="2672834"/>
            <a:ext cx="10149317" cy="230832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</a:rPr>
              <a:t>TECHNICAL CASE 5</a:t>
            </a:r>
          </a:p>
          <a:p>
            <a:pPr algn="ctr"/>
            <a:r>
              <a:rPr lang="en-US" sz="3600" dirty="0">
                <a:solidFill>
                  <a:srgbClr val="FFC000"/>
                </a:solidFill>
              </a:rPr>
              <a:t>What is the future of fintech in investment banking?</a:t>
            </a:r>
            <a:endParaRPr lang="en-ID" sz="3600" b="1" dirty="0">
              <a:solidFill>
                <a:srgbClr val="FFC000"/>
              </a:solidFill>
            </a:endParaRPr>
          </a:p>
          <a:p>
            <a:pPr algn="ctr"/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7379984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23D352-4A90-48A7-ABF9-459CE9FB25CF}"/>
              </a:ext>
            </a:extLst>
          </p:cNvPr>
          <p:cNvSpPr/>
          <p:nvPr/>
        </p:nvSpPr>
        <p:spPr>
          <a:xfrm>
            <a:off x="0" y="-8107"/>
            <a:ext cx="12192000" cy="865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TECHNICAL CASE 5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BB9DD4-4BE6-4EBE-A2E0-578AD7C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3563" y="6242650"/>
            <a:ext cx="2743200" cy="365125"/>
          </a:xfrm>
        </p:spPr>
        <p:txBody>
          <a:bodyPr/>
          <a:lstStyle/>
          <a:p>
            <a:fld id="{27DDB3B0-BE00-4C08-853B-339D517F1E66}" type="slidenum">
              <a:rPr lang="en-ID" sz="1600" smtClean="0"/>
              <a:t>15</a:t>
            </a:fld>
            <a:endParaRPr lang="en-ID" dirty="0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22671658-2D5D-4872-B1E0-B5D29985EAE9}"/>
              </a:ext>
            </a:extLst>
          </p:cNvPr>
          <p:cNvSpPr txBox="1">
            <a:spLocks/>
          </p:cNvSpPr>
          <p:nvPr/>
        </p:nvSpPr>
        <p:spPr>
          <a:xfrm>
            <a:off x="870012" y="2625155"/>
            <a:ext cx="9818703" cy="308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A66739E-D1C2-4BE8-9F44-FE223C1BA304}"/>
              </a:ext>
            </a:extLst>
          </p:cNvPr>
          <p:cNvSpPr/>
          <p:nvPr/>
        </p:nvSpPr>
        <p:spPr>
          <a:xfrm>
            <a:off x="371475" y="1152464"/>
            <a:ext cx="11275288" cy="20313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numCol="1">
            <a:spAutoFit/>
          </a:bodyPr>
          <a:lstStyle/>
          <a:p>
            <a:r>
              <a:rPr lang="en-US" dirty="0">
                <a:solidFill>
                  <a:schemeClr val="tx1"/>
                </a:solidFill>
              </a:rPr>
              <a:t>The future of fintech in investment banking will be </a:t>
            </a:r>
            <a:r>
              <a:rPr lang="en-US" b="1" dirty="0">
                <a:solidFill>
                  <a:srgbClr val="012C99"/>
                </a:solidFill>
              </a:rPr>
              <a:t>shaped by digitalization that enhances efficiency across processes</a:t>
            </a:r>
            <a:r>
              <a:rPr lang="en-US" dirty="0">
                <a:solidFill>
                  <a:schemeClr val="tx1"/>
                </a:solidFill>
              </a:rPr>
              <a:t>. </a:t>
            </a:r>
          </a:p>
          <a:p>
            <a:r>
              <a:rPr lang="en-US" b="1" dirty="0">
                <a:solidFill>
                  <a:srgbClr val="012C99"/>
                </a:solidFill>
              </a:rPr>
              <a:t>Big data and AI will accelerate </a:t>
            </a:r>
            <a:r>
              <a:rPr lang="en-US" dirty="0">
                <a:solidFill>
                  <a:schemeClr val="tx1"/>
                </a:solidFill>
              </a:rPr>
              <a:t>risk analysis, valuation, and portfolio management while lowering costs, allowing bankers to focus on more strategic roles.</a:t>
            </a:r>
          </a:p>
          <a:p>
            <a:endParaRPr lang="en-US" dirty="0">
              <a:solidFill>
                <a:schemeClr val="tx1"/>
              </a:solidFill>
            </a:endParaRPr>
          </a:p>
          <a:p>
            <a:r>
              <a:rPr lang="en-US" dirty="0">
                <a:solidFill>
                  <a:schemeClr val="tx1"/>
                </a:solidFill>
              </a:rPr>
              <a:t>However, true competitiveness lies not only in efficiency but also in security. In banking, </a:t>
            </a:r>
            <a:r>
              <a:rPr lang="en-US" b="1" dirty="0">
                <a:solidFill>
                  <a:srgbClr val="012C99"/>
                </a:solidFill>
              </a:rPr>
              <a:t>security is both a necessity and a strategic advantage that builds trust</a:t>
            </a:r>
            <a:r>
              <a:rPr lang="en-US" dirty="0">
                <a:solidFill>
                  <a:schemeClr val="tx1"/>
                </a:solidFill>
              </a:rPr>
              <a:t>. The stronger the protection, the more attractive the bank becomes to clients. </a:t>
            </a:r>
            <a:r>
              <a:rPr lang="en-US" b="1" dirty="0">
                <a:solidFill>
                  <a:srgbClr val="012C99"/>
                </a:solidFill>
              </a:rPr>
              <a:t>Efficiency keeps banks competitive, but security ensures long-term superiority</a:t>
            </a:r>
            <a:r>
              <a:rPr lang="en-US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28610042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A6A4-8E36-401E-BBBE-FB807CF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2</a:t>
            </a:fld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A0720-57B4-4A02-B684-CA9F690763EB}"/>
              </a:ext>
            </a:extLst>
          </p:cNvPr>
          <p:cNvSpPr/>
          <p:nvPr/>
        </p:nvSpPr>
        <p:spPr>
          <a:xfrm>
            <a:off x="3346143" y="2672834"/>
            <a:ext cx="54997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</a:rPr>
              <a:t>TECHNICAL CASE 1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Import CRM tables into PostgreSQL and Summary</a:t>
            </a:r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040746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23D352-4A90-48A7-ABF9-459CE9FB25CF}"/>
              </a:ext>
            </a:extLst>
          </p:cNvPr>
          <p:cNvSpPr/>
          <p:nvPr/>
        </p:nvSpPr>
        <p:spPr>
          <a:xfrm>
            <a:off x="0" y="-8107"/>
            <a:ext cx="12192000" cy="865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TECHNICAL CASE 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BB9DD4-4BE6-4EBE-A2E0-578AD7C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3563" y="6242650"/>
            <a:ext cx="2743200" cy="365125"/>
          </a:xfrm>
        </p:spPr>
        <p:txBody>
          <a:bodyPr/>
          <a:lstStyle/>
          <a:p>
            <a:fld id="{27DDB3B0-BE00-4C08-853B-339D517F1E66}" type="slidenum">
              <a:rPr lang="en-ID" sz="1600" smtClean="0"/>
              <a:t>3</a:t>
            </a:fld>
            <a:endParaRPr lang="en-ID" dirty="0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22671658-2D5D-4872-B1E0-B5D29985EAE9}"/>
              </a:ext>
            </a:extLst>
          </p:cNvPr>
          <p:cNvSpPr txBox="1">
            <a:spLocks/>
          </p:cNvSpPr>
          <p:nvPr/>
        </p:nvSpPr>
        <p:spPr>
          <a:xfrm>
            <a:off x="870012" y="2625155"/>
            <a:ext cx="9818703" cy="308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A8585BD1-A164-465E-A233-1A5154446EAA}"/>
              </a:ext>
            </a:extLst>
          </p:cNvPr>
          <p:cNvSpPr txBox="1">
            <a:spLocks/>
          </p:cNvSpPr>
          <p:nvPr/>
        </p:nvSpPr>
        <p:spPr>
          <a:xfrm>
            <a:off x="1083075" y="1040953"/>
            <a:ext cx="9392575" cy="4561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36EEE-C868-4424-92C2-0D28917E78FE}"/>
              </a:ext>
            </a:extLst>
          </p:cNvPr>
          <p:cNvSpPr/>
          <p:nvPr/>
        </p:nvSpPr>
        <p:spPr>
          <a:xfrm>
            <a:off x="624766" y="5406569"/>
            <a:ext cx="10942467" cy="7927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Most complaints are in the </a:t>
            </a:r>
            <a:r>
              <a:rPr lang="en-US" sz="1600" b="1" dirty="0">
                <a:solidFill>
                  <a:srgbClr val="012C99"/>
                </a:solidFill>
              </a:rPr>
              <a:t>‘Closed with explanation’ </a:t>
            </a:r>
            <a:r>
              <a:rPr lang="en-US" sz="1600" dirty="0"/>
              <a:t>category, totaling </a:t>
            </a:r>
            <a:r>
              <a:rPr lang="en-US" sz="1600" b="1" dirty="0">
                <a:solidFill>
                  <a:schemeClr val="tx1"/>
                </a:solidFill>
              </a:rPr>
              <a:t>1.649 complaints</a:t>
            </a:r>
            <a:r>
              <a:rPr lang="en-US" sz="1600" dirty="0"/>
              <a:t>, </a:t>
            </a:r>
          </a:p>
          <a:p>
            <a:pPr>
              <a:lnSpc>
                <a:spcPct val="150000"/>
              </a:lnSpc>
            </a:pPr>
            <a:r>
              <a:rPr lang="en-US" sz="1600" dirty="0"/>
              <a:t>with an </a:t>
            </a:r>
            <a:r>
              <a:rPr lang="en-US" sz="1600" b="1" dirty="0">
                <a:solidFill>
                  <a:srgbClr val="012C99"/>
                </a:solidFill>
              </a:rPr>
              <a:t>average forwarding</a:t>
            </a:r>
            <a:r>
              <a:rPr lang="en-US" sz="1600" dirty="0">
                <a:solidFill>
                  <a:srgbClr val="012C99"/>
                </a:solidFill>
              </a:rPr>
              <a:t> </a:t>
            </a:r>
            <a:r>
              <a:rPr lang="en-US" sz="1600" dirty="0"/>
              <a:t>time of </a:t>
            </a:r>
            <a:r>
              <a:rPr lang="en-US" sz="1600" b="1" dirty="0">
                <a:solidFill>
                  <a:srgbClr val="012C99"/>
                </a:solidFill>
              </a:rPr>
              <a:t>3 days</a:t>
            </a:r>
            <a:r>
              <a:rPr lang="en-US" sz="1600" dirty="0">
                <a:solidFill>
                  <a:srgbClr val="012C99"/>
                </a:solidFill>
              </a:rPr>
              <a:t> </a:t>
            </a:r>
            <a:r>
              <a:rPr lang="en-US" sz="1600" dirty="0"/>
              <a:t>and </a:t>
            </a:r>
            <a:r>
              <a:rPr lang="en-US" sz="1600" b="1" dirty="0">
                <a:solidFill>
                  <a:srgbClr val="012C99"/>
                </a:solidFill>
              </a:rPr>
              <a:t>average call duration </a:t>
            </a:r>
            <a:r>
              <a:rPr lang="en-US" sz="1600" dirty="0">
                <a:solidFill>
                  <a:schemeClr val="tx1"/>
                </a:solidFill>
              </a:rPr>
              <a:t>of</a:t>
            </a:r>
            <a:r>
              <a:rPr lang="en-US" sz="1600" dirty="0">
                <a:solidFill>
                  <a:srgbClr val="012C99"/>
                </a:solidFill>
              </a:rPr>
              <a:t> </a:t>
            </a:r>
            <a:r>
              <a:rPr lang="en-US" sz="1600" b="1" dirty="0">
                <a:solidFill>
                  <a:srgbClr val="012C99"/>
                </a:solidFill>
              </a:rPr>
              <a:t>11.59 minutes</a:t>
            </a:r>
            <a:r>
              <a:rPr lang="en-US" sz="1600" dirty="0">
                <a:solidFill>
                  <a:srgbClr val="012C99"/>
                </a:solidFill>
              </a:rPr>
              <a:t>.</a:t>
            </a:r>
            <a:endParaRPr lang="en-US" sz="1600" b="1" dirty="0">
              <a:solidFill>
                <a:srgbClr val="012C99"/>
              </a:solidFill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C995467-2C25-43D5-937E-8151ACABF8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766" y="1156024"/>
            <a:ext cx="7918936" cy="2571288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6CD1E0AF-3041-49F2-861D-9A7BF028659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63064" y="2404363"/>
            <a:ext cx="6945861" cy="22556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949066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23D352-4A90-48A7-ABF9-459CE9FB25CF}"/>
              </a:ext>
            </a:extLst>
          </p:cNvPr>
          <p:cNvSpPr/>
          <p:nvPr/>
        </p:nvSpPr>
        <p:spPr>
          <a:xfrm>
            <a:off x="0" y="-8107"/>
            <a:ext cx="12192000" cy="865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TECHNICAL CASE 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BB9DD4-4BE6-4EBE-A2E0-578AD7C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3563" y="6242650"/>
            <a:ext cx="2743200" cy="365125"/>
          </a:xfrm>
        </p:spPr>
        <p:txBody>
          <a:bodyPr/>
          <a:lstStyle/>
          <a:p>
            <a:fld id="{27DDB3B0-BE00-4C08-853B-339D517F1E66}" type="slidenum">
              <a:rPr lang="en-ID" sz="1600" smtClean="0"/>
              <a:t>4</a:t>
            </a:fld>
            <a:endParaRPr lang="en-ID" dirty="0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22671658-2D5D-4872-B1E0-B5D29985EAE9}"/>
              </a:ext>
            </a:extLst>
          </p:cNvPr>
          <p:cNvSpPr txBox="1">
            <a:spLocks/>
          </p:cNvSpPr>
          <p:nvPr/>
        </p:nvSpPr>
        <p:spPr>
          <a:xfrm>
            <a:off x="870012" y="2625155"/>
            <a:ext cx="9818703" cy="308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A8585BD1-A164-465E-A233-1A5154446EAA}"/>
              </a:ext>
            </a:extLst>
          </p:cNvPr>
          <p:cNvSpPr txBox="1">
            <a:spLocks/>
          </p:cNvSpPr>
          <p:nvPr/>
        </p:nvSpPr>
        <p:spPr>
          <a:xfrm>
            <a:off x="1083075" y="1040953"/>
            <a:ext cx="9392575" cy="4561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A736EEE-C868-4424-92C2-0D28917E78FE}"/>
              </a:ext>
            </a:extLst>
          </p:cNvPr>
          <p:cNvSpPr/>
          <p:nvPr/>
        </p:nvSpPr>
        <p:spPr>
          <a:xfrm>
            <a:off x="624766" y="5488487"/>
            <a:ext cx="10942467" cy="792781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dirty="0"/>
              <a:t>Among the server (service agents), </a:t>
            </a:r>
            <a:r>
              <a:rPr lang="en-US" sz="1600" b="1" dirty="0">
                <a:solidFill>
                  <a:srgbClr val="012C99"/>
                </a:solidFill>
              </a:rPr>
              <a:t>server </a:t>
            </a:r>
            <a:r>
              <a:rPr lang="en-US" sz="1600" b="1" dirty="0" err="1">
                <a:solidFill>
                  <a:srgbClr val="012C99"/>
                </a:solidFill>
              </a:rPr>
              <a:t>Bension</a:t>
            </a:r>
            <a:r>
              <a:rPr lang="en-US" sz="1600" b="1" dirty="0">
                <a:solidFill>
                  <a:srgbClr val="012C99"/>
                </a:solidFill>
              </a:rPr>
              <a:t> </a:t>
            </a:r>
            <a:r>
              <a:rPr lang="en-US" sz="1600" dirty="0"/>
              <a:t>shows the </a:t>
            </a:r>
            <a:r>
              <a:rPr lang="en-US" sz="1600" b="1" dirty="0">
                <a:solidFill>
                  <a:srgbClr val="012C99"/>
                </a:solidFill>
              </a:rPr>
              <a:t>longest average call duration</a:t>
            </a:r>
            <a:r>
              <a:rPr lang="en-US" sz="1600" dirty="0"/>
              <a:t> </a:t>
            </a:r>
          </a:p>
          <a:p>
            <a:pPr>
              <a:lnSpc>
                <a:spcPct val="150000"/>
              </a:lnSpc>
            </a:pPr>
            <a:r>
              <a:rPr lang="en-US" sz="1600" b="1" dirty="0">
                <a:solidFill>
                  <a:srgbClr val="012C99"/>
                </a:solidFill>
              </a:rPr>
              <a:t>Averaging 12.76 minutes </a:t>
            </a:r>
            <a:r>
              <a:rPr lang="en-US" sz="1600" dirty="0"/>
              <a:t>with </a:t>
            </a:r>
            <a:r>
              <a:rPr lang="en-US" sz="1600" b="1" dirty="0">
                <a:solidFill>
                  <a:srgbClr val="012C99"/>
                </a:solidFill>
              </a:rPr>
              <a:t>100 complaints handled</a:t>
            </a:r>
            <a:r>
              <a:rPr lang="en-US" sz="1600" dirty="0">
                <a:solidFill>
                  <a:srgbClr val="012C99"/>
                </a:solidFill>
              </a:rPr>
              <a:t>.</a:t>
            </a:r>
            <a:endParaRPr lang="en-US" sz="1600" b="1" dirty="0">
              <a:solidFill>
                <a:srgbClr val="012C99"/>
              </a:solidFill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F0D691F-DFF7-4F93-8795-512C066D52D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6807" t="9693"/>
          <a:stretch/>
        </p:blipFill>
        <p:spPr>
          <a:xfrm>
            <a:off x="870010" y="1464918"/>
            <a:ext cx="6525089" cy="2310466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C2B5316-3B71-41B9-A0C3-F8A926CD9C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84733" y="2394220"/>
            <a:ext cx="4711223" cy="29535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254674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206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BFA6A4-8E36-401E-BBBE-FB807CF8FE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7DDB3B0-BE00-4C08-853B-339D517F1E66}" type="slidenum">
              <a:rPr lang="en-ID" smtClean="0"/>
              <a:t>5</a:t>
            </a:fld>
            <a:endParaRPr lang="en-ID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F8A0720-57B4-4A02-B684-CA9F690763EB}"/>
              </a:ext>
            </a:extLst>
          </p:cNvPr>
          <p:cNvSpPr/>
          <p:nvPr/>
        </p:nvSpPr>
        <p:spPr>
          <a:xfrm>
            <a:off x="3346143" y="2672834"/>
            <a:ext cx="5499711" cy="120032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5400" b="1" dirty="0">
                <a:solidFill>
                  <a:srgbClr val="FFC000"/>
                </a:solidFill>
              </a:rPr>
              <a:t>TECHNICAL CASE 2</a:t>
            </a:r>
          </a:p>
          <a:p>
            <a:pPr algn="ctr"/>
            <a:r>
              <a:rPr lang="en-US" dirty="0">
                <a:solidFill>
                  <a:srgbClr val="FFC000"/>
                </a:solidFill>
              </a:rPr>
              <a:t>Luxury Loan Portfolio Dashboard</a:t>
            </a:r>
            <a:endParaRPr lang="en-US" sz="5400" b="1" dirty="0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665931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23D352-4A90-48A7-ABF9-459CE9FB25CF}"/>
              </a:ext>
            </a:extLst>
          </p:cNvPr>
          <p:cNvSpPr/>
          <p:nvPr/>
        </p:nvSpPr>
        <p:spPr>
          <a:xfrm>
            <a:off x="0" y="-8107"/>
            <a:ext cx="12192000" cy="865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TECHNICAL CASE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BB9DD4-4BE6-4EBE-A2E0-578AD7C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3563" y="6242650"/>
            <a:ext cx="2743200" cy="365125"/>
          </a:xfrm>
        </p:spPr>
        <p:txBody>
          <a:bodyPr/>
          <a:lstStyle/>
          <a:p>
            <a:fld id="{27DDB3B0-BE00-4C08-853B-339D517F1E66}" type="slidenum">
              <a:rPr lang="en-ID" sz="1600" smtClean="0"/>
              <a:t>6</a:t>
            </a:fld>
            <a:endParaRPr lang="en-ID" dirty="0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22671658-2D5D-4872-B1E0-B5D29985EAE9}"/>
              </a:ext>
            </a:extLst>
          </p:cNvPr>
          <p:cNvSpPr txBox="1">
            <a:spLocks/>
          </p:cNvSpPr>
          <p:nvPr/>
        </p:nvSpPr>
        <p:spPr>
          <a:xfrm>
            <a:off x="870012" y="2625155"/>
            <a:ext cx="9818703" cy="308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Title 6">
            <a:extLst>
              <a:ext uri="{FF2B5EF4-FFF2-40B4-BE49-F238E27FC236}">
                <a16:creationId xmlns:a16="http://schemas.microsoft.com/office/drawing/2014/main" id="{A8585BD1-A164-465E-A233-1A5154446EAA}"/>
              </a:ext>
            </a:extLst>
          </p:cNvPr>
          <p:cNvSpPr txBox="1">
            <a:spLocks/>
          </p:cNvSpPr>
          <p:nvPr/>
        </p:nvSpPr>
        <p:spPr>
          <a:xfrm>
            <a:off x="1083075" y="1040953"/>
            <a:ext cx="9392575" cy="456117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571500" indent="-571500">
              <a:lnSpc>
                <a:spcPct val="200000"/>
              </a:lnSpc>
              <a:buFont typeface="+mj-lt"/>
              <a:buAutoNum type="romanUcPeriod"/>
            </a:pPr>
            <a:endParaRPr lang="en-US" sz="28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7E2D4C2-AADA-4670-B51C-789D4DE5D34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1503285" y="1741477"/>
            <a:ext cx="8972365" cy="431084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29FC559-CE52-4F74-9259-355B18FFEA2E}"/>
              </a:ext>
            </a:extLst>
          </p:cNvPr>
          <p:cNvSpPr/>
          <p:nvPr/>
        </p:nvSpPr>
        <p:spPr>
          <a:xfrm>
            <a:off x="704296" y="1026440"/>
            <a:ext cx="10942467" cy="42344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600" b="1" dirty="0"/>
              <a:t>View when opening the web portal :</a:t>
            </a:r>
          </a:p>
        </p:txBody>
      </p:sp>
    </p:spTree>
    <p:extLst>
      <p:ext uri="{BB962C8B-B14F-4D97-AF65-F5344CB8AC3E}">
        <p14:creationId xmlns:p14="http://schemas.microsoft.com/office/powerpoint/2010/main" val="124128406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10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23D352-4A90-48A7-ABF9-459CE9FB25CF}"/>
              </a:ext>
            </a:extLst>
          </p:cNvPr>
          <p:cNvSpPr/>
          <p:nvPr/>
        </p:nvSpPr>
        <p:spPr>
          <a:xfrm>
            <a:off x="0" y="-8107"/>
            <a:ext cx="12192000" cy="865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TECHNICAL CASE 2</a:t>
            </a:r>
          </a:p>
          <a:p>
            <a:pPr algn="ctr"/>
            <a:r>
              <a:rPr lang="en-US" b="1" dirty="0"/>
              <a:t>Dashboard 1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BB9DD4-4BE6-4EBE-A2E0-578AD7C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3563" y="6242650"/>
            <a:ext cx="2743200" cy="365125"/>
          </a:xfrm>
        </p:spPr>
        <p:txBody>
          <a:bodyPr/>
          <a:lstStyle/>
          <a:p>
            <a:fld id="{27DDB3B0-BE00-4C08-853B-339D517F1E66}" type="slidenum">
              <a:rPr lang="en-ID" sz="1600" smtClean="0"/>
              <a:t>7</a:t>
            </a:fld>
            <a:endParaRPr lang="en-ID" dirty="0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22671658-2D5D-4872-B1E0-B5D29985EAE9}"/>
              </a:ext>
            </a:extLst>
          </p:cNvPr>
          <p:cNvSpPr txBox="1">
            <a:spLocks/>
          </p:cNvSpPr>
          <p:nvPr/>
        </p:nvSpPr>
        <p:spPr>
          <a:xfrm>
            <a:off x="870012" y="2625155"/>
            <a:ext cx="9818703" cy="308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738FB11-AB8D-462E-93C5-1DE60698BF5C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78176" y="1237564"/>
            <a:ext cx="10835647" cy="301434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B1AF3B15-1315-4028-B3D8-DB193DE0CC57}"/>
              </a:ext>
            </a:extLst>
          </p:cNvPr>
          <p:cNvSpPr/>
          <p:nvPr/>
        </p:nvSpPr>
        <p:spPr>
          <a:xfrm>
            <a:off x="870012" y="4512424"/>
            <a:ext cx="10942467" cy="1674754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1. </a:t>
            </a:r>
            <a:r>
              <a:rPr lang="en-US" sz="1400" dirty="0">
                <a:solidFill>
                  <a:srgbClr val="012C99"/>
                </a:solidFill>
              </a:rPr>
              <a:t>Top 3 loan purposes </a:t>
            </a:r>
            <a:r>
              <a:rPr lang="en-US" sz="1400" dirty="0">
                <a:solidFill>
                  <a:schemeClr val="tx1"/>
                </a:solidFill>
              </a:rPr>
              <a:t>(2012–2019) by number of customers: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Commercial property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Home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Investment property</a:t>
            </a:r>
          </a:p>
          <a:p>
            <a:pPr>
              <a:lnSpc>
                <a:spcPct val="150000"/>
              </a:lnSpc>
            </a:pPr>
            <a:r>
              <a:rPr lang="en-US" sz="1400" dirty="0">
                <a:solidFill>
                  <a:schemeClr val="tx1"/>
                </a:solidFill>
              </a:rPr>
              <a:t>2. The </a:t>
            </a:r>
            <a:r>
              <a:rPr lang="en-US" sz="1400" dirty="0">
                <a:solidFill>
                  <a:srgbClr val="012C99"/>
                </a:solidFill>
              </a:rPr>
              <a:t>highest number of customers </a:t>
            </a:r>
            <a:r>
              <a:rPr lang="en-US" sz="1400" dirty="0">
                <a:solidFill>
                  <a:schemeClr val="tx1"/>
                </a:solidFill>
              </a:rPr>
              <a:t>was recorded for </a:t>
            </a:r>
            <a:r>
              <a:rPr lang="en-US" sz="1400" dirty="0">
                <a:solidFill>
                  <a:srgbClr val="012C99"/>
                </a:solidFill>
              </a:rPr>
              <a:t>home loans in 2018</a:t>
            </a:r>
            <a:r>
              <a:rPr lang="en-US" sz="1400" dirty="0">
                <a:solidFill>
                  <a:srgbClr val="0145E6"/>
                </a:solidFill>
              </a:rPr>
              <a:t>, </a:t>
            </a:r>
            <a:r>
              <a:rPr lang="en-US" sz="1400" dirty="0">
                <a:solidFill>
                  <a:schemeClr val="tx1"/>
                </a:solidFill>
              </a:rPr>
              <a:t>with total customers is 80 customers</a:t>
            </a:r>
          </a:p>
        </p:txBody>
      </p:sp>
    </p:spTree>
    <p:extLst>
      <p:ext uri="{BB962C8B-B14F-4D97-AF65-F5344CB8AC3E}">
        <p14:creationId xmlns:p14="http://schemas.microsoft.com/office/powerpoint/2010/main" val="557766573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23D352-4A90-48A7-ABF9-459CE9FB25CF}"/>
              </a:ext>
            </a:extLst>
          </p:cNvPr>
          <p:cNvSpPr/>
          <p:nvPr/>
        </p:nvSpPr>
        <p:spPr>
          <a:xfrm>
            <a:off x="0" y="-8107"/>
            <a:ext cx="12192000" cy="865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TECHNICAL CASE 2</a:t>
            </a:r>
          </a:p>
          <a:p>
            <a:pPr algn="ctr"/>
            <a:r>
              <a:rPr lang="en-US" b="1" dirty="0"/>
              <a:t>Dashboard 2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BB9DD4-4BE6-4EBE-A2E0-578AD7C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3563" y="6242650"/>
            <a:ext cx="2743200" cy="365125"/>
          </a:xfrm>
        </p:spPr>
        <p:txBody>
          <a:bodyPr/>
          <a:lstStyle/>
          <a:p>
            <a:fld id="{27DDB3B0-BE00-4C08-853B-339D517F1E66}" type="slidenum">
              <a:rPr lang="en-ID" sz="1600" smtClean="0"/>
              <a:t>8</a:t>
            </a:fld>
            <a:endParaRPr lang="en-ID" dirty="0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22671658-2D5D-4872-B1E0-B5D29985EAE9}"/>
              </a:ext>
            </a:extLst>
          </p:cNvPr>
          <p:cNvSpPr txBox="1">
            <a:spLocks/>
          </p:cNvSpPr>
          <p:nvPr/>
        </p:nvSpPr>
        <p:spPr>
          <a:xfrm>
            <a:off x="870012" y="2625155"/>
            <a:ext cx="9818703" cy="308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F3B15-1315-4028-B3D8-DB193DE0CC57}"/>
              </a:ext>
            </a:extLst>
          </p:cNvPr>
          <p:cNvSpPr/>
          <p:nvPr/>
        </p:nvSpPr>
        <p:spPr>
          <a:xfrm>
            <a:off x="870012" y="4512424"/>
            <a:ext cx="10942467" cy="705258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/>
              <a:t>The</a:t>
            </a:r>
            <a:r>
              <a:rPr lang="en-US" sz="1400" b="1" dirty="0"/>
              <a:t> </a:t>
            </a:r>
            <a:r>
              <a:rPr lang="en-US" sz="1400" b="1" dirty="0">
                <a:solidFill>
                  <a:srgbClr val="012C99"/>
                </a:solidFill>
              </a:rPr>
              <a:t>highest number of customers </a:t>
            </a:r>
            <a:r>
              <a:rPr lang="en-US" sz="1400" dirty="0"/>
              <a:t>was from </a:t>
            </a:r>
            <a:r>
              <a:rPr lang="en-US" sz="1400" b="1" dirty="0">
                <a:solidFill>
                  <a:srgbClr val="012C99"/>
                </a:solidFill>
              </a:rPr>
              <a:t>2018</a:t>
            </a:r>
            <a:r>
              <a:rPr lang="en-US" sz="1400" dirty="0"/>
              <a:t> with </a:t>
            </a:r>
            <a:r>
              <a:rPr lang="en-US" sz="1400" b="1" dirty="0">
                <a:solidFill>
                  <a:srgbClr val="012C99"/>
                </a:solidFill>
              </a:rPr>
              <a:t>228 customers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</a:t>
            </a:r>
            <a:r>
              <a:rPr lang="en-US" sz="1400" b="1" dirty="0">
                <a:solidFill>
                  <a:srgbClr val="012C99"/>
                </a:solidFill>
              </a:rPr>
              <a:t>highest growth rate </a:t>
            </a:r>
            <a:r>
              <a:rPr lang="en-US" sz="1400" dirty="0">
                <a:solidFill>
                  <a:schemeClr val="tx1"/>
                </a:solidFill>
              </a:rPr>
              <a:t>was from </a:t>
            </a:r>
            <a:r>
              <a:rPr lang="en-US" sz="1400" b="1" dirty="0">
                <a:solidFill>
                  <a:srgbClr val="012C99"/>
                </a:solidFill>
              </a:rPr>
              <a:t>2018 </a:t>
            </a:r>
            <a:r>
              <a:rPr lang="en-US" sz="1400" dirty="0">
                <a:solidFill>
                  <a:schemeClr val="tx1"/>
                </a:solidFill>
              </a:rPr>
              <a:t>with percentage </a:t>
            </a:r>
            <a:r>
              <a:rPr lang="en-US" sz="1400" b="1" dirty="0">
                <a:solidFill>
                  <a:srgbClr val="012C99"/>
                </a:solidFill>
              </a:rPr>
              <a:t>17,52%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468E9BF-76B6-4F7F-8322-33AFE654B314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609734" y="1327871"/>
            <a:ext cx="10712253" cy="296004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DDEBDFF-7307-4DDC-9CA8-B635FEA87FDE}"/>
              </a:ext>
            </a:extLst>
          </p:cNvPr>
          <p:cNvPicPr/>
          <p:nvPr/>
        </p:nvPicPr>
        <p:blipFill rotWithShape="1">
          <a:blip r:embed="rId3"/>
          <a:srcRect l="69374" t="14993" r="15" b="1923"/>
          <a:stretch/>
        </p:blipFill>
        <p:spPr>
          <a:xfrm>
            <a:off x="8198179" y="4165345"/>
            <a:ext cx="2917744" cy="2266924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235960958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5723D352-4A90-48A7-ABF9-459CE9FB25CF}"/>
              </a:ext>
            </a:extLst>
          </p:cNvPr>
          <p:cNvSpPr/>
          <p:nvPr/>
        </p:nvSpPr>
        <p:spPr>
          <a:xfrm>
            <a:off x="0" y="-8107"/>
            <a:ext cx="12192000" cy="865573"/>
          </a:xfrm>
          <a:prstGeom prst="rect">
            <a:avLst/>
          </a:prstGeom>
          <a:solidFill>
            <a:srgbClr val="002060"/>
          </a:solidFill>
          <a:ln>
            <a:noFill/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600" b="1" dirty="0"/>
              <a:t>TECHNICAL CASE 2</a:t>
            </a:r>
          </a:p>
          <a:p>
            <a:pPr algn="ctr"/>
            <a:r>
              <a:rPr lang="en-US" b="1" dirty="0"/>
              <a:t>Dashboard 3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32BB9DD4-4BE6-4EBE-A2E0-578AD7C7F7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03563" y="6242650"/>
            <a:ext cx="2743200" cy="365125"/>
          </a:xfrm>
        </p:spPr>
        <p:txBody>
          <a:bodyPr/>
          <a:lstStyle/>
          <a:p>
            <a:fld id="{27DDB3B0-BE00-4C08-853B-339D517F1E66}" type="slidenum">
              <a:rPr lang="en-ID" sz="1600" smtClean="0"/>
              <a:t>9</a:t>
            </a:fld>
            <a:endParaRPr lang="en-ID" dirty="0"/>
          </a:p>
        </p:txBody>
      </p:sp>
      <p:sp>
        <p:nvSpPr>
          <p:cNvPr id="18" name="Title 6">
            <a:extLst>
              <a:ext uri="{FF2B5EF4-FFF2-40B4-BE49-F238E27FC236}">
                <a16:creationId xmlns:a16="http://schemas.microsoft.com/office/drawing/2014/main" id="{22671658-2D5D-4872-B1E0-B5D29985EAE9}"/>
              </a:ext>
            </a:extLst>
          </p:cNvPr>
          <p:cNvSpPr txBox="1">
            <a:spLocks/>
          </p:cNvSpPr>
          <p:nvPr/>
        </p:nvSpPr>
        <p:spPr>
          <a:xfrm>
            <a:off x="870012" y="2625155"/>
            <a:ext cx="9818703" cy="308038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en-ID" sz="2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1AF3B15-1315-4028-B3D8-DB193DE0CC57}"/>
              </a:ext>
            </a:extLst>
          </p:cNvPr>
          <p:cNvSpPr/>
          <p:nvPr/>
        </p:nvSpPr>
        <p:spPr>
          <a:xfrm>
            <a:off x="624766" y="4711045"/>
            <a:ext cx="10942467" cy="382092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endParaRPr lang="en-US" sz="1400" b="1" dirty="0">
              <a:solidFill>
                <a:srgbClr val="012C99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D7B518A-3B52-4157-8BB0-EEB2966A138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461111" y="1152464"/>
            <a:ext cx="11269776" cy="335415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1F244010-9754-447D-9BF4-1FCF9F44FD35}"/>
              </a:ext>
            </a:extLst>
          </p:cNvPr>
          <p:cNvSpPr/>
          <p:nvPr/>
        </p:nvSpPr>
        <p:spPr>
          <a:xfrm>
            <a:off x="545237" y="4706576"/>
            <a:ext cx="10942467" cy="199791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The most frequently chosen building class category is </a:t>
            </a:r>
            <a:r>
              <a:rPr lang="en-US" sz="1400" b="1" dirty="0">
                <a:solidFill>
                  <a:srgbClr val="012C99"/>
                </a:solidFill>
              </a:rPr>
              <a:t>12 Condos – Walkup Apartments</a:t>
            </a:r>
            <a:r>
              <a:rPr lang="en-US" sz="1400" dirty="0">
                <a:solidFill>
                  <a:schemeClr val="tx1"/>
                </a:solidFill>
              </a:rPr>
              <a:t>, with an </a:t>
            </a:r>
            <a:r>
              <a:rPr lang="en-US" sz="1400" b="1" dirty="0">
                <a:solidFill>
                  <a:srgbClr val="012C99"/>
                </a:solidFill>
              </a:rPr>
              <a:t>LTV ratio of  0.74</a:t>
            </a:r>
            <a:r>
              <a:rPr lang="en-US" sz="14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1400" dirty="0">
              <a:solidFill>
                <a:schemeClr val="tx1"/>
              </a:solidFill>
            </a:endParaRPr>
          </a:p>
          <a:p>
            <a:pPr algn="ctr">
              <a:lnSpc>
                <a:spcPct val="150000"/>
              </a:lnSpc>
            </a:pPr>
            <a:r>
              <a:rPr lang="en-US" sz="1400" b="1" i="1" dirty="0">
                <a:solidFill>
                  <a:schemeClr val="tx1"/>
                </a:solidFill>
              </a:rPr>
              <a:t>Loan-to-Value (LTV) = Loan balance ÷ Property value</a:t>
            </a:r>
          </a:p>
          <a:p>
            <a:pPr algn="ctr">
              <a:lnSpc>
                <a:spcPct val="150000"/>
              </a:lnSpc>
            </a:pPr>
            <a:endParaRPr lang="en-US" sz="1400" dirty="0">
              <a:solidFill>
                <a:schemeClr val="tx1"/>
              </a:solidFill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higher LTV means greater risk (loan amount closer to property value)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chemeClr val="tx1"/>
                </a:solidFill>
              </a:rPr>
              <a:t>A lower LTV means safer loan (larger equity/down payment from borrower)</a:t>
            </a:r>
            <a:endParaRPr lang="en-US" sz="1400" b="1" dirty="0">
              <a:solidFill>
                <a:srgbClr val="012C99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3821184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4104</TotalTime>
  <Words>658</Words>
  <Application>Microsoft Office PowerPoint</Application>
  <PresentationFormat>Widescreen</PresentationFormat>
  <Paragraphs>79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Data Engineer Recruitment Technical Test  by Mandiri Sekuritas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TOPIC SELECTION</dc:title>
  <dc:creator>Erina Rifka Simanjuntak</dc:creator>
  <cp:lastModifiedBy>Erina</cp:lastModifiedBy>
  <cp:revision>58</cp:revision>
  <dcterms:created xsi:type="dcterms:W3CDTF">2023-08-30T22:43:46Z</dcterms:created>
  <dcterms:modified xsi:type="dcterms:W3CDTF">2025-09-22T16:16:44Z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38b525e5-f3da-4501-8f1e-526b6769fc56_Enabled">
    <vt:lpwstr>true</vt:lpwstr>
  </property>
  <property fmtid="{D5CDD505-2E9C-101B-9397-08002B2CF9AE}" pid="3" name="MSIP_Label_38b525e5-f3da-4501-8f1e-526b6769fc56_SetDate">
    <vt:lpwstr>2023-08-30T22:43:46Z</vt:lpwstr>
  </property>
  <property fmtid="{D5CDD505-2E9C-101B-9397-08002B2CF9AE}" pid="4" name="MSIP_Label_38b525e5-f3da-4501-8f1e-526b6769fc56_Method">
    <vt:lpwstr>Standard</vt:lpwstr>
  </property>
  <property fmtid="{D5CDD505-2E9C-101B-9397-08002B2CF9AE}" pid="5" name="MSIP_Label_38b525e5-f3da-4501-8f1e-526b6769fc56_Name">
    <vt:lpwstr>defa4170-0d19-0005-0004-bc88714345d2</vt:lpwstr>
  </property>
  <property fmtid="{D5CDD505-2E9C-101B-9397-08002B2CF9AE}" pid="6" name="MSIP_Label_38b525e5-f3da-4501-8f1e-526b6769fc56_SiteId">
    <vt:lpwstr>db6e1183-4c65-405c-82ce-7cd53fa6e9dc</vt:lpwstr>
  </property>
  <property fmtid="{D5CDD505-2E9C-101B-9397-08002B2CF9AE}" pid="7" name="MSIP_Label_38b525e5-f3da-4501-8f1e-526b6769fc56_ActionId">
    <vt:lpwstr>5b528759-a07d-40a8-92af-000032c543c0</vt:lpwstr>
  </property>
  <property fmtid="{D5CDD505-2E9C-101B-9397-08002B2CF9AE}" pid="8" name="MSIP_Label_38b525e5-f3da-4501-8f1e-526b6769fc56_ContentBits">
    <vt:lpwstr>0</vt:lpwstr>
  </property>
</Properties>
</file>