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79" r:id="rId2"/>
    <p:sldId id="266" r:id="rId3"/>
    <p:sldId id="268" r:id="rId4"/>
    <p:sldId id="267" r:id="rId5"/>
    <p:sldId id="269" r:id="rId6"/>
    <p:sldId id="261" r:id="rId7"/>
    <p:sldId id="262" r:id="rId8"/>
    <p:sldId id="271" r:id="rId9"/>
    <p:sldId id="272" r:id="rId10"/>
    <p:sldId id="263" r:id="rId11"/>
    <p:sldId id="264" r:id="rId12"/>
    <p:sldId id="265" r:id="rId13"/>
    <p:sldId id="274" r:id="rId14"/>
    <p:sldId id="275" r:id="rId15"/>
    <p:sldId id="276" r:id="rId16"/>
    <p:sldId id="277" r:id="rId17"/>
    <p:sldId id="280" r:id="rId18"/>
    <p:sldId id="273"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46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13C69-9603-41ED-82B9-7AF2C4F67E36}" type="datetimeFigureOut">
              <a:rPr lang="en-US" smtClean="0"/>
              <a:pPr/>
              <a:t>06-Dec-23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03040A-95C0-465E-BCDB-6AF7788C5B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03040A-95C0-465E-BCDB-6AF7788C5BCD}"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B4FA26-1F8F-4755-B4FB-EE1946626934}" type="datetimeFigureOut">
              <a:rPr lang="en-US" smtClean="0"/>
              <a:pPr/>
              <a:t>06-Dec-23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55F3EE1-E938-4908-9931-91E457478BF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4FA26-1F8F-4755-B4FB-EE1946626934}" type="datetimeFigureOut">
              <a:rPr lang="en-US" smtClean="0"/>
              <a:pPr/>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F3EE1-E938-4908-9931-91E457478B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4FA26-1F8F-4755-B4FB-EE1946626934}" type="datetimeFigureOut">
              <a:rPr lang="en-US" smtClean="0"/>
              <a:pPr/>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F3EE1-E938-4908-9931-91E457478B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B4FA26-1F8F-4755-B4FB-EE1946626934}" type="datetimeFigureOut">
              <a:rPr lang="en-US" smtClean="0"/>
              <a:pPr/>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F3EE1-E938-4908-9931-91E457478BF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B4FA26-1F8F-4755-B4FB-EE1946626934}" type="datetimeFigureOut">
              <a:rPr lang="en-US" smtClean="0"/>
              <a:pPr/>
              <a:t>06-Dec-23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55F3EE1-E938-4908-9931-91E457478B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B4FA26-1F8F-4755-B4FB-EE1946626934}" type="datetimeFigureOut">
              <a:rPr lang="en-US" smtClean="0"/>
              <a:pPr/>
              <a:t>06-Dec-23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F3EE1-E938-4908-9931-91E457478BF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B4FA26-1F8F-4755-B4FB-EE1946626934}" type="datetimeFigureOut">
              <a:rPr lang="en-US" smtClean="0"/>
              <a:pPr/>
              <a:t>06-Dec-23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F3EE1-E938-4908-9931-91E457478BF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B4FA26-1F8F-4755-B4FB-EE1946626934}" type="datetimeFigureOut">
              <a:rPr lang="en-US" smtClean="0"/>
              <a:pPr/>
              <a:t>06-Dec-23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F3EE1-E938-4908-9931-91E457478B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4FA26-1F8F-4755-B4FB-EE1946626934}" type="datetimeFigureOut">
              <a:rPr lang="en-US" smtClean="0"/>
              <a:pPr/>
              <a:t>06-Dec-23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F3EE1-E938-4908-9931-91E457478B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B4FA26-1F8F-4755-B4FB-EE1946626934}" type="datetimeFigureOut">
              <a:rPr lang="en-US" smtClean="0"/>
              <a:pPr/>
              <a:t>06-Dec-23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F3EE1-E938-4908-9931-91E457478BF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B4FA26-1F8F-4755-B4FB-EE1946626934}" type="datetimeFigureOut">
              <a:rPr lang="en-US" smtClean="0"/>
              <a:pPr/>
              <a:t>06-Dec-23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55F3EE1-E938-4908-9931-91E457478BF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EB4FA26-1F8F-4755-B4FB-EE1946626934}" type="datetimeFigureOut">
              <a:rPr lang="en-US" smtClean="0"/>
              <a:pPr/>
              <a:t>06-Dec-23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55F3EE1-E938-4908-9931-91E457478B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781800" cy="3352800"/>
          </a:xfrm>
        </p:spPr>
        <p:txBody>
          <a:bodyPr>
            <a:normAutofit/>
          </a:bodyPr>
          <a:lstStyle/>
          <a:p>
            <a:r>
              <a:rPr lang="en-US" sz="2400" dirty="0" smtClean="0"/>
              <a:t>BY</a:t>
            </a:r>
          </a:p>
          <a:p>
            <a:r>
              <a:rPr lang="en-US" sz="2400" dirty="0" smtClean="0"/>
              <a:t>RINSIYA RASMIN R V</a:t>
            </a:r>
          </a:p>
          <a:p>
            <a:r>
              <a:rPr lang="en-US" sz="2400" dirty="0" smtClean="0"/>
              <a:t>GUIDED BY</a:t>
            </a:r>
          </a:p>
          <a:p>
            <a:r>
              <a:rPr lang="en-US" sz="2400" dirty="0" smtClean="0"/>
              <a:t>MRS.PRIYA J D</a:t>
            </a:r>
          </a:p>
          <a:p>
            <a:r>
              <a:rPr lang="en-US" sz="1800" dirty="0" smtClean="0"/>
              <a:t>ASSISTANT PROFESSOR</a:t>
            </a:r>
          </a:p>
          <a:p>
            <a:r>
              <a:rPr lang="en-US" sz="1800" dirty="0" smtClean="0"/>
              <a:t>MASTER OF COMPUTR APPLICATIONS</a:t>
            </a:r>
          </a:p>
          <a:p>
            <a:r>
              <a:rPr lang="en-US" sz="1800" dirty="0" smtClean="0"/>
              <a:t>MES COLLEGE OF ENGINEERING,KUTTIPURAM</a:t>
            </a:r>
          </a:p>
          <a:p>
            <a:endParaRPr lang="en-US" sz="2400" dirty="0" smtClean="0"/>
          </a:p>
        </p:txBody>
      </p:sp>
      <p:sp>
        <p:nvSpPr>
          <p:cNvPr id="3" name="Title 2"/>
          <p:cNvSpPr>
            <a:spLocks noGrp="1"/>
          </p:cNvSpPr>
          <p:nvPr>
            <p:ph type="ctrTitle"/>
          </p:nvPr>
        </p:nvSpPr>
        <p:spPr/>
        <p:txBody>
          <a:bodyPr>
            <a:normAutofit/>
          </a:bodyPr>
          <a:lstStyle/>
          <a:p>
            <a:r>
              <a:rPr sz="3200" smtClean="0"/>
              <a:t>ONLINE LEAVE MANAGEMENT SYSTEM</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742050" y="39167"/>
            <a:ext cx="7659900" cy="1112836"/>
          </a:xfrm>
        </p:spPr>
        <p:txBody>
          <a:bodyPr anchor="ctr">
            <a:normAutofit/>
          </a:bodyPr>
          <a:lstStyle/>
          <a:p>
            <a:pPr algn="ctr"/>
            <a:r>
              <a:rPr lang="en-US" sz="3600" dirty="0">
                <a:latin typeface="+mn-lt"/>
                <a:cs typeface="Times New Roman" panose="02020603050405020304" pitchFamily="18" charset="0"/>
              </a:rPr>
              <a:t>SPRINT PLAN</a:t>
            </a:r>
            <a:endParaRPr lang="en-IN" sz="360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sz="quarter" idx="1"/>
          </p:nvPr>
        </p:nvSpPr>
        <p:spPr>
          <a:xfrm>
            <a:off x="628650" y="826687"/>
            <a:ext cx="7886700" cy="4154488"/>
          </a:xfrm>
        </p:spPr>
        <p:txBody>
          <a:bodyPr/>
          <a:lstStyle/>
          <a:p>
            <a:pPr marL="0" indent="0">
              <a:buNone/>
            </a:pPr>
            <a:r>
              <a:rPr lang="en-US" b="1" u="sng" dirty="0">
                <a:solidFill>
                  <a:srgbClr val="000000"/>
                </a:solidFill>
                <a:cs typeface="Times New Roman" panose="02020603050405020304" pitchFamily="18" charset="0"/>
              </a:rPr>
              <a:t>SPRINT 1</a:t>
            </a:r>
            <a:endParaRPr lang="en-IN" b="1" u="sng" dirty="0">
              <a:solidFill>
                <a:srgbClr val="000000"/>
              </a:solidFill>
              <a:cs typeface="Times New Roman" panose="02020603050405020304" pitchFamily="18" charset="0"/>
            </a:endParaRPr>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xmlns="" val="3111620565"/>
              </p:ext>
            </p:extLst>
          </p:nvPr>
        </p:nvGraphicFramePr>
        <p:xfrm>
          <a:off x="-4" y="1524000"/>
          <a:ext cx="9144008" cy="4953000"/>
        </p:xfrm>
        <a:graphic>
          <a:graphicData uri="http://schemas.openxmlformats.org/drawingml/2006/table">
            <a:tbl>
              <a:tblPr firstRow="1">
                <a:tableStyleId>{10A1B5D5-9B99-4C35-A422-299274C87663}</a:tableStyleId>
              </a:tblPr>
              <a:tblGrid>
                <a:gridCol w="747800">
                  <a:extLst>
                    <a:ext uri="{9D8B030D-6E8A-4147-A177-3AD203B41FA5}">
                      <a16:colId xmlns:a16="http://schemas.microsoft.com/office/drawing/2014/main" xmlns="" val="3068120295"/>
                    </a:ext>
                  </a:extLst>
                </a:gridCol>
                <a:gridCol w="1043266">
                  <a:extLst>
                    <a:ext uri="{9D8B030D-6E8A-4147-A177-3AD203B41FA5}">
                      <a16:colId xmlns:a16="http://schemas.microsoft.com/office/drawing/2014/main" xmlns="" val="2081920431"/>
                    </a:ext>
                  </a:extLst>
                </a:gridCol>
                <a:gridCol w="809200">
                  <a:extLst>
                    <a:ext uri="{9D8B030D-6E8A-4147-A177-3AD203B41FA5}">
                      <a16:colId xmlns:a16="http://schemas.microsoft.com/office/drawing/2014/main" xmlns="" val="2091191495"/>
                    </a:ext>
                  </a:extLst>
                </a:gridCol>
                <a:gridCol w="642623">
                  <a:extLst>
                    <a:ext uri="{9D8B030D-6E8A-4147-A177-3AD203B41FA5}">
                      <a16:colId xmlns:a16="http://schemas.microsoft.com/office/drawing/2014/main" xmlns="" val="877990754"/>
                    </a:ext>
                  </a:extLst>
                </a:gridCol>
                <a:gridCol w="642623">
                  <a:extLst>
                    <a:ext uri="{9D8B030D-6E8A-4147-A177-3AD203B41FA5}">
                      <a16:colId xmlns:a16="http://schemas.microsoft.com/office/drawing/2014/main" xmlns="" val="2815998599"/>
                    </a:ext>
                  </a:extLst>
                </a:gridCol>
                <a:gridCol w="642623">
                  <a:extLst>
                    <a:ext uri="{9D8B030D-6E8A-4147-A177-3AD203B41FA5}">
                      <a16:colId xmlns:a16="http://schemas.microsoft.com/office/drawing/2014/main" xmlns="" val="2503407164"/>
                    </a:ext>
                  </a:extLst>
                </a:gridCol>
                <a:gridCol w="642623">
                  <a:extLst>
                    <a:ext uri="{9D8B030D-6E8A-4147-A177-3AD203B41FA5}">
                      <a16:colId xmlns:a16="http://schemas.microsoft.com/office/drawing/2014/main" xmlns="" val="525503135"/>
                    </a:ext>
                  </a:extLst>
                </a:gridCol>
                <a:gridCol w="642623">
                  <a:extLst>
                    <a:ext uri="{9D8B030D-6E8A-4147-A177-3AD203B41FA5}">
                      <a16:colId xmlns:a16="http://schemas.microsoft.com/office/drawing/2014/main" xmlns="" val="3325920845"/>
                    </a:ext>
                  </a:extLst>
                </a:gridCol>
                <a:gridCol w="642623">
                  <a:extLst>
                    <a:ext uri="{9D8B030D-6E8A-4147-A177-3AD203B41FA5}">
                      <a16:colId xmlns:a16="http://schemas.microsoft.com/office/drawing/2014/main" xmlns="" val="1829481200"/>
                    </a:ext>
                  </a:extLst>
                </a:gridCol>
                <a:gridCol w="691309">
                  <a:extLst>
                    <a:ext uri="{9D8B030D-6E8A-4147-A177-3AD203B41FA5}">
                      <a16:colId xmlns:a16="http://schemas.microsoft.com/office/drawing/2014/main" xmlns="" val="24029776"/>
                    </a:ext>
                  </a:extLst>
                </a:gridCol>
                <a:gridCol w="642623">
                  <a:extLst>
                    <a:ext uri="{9D8B030D-6E8A-4147-A177-3AD203B41FA5}">
                      <a16:colId xmlns:a16="http://schemas.microsoft.com/office/drawing/2014/main" xmlns="" val="2050445480"/>
                    </a:ext>
                  </a:extLst>
                </a:gridCol>
                <a:gridCol w="642623">
                  <a:extLst>
                    <a:ext uri="{9D8B030D-6E8A-4147-A177-3AD203B41FA5}">
                      <a16:colId xmlns:a16="http://schemas.microsoft.com/office/drawing/2014/main" xmlns="" val="1274202739"/>
                    </a:ext>
                  </a:extLst>
                </a:gridCol>
                <a:gridCol w="711449">
                  <a:extLst>
                    <a:ext uri="{9D8B030D-6E8A-4147-A177-3AD203B41FA5}">
                      <a16:colId xmlns:a16="http://schemas.microsoft.com/office/drawing/2014/main" xmlns="" val="2008015670"/>
                    </a:ext>
                  </a:extLst>
                </a:gridCol>
              </a:tblGrid>
              <a:tr h="13146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smtClean="0">
                          <a:latin typeface="Times New Roman" panose="02020603050405020304" pitchFamily="18" charset="0"/>
                          <a:cs typeface="Times New Roman" panose="02020603050405020304" pitchFamily="18" charset="0"/>
                        </a:rPr>
                        <a:t>15/09</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20/09</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21/09</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28/09</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29/09</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smtClean="0">
                          <a:latin typeface="Times New Roman" panose="02020603050405020304" pitchFamily="18" charset="0"/>
                          <a:cs typeface="Times New Roman" panose="02020603050405020304" pitchFamily="18" charset="0"/>
                        </a:rPr>
                        <a:t>04/10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a:t>
                      </a:r>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rPr>
                        <a:t>05/10</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06/10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smtClean="0">
                          <a:latin typeface="Times New Roman" panose="02020603050405020304" pitchFamily="18" charset="0"/>
                          <a:cs typeface="Times New Roman" panose="02020603050405020304" pitchFamily="18" charset="0"/>
                        </a:rPr>
                        <a:t>11/10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Day10</a:t>
                      </a:r>
                      <a:endParaRPr lang="en-US" sz="1600" dirty="0">
                        <a:latin typeface="Times New Roman" panose="02020603050405020304" pitchFamily="18" charset="0"/>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rPr>
                        <a:t>12/10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825500">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15/09/2023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2394982"/>
                  </a:ext>
                </a:extLst>
              </a:tr>
              <a:tr h="825500">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28/09/2023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3741468"/>
                  </a:ext>
                </a:extLst>
              </a:tr>
              <a:tr h="580907">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06/10/2023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107009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12/10/2023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336315">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xmlns="" val="203950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742050" y="39167"/>
            <a:ext cx="7659900" cy="1112836"/>
          </a:xfrm>
        </p:spPr>
        <p:txBody>
          <a:bodyPr anchor="ctr">
            <a:normAutofit/>
          </a:bodyPr>
          <a:lstStyle/>
          <a:p>
            <a:pPr algn="ctr"/>
            <a:r>
              <a:rPr lang="en-US" sz="3600" dirty="0">
                <a:latin typeface="+mn-lt"/>
                <a:cs typeface="Times New Roman" panose="02020603050405020304" pitchFamily="18" charset="0"/>
              </a:rPr>
              <a:t>SPRINT PLAN</a:t>
            </a:r>
            <a:endParaRPr lang="en-IN" sz="360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sz="quarter" idx="1"/>
          </p:nvPr>
        </p:nvSpPr>
        <p:spPr>
          <a:xfrm>
            <a:off x="628650" y="826687"/>
            <a:ext cx="7886700" cy="4154488"/>
          </a:xfrm>
        </p:spPr>
        <p:txBody>
          <a:bodyPr/>
          <a:lstStyle/>
          <a:p>
            <a:pPr marL="0" indent="0">
              <a:buNone/>
            </a:pPr>
            <a:r>
              <a:rPr lang="en-US" b="1" u="sng" dirty="0">
                <a:solidFill>
                  <a:srgbClr val="000000"/>
                </a:solidFill>
                <a:cs typeface="Times New Roman" panose="02020603050405020304" pitchFamily="18" charset="0"/>
              </a:rPr>
              <a:t>SPRINT 2</a:t>
            </a:r>
            <a:endParaRPr lang="en-IN" b="1" u="sng" dirty="0">
              <a:solidFill>
                <a:srgbClr val="000000"/>
              </a:solidFill>
              <a:cs typeface="Times New Roman" panose="02020603050405020304" pitchFamily="18" charset="0"/>
            </a:endParaRPr>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xmlns="" val="98568337"/>
              </p:ext>
            </p:extLst>
          </p:nvPr>
        </p:nvGraphicFramePr>
        <p:xfrm>
          <a:off x="1" y="1371600"/>
          <a:ext cx="9144002" cy="4737292"/>
        </p:xfrm>
        <a:graphic>
          <a:graphicData uri="http://schemas.openxmlformats.org/drawingml/2006/table">
            <a:tbl>
              <a:tblPr firstRow="1">
                <a:tableStyleId>{10A1B5D5-9B99-4C35-A422-299274C87663}</a:tableStyleId>
              </a:tblPr>
              <a:tblGrid>
                <a:gridCol w="747800">
                  <a:extLst>
                    <a:ext uri="{9D8B030D-6E8A-4147-A177-3AD203B41FA5}">
                      <a16:colId xmlns:a16="http://schemas.microsoft.com/office/drawing/2014/main" xmlns="" val="3068120295"/>
                    </a:ext>
                  </a:extLst>
                </a:gridCol>
                <a:gridCol w="1043266">
                  <a:extLst>
                    <a:ext uri="{9D8B030D-6E8A-4147-A177-3AD203B41FA5}">
                      <a16:colId xmlns:a16="http://schemas.microsoft.com/office/drawing/2014/main" xmlns="" val="2081920431"/>
                    </a:ext>
                  </a:extLst>
                </a:gridCol>
                <a:gridCol w="809201">
                  <a:extLst>
                    <a:ext uri="{9D8B030D-6E8A-4147-A177-3AD203B41FA5}">
                      <a16:colId xmlns:a16="http://schemas.microsoft.com/office/drawing/2014/main" xmlns="" val="2091191495"/>
                    </a:ext>
                  </a:extLst>
                </a:gridCol>
                <a:gridCol w="642622">
                  <a:extLst>
                    <a:ext uri="{9D8B030D-6E8A-4147-A177-3AD203B41FA5}">
                      <a16:colId xmlns:a16="http://schemas.microsoft.com/office/drawing/2014/main" xmlns="" val="877990754"/>
                    </a:ext>
                  </a:extLst>
                </a:gridCol>
                <a:gridCol w="642622">
                  <a:extLst>
                    <a:ext uri="{9D8B030D-6E8A-4147-A177-3AD203B41FA5}">
                      <a16:colId xmlns:a16="http://schemas.microsoft.com/office/drawing/2014/main" xmlns="" val="2815998599"/>
                    </a:ext>
                  </a:extLst>
                </a:gridCol>
                <a:gridCol w="642622">
                  <a:extLst>
                    <a:ext uri="{9D8B030D-6E8A-4147-A177-3AD203B41FA5}">
                      <a16:colId xmlns:a16="http://schemas.microsoft.com/office/drawing/2014/main" xmlns="" val="2503407164"/>
                    </a:ext>
                  </a:extLst>
                </a:gridCol>
                <a:gridCol w="642622">
                  <a:extLst>
                    <a:ext uri="{9D8B030D-6E8A-4147-A177-3AD203B41FA5}">
                      <a16:colId xmlns:a16="http://schemas.microsoft.com/office/drawing/2014/main" xmlns="" val="525503135"/>
                    </a:ext>
                  </a:extLst>
                </a:gridCol>
                <a:gridCol w="642622">
                  <a:extLst>
                    <a:ext uri="{9D8B030D-6E8A-4147-A177-3AD203B41FA5}">
                      <a16:colId xmlns:a16="http://schemas.microsoft.com/office/drawing/2014/main" xmlns="" val="3325920845"/>
                    </a:ext>
                  </a:extLst>
                </a:gridCol>
                <a:gridCol w="642622">
                  <a:extLst>
                    <a:ext uri="{9D8B030D-6E8A-4147-A177-3AD203B41FA5}">
                      <a16:colId xmlns:a16="http://schemas.microsoft.com/office/drawing/2014/main" xmlns="" val="1829481200"/>
                    </a:ext>
                  </a:extLst>
                </a:gridCol>
                <a:gridCol w="691310">
                  <a:extLst>
                    <a:ext uri="{9D8B030D-6E8A-4147-A177-3AD203B41FA5}">
                      <a16:colId xmlns:a16="http://schemas.microsoft.com/office/drawing/2014/main" xmlns="" val="24029776"/>
                    </a:ext>
                  </a:extLst>
                </a:gridCol>
                <a:gridCol w="642622">
                  <a:extLst>
                    <a:ext uri="{9D8B030D-6E8A-4147-A177-3AD203B41FA5}">
                      <a16:colId xmlns:a16="http://schemas.microsoft.com/office/drawing/2014/main" xmlns="" val="2050445480"/>
                    </a:ext>
                  </a:extLst>
                </a:gridCol>
                <a:gridCol w="642622">
                  <a:extLst>
                    <a:ext uri="{9D8B030D-6E8A-4147-A177-3AD203B41FA5}">
                      <a16:colId xmlns:a16="http://schemas.microsoft.com/office/drawing/2014/main" xmlns="" val="1274202739"/>
                    </a:ext>
                  </a:extLst>
                </a:gridCol>
                <a:gridCol w="711449">
                  <a:extLst>
                    <a:ext uri="{9D8B030D-6E8A-4147-A177-3AD203B41FA5}">
                      <a16:colId xmlns:a16="http://schemas.microsoft.com/office/drawing/2014/main" xmlns="" val="2008015670"/>
                    </a:ext>
                  </a:extLst>
                </a:gridCol>
              </a:tblGrid>
              <a:tr h="13320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smtClean="0">
                          <a:latin typeface="Times New Roman" panose="02020603050405020304" pitchFamily="18" charset="0"/>
                          <a:cs typeface="Times New Roman" panose="02020603050405020304" pitchFamily="18" charset="0"/>
                        </a:rPr>
                        <a:t>Completion </a:t>
                      </a:r>
                      <a:r>
                        <a:rPr lang="en-IN" sz="1600" dirty="0">
                          <a:latin typeface="Times New Roman" panose="02020603050405020304" pitchFamily="18" charset="0"/>
                          <a:cs typeface="Times New Roman" panose="02020603050405020304" pitchFamily="18" charset="0"/>
                        </a:rPr>
                        <a:t>date</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13/10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18/10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19/10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20/10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25/10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26/10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Day</a:t>
                      </a:r>
                    </a:p>
                    <a:p>
                      <a:pPr algn="ct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7</a:t>
                      </a:r>
                    </a:p>
                    <a:p>
                      <a:pPr algn="ctr"/>
                      <a:r>
                        <a:rPr lang="en-US" sz="1600" dirty="0">
                          <a:latin typeface="Times New Roman" panose="02020603050405020304" pitchFamily="18" charset="0"/>
                          <a:cs typeface="Times New Roman" panose="02020603050405020304" pitchFamily="18" charset="0"/>
                        </a:rPr>
                        <a:t>27/10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01/11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02/11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03/11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629694">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13/10/2023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2394982"/>
                  </a:ext>
                </a:extLst>
              </a:tr>
              <a:tr h="629694">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18/10/2023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3741468"/>
                  </a:ext>
                </a:extLst>
              </a:tr>
              <a:tr h="588588">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1084240">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473010">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xmlns="" val="163028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742050" y="39167"/>
            <a:ext cx="7659900" cy="1112836"/>
          </a:xfrm>
        </p:spPr>
        <p:txBody>
          <a:bodyPr anchor="ctr">
            <a:normAutofit/>
          </a:bodyPr>
          <a:lstStyle/>
          <a:p>
            <a:pPr algn="ctr"/>
            <a:r>
              <a:rPr lang="en-US" sz="3600" dirty="0">
                <a:latin typeface="+mn-lt"/>
                <a:cs typeface="Times New Roman" panose="02020603050405020304" pitchFamily="18" charset="0"/>
              </a:rPr>
              <a:t>SPRINT PLAN</a:t>
            </a:r>
            <a:endParaRPr lang="en-IN" sz="360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sz="quarter" idx="1"/>
          </p:nvPr>
        </p:nvSpPr>
        <p:spPr>
          <a:xfrm>
            <a:off x="628650" y="826687"/>
            <a:ext cx="7886700" cy="4154488"/>
          </a:xfrm>
        </p:spPr>
        <p:txBody>
          <a:bodyPr/>
          <a:lstStyle/>
          <a:p>
            <a:pPr marL="0" indent="0">
              <a:buNone/>
            </a:pPr>
            <a:r>
              <a:rPr lang="en-US" b="1" u="sng" dirty="0">
                <a:solidFill>
                  <a:srgbClr val="000000"/>
                </a:solidFill>
                <a:cs typeface="Times New Roman" panose="02020603050405020304" pitchFamily="18" charset="0"/>
              </a:rPr>
              <a:t>SPRINT 3</a:t>
            </a:r>
            <a:endParaRPr lang="en-IN" b="1" u="sng" dirty="0">
              <a:solidFill>
                <a:srgbClr val="000000"/>
              </a:solidFill>
              <a:cs typeface="Times New Roman" panose="02020603050405020304" pitchFamily="18" charset="0"/>
            </a:endParaRPr>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xmlns="" val="3550473153"/>
              </p:ext>
            </p:extLst>
          </p:nvPr>
        </p:nvGraphicFramePr>
        <p:xfrm>
          <a:off x="0" y="1828799"/>
          <a:ext cx="9144000" cy="4039782"/>
        </p:xfrm>
        <a:graphic>
          <a:graphicData uri="http://schemas.openxmlformats.org/drawingml/2006/table">
            <a:tbl>
              <a:tblPr firstRow="1">
                <a:tableStyleId>{10A1B5D5-9B99-4C35-A422-299274C87663}</a:tableStyleId>
              </a:tblPr>
              <a:tblGrid>
                <a:gridCol w="572797">
                  <a:extLst>
                    <a:ext uri="{9D8B030D-6E8A-4147-A177-3AD203B41FA5}">
                      <a16:colId xmlns:a16="http://schemas.microsoft.com/office/drawing/2014/main" xmlns="" val="3068120295"/>
                    </a:ext>
                  </a:extLst>
                </a:gridCol>
                <a:gridCol w="925482">
                  <a:extLst>
                    <a:ext uri="{9D8B030D-6E8A-4147-A177-3AD203B41FA5}">
                      <a16:colId xmlns:a16="http://schemas.microsoft.com/office/drawing/2014/main" xmlns="" val="2081920431"/>
                    </a:ext>
                  </a:extLst>
                </a:gridCol>
                <a:gridCol w="717842">
                  <a:extLst>
                    <a:ext uri="{9D8B030D-6E8A-4147-A177-3AD203B41FA5}">
                      <a16:colId xmlns:a16="http://schemas.microsoft.com/office/drawing/2014/main" xmlns="" val="2091191495"/>
                    </a:ext>
                  </a:extLst>
                </a:gridCol>
                <a:gridCol w="611087">
                  <a:extLst>
                    <a:ext uri="{9D8B030D-6E8A-4147-A177-3AD203B41FA5}">
                      <a16:colId xmlns:a16="http://schemas.microsoft.com/office/drawing/2014/main" xmlns="" val="877990754"/>
                    </a:ext>
                  </a:extLst>
                </a:gridCol>
                <a:gridCol w="617765">
                  <a:extLst>
                    <a:ext uri="{9D8B030D-6E8A-4147-A177-3AD203B41FA5}">
                      <a16:colId xmlns:a16="http://schemas.microsoft.com/office/drawing/2014/main" xmlns="" val="2815998599"/>
                    </a:ext>
                  </a:extLst>
                </a:gridCol>
                <a:gridCol w="614426">
                  <a:extLst>
                    <a:ext uri="{9D8B030D-6E8A-4147-A177-3AD203B41FA5}">
                      <a16:colId xmlns:a16="http://schemas.microsoft.com/office/drawing/2014/main" xmlns="" val="2503407164"/>
                    </a:ext>
                  </a:extLst>
                </a:gridCol>
                <a:gridCol w="614426">
                  <a:extLst>
                    <a:ext uri="{9D8B030D-6E8A-4147-A177-3AD203B41FA5}">
                      <a16:colId xmlns:a16="http://schemas.microsoft.com/office/drawing/2014/main" xmlns="" val="525503135"/>
                    </a:ext>
                  </a:extLst>
                </a:gridCol>
                <a:gridCol w="614426">
                  <a:extLst>
                    <a:ext uri="{9D8B030D-6E8A-4147-A177-3AD203B41FA5}">
                      <a16:colId xmlns:a16="http://schemas.microsoft.com/office/drawing/2014/main" xmlns="" val="3325920845"/>
                    </a:ext>
                  </a:extLst>
                </a:gridCol>
                <a:gridCol w="614426">
                  <a:extLst>
                    <a:ext uri="{9D8B030D-6E8A-4147-A177-3AD203B41FA5}">
                      <a16:colId xmlns:a16="http://schemas.microsoft.com/office/drawing/2014/main" xmlns="" val="1829481200"/>
                    </a:ext>
                  </a:extLst>
                </a:gridCol>
                <a:gridCol w="613261">
                  <a:extLst>
                    <a:ext uri="{9D8B030D-6E8A-4147-A177-3AD203B41FA5}">
                      <a16:colId xmlns:a16="http://schemas.microsoft.com/office/drawing/2014/main" xmlns="" val="24029776"/>
                    </a:ext>
                  </a:extLst>
                </a:gridCol>
                <a:gridCol w="614426">
                  <a:extLst>
                    <a:ext uri="{9D8B030D-6E8A-4147-A177-3AD203B41FA5}">
                      <a16:colId xmlns:a16="http://schemas.microsoft.com/office/drawing/2014/main" xmlns="" val="2050445480"/>
                    </a:ext>
                  </a:extLst>
                </a:gridCol>
                <a:gridCol w="614426">
                  <a:extLst>
                    <a:ext uri="{9D8B030D-6E8A-4147-A177-3AD203B41FA5}">
                      <a16:colId xmlns:a16="http://schemas.microsoft.com/office/drawing/2014/main" xmlns="" val="1274202739"/>
                    </a:ext>
                  </a:extLst>
                </a:gridCol>
                <a:gridCol w="680233">
                  <a:extLst>
                    <a:ext uri="{9D8B030D-6E8A-4147-A177-3AD203B41FA5}">
                      <a16:colId xmlns:a16="http://schemas.microsoft.com/office/drawing/2014/main" xmlns="" val="2008015670"/>
                    </a:ext>
                  </a:extLst>
                </a:gridCol>
                <a:gridCol w="718977">
                  <a:extLst>
                    <a:ext uri="{9D8B030D-6E8A-4147-A177-3AD203B41FA5}">
                      <a16:colId xmlns:a16="http://schemas.microsoft.com/office/drawing/2014/main" xmlns="" val="1153174879"/>
                    </a:ext>
                  </a:extLst>
                </a:gridCol>
              </a:tblGrid>
              <a:tr h="13098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08/11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09/11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10/11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15/11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16/11</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17/11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22/11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23/11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24/11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smtClean="0">
                          <a:latin typeface="Times New Roman" panose="02020603050405020304" pitchFamily="18" charset="0"/>
                          <a:cs typeface="Times New Roman" panose="02020603050405020304" pitchFamily="18" charset="0"/>
                        </a:rPr>
                        <a:t>29/11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11</a:t>
                      </a:r>
                    </a:p>
                    <a:p>
                      <a:pPr algn="ctr"/>
                      <a:r>
                        <a:rPr lang="en-US" sz="1600" dirty="0">
                          <a:latin typeface="Times New Roman" panose="02020603050405020304" pitchFamily="18" charset="0"/>
                          <a:cs typeface="Times New Roman" panose="02020603050405020304" pitchFamily="18" charset="0"/>
                        </a:rPr>
                        <a:t>30/11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578758">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1474272">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30/11/2023</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675750">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xmlns="" val="325377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6"/>
                </a:solidFill>
                <a:latin typeface="+mn-lt"/>
              </a:rPr>
              <a:t>DFD</a:t>
            </a:r>
            <a:endParaRPr lang="en-US" sz="3600" dirty="0">
              <a:solidFill>
                <a:schemeClr val="accent6"/>
              </a:solidFill>
              <a:latin typeface="+mn-lt"/>
            </a:endParaRPr>
          </a:p>
        </p:txBody>
      </p:sp>
      <p:sp>
        <p:nvSpPr>
          <p:cNvPr id="3" name="Content Placeholder 2"/>
          <p:cNvSpPr>
            <a:spLocks noGrp="1"/>
          </p:cNvSpPr>
          <p:nvPr>
            <p:ph sz="quarter" idx="1"/>
          </p:nvPr>
        </p:nvSpPr>
        <p:spPr/>
        <p:txBody>
          <a:bodyPr/>
          <a:lstStyle/>
          <a:p>
            <a:pPr>
              <a:buNone/>
            </a:pPr>
            <a:r>
              <a:rPr lang="en-US" u="sng" dirty="0" smtClean="0">
                <a:solidFill>
                  <a:schemeClr val="accent6"/>
                </a:solidFill>
              </a:rPr>
              <a:t>Level 0</a:t>
            </a:r>
            <a:endParaRPr lang="en-US" u="sng" dirty="0">
              <a:solidFill>
                <a:schemeClr val="accent6"/>
              </a:solidFill>
            </a:endParaRPr>
          </a:p>
        </p:txBody>
      </p:sp>
      <p:pic>
        <p:nvPicPr>
          <p:cNvPr id="1026" name="Picture 2" descr="C:\Users\FUJITSU\Desktop\IMG_20231026_011254.JPG"/>
          <p:cNvPicPr>
            <a:picLocks noChangeAspect="1" noChangeArrowheads="1"/>
          </p:cNvPicPr>
          <p:nvPr/>
        </p:nvPicPr>
        <p:blipFill>
          <a:blip r:embed="rId2"/>
          <a:srcRect/>
          <a:stretch>
            <a:fillRect/>
          </a:stretch>
        </p:blipFill>
        <p:spPr bwMode="auto">
          <a:xfrm>
            <a:off x="304800" y="1905000"/>
            <a:ext cx="8452863" cy="4038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latin typeface="+mn-lt"/>
              </a:rPr>
              <a:t>Level 1</a:t>
            </a:r>
            <a:r>
              <a:rPr lang="en-US" sz="2400" dirty="0" smtClean="0">
                <a:latin typeface="+mn-lt"/>
              </a:rPr>
              <a:t>:1.1 Admin</a:t>
            </a:r>
            <a:endParaRPr lang="en-US" sz="2400" dirty="0">
              <a:latin typeface="+mn-lt"/>
            </a:endParaRPr>
          </a:p>
        </p:txBody>
      </p:sp>
      <p:pic>
        <p:nvPicPr>
          <p:cNvPr id="1026" name="Picture 2" descr="C:\Users\FUJITSU\Desktop\c267f01f-acbb-4696-8ea7-8c6d695a1e74.jpg"/>
          <p:cNvPicPr>
            <a:picLocks noGrp="1" noChangeAspect="1" noChangeArrowheads="1"/>
          </p:cNvPicPr>
          <p:nvPr>
            <p:ph sz="quarter" idx="1"/>
          </p:nvPr>
        </p:nvPicPr>
        <p:blipFill>
          <a:blip r:embed="rId2"/>
          <a:srcRect/>
          <a:stretch>
            <a:fillRect/>
          </a:stretch>
        </p:blipFill>
        <p:spPr bwMode="auto">
          <a:xfrm>
            <a:off x="952736" y="1447800"/>
            <a:ext cx="7695727" cy="4572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latin typeface="+mn-lt"/>
              </a:rPr>
              <a:t>Level 1</a:t>
            </a:r>
            <a:r>
              <a:rPr lang="en-US" sz="2400" dirty="0" smtClean="0">
                <a:latin typeface="+mn-lt"/>
              </a:rPr>
              <a:t>:1.2 HOD</a:t>
            </a:r>
            <a:endParaRPr lang="en-US" sz="2400" dirty="0">
              <a:latin typeface="+mn-lt"/>
            </a:endParaRPr>
          </a:p>
        </p:txBody>
      </p:sp>
      <p:pic>
        <p:nvPicPr>
          <p:cNvPr id="2050" name="Picture 2" descr="C:\Users\FUJITSU\Desktop\8b432263-bb4f-4ef5-bab0-06f91b15a0d1.jpg"/>
          <p:cNvPicPr>
            <a:picLocks noGrp="1" noChangeAspect="1" noChangeArrowheads="1"/>
          </p:cNvPicPr>
          <p:nvPr>
            <p:ph sz="quarter" idx="1"/>
          </p:nvPr>
        </p:nvPicPr>
        <p:blipFill>
          <a:blip r:embed="rId2"/>
          <a:srcRect/>
          <a:stretch>
            <a:fillRect/>
          </a:stretch>
        </p:blipFill>
        <p:spPr bwMode="auto">
          <a:xfrm>
            <a:off x="1141515" y="1447800"/>
            <a:ext cx="7318169" cy="4572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latin typeface="+mn-lt"/>
              </a:rPr>
              <a:t>Level 1</a:t>
            </a:r>
            <a:r>
              <a:rPr lang="en-US" sz="2400" dirty="0" smtClean="0">
                <a:latin typeface="+mn-lt"/>
              </a:rPr>
              <a:t>:1.3 Faculty</a:t>
            </a:r>
            <a:endParaRPr lang="en-US" sz="2400" dirty="0">
              <a:latin typeface="+mn-lt"/>
            </a:endParaRPr>
          </a:p>
        </p:txBody>
      </p:sp>
      <p:pic>
        <p:nvPicPr>
          <p:cNvPr id="3074" name="Picture 2" descr="C:\Users\FUJITSU\Desktop\138450ae-48ee-450b-949e-db9c6984f4ef.jpg"/>
          <p:cNvPicPr>
            <a:picLocks noGrp="1" noChangeAspect="1" noChangeArrowheads="1"/>
          </p:cNvPicPr>
          <p:nvPr>
            <p:ph sz="quarter" idx="1"/>
          </p:nvPr>
        </p:nvPicPr>
        <p:blipFill>
          <a:blip r:embed="rId2"/>
          <a:srcRect/>
          <a:stretch>
            <a:fillRect/>
          </a:stretch>
        </p:blipFill>
        <p:spPr bwMode="auto">
          <a:xfrm>
            <a:off x="1682044" y="1447800"/>
            <a:ext cx="6237111" cy="4572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latin typeface="+mn-lt"/>
              </a:rPr>
              <a:t>E  R DIAGRAM</a:t>
            </a:r>
            <a:endParaRPr lang="en-US" sz="3600" dirty="0">
              <a:latin typeface="+mn-lt"/>
            </a:endParaRPr>
          </a:p>
        </p:txBody>
      </p:sp>
      <p:pic>
        <p:nvPicPr>
          <p:cNvPr id="4098" name="Picture 2" descr="C:\Users\FUJITSU\Desktop\936b776c-2bef-44a1-8f93-8c60a05d2272.jpg"/>
          <p:cNvPicPr>
            <a:picLocks noGrp="1" noChangeAspect="1" noChangeArrowheads="1"/>
          </p:cNvPicPr>
          <p:nvPr>
            <p:ph sz="quarter" idx="1"/>
          </p:nvPr>
        </p:nvPicPr>
        <p:blipFill>
          <a:blip r:embed="rId2"/>
          <a:srcRect/>
          <a:stretch>
            <a:fillRect/>
          </a:stretch>
        </p:blipFill>
        <p:spPr bwMode="auto">
          <a:xfrm>
            <a:off x="1143000" y="1524000"/>
            <a:ext cx="6274191" cy="4572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000000"/>
                </a:solidFill>
                <a:cs typeface="Times New Roman" panose="02020603050405020304" pitchFamily="18" charset="0"/>
              </a:rPr>
              <a:t/>
            </a:r>
            <a:br>
              <a:rPr lang="en-US" dirty="0" smtClean="0">
                <a:solidFill>
                  <a:srgbClr val="000000"/>
                </a:solidFill>
                <a:cs typeface="Times New Roman" panose="02020603050405020304" pitchFamily="18" charset="0"/>
              </a:rPr>
            </a:br>
            <a:r>
              <a:rPr lang="en-US" dirty="0" smtClean="0">
                <a:solidFill>
                  <a:schemeClr val="accent6"/>
                </a:solidFill>
                <a:latin typeface="+mn-lt"/>
                <a:cs typeface="Times New Roman" panose="02020603050405020304" pitchFamily="18" charset="0"/>
              </a:rPr>
              <a:t>Developing Environment</a:t>
            </a:r>
            <a:endParaRPr lang="en-US" dirty="0">
              <a:solidFill>
                <a:schemeClr val="accent6"/>
              </a:solidFill>
              <a:latin typeface="+mn-lt"/>
            </a:endParaRPr>
          </a:p>
        </p:txBody>
      </p:sp>
      <p:sp>
        <p:nvSpPr>
          <p:cNvPr id="5" name="Content Placeholder 4"/>
          <p:cNvSpPr>
            <a:spLocks noGrp="1"/>
          </p:cNvSpPr>
          <p:nvPr>
            <p:ph sz="quarter" idx="1"/>
          </p:nvPr>
        </p:nvSpPr>
        <p:spPr/>
        <p:txBody>
          <a:bodyPr>
            <a:normAutofit/>
          </a:bodyPr>
          <a:lstStyle/>
          <a:p>
            <a:pPr marL="0" lvl="0" indent="0">
              <a:spcBef>
                <a:spcPts val="0"/>
              </a:spcBef>
              <a:buClr>
                <a:srgbClr val="000000"/>
              </a:buClr>
              <a:buSzPts val="1700"/>
              <a:buNone/>
            </a:pPr>
            <a:r>
              <a:rPr lang="en-US" sz="2400" dirty="0" smtClean="0">
                <a:solidFill>
                  <a:srgbClr val="000000"/>
                </a:solidFill>
                <a:ea typeface="Average"/>
                <a:cs typeface="Average"/>
                <a:sym typeface="Average"/>
              </a:rPr>
              <a:t>SOFTWARE SPECIFICATION</a:t>
            </a:r>
          </a:p>
          <a:p>
            <a:pPr>
              <a:buNone/>
            </a:pPr>
            <a:r>
              <a:rPr lang="en-IN" sz="2400" dirty="0" smtClean="0"/>
              <a:t>Front end: HTML, CSS, JavaScript</a:t>
            </a:r>
            <a:endParaRPr lang="en-US" sz="2400" dirty="0" smtClean="0"/>
          </a:p>
          <a:p>
            <a:pPr>
              <a:buNone/>
            </a:pPr>
            <a:r>
              <a:rPr lang="en-IN" sz="2400" dirty="0" smtClean="0"/>
              <a:t>Back end: PHP, </a:t>
            </a:r>
            <a:r>
              <a:rPr lang="en-IN" sz="2400" dirty="0" err="1" smtClean="0"/>
              <a:t>MySQL</a:t>
            </a:r>
            <a:endParaRPr lang="en-IN" sz="2400" dirty="0" smtClean="0"/>
          </a:p>
          <a:p>
            <a:pPr>
              <a:buNone/>
            </a:pPr>
            <a:endParaRPr lang="en-IN" sz="2400" dirty="0" smtClean="0"/>
          </a:p>
          <a:p>
            <a:pPr lvl="0">
              <a:buNone/>
            </a:pPr>
            <a:r>
              <a:rPr lang="en-US" sz="2400" dirty="0" smtClean="0">
                <a:solidFill>
                  <a:srgbClr val="000000"/>
                </a:solidFill>
                <a:ea typeface="Average"/>
                <a:cs typeface="Average"/>
                <a:sym typeface="Average"/>
              </a:rPr>
              <a:t>HARDWARE SPECIFICATION</a:t>
            </a:r>
          </a:p>
          <a:p>
            <a:pPr marL="0" lvl="0" indent="0">
              <a:lnSpc>
                <a:spcPct val="115000"/>
              </a:lnSpc>
              <a:spcBef>
                <a:spcPts val="0"/>
              </a:spcBef>
              <a:buClr>
                <a:srgbClr val="000000"/>
              </a:buClr>
              <a:buSzPts val="1500"/>
              <a:buNone/>
            </a:pPr>
            <a:r>
              <a:rPr lang="en-US" sz="2400" dirty="0" smtClean="0">
                <a:solidFill>
                  <a:srgbClr val="000000"/>
                </a:solidFill>
                <a:ea typeface="Average"/>
                <a:cs typeface="Average"/>
                <a:sym typeface="Average"/>
              </a:rPr>
              <a:t>Processor: </a:t>
            </a:r>
            <a:r>
              <a:rPr lang="en-US" sz="2400" dirty="0" smtClean="0">
                <a:solidFill>
                  <a:srgbClr val="000000"/>
                </a:solidFill>
                <a:ea typeface="Times New Roman" panose="02020603050405020304" pitchFamily="18" charset="0"/>
              </a:rPr>
              <a:t>Intel core i3 or above</a:t>
            </a:r>
            <a:endParaRPr lang="en-US" sz="2400" dirty="0" smtClean="0">
              <a:solidFill>
                <a:srgbClr val="000000"/>
              </a:solidFill>
              <a:ea typeface="Average"/>
              <a:cs typeface="Average"/>
              <a:sym typeface="Average"/>
            </a:endParaRPr>
          </a:p>
          <a:p>
            <a:pPr marL="0" indent="0">
              <a:lnSpc>
                <a:spcPct val="115000"/>
              </a:lnSpc>
              <a:spcBef>
                <a:spcPts val="0"/>
              </a:spcBef>
              <a:buClr>
                <a:srgbClr val="000000"/>
              </a:buClr>
              <a:buSzPts val="1500"/>
              <a:buNone/>
            </a:pPr>
            <a:r>
              <a:rPr lang="en-US" sz="2400" dirty="0" smtClean="0">
                <a:solidFill>
                  <a:srgbClr val="000000"/>
                </a:solidFill>
                <a:ea typeface="Average"/>
                <a:cs typeface="Average"/>
                <a:sym typeface="Average"/>
              </a:rPr>
              <a:t>Hard Disk: 20GB</a:t>
            </a:r>
          </a:p>
          <a:p>
            <a:pPr marL="0" indent="0">
              <a:lnSpc>
                <a:spcPct val="115000"/>
              </a:lnSpc>
              <a:spcBef>
                <a:spcPts val="0"/>
              </a:spcBef>
              <a:buClr>
                <a:srgbClr val="000000"/>
              </a:buClr>
              <a:buSzPts val="1500"/>
              <a:buNone/>
            </a:pPr>
            <a:r>
              <a:rPr lang="en-US" sz="2400" dirty="0" smtClean="0">
                <a:solidFill>
                  <a:srgbClr val="000000"/>
                </a:solidFill>
                <a:ea typeface="Average"/>
                <a:cs typeface="Average"/>
                <a:sym typeface="Average"/>
              </a:rPr>
              <a:t>RAM:</a:t>
            </a:r>
            <a:r>
              <a:rPr lang="en-US" sz="2400" dirty="0" smtClean="0">
                <a:solidFill>
                  <a:srgbClr val="000000"/>
                </a:solidFill>
                <a:ea typeface="Times New Roman" panose="02020603050405020304" pitchFamily="18" charset="0"/>
              </a:rPr>
              <a:t> Minimum 2GB</a:t>
            </a:r>
            <a:endParaRPr lang="en-US" sz="2400" dirty="0" smtClean="0">
              <a:solidFill>
                <a:srgbClr val="000000"/>
              </a:solidFill>
              <a:ea typeface="Average"/>
              <a:cs typeface="Average"/>
              <a:sym typeface="Average"/>
            </a:endParaRPr>
          </a:p>
          <a:p>
            <a:pPr>
              <a:buFont typeface="Arial" pitchFamily="34" charset="0"/>
              <a:buChar char="•"/>
            </a:pPr>
            <a:endParaRPr lang="en-IN" sz="2400" dirty="0" smtClean="0"/>
          </a:p>
          <a:p>
            <a:pPr marL="0" indent="0">
              <a:lnSpc>
                <a:spcPct val="115000"/>
              </a:lnSpc>
              <a:spcBef>
                <a:spcPts val="0"/>
              </a:spcBef>
              <a:buClr>
                <a:srgbClr val="000000"/>
              </a:buClr>
              <a:buSzPts val="1500"/>
              <a:buNone/>
            </a:pPr>
            <a:endParaRPr lang="en-US" sz="2400" dirty="0" smtClean="0">
              <a:solidFill>
                <a:srgbClr val="000000"/>
              </a:solidFill>
              <a:ea typeface="Average"/>
              <a:cs typeface="Average"/>
              <a:sym typeface="Average"/>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r>
              <a:rPr smtClean="0">
                <a:latin typeface="Times New Roman" panose="02020603050405020304" pitchFamily="18" charset="0"/>
                <a:cs typeface="Times New Roman" panose="02020603050405020304" pitchFamily="18" charset="0"/>
              </a:rPr>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6"/>
                </a:solidFill>
                <a:latin typeface="+mn-lt"/>
              </a:rPr>
              <a:t>CONTENTS</a:t>
            </a:r>
            <a:endParaRPr lang="en-US" sz="3600" dirty="0">
              <a:solidFill>
                <a:schemeClr val="accent6"/>
              </a:solidFill>
              <a:latin typeface="+mn-lt"/>
            </a:endParaRPr>
          </a:p>
        </p:txBody>
      </p:sp>
      <p:sp>
        <p:nvSpPr>
          <p:cNvPr id="3" name="Content Placeholder 2"/>
          <p:cNvSpPr>
            <a:spLocks noGrp="1"/>
          </p:cNvSpPr>
          <p:nvPr>
            <p:ph sz="quarter" idx="1"/>
          </p:nvPr>
        </p:nvSpPr>
        <p:spPr/>
        <p:txBody>
          <a:bodyPr/>
          <a:lstStyle/>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Overview</a:t>
            </a: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Modules</a:t>
            </a: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Product Backlog</a:t>
            </a: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User Story</a:t>
            </a: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Project Plan</a:t>
            </a: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Sprint</a:t>
            </a: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DFD</a:t>
            </a: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E R Diagram</a:t>
            </a:r>
            <a:endParaRPr lang="en-US" dirty="0" smtClean="0">
              <a:solidFill>
                <a:srgbClr val="000000"/>
              </a:solidFill>
              <a:cs typeface="Times New Roman" panose="02020603050405020304" pitchFamily="18" charset="0"/>
            </a:endParaRPr>
          </a:p>
          <a:p>
            <a:pPr>
              <a:lnSpc>
                <a:spcPct val="100000"/>
              </a:lnSpc>
              <a:buClrTx/>
              <a:buFont typeface="Wingdings" panose="05000000000000000000" pitchFamily="2" charset="2"/>
              <a:buChar char="§"/>
            </a:pPr>
            <a:r>
              <a:rPr lang="en-US" dirty="0" smtClean="0">
                <a:solidFill>
                  <a:srgbClr val="000000"/>
                </a:solidFill>
                <a:cs typeface="Times New Roman" panose="02020603050405020304" pitchFamily="18" charset="0"/>
              </a:rPr>
              <a:t>Developing Environment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6"/>
                </a:solidFill>
                <a:latin typeface="+mn-lt"/>
                <a:cs typeface="Times New Roman" panose="02020603050405020304" pitchFamily="18" charset="0"/>
              </a:rPr>
              <a:t>OVERVIEW</a:t>
            </a:r>
            <a:endParaRPr lang="en-US" sz="3600" dirty="0">
              <a:latin typeface="+mn-lt"/>
            </a:endParaRPr>
          </a:p>
        </p:txBody>
      </p:sp>
      <p:sp>
        <p:nvSpPr>
          <p:cNvPr id="3" name="Content Placeholder 2"/>
          <p:cNvSpPr>
            <a:spLocks noGrp="1"/>
          </p:cNvSpPr>
          <p:nvPr>
            <p:ph sz="quarter" idx="1"/>
          </p:nvPr>
        </p:nvSpPr>
        <p:spPr/>
        <p:txBody>
          <a:bodyPr>
            <a:normAutofit fontScale="85000" lnSpcReduction="20000"/>
          </a:bodyPr>
          <a:lstStyle/>
          <a:p>
            <a:r>
              <a:rPr lang="en-IN" sz="2800" dirty="0" smtClean="0"/>
              <a:t>Online Leave Management System is a web based application that is developed using PHP and MySQL.</a:t>
            </a:r>
          </a:p>
          <a:p>
            <a:r>
              <a:rPr lang="en-IN" sz="2800" dirty="0" smtClean="0"/>
              <a:t> Online Leave Management System is to develop a web based application using which management of leave application and approval is done online. </a:t>
            </a:r>
          </a:p>
          <a:p>
            <a:r>
              <a:rPr lang="en-IN" sz="2800" dirty="0" smtClean="0"/>
              <a:t>It gives the freedom to apply, approve, reject and manage leave requests from any place, any time and from any device.</a:t>
            </a:r>
          </a:p>
          <a:p>
            <a:r>
              <a:rPr lang="en-IN" sz="2800" dirty="0" smtClean="0"/>
              <a:t>Faculty member of the institute can apply for leave directly from this application.</a:t>
            </a:r>
          </a:p>
          <a:p>
            <a:r>
              <a:rPr lang="en-IN" sz="2800" dirty="0" smtClean="0"/>
              <a:t>First HOD of their respective department can grant the leave application and then ADMIN can also grant it.</a:t>
            </a:r>
          </a:p>
          <a:p>
            <a:r>
              <a:rPr lang="en-IN" sz="2800" dirty="0" smtClean="0"/>
              <a:t> Leave is granted based on the remaining days of leave that a staffs have.</a:t>
            </a:r>
            <a:endParaRPr lang="en-US" sz="28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6"/>
                </a:solidFill>
                <a:latin typeface="+mn-lt"/>
              </a:rPr>
              <a:t>OVERVIEW</a:t>
            </a:r>
            <a:endParaRPr lang="en-US" sz="3600" dirty="0">
              <a:solidFill>
                <a:schemeClr val="accent6"/>
              </a:solidFill>
              <a:latin typeface="+mn-lt"/>
            </a:endParaRPr>
          </a:p>
        </p:txBody>
      </p:sp>
      <p:sp>
        <p:nvSpPr>
          <p:cNvPr id="3" name="Content Placeholder 2"/>
          <p:cNvSpPr>
            <a:spLocks noGrp="1"/>
          </p:cNvSpPr>
          <p:nvPr>
            <p:ph sz="quarter" idx="1"/>
          </p:nvPr>
        </p:nvSpPr>
        <p:spPr/>
        <p:txBody>
          <a:bodyPr/>
          <a:lstStyle/>
          <a:p>
            <a:r>
              <a:rPr lang="en-US" sz="2400" dirty="0" smtClean="0"/>
              <a:t>ADMIN </a:t>
            </a:r>
            <a:r>
              <a:rPr lang="en-US" sz="2400" dirty="0" smtClean="0"/>
              <a:t>can</a:t>
            </a:r>
            <a:r>
              <a:rPr lang="en-US" sz="2400" dirty="0" smtClean="0"/>
              <a:t> </a:t>
            </a:r>
            <a:r>
              <a:rPr lang="en-US" sz="2400" dirty="0" smtClean="0"/>
              <a:t>add, update and delete leave type(includes casual leave, medical leave, half pay leave and etc) and departments, add an staff and also update the staff information, manage the leave application and change own password  after login.</a:t>
            </a:r>
          </a:p>
          <a:p>
            <a:r>
              <a:rPr lang="en-US" sz="2400" dirty="0" smtClean="0"/>
              <a:t>HOD can also add an staff and update the information, manage leave application and change own password after login.</a:t>
            </a:r>
          </a:p>
          <a:p>
            <a:r>
              <a:rPr lang="en-US" sz="2400" dirty="0" smtClean="0"/>
              <a:t>STAFF  login with a valid email and password and can update his/her profile, apply for leave and view leave history</a:t>
            </a: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solidFill>
                  <a:schemeClr val="accent6"/>
                </a:solidFill>
                <a:latin typeface="+mn-lt"/>
                <a:cs typeface="Times New Roman" panose="02020603050405020304" pitchFamily="18" charset="0"/>
              </a:rPr>
              <a:t>Modules</a:t>
            </a:r>
            <a:endParaRPr lang="en-US" sz="3600" dirty="0">
              <a:latin typeface="+mn-lt"/>
            </a:endParaRPr>
          </a:p>
        </p:txBody>
      </p:sp>
      <p:sp>
        <p:nvSpPr>
          <p:cNvPr id="5" name="Content Placeholder 4"/>
          <p:cNvSpPr>
            <a:spLocks noGrp="1"/>
          </p:cNvSpPr>
          <p:nvPr>
            <p:ph sz="quarter" idx="1"/>
          </p:nvPr>
        </p:nvSpPr>
        <p:spPr/>
        <p:txBody>
          <a:bodyPr>
            <a:normAutofit fontScale="92500" lnSpcReduction="10000"/>
          </a:bodyPr>
          <a:lstStyle/>
          <a:p>
            <a:pPr>
              <a:buNone/>
            </a:pPr>
            <a:r>
              <a:rPr lang="en-IN" b="1" dirty="0" smtClean="0"/>
              <a:t>1)</a:t>
            </a:r>
            <a:r>
              <a:rPr lang="en-IN" b="1" u="sng" dirty="0" smtClean="0"/>
              <a:t>Admin</a:t>
            </a:r>
            <a:r>
              <a:rPr lang="en-IN" b="1" dirty="0" smtClean="0"/>
              <a:t>:</a:t>
            </a:r>
          </a:p>
          <a:p>
            <a:r>
              <a:rPr lang="en-IN" dirty="0" smtClean="0"/>
              <a:t>Login</a:t>
            </a:r>
          </a:p>
          <a:p>
            <a:r>
              <a:rPr lang="en-IN" dirty="0" smtClean="0"/>
              <a:t>Manage Leave type</a:t>
            </a:r>
            <a:endParaRPr lang="en-US" dirty="0" smtClean="0"/>
          </a:p>
          <a:p>
            <a:r>
              <a:rPr lang="en-IN" dirty="0" smtClean="0"/>
              <a:t>Manage Department</a:t>
            </a:r>
            <a:endParaRPr lang="en-US" dirty="0" smtClean="0"/>
          </a:p>
          <a:p>
            <a:r>
              <a:rPr lang="en-IN" dirty="0" smtClean="0"/>
              <a:t>Manage Staff and information</a:t>
            </a:r>
            <a:endParaRPr lang="en-US" dirty="0" smtClean="0"/>
          </a:p>
          <a:p>
            <a:r>
              <a:rPr lang="en-IN" dirty="0" smtClean="0"/>
              <a:t>Manage Leave</a:t>
            </a:r>
          </a:p>
          <a:p>
            <a:r>
              <a:rPr lang="en-IN" dirty="0" smtClean="0"/>
              <a:t>Manage Profile</a:t>
            </a:r>
            <a:endParaRPr lang="en-US" dirty="0" smtClean="0"/>
          </a:p>
          <a:p>
            <a:r>
              <a:rPr lang="en-IN" dirty="0" smtClean="0"/>
              <a:t>View Leave Status</a:t>
            </a:r>
            <a:endParaRPr lang="en-US" dirty="0" smtClean="0"/>
          </a:p>
          <a:p>
            <a:pPr>
              <a:buNone/>
            </a:pPr>
            <a:endParaRPr lang="en-US" dirty="0"/>
          </a:p>
        </p:txBody>
      </p:sp>
      <p:sp>
        <p:nvSpPr>
          <p:cNvPr id="6" name="Content Placeholder 5"/>
          <p:cNvSpPr>
            <a:spLocks noGrp="1"/>
          </p:cNvSpPr>
          <p:nvPr>
            <p:ph sz="quarter" idx="2"/>
          </p:nvPr>
        </p:nvSpPr>
        <p:spPr/>
        <p:txBody>
          <a:bodyPr>
            <a:normAutofit fontScale="92500" lnSpcReduction="10000"/>
          </a:bodyPr>
          <a:lstStyle/>
          <a:p>
            <a:pPr>
              <a:buNone/>
            </a:pPr>
            <a:r>
              <a:rPr lang="en-IN" b="1" dirty="0" smtClean="0"/>
              <a:t>2)</a:t>
            </a:r>
            <a:r>
              <a:rPr lang="en-IN" b="1" u="sng" dirty="0" smtClean="0"/>
              <a:t>HOD</a:t>
            </a:r>
            <a:r>
              <a:rPr lang="en-IN" b="1" dirty="0" smtClean="0"/>
              <a:t>:</a:t>
            </a:r>
          </a:p>
          <a:p>
            <a:r>
              <a:rPr lang="en-IN" dirty="0" smtClean="0"/>
              <a:t>Login</a:t>
            </a:r>
            <a:endParaRPr lang="en-US" dirty="0" smtClean="0"/>
          </a:p>
          <a:p>
            <a:r>
              <a:rPr lang="en-IN" dirty="0" smtClean="0"/>
              <a:t>Manage Staff and information</a:t>
            </a:r>
            <a:endParaRPr lang="en-US" dirty="0" smtClean="0"/>
          </a:p>
          <a:p>
            <a:r>
              <a:rPr lang="en-IN" dirty="0" smtClean="0"/>
              <a:t>Manage Leave</a:t>
            </a:r>
            <a:endParaRPr lang="en-US" dirty="0" smtClean="0"/>
          </a:p>
          <a:p>
            <a:r>
              <a:rPr lang="en-IN" dirty="0" smtClean="0"/>
              <a:t>Manage Profile</a:t>
            </a:r>
            <a:endParaRPr lang="en-US" dirty="0" smtClean="0"/>
          </a:p>
          <a:p>
            <a:r>
              <a:rPr lang="en-IN" dirty="0" smtClean="0"/>
              <a:t>View </a:t>
            </a:r>
            <a:r>
              <a:rPr lang="en-IN" smtClean="0"/>
              <a:t>Leave Status</a:t>
            </a:r>
            <a:endParaRPr lang="en-US" dirty="0" smtClean="0"/>
          </a:p>
          <a:p>
            <a:pPr>
              <a:buNone/>
            </a:pPr>
            <a:r>
              <a:rPr lang="en-IN" b="1" dirty="0" smtClean="0"/>
              <a:t>3)</a:t>
            </a:r>
            <a:r>
              <a:rPr lang="en-IN" b="1" u="sng" dirty="0" smtClean="0"/>
              <a:t>Faculty</a:t>
            </a:r>
            <a:r>
              <a:rPr lang="en-IN" b="1" dirty="0" smtClean="0"/>
              <a:t>:</a:t>
            </a:r>
          </a:p>
          <a:p>
            <a:r>
              <a:rPr lang="en-IN" dirty="0" smtClean="0"/>
              <a:t>Login</a:t>
            </a:r>
            <a:endParaRPr lang="en-US" dirty="0" smtClean="0"/>
          </a:p>
          <a:p>
            <a:r>
              <a:rPr lang="en-IN" dirty="0" smtClean="0"/>
              <a:t>Manage Profile</a:t>
            </a:r>
            <a:endParaRPr lang="en-US" dirty="0" smtClean="0"/>
          </a:p>
          <a:p>
            <a:r>
              <a:rPr lang="en-IN" dirty="0" smtClean="0"/>
              <a:t>View Leave Status</a:t>
            </a:r>
            <a:endParaRPr lang="en-US" dirty="0" smtClean="0"/>
          </a:p>
          <a:p>
            <a:r>
              <a:rPr lang="en-IN" dirty="0" smtClean="0"/>
              <a:t>Apply Leave Application</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D8E2C71-CAE6-3239-FB36-809C22FBD15D}"/>
              </a:ext>
            </a:extLst>
          </p:cNvPr>
          <p:cNvSpPr>
            <a:spLocks noGrp="1"/>
          </p:cNvSpPr>
          <p:nvPr>
            <p:ph type="title"/>
          </p:nvPr>
        </p:nvSpPr>
        <p:spPr/>
        <p:txBody>
          <a:bodyPr>
            <a:normAutofit/>
          </a:bodyPr>
          <a:lstStyle/>
          <a:p>
            <a:pPr algn="ctr"/>
            <a:r>
              <a:rPr lang="en-US" sz="3600" dirty="0" smtClean="0">
                <a:latin typeface="+mn-lt"/>
                <a:cs typeface="Times New Roman" panose="02020603050405020304" pitchFamily="18" charset="0"/>
              </a:rPr>
              <a:t>PRODUCT </a:t>
            </a:r>
            <a:r>
              <a:rPr lang="en-US" sz="3600" dirty="0">
                <a:latin typeface="+mn-lt"/>
                <a:cs typeface="Times New Roman" panose="02020603050405020304" pitchFamily="18" charset="0"/>
              </a:rPr>
              <a:t>BACKLOG</a:t>
            </a:r>
            <a:endParaRPr lang="en-IN" sz="3600" dirty="0">
              <a:latin typeface="+mn-lt"/>
              <a:cs typeface="Times New Roman" panose="02020603050405020304" pitchFamily="18" charset="0"/>
            </a:endParaRPr>
          </a:p>
        </p:txBody>
      </p:sp>
      <p:graphicFrame>
        <p:nvGraphicFramePr>
          <p:cNvPr id="12" name="Table 11">
            <a:extLst>
              <a:ext uri="{FF2B5EF4-FFF2-40B4-BE49-F238E27FC236}">
                <a16:creationId xmlns:a16="http://schemas.microsoft.com/office/drawing/2014/main" xmlns="" id="{350D2E6E-5F55-582F-5120-1E80C8E6074C}"/>
              </a:ext>
            </a:extLst>
          </p:cNvPr>
          <p:cNvGraphicFramePr>
            <a:graphicFrameLocks noGrp="1"/>
          </p:cNvGraphicFramePr>
          <p:nvPr>
            <p:extLst>
              <p:ext uri="{D42A27DB-BD31-4B8C-83A1-F6EECF244321}">
                <p14:modId xmlns:p14="http://schemas.microsoft.com/office/powerpoint/2010/main" xmlns="" val="122585798"/>
              </p:ext>
            </p:extLst>
          </p:nvPr>
        </p:nvGraphicFramePr>
        <p:xfrm>
          <a:off x="447309" y="1793631"/>
          <a:ext cx="8169666" cy="3322745"/>
        </p:xfrm>
        <a:graphic>
          <a:graphicData uri="http://schemas.openxmlformats.org/drawingml/2006/table">
            <a:tbl>
              <a:tblPr firstRow="1">
                <a:tableStyleId>{10A1B5D5-9B99-4C35-A422-299274C87663}</a:tableStyleId>
              </a:tblPr>
              <a:tblGrid>
                <a:gridCol w="1074860">
                  <a:extLst>
                    <a:ext uri="{9D8B030D-6E8A-4147-A177-3AD203B41FA5}">
                      <a16:colId xmlns:a16="http://schemas.microsoft.com/office/drawing/2014/main" xmlns="" val="362828207"/>
                    </a:ext>
                  </a:extLst>
                </a:gridCol>
                <a:gridCol w="1404571">
                  <a:extLst>
                    <a:ext uri="{9D8B030D-6E8A-4147-A177-3AD203B41FA5}">
                      <a16:colId xmlns:a16="http://schemas.microsoft.com/office/drawing/2014/main" xmlns="" val="647094836"/>
                    </a:ext>
                  </a:extLst>
                </a:gridCol>
                <a:gridCol w="1259498">
                  <a:extLst>
                    <a:ext uri="{9D8B030D-6E8A-4147-A177-3AD203B41FA5}">
                      <a16:colId xmlns:a16="http://schemas.microsoft.com/office/drawing/2014/main" xmlns="" val="4288366691"/>
                    </a:ext>
                  </a:extLst>
                </a:gridCol>
                <a:gridCol w="1032510">
                  <a:extLst>
                    <a:ext uri="{9D8B030D-6E8A-4147-A177-3AD203B41FA5}">
                      <a16:colId xmlns:a16="http://schemas.microsoft.com/office/drawing/2014/main" xmlns="" val="846726990"/>
                    </a:ext>
                  </a:extLst>
                </a:gridCol>
                <a:gridCol w="1782641">
                  <a:extLst>
                    <a:ext uri="{9D8B030D-6E8A-4147-A177-3AD203B41FA5}">
                      <a16:colId xmlns:a16="http://schemas.microsoft.com/office/drawing/2014/main" xmlns="" val="1564752975"/>
                    </a:ext>
                  </a:extLst>
                </a:gridCol>
                <a:gridCol w="1615586">
                  <a:extLst>
                    <a:ext uri="{9D8B030D-6E8A-4147-A177-3AD203B41FA5}">
                      <a16:colId xmlns:a16="http://schemas.microsoft.com/office/drawing/2014/main" xmlns="" val="2058392060"/>
                    </a:ext>
                  </a:extLst>
                </a:gridCol>
              </a:tblGrid>
              <a:tr h="685800">
                <a:tc>
                  <a:txBody>
                    <a:bodyPr/>
                    <a:lstStyle/>
                    <a:p>
                      <a:pPr algn="ctr"/>
                      <a:r>
                        <a:rPr lang="en-US" sz="1800" dirty="0">
                          <a:latin typeface="Times New Roman" panose="02020603050405020304" pitchFamily="18" charset="0"/>
                          <a:cs typeface="Times New Roman" panose="02020603050405020304" pitchFamily="18" charset="0"/>
                        </a:rPr>
                        <a:t>ID</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PRIORITY</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SIZE</a:t>
                      </a:r>
                      <a:endParaRPr lang="en-IN" sz="1800" u="none" strike="noStrike" cap="none" dirty="0">
                        <a:solidFill>
                          <a:schemeClr val="lt1"/>
                        </a:solidFill>
                        <a:latin typeface="Times New Roman" panose="02020603050405020304" pitchFamily="18" charset="0"/>
                        <a:cs typeface="Times New Roman" panose="02020603050405020304" pitchFamily="18" charset="0"/>
                      </a:endParaRPr>
                    </a:p>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r>
                        <a:rPr lang="en-IN" sz="1800" b="1" u="none" strike="noStrike" cap="none" dirty="0">
                          <a:solidFill>
                            <a:schemeClr val="lt1"/>
                          </a:solidFill>
                          <a:latin typeface="Times New Roman" panose="02020603050405020304" pitchFamily="18" charset="0"/>
                          <a:cs typeface="Times New Roman" panose="02020603050405020304" pitchFamily="18" charset="0"/>
                        </a:rPr>
                        <a:t>Hours</a:t>
                      </a: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SPRINT</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STATUS</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NAME</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40517159"/>
                  </a:ext>
                </a:extLst>
              </a:tr>
              <a:tr h="399373">
                <a:tc>
                  <a:txBody>
                    <a:bodyPr/>
                    <a:lstStyle/>
                    <a:p>
                      <a:pPr algn="ctr"/>
                      <a:r>
                        <a:rPr lang="en-US" sz="1800" dirty="0">
                          <a:latin typeface="Times New Roman" panose="02020603050405020304" pitchFamily="18" charset="0"/>
                          <a:cs typeface="Times New Roman" panose="02020603050405020304" pitchFamily="18" charset="0"/>
                        </a:rPr>
                        <a:t>1</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smtClean="0">
                          <a:latin typeface="Times New Roman" panose="02020603050405020304" pitchFamily="18" charset="0"/>
                          <a:cs typeface="Times New Roman" panose="02020603050405020304" pitchFamily="18" charset="0"/>
                          <a:sym typeface="Arial"/>
                        </a:rPr>
                        <a:t>Registraton</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92482874"/>
                  </a:ext>
                </a:extLst>
              </a:tr>
              <a:tr h="399373">
                <a:tc>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smtClean="0">
                          <a:latin typeface="Times New Roman" panose="02020603050405020304" pitchFamily="18" charset="0"/>
                          <a:cs typeface="Times New Roman" panose="02020603050405020304" pitchFamily="18" charset="0"/>
                        </a:rPr>
                        <a:t>Login</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21000913"/>
                  </a:ext>
                </a:extLst>
              </a:tr>
              <a:tr h="399373">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Table Design</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70467839"/>
                  </a:ext>
                </a:extLst>
              </a:tr>
              <a:tr h="399373">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23</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Coding</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40106373"/>
                  </a:ext>
                </a:extLst>
              </a:tr>
              <a:tr h="399373">
                <a:tc>
                  <a:txBody>
                    <a:bodyPr/>
                    <a:lstStyle/>
                    <a:p>
                      <a:pPr algn="ctr"/>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Testing Data</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08822903"/>
                  </a:ext>
                </a:extLst>
              </a:tr>
              <a:tr h="399373">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Output Generation</a:t>
                      </a:r>
                      <a:endParaRPr lang="en-IN" sz="1800" dirty="0">
                        <a:latin typeface="Times New Roman" panose="02020603050405020304" pitchFamily="18" charset="0"/>
                        <a:cs typeface="Times New Roman" panose="02020603050405020304" pitchFamily="18"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9230790"/>
                  </a:ext>
                </a:extLst>
              </a:tr>
            </a:tbl>
          </a:graphicData>
        </a:graphic>
      </p:graphicFrame>
    </p:spTree>
    <p:extLst>
      <p:ext uri="{BB962C8B-B14F-4D97-AF65-F5344CB8AC3E}">
        <p14:creationId xmlns:p14="http://schemas.microsoft.com/office/powerpoint/2010/main" xmlns="" val="216842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9036E-E1C5-1DF2-8F33-EA9CBE4D3F6D}"/>
              </a:ext>
            </a:extLst>
          </p:cNvPr>
          <p:cNvSpPr>
            <a:spLocks noGrp="1"/>
          </p:cNvSpPr>
          <p:nvPr>
            <p:ph type="title"/>
          </p:nvPr>
        </p:nvSpPr>
        <p:spPr/>
        <p:txBody>
          <a:bodyPr>
            <a:normAutofit/>
          </a:bodyPr>
          <a:lstStyle/>
          <a:p>
            <a:pPr algn="ctr"/>
            <a:r>
              <a:rPr lang="en-US" sz="3600" dirty="0">
                <a:latin typeface="+mn-lt"/>
                <a:cs typeface="Times New Roman" panose="02020603050405020304" pitchFamily="18" charset="0"/>
              </a:rPr>
              <a:t>PROJECT PLAN</a:t>
            </a:r>
            <a:endParaRPr lang="en-IN" sz="3600" dirty="0">
              <a:latin typeface="+mn-lt"/>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xmlns="" id="{AA0D1867-8FB3-332D-A206-946B1E6BDE2D}"/>
              </a:ext>
            </a:extLst>
          </p:cNvPr>
          <p:cNvGraphicFramePr>
            <a:graphicFrameLocks noGrp="1"/>
          </p:cNvGraphicFramePr>
          <p:nvPr>
            <p:ph sz="quarter" idx="4294967295"/>
            <p:extLst>
              <p:ext uri="{D42A27DB-BD31-4B8C-83A1-F6EECF244321}">
                <p14:modId xmlns:p14="http://schemas.microsoft.com/office/powerpoint/2010/main" xmlns="" val="143166313"/>
              </p:ext>
            </p:extLst>
          </p:nvPr>
        </p:nvGraphicFramePr>
        <p:xfrm>
          <a:off x="304800" y="2209800"/>
          <a:ext cx="8382000" cy="2700216"/>
        </p:xfrm>
        <a:graphic>
          <a:graphicData uri="http://schemas.openxmlformats.org/drawingml/2006/table">
            <a:tbl>
              <a:tblPr firstRow="1">
                <a:tableStyleId>{10A1B5D5-9B99-4C35-A422-299274C87663}</a:tableStyleId>
              </a:tblPr>
              <a:tblGrid>
                <a:gridCol w="1128251">
                  <a:extLst>
                    <a:ext uri="{9D8B030D-6E8A-4147-A177-3AD203B41FA5}">
                      <a16:colId xmlns:a16="http://schemas.microsoft.com/office/drawing/2014/main" xmlns="" val="374995424"/>
                    </a:ext>
                  </a:extLst>
                </a:gridCol>
                <a:gridCol w="1404967">
                  <a:extLst>
                    <a:ext uri="{9D8B030D-6E8A-4147-A177-3AD203B41FA5}">
                      <a16:colId xmlns:a16="http://schemas.microsoft.com/office/drawing/2014/main" xmlns="" val="257679663"/>
                    </a:ext>
                  </a:extLst>
                </a:gridCol>
                <a:gridCol w="1408631">
                  <a:extLst>
                    <a:ext uri="{9D8B030D-6E8A-4147-A177-3AD203B41FA5}">
                      <a16:colId xmlns:a16="http://schemas.microsoft.com/office/drawing/2014/main" xmlns="" val="3416672614"/>
                    </a:ext>
                  </a:extLst>
                </a:gridCol>
                <a:gridCol w="1309687">
                  <a:extLst>
                    <a:ext uri="{9D8B030D-6E8A-4147-A177-3AD203B41FA5}">
                      <a16:colId xmlns:a16="http://schemas.microsoft.com/office/drawing/2014/main" xmlns="" val="2562946487"/>
                    </a:ext>
                  </a:extLst>
                </a:gridCol>
                <a:gridCol w="1176519">
                  <a:extLst>
                    <a:ext uri="{9D8B030D-6E8A-4147-A177-3AD203B41FA5}">
                      <a16:colId xmlns:a16="http://schemas.microsoft.com/office/drawing/2014/main" xmlns="" val="3425891312"/>
                    </a:ext>
                  </a:extLst>
                </a:gridCol>
                <a:gridCol w="1953945">
                  <a:extLst>
                    <a:ext uri="{9D8B030D-6E8A-4147-A177-3AD203B41FA5}">
                      <a16:colId xmlns:a16="http://schemas.microsoft.com/office/drawing/2014/main" xmlns="" val="2041642004"/>
                    </a:ext>
                  </a:extLst>
                </a:gridCol>
              </a:tblGrid>
              <a:tr h="850388">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TASK NAME</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START DATE</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END DATE</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PROJECT </a:t>
                      </a:r>
                    </a:p>
                    <a:p>
                      <a:pPr algn="ctr"/>
                      <a:r>
                        <a:rPr lang="en-US" dirty="0">
                          <a:latin typeface="Times New Roman" panose="02020603050405020304" pitchFamily="18" charset="0"/>
                          <a:cs typeface="Times New Roman" panose="02020603050405020304" pitchFamily="18" charset="0"/>
                        </a:rPr>
                        <a:t>HOURS</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71356176"/>
                  </a:ext>
                </a:extLst>
              </a:tr>
              <a:tr h="595272">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Sprint 1</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15/09/2023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12/10/2023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completed</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32475510"/>
                  </a:ext>
                </a:extLst>
              </a:tr>
              <a:tr h="59527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2</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13/10/2023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03/11/2023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completed</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73701614"/>
                  </a:ext>
                </a:extLst>
              </a:tr>
              <a:tr h="59527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08/11/2023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30/11/2023</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anose="02020603050405020304" pitchFamily="18" charset="0"/>
                          <a:cs typeface="Times New Roman" panose="02020603050405020304" pitchFamily="18" charset="0"/>
                        </a:rPr>
                        <a:t>completed</a:t>
                      </a:r>
                      <a:endParaRPr lang="en-IN" dirty="0">
                        <a:latin typeface="Times New Roman" panose="02020603050405020304" pitchFamily="18" charset="0"/>
                        <a:cs typeface="Times New Roman" panose="02020603050405020304" pitchFamily="18" charset="0"/>
                      </a:endParaRP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25642114"/>
                  </a:ext>
                </a:extLst>
              </a:tr>
            </a:tbl>
          </a:graphicData>
        </a:graphic>
      </p:graphicFrame>
    </p:spTree>
    <p:extLst>
      <p:ext uri="{BB962C8B-B14F-4D97-AF65-F5344CB8AC3E}">
        <p14:creationId xmlns:p14="http://schemas.microsoft.com/office/powerpoint/2010/main" xmlns="" val="206268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solidFill>
                  <a:srgbClr val="000000"/>
                </a:solidFill>
                <a:latin typeface="+mn-lt"/>
                <a:cs typeface="Times New Roman" panose="02020603050405020304" pitchFamily="18" charset="0"/>
              </a:rPr>
              <a:t/>
            </a:r>
            <a:br>
              <a:rPr lang="en-US" dirty="0" smtClean="0">
                <a:solidFill>
                  <a:srgbClr val="000000"/>
                </a:solidFill>
                <a:latin typeface="+mn-lt"/>
                <a:cs typeface="Times New Roman" panose="02020603050405020304" pitchFamily="18" charset="0"/>
              </a:rPr>
            </a:br>
            <a:r>
              <a:rPr lang="en-US" dirty="0" smtClean="0">
                <a:solidFill>
                  <a:srgbClr val="000000"/>
                </a:solidFill>
                <a:latin typeface="+mn-lt"/>
                <a:cs typeface="Times New Roman" panose="02020603050405020304" pitchFamily="18" charset="0"/>
              </a:rPr>
              <a:t/>
            </a:r>
            <a:br>
              <a:rPr lang="en-US" dirty="0" smtClean="0">
                <a:solidFill>
                  <a:srgbClr val="000000"/>
                </a:solidFill>
                <a:latin typeface="+mn-lt"/>
                <a:cs typeface="Times New Roman" panose="02020603050405020304" pitchFamily="18" charset="0"/>
              </a:rPr>
            </a:br>
            <a:r>
              <a:rPr lang="en-US" dirty="0" smtClean="0">
                <a:solidFill>
                  <a:srgbClr val="000000"/>
                </a:solidFill>
                <a:latin typeface="+mn-lt"/>
                <a:cs typeface="Times New Roman" panose="02020603050405020304" pitchFamily="18" charset="0"/>
              </a:rPr>
              <a:t/>
            </a:r>
            <a:br>
              <a:rPr lang="en-US" dirty="0" smtClean="0">
                <a:solidFill>
                  <a:srgbClr val="000000"/>
                </a:solidFill>
                <a:latin typeface="+mn-lt"/>
                <a:cs typeface="Times New Roman" panose="02020603050405020304" pitchFamily="18" charset="0"/>
              </a:rPr>
            </a:br>
            <a:r>
              <a:rPr lang="en-US" dirty="0" smtClean="0">
                <a:solidFill>
                  <a:srgbClr val="000000"/>
                </a:solidFill>
                <a:latin typeface="+mn-lt"/>
                <a:cs typeface="Times New Roman" panose="02020603050405020304" pitchFamily="18" charset="0"/>
              </a:rPr>
              <a:t/>
            </a:r>
            <a:br>
              <a:rPr lang="en-US" dirty="0" smtClean="0">
                <a:solidFill>
                  <a:srgbClr val="000000"/>
                </a:solidFill>
                <a:latin typeface="+mn-lt"/>
                <a:cs typeface="Times New Roman" panose="02020603050405020304" pitchFamily="18" charset="0"/>
              </a:rPr>
            </a:br>
            <a:r>
              <a:rPr lang="en-US" dirty="0" smtClean="0">
                <a:solidFill>
                  <a:srgbClr val="000000"/>
                </a:solidFill>
                <a:latin typeface="+mn-lt"/>
                <a:cs typeface="Times New Roman" panose="02020603050405020304" pitchFamily="18" charset="0"/>
              </a:rPr>
              <a:t/>
            </a:r>
            <a:br>
              <a:rPr lang="en-US" dirty="0" smtClean="0">
                <a:solidFill>
                  <a:srgbClr val="000000"/>
                </a:solidFill>
                <a:latin typeface="+mn-lt"/>
                <a:cs typeface="Times New Roman" panose="02020603050405020304" pitchFamily="18" charset="0"/>
              </a:rPr>
            </a:br>
            <a:r>
              <a:rPr lang="en-US" dirty="0" smtClean="0">
                <a:solidFill>
                  <a:schemeClr val="accent6"/>
                </a:solidFill>
                <a:latin typeface="+mn-lt"/>
                <a:cs typeface="Times New Roman" panose="02020603050405020304" pitchFamily="18" charset="0"/>
              </a:rPr>
              <a:t>User Story</a:t>
            </a:r>
            <a:r>
              <a:rPr lang="en-US" dirty="0" smtClean="0">
                <a:solidFill>
                  <a:srgbClr val="000000"/>
                </a:solidFill>
                <a:cs typeface="Times New Roman" panose="02020603050405020304" pitchFamily="18" charset="0"/>
              </a:rPr>
              <a:t/>
            </a:r>
            <a:br>
              <a:rPr lang="en-US" dirty="0" smtClean="0">
                <a:solidFill>
                  <a:srgbClr val="000000"/>
                </a:solidFill>
                <a:cs typeface="Times New Roman" panose="02020603050405020304" pitchFamily="18" charset="0"/>
              </a:rPr>
            </a:br>
            <a:endParaRPr lang="en-US" dirty="0"/>
          </a:p>
        </p:txBody>
      </p:sp>
      <p:graphicFrame>
        <p:nvGraphicFramePr>
          <p:cNvPr id="5" name="Table 4"/>
          <p:cNvGraphicFramePr>
            <a:graphicFrameLocks noGrp="1"/>
          </p:cNvGraphicFramePr>
          <p:nvPr/>
        </p:nvGraphicFramePr>
        <p:xfrm>
          <a:off x="914400" y="1295165"/>
          <a:ext cx="7848600" cy="4196427"/>
        </p:xfrm>
        <a:graphic>
          <a:graphicData uri="http://schemas.openxmlformats.org/drawingml/2006/table">
            <a:tbl>
              <a:tblPr firstRow="1" bandRow="1">
                <a:solidFill>
                  <a:schemeClr val="bg1"/>
                </a:solidFill>
                <a:tableStyleId>{93296810-A885-4BE3-A3E7-6D5BEEA58F35}</a:tableStyleId>
              </a:tblPr>
              <a:tblGrid>
                <a:gridCol w="1962150"/>
                <a:gridCol w="1962150"/>
                <a:gridCol w="1943100"/>
                <a:gridCol w="1981200"/>
              </a:tblGrid>
              <a:tr h="573728">
                <a:tc>
                  <a:txBody>
                    <a:bodyPr/>
                    <a:lstStyle/>
                    <a:p>
                      <a:r>
                        <a:rPr lang="en-US" dirty="0" smtClean="0"/>
                        <a:t>       Story</a:t>
                      </a:r>
                      <a:r>
                        <a:rPr lang="en-US" baseline="0" dirty="0" smtClean="0"/>
                        <a:t> ID</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As</a:t>
                      </a:r>
                      <a:r>
                        <a:rPr lang="en-US" baseline="0" dirty="0" smtClean="0"/>
                        <a:t> a&lt;Type of user&gt;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     </a:t>
                      </a:r>
                      <a:r>
                        <a:rPr lang="en-US" baseline="0" dirty="0" smtClean="0"/>
                        <a:t> I want to</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   So that</a:t>
                      </a:r>
                      <a:r>
                        <a:rPr lang="en-US" baseline="0" dirty="0" smtClean="0"/>
                        <a:t> </a:t>
                      </a:r>
                      <a:r>
                        <a:rPr lang="en-US" baseline="0" dirty="0" err="1" smtClean="0"/>
                        <a:t>i</a:t>
                      </a:r>
                      <a:r>
                        <a:rPr lang="en-US" dirty="0" smtClean="0"/>
                        <a:t> can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27844">
                <a:tc>
                  <a:txBody>
                    <a:bodyPr/>
                    <a:lstStyle/>
                    <a:p>
                      <a:r>
                        <a:rPr lang="en-US" dirty="0" smtClean="0"/>
                        <a:t>          1</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Admin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login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login successful</a:t>
                      </a:r>
                      <a:r>
                        <a:rPr lang="en-US" baseline="0" dirty="0" smtClean="0"/>
                        <a:t>ly</a:t>
                      </a:r>
                      <a:endParaRPr lang="en-US"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898624">
                <a:tc>
                  <a:txBody>
                    <a:bodyPr/>
                    <a:lstStyle/>
                    <a:p>
                      <a:r>
                        <a:rPr lang="en-US" dirty="0" smtClean="0"/>
                        <a:t>          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Admin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manage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leave type, leave,  department, profile, staff</a:t>
                      </a:r>
                      <a:r>
                        <a:rPr lang="en-US" baseline="0" dirty="0" smtClean="0"/>
                        <a:t>  and info</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441424">
                <a:tc>
                  <a:txBody>
                    <a:bodyPr/>
                    <a:lstStyle/>
                    <a:p>
                      <a:r>
                        <a:rPr lang="en-US" dirty="0" smtClean="0"/>
                        <a:t>          3</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Admin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view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leave </a:t>
                      </a:r>
                      <a:r>
                        <a:rPr lang="en-US" baseline="0" dirty="0" smtClean="0"/>
                        <a:t> status</a:t>
                      </a:r>
                      <a:endParaRPr lang="en-US"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471904">
                <a:tc>
                  <a:txBody>
                    <a:bodyPr/>
                    <a:lstStyle/>
                    <a:p>
                      <a:r>
                        <a:rPr lang="en-US" dirty="0" smtClean="0"/>
                        <a:t>          </a:t>
                      </a:r>
                      <a:r>
                        <a:rPr lang="en-US" dirty="0" smtClean="0"/>
                        <a:t>4</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HOD</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login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login successful</a:t>
                      </a:r>
                      <a:r>
                        <a:rPr lang="en-US" baseline="0" dirty="0" smtClean="0"/>
                        <a:t>ly</a:t>
                      </a:r>
                      <a:endParaRPr lang="en-US" dirty="0" smtClean="0"/>
                    </a:p>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656627">
                <a:tc>
                  <a:txBody>
                    <a:bodyPr/>
                    <a:lstStyle/>
                    <a:p>
                      <a:r>
                        <a:rPr lang="en-US" baseline="0" dirty="0" smtClean="0"/>
                        <a:t>          </a:t>
                      </a:r>
                      <a:r>
                        <a:rPr lang="en-US" baseline="0" dirty="0" smtClean="0"/>
                        <a:t>5</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HOD</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manage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leave, department, profile, staff</a:t>
                      </a:r>
                      <a:r>
                        <a:rPr lang="en-US" baseline="0" dirty="0" smtClean="0"/>
                        <a:t> and info</a:t>
                      </a:r>
                      <a:endParaRPr lang="en-US"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538056">
                <a:tc>
                  <a:txBody>
                    <a:bodyPr/>
                    <a:lstStyle/>
                    <a:p>
                      <a:r>
                        <a:rPr lang="en-US" dirty="0" smtClean="0"/>
                        <a:t>           </a:t>
                      </a:r>
                      <a:r>
                        <a:rPr lang="en-US" dirty="0" smtClean="0"/>
                        <a:t>6</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HOD</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view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leave </a:t>
                      </a:r>
                      <a:r>
                        <a:rPr lang="en-US" baseline="0" dirty="0" smtClean="0"/>
                        <a:t> status</a:t>
                      </a:r>
                      <a:endParaRPr lang="en-US"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latin typeface="+mn-lt"/>
                <a:cs typeface="Times New Roman" panose="02020603050405020304" pitchFamily="18" charset="0"/>
              </a:rPr>
              <a:t>User Story</a:t>
            </a:r>
            <a:endParaRPr lang="en-US" sz="3600" dirty="0">
              <a:latin typeface="+mn-lt"/>
            </a:endParaRPr>
          </a:p>
        </p:txBody>
      </p:sp>
      <p:graphicFrame>
        <p:nvGraphicFramePr>
          <p:cNvPr id="4" name="Table 3"/>
          <p:cNvGraphicFramePr>
            <a:graphicFrameLocks noGrp="1"/>
          </p:cNvGraphicFramePr>
          <p:nvPr/>
        </p:nvGraphicFramePr>
        <p:xfrm>
          <a:off x="762000" y="1676401"/>
          <a:ext cx="8001000" cy="2529839"/>
        </p:xfrm>
        <a:graphic>
          <a:graphicData uri="http://schemas.openxmlformats.org/drawingml/2006/table">
            <a:tbl>
              <a:tblPr firstRow="1" bandRow="1">
                <a:tableStyleId>{93296810-A885-4BE3-A3E7-6D5BEEA58F35}</a:tableStyleId>
              </a:tblPr>
              <a:tblGrid>
                <a:gridCol w="2000250"/>
                <a:gridCol w="2000250"/>
                <a:gridCol w="1980830"/>
                <a:gridCol w="2019670"/>
              </a:tblGrid>
              <a:tr h="659958">
                <a:tc>
                  <a:txBody>
                    <a:bodyPr/>
                    <a:lstStyle/>
                    <a:p>
                      <a:r>
                        <a:rPr lang="en-US" dirty="0" smtClean="0"/>
                        <a:t>       Story</a:t>
                      </a:r>
                      <a:r>
                        <a:rPr lang="en-US" baseline="0" dirty="0" smtClean="0"/>
                        <a:t> ID</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As</a:t>
                      </a:r>
                      <a:r>
                        <a:rPr lang="en-US" baseline="0" dirty="0" smtClean="0"/>
                        <a:t> a&lt;Type of user&gt;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     </a:t>
                      </a:r>
                      <a:r>
                        <a:rPr lang="en-US" baseline="0" dirty="0" smtClean="0"/>
                        <a:t> I want to</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   So that</a:t>
                      </a:r>
                      <a:r>
                        <a:rPr lang="en-US" baseline="0" dirty="0" smtClean="0"/>
                        <a:t> </a:t>
                      </a:r>
                      <a:r>
                        <a:rPr lang="en-US" baseline="0" dirty="0" err="1" smtClean="0"/>
                        <a:t>i</a:t>
                      </a:r>
                      <a:r>
                        <a:rPr lang="en-US" dirty="0" smtClean="0"/>
                        <a:t> can</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7119">
                <a:tc>
                  <a:txBody>
                    <a:bodyPr/>
                    <a:lstStyle/>
                    <a:p>
                      <a:r>
                        <a:rPr lang="en-US" dirty="0" smtClean="0"/>
                        <a:t>          </a:t>
                      </a:r>
                      <a:r>
                        <a:rPr lang="en-US" dirty="0" smtClean="0"/>
                        <a:t>7</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Faculty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login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login successful</a:t>
                      </a:r>
                      <a:r>
                        <a:rPr lang="en-US" baseline="0" dirty="0" smtClean="0"/>
                        <a:t>ly</a:t>
                      </a:r>
                      <a:endParaRPr lang="en-US"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455685">
                <a:tc>
                  <a:txBody>
                    <a:bodyPr/>
                    <a:lstStyle/>
                    <a:p>
                      <a:r>
                        <a:rPr lang="en-US" dirty="0" smtClean="0"/>
                        <a:t>          </a:t>
                      </a:r>
                      <a:r>
                        <a:rPr lang="en-US" dirty="0" smtClean="0"/>
                        <a:t>8</a:t>
                      </a:r>
                      <a:endParaRPr lang="en-US"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a:t>
                      </a:r>
                      <a:r>
                        <a:rPr lang="en-US" baseline="0" dirty="0" smtClean="0"/>
                        <a:t> </a:t>
                      </a:r>
                      <a:r>
                        <a:rPr lang="en-US" dirty="0" smtClean="0"/>
                        <a:t> Faculty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manage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Profile</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77119">
                <a:tc>
                  <a:txBody>
                    <a:bodyPr/>
                    <a:lstStyle/>
                    <a:p>
                      <a:r>
                        <a:rPr lang="en-US" dirty="0" smtClean="0"/>
                        <a:t>          </a:t>
                      </a:r>
                      <a:r>
                        <a:rPr lang="en-US" dirty="0" smtClean="0"/>
                        <a:t>9</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a:t>
                      </a:r>
                      <a:r>
                        <a:rPr lang="en-US" baseline="0" dirty="0" smtClean="0"/>
                        <a:t> Faculty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view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leave </a:t>
                      </a:r>
                      <a:r>
                        <a:rPr lang="en-US" baseline="0" dirty="0" smtClean="0"/>
                        <a:t> status</a:t>
                      </a:r>
                      <a:endParaRPr lang="en-US" dirty="0" smtClean="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659958">
                <a:tc>
                  <a:txBody>
                    <a:bodyPr/>
                    <a:lstStyle/>
                    <a:p>
                      <a:r>
                        <a:rPr lang="en-US" dirty="0" smtClean="0"/>
                        <a:t>          </a:t>
                      </a:r>
                      <a:r>
                        <a:rPr lang="en-US" dirty="0" smtClean="0"/>
                        <a:t>10</a:t>
                      </a:r>
                      <a:endParaRPr lang="en-US" dirty="0"/>
                    </a:p>
                    <a:p>
                      <a:r>
                        <a:rPr lang="en-US" dirty="0" smtClean="0"/>
                        <a:t>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a:t>
                      </a:r>
                      <a:r>
                        <a:rPr lang="en-US" baseline="0" dirty="0" smtClean="0"/>
                        <a:t> Faculty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          apply</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leave</a:t>
                      </a:r>
                    </a:p>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TotalTime>
  <Words>867</Words>
  <Application>Microsoft Office PowerPoint</Application>
  <PresentationFormat>On-screen Show (4:3)</PresentationFormat>
  <Paragraphs>438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ONLINE LEAVE MANAGEMENT SYSTEM</vt:lpstr>
      <vt:lpstr>CONTENTS</vt:lpstr>
      <vt:lpstr>OVERVIEW</vt:lpstr>
      <vt:lpstr>OVERVIEW</vt:lpstr>
      <vt:lpstr>Modules</vt:lpstr>
      <vt:lpstr>PRODUCT BACKLOG</vt:lpstr>
      <vt:lpstr>PROJECT PLAN</vt:lpstr>
      <vt:lpstr>     User Story </vt:lpstr>
      <vt:lpstr>User Story</vt:lpstr>
      <vt:lpstr>SPRINT PLAN</vt:lpstr>
      <vt:lpstr>SPRINT PLAN</vt:lpstr>
      <vt:lpstr>SPRINT PLAN</vt:lpstr>
      <vt:lpstr>DFD</vt:lpstr>
      <vt:lpstr>Level 1:1.1 Admin</vt:lpstr>
      <vt:lpstr>Level 1:1.2 HOD</vt:lpstr>
      <vt:lpstr>Level 1:1.3 Faculty</vt:lpstr>
      <vt:lpstr>E  R DIAGRAM</vt:lpstr>
      <vt:lpstr> Developing Environment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LEAVE                                                        MANAGEMENT SYSTEM</dc:title>
  <dc:creator>FUJITSU</dc:creator>
  <cp:lastModifiedBy>FUJITSU</cp:lastModifiedBy>
  <cp:revision>15</cp:revision>
  <dcterms:created xsi:type="dcterms:W3CDTF">2023-10-23T16:26:46Z</dcterms:created>
  <dcterms:modified xsi:type="dcterms:W3CDTF">2023-12-06T18:25:19Z</dcterms:modified>
</cp:coreProperties>
</file>