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0AD0208-4026-4B49-8E54-650B3B450FE9}"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1A0DBE6-0DED-4A63-AF18-04CD9107F1B7}">
      <dgm:prSet/>
      <dgm:spPr/>
      <dgm:t>
        <a:bodyPr/>
        <a:lstStyle/>
        <a:p>
          <a:pPr>
            <a:lnSpc>
              <a:spcPct val="100000"/>
            </a:lnSpc>
            <a:defRPr cap="all"/>
          </a:pPr>
          <a:r>
            <a:rPr lang="en-US"/>
            <a:t>The population of London has grown considerably over the last decades</a:t>
          </a:r>
        </a:p>
      </dgm:t>
    </dgm:pt>
    <dgm:pt modelId="{FDCD26C1-A8DE-46AB-874A-297DB3811D13}" type="parTrans" cxnId="{B3506FC5-501F-41FC-B81E-BE2979C47945}">
      <dgm:prSet/>
      <dgm:spPr/>
      <dgm:t>
        <a:bodyPr/>
        <a:lstStyle/>
        <a:p>
          <a:endParaRPr lang="en-US"/>
        </a:p>
      </dgm:t>
    </dgm:pt>
    <dgm:pt modelId="{5DB99C79-EA94-40A1-A6CA-063DBBCFF27E}" type="sibTrans" cxnId="{B3506FC5-501F-41FC-B81E-BE2979C47945}">
      <dgm:prSet/>
      <dgm:spPr/>
      <dgm:t>
        <a:bodyPr/>
        <a:lstStyle/>
        <a:p>
          <a:endParaRPr lang="en-US"/>
        </a:p>
      </dgm:t>
    </dgm:pt>
    <dgm:pt modelId="{4E87709D-8C40-4331-910A-A94DE4DC7299}">
      <dgm:prSet/>
      <dgm:spPr/>
      <dgm:t>
        <a:bodyPr/>
        <a:lstStyle/>
        <a:p>
          <a:pPr>
            <a:lnSpc>
              <a:spcPct val="100000"/>
            </a:lnSpc>
            <a:defRPr cap="all"/>
          </a:pPr>
          <a:r>
            <a:rPr lang="en-US"/>
            <a:t>The real deal is that as much as there are many fine restaurants in London – Asian, Middle Eastern, Latin and American restaurants, you can struggle to find good place to dine in the finest of West African cuisine that has combination of Nigerian, Ghanaian, Cameroonian, Senegalese and more. </a:t>
          </a:r>
        </a:p>
      </dgm:t>
    </dgm:pt>
    <dgm:pt modelId="{1C949B57-9A41-417D-9FC4-84D654C636C5}" type="parTrans" cxnId="{CB662097-D088-4DC6-80FC-2D8141BCF710}">
      <dgm:prSet/>
      <dgm:spPr/>
      <dgm:t>
        <a:bodyPr/>
        <a:lstStyle/>
        <a:p>
          <a:endParaRPr lang="en-US"/>
        </a:p>
      </dgm:t>
    </dgm:pt>
    <dgm:pt modelId="{BF1C4022-BD10-4118-8B26-73AFCEDD8B2F}" type="sibTrans" cxnId="{CB662097-D088-4DC6-80FC-2D8141BCF710}">
      <dgm:prSet/>
      <dgm:spPr/>
      <dgm:t>
        <a:bodyPr/>
        <a:lstStyle/>
        <a:p>
          <a:endParaRPr lang="en-US"/>
        </a:p>
      </dgm:t>
    </dgm:pt>
    <dgm:pt modelId="{CAED7DAC-AA44-456C-BEF2-43B27C41B3F0}">
      <dgm:prSet/>
      <dgm:spPr/>
      <dgm:t>
        <a:bodyPr/>
        <a:lstStyle/>
        <a:p>
          <a:pPr>
            <a:lnSpc>
              <a:spcPct val="100000"/>
            </a:lnSpc>
            <a:defRPr cap="all"/>
          </a:pPr>
          <a:r>
            <a:rPr lang="en-US"/>
            <a:t>My client, a successful restaurant chain in Africa is looking to expand operation into Europe through London. </a:t>
          </a:r>
        </a:p>
      </dgm:t>
    </dgm:pt>
    <dgm:pt modelId="{CEEC795E-E565-48C1-B987-78DAF22D713B}" type="parTrans" cxnId="{E9DB47CE-E776-4F34-B3DE-F5A7141260E4}">
      <dgm:prSet/>
      <dgm:spPr/>
      <dgm:t>
        <a:bodyPr/>
        <a:lstStyle/>
        <a:p>
          <a:endParaRPr lang="en-US"/>
        </a:p>
      </dgm:t>
    </dgm:pt>
    <dgm:pt modelId="{A89A4350-3110-4179-B7D5-14F24CD65F83}" type="sibTrans" cxnId="{E9DB47CE-E776-4F34-B3DE-F5A7141260E4}">
      <dgm:prSet/>
      <dgm:spPr/>
      <dgm:t>
        <a:bodyPr/>
        <a:lstStyle/>
        <a:p>
          <a:endParaRPr lang="en-US"/>
        </a:p>
      </dgm:t>
    </dgm:pt>
    <dgm:pt modelId="{7899A73E-BB98-4E1D-80C4-CAE959511DA7}">
      <dgm:prSet/>
      <dgm:spPr/>
      <dgm:t>
        <a:bodyPr/>
        <a:lstStyle/>
        <a:p>
          <a:pPr>
            <a:lnSpc>
              <a:spcPct val="100000"/>
            </a:lnSpc>
            <a:defRPr cap="all"/>
          </a:pPr>
          <a:r>
            <a:rPr lang="en-US"/>
            <a:t>Since the London demography is so big, my client needs deeper insight from available data in other to decide where to establish the first Europe “palace” restaurant. </a:t>
          </a:r>
        </a:p>
      </dgm:t>
    </dgm:pt>
    <dgm:pt modelId="{97644A57-F226-4326-8A32-AF7BB6821608}" type="parTrans" cxnId="{C742E8A0-BDBA-4E92-80D2-9BC54D9E124E}">
      <dgm:prSet/>
      <dgm:spPr/>
      <dgm:t>
        <a:bodyPr/>
        <a:lstStyle/>
        <a:p>
          <a:endParaRPr lang="en-US"/>
        </a:p>
      </dgm:t>
    </dgm:pt>
    <dgm:pt modelId="{D3058DAC-7852-42B9-937F-8BEBBD55E249}" type="sibTrans" cxnId="{C742E8A0-BDBA-4E92-80D2-9BC54D9E124E}">
      <dgm:prSet/>
      <dgm:spPr/>
      <dgm:t>
        <a:bodyPr/>
        <a:lstStyle/>
        <a:p>
          <a:endParaRPr lang="en-US"/>
        </a:p>
      </dgm:t>
    </dgm:pt>
    <dgm:pt modelId="{8ABFE10C-D78A-4889-B8FB-F1CDB059E0D7}">
      <dgm:prSet/>
      <dgm:spPr/>
      <dgm:t>
        <a:bodyPr/>
        <a:lstStyle/>
        <a:p>
          <a:pPr>
            <a:lnSpc>
              <a:spcPct val="100000"/>
            </a:lnSpc>
            <a:defRPr cap="all"/>
          </a:pPr>
          <a:r>
            <a:rPr lang="en-US"/>
            <a:t>This company spends a lot on research and provides customers with data insight into the ingredients used at restaurants. </a:t>
          </a:r>
        </a:p>
      </dgm:t>
    </dgm:pt>
    <dgm:pt modelId="{441DD2AB-6AD6-4BBF-BA75-E3A348A98DBC}" type="parTrans" cxnId="{74B8D235-C85D-4FEC-9820-709D9E1B1D46}">
      <dgm:prSet/>
      <dgm:spPr/>
      <dgm:t>
        <a:bodyPr/>
        <a:lstStyle/>
        <a:p>
          <a:endParaRPr lang="en-US"/>
        </a:p>
      </dgm:t>
    </dgm:pt>
    <dgm:pt modelId="{ABE46A72-D37A-40A9-8990-E3CE5F143F30}" type="sibTrans" cxnId="{74B8D235-C85D-4FEC-9820-709D9E1B1D46}">
      <dgm:prSet/>
      <dgm:spPr/>
      <dgm:t>
        <a:bodyPr/>
        <a:lstStyle/>
        <a:p>
          <a:endParaRPr lang="en-US"/>
        </a:p>
      </dgm:t>
    </dgm:pt>
    <dgm:pt modelId="{C5C1FFAE-4FD5-48AC-A6E9-E570ED9E7CE7}" type="pres">
      <dgm:prSet presAssocID="{50AD0208-4026-4B49-8E54-650B3B450FE9}" presName="root" presStyleCnt="0">
        <dgm:presLayoutVars>
          <dgm:dir/>
          <dgm:resizeHandles val="exact"/>
        </dgm:presLayoutVars>
      </dgm:prSet>
      <dgm:spPr/>
    </dgm:pt>
    <dgm:pt modelId="{54C66F9D-3837-4526-BCAB-A3D495DE7B0F}" type="pres">
      <dgm:prSet presAssocID="{11A0DBE6-0DED-4A63-AF18-04CD9107F1B7}" presName="compNode" presStyleCnt="0"/>
      <dgm:spPr/>
    </dgm:pt>
    <dgm:pt modelId="{4E6BBDA3-0513-4EAA-A0C8-D510D6623702}" type="pres">
      <dgm:prSet presAssocID="{11A0DBE6-0DED-4A63-AF18-04CD9107F1B7}" presName="iconBgRect" presStyleLbl="bgShp" presStyleIdx="0" presStyleCnt="5"/>
      <dgm:spPr>
        <a:prstGeom prst="round2DiagRect">
          <a:avLst>
            <a:gd name="adj1" fmla="val 29727"/>
            <a:gd name="adj2" fmla="val 0"/>
          </a:avLst>
        </a:prstGeom>
      </dgm:spPr>
    </dgm:pt>
    <dgm:pt modelId="{4BDFE886-81EE-4115-99AC-E00AF921AD91}" type="pres">
      <dgm:prSet presAssocID="{11A0DBE6-0DED-4A63-AF18-04CD9107F1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3481CD25-932A-4D41-A4F0-294173F133E7}" type="pres">
      <dgm:prSet presAssocID="{11A0DBE6-0DED-4A63-AF18-04CD9107F1B7}" presName="spaceRect" presStyleCnt="0"/>
      <dgm:spPr/>
    </dgm:pt>
    <dgm:pt modelId="{E020713E-2726-4AD4-B136-EDC8ABBA6963}" type="pres">
      <dgm:prSet presAssocID="{11A0DBE6-0DED-4A63-AF18-04CD9107F1B7}" presName="textRect" presStyleLbl="revTx" presStyleIdx="0" presStyleCnt="5">
        <dgm:presLayoutVars>
          <dgm:chMax val="1"/>
          <dgm:chPref val="1"/>
        </dgm:presLayoutVars>
      </dgm:prSet>
      <dgm:spPr/>
    </dgm:pt>
    <dgm:pt modelId="{98C1832A-B7AB-4D29-BD26-BCF25773701A}" type="pres">
      <dgm:prSet presAssocID="{5DB99C79-EA94-40A1-A6CA-063DBBCFF27E}" presName="sibTrans" presStyleCnt="0"/>
      <dgm:spPr/>
    </dgm:pt>
    <dgm:pt modelId="{875DEE99-3C61-4E21-A78F-C9AD6DAA3331}" type="pres">
      <dgm:prSet presAssocID="{4E87709D-8C40-4331-910A-A94DE4DC7299}" presName="compNode" presStyleCnt="0"/>
      <dgm:spPr/>
    </dgm:pt>
    <dgm:pt modelId="{CF2A79C6-FDEC-4A73-8933-22D11AFED53B}" type="pres">
      <dgm:prSet presAssocID="{4E87709D-8C40-4331-910A-A94DE4DC7299}" presName="iconBgRect" presStyleLbl="bgShp" presStyleIdx="1" presStyleCnt="5"/>
      <dgm:spPr>
        <a:prstGeom prst="round2DiagRect">
          <a:avLst>
            <a:gd name="adj1" fmla="val 29727"/>
            <a:gd name="adj2" fmla="val 0"/>
          </a:avLst>
        </a:prstGeom>
      </dgm:spPr>
    </dgm:pt>
    <dgm:pt modelId="{6D3EEC60-CA33-428B-99A7-A8FAF1980A53}" type="pres">
      <dgm:prSet presAssocID="{4E87709D-8C40-4331-910A-A94DE4DC72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prechaun Hat"/>
        </a:ext>
      </dgm:extLst>
    </dgm:pt>
    <dgm:pt modelId="{FF6977DC-F2D4-484B-8323-5A2A30BDA1DB}" type="pres">
      <dgm:prSet presAssocID="{4E87709D-8C40-4331-910A-A94DE4DC7299}" presName="spaceRect" presStyleCnt="0"/>
      <dgm:spPr/>
    </dgm:pt>
    <dgm:pt modelId="{422B3ED0-30F6-45BC-BD70-13D700F5FFFE}" type="pres">
      <dgm:prSet presAssocID="{4E87709D-8C40-4331-910A-A94DE4DC7299}" presName="textRect" presStyleLbl="revTx" presStyleIdx="1" presStyleCnt="5">
        <dgm:presLayoutVars>
          <dgm:chMax val="1"/>
          <dgm:chPref val="1"/>
        </dgm:presLayoutVars>
      </dgm:prSet>
      <dgm:spPr/>
    </dgm:pt>
    <dgm:pt modelId="{AA0B76FA-7B13-4E76-925D-AC7A57B4F33F}" type="pres">
      <dgm:prSet presAssocID="{BF1C4022-BD10-4118-8B26-73AFCEDD8B2F}" presName="sibTrans" presStyleCnt="0"/>
      <dgm:spPr/>
    </dgm:pt>
    <dgm:pt modelId="{4E71F3DA-5218-4702-B5DF-8761D1C43999}" type="pres">
      <dgm:prSet presAssocID="{CAED7DAC-AA44-456C-BEF2-43B27C41B3F0}" presName="compNode" presStyleCnt="0"/>
      <dgm:spPr/>
    </dgm:pt>
    <dgm:pt modelId="{64219079-DFA8-46F3-ABBB-CD6EB730E7B0}" type="pres">
      <dgm:prSet presAssocID="{CAED7DAC-AA44-456C-BEF2-43B27C41B3F0}" presName="iconBgRect" presStyleLbl="bgShp" presStyleIdx="2" presStyleCnt="5"/>
      <dgm:spPr>
        <a:prstGeom prst="round2DiagRect">
          <a:avLst>
            <a:gd name="adj1" fmla="val 29727"/>
            <a:gd name="adj2" fmla="val 0"/>
          </a:avLst>
        </a:prstGeom>
      </dgm:spPr>
    </dgm:pt>
    <dgm:pt modelId="{67B4FB27-C439-44D5-B262-0D4A3CE2C8C8}" type="pres">
      <dgm:prSet presAssocID="{CAED7DAC-AA44-456C-BEF2-43B27C41B3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3D43FE18-3286-4FB5-B30E-D7B3FAE7A207}" type="pres">
      <dgm:prSet presAssocID="{CAED7DAC-AA44-456C-BEF2-43B27C41B3F0}" presName="spaceRect" presStyleCnt="0"/>
      <dgm:spPr/>
    </dgm:pt>
    <dgm:pt modelId="{DDE4B8FE-E641-4935-A47E-F375C92BD3B5}" type="pres">
      <dgm:prSet presAssocID="{CAED7DAC-AA44-456C-BEF2-43B27C41B3F0}" presName="textRect" presStyleLbl="revTx" presStyleIdx="2" presStyleCnt="5">
        <dgm:presLayoutVars>
          <dgm:chMax val="1"/>
          <dgm:chPref val="1"/>
        </dgm:presLayoutVars>
      </dgm:prSet>
      <dgm:spPr/>
    </dgm:pt>
    <dgm:pt modelId="{3EBB0155-C28A-4324-942B-7104BB7D2BFD}" type="pres">
      <dgm:prSet presAssocID="{A89A4350-3110-4179-B7D5-14F24CD65F83}" presName="sibTrans" presStyleCnt="0"/>
      <dgm:spPr/>
    </dgm:pt>
    <dgm:pt modelId="{C1ACC5D9-8271-4B3E-86B6-563C902EF8AE}" type="pres">
      <dgm:prSet presAssocID="{7899A73E-BB98-4E1D-80C4-CAE959511DA7}" presName="compNode" presStyleCnt="0"/>
      <dgm:spPr/>
    </dgm:pt>
    <dgm:pt modelId="{0B7652B4-1573-4654-B675-FC22300470CE}" type="pres">
      <dgm:prSet presAssocID="{7899A73E-BB98-4E1D-80C4-CAE959511DA7}" presName="iconBgRect" presStyleLbl="bgShp" presStyleIdx="3" presStyleCnt="5"/>
      <dgm:spPr>
        <a:prstGeom prst="round2DiagRect">
          <a:avLst>
            <a:gd name="adj1" fmla="val 29727"/>
            <a:gd name="adj2" fmla="val 0"/>
          </a:avLst>
        </a:prstGeom>
      </dgm:spPr>
    </dgm:pt>
    <dgm:pt modelId="{D89198B8-2A88-47D3-822B-658531110BF4}" type="pres">
      <dgm:prSet presAssocID="{7899A73E-BB98-4E1D-80C4-CAE959511D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78D6AB1B-5699-480E-AAFE-D30FE8E7FCDD}" type="pres">
      <dgm:prSet presAssocID="{7899A73E-BB98-4E1D-80C4-CAE959511DA7}" presName="spaceRect" presStyleCnt="0"/>
      <dgm:spPr/>
    </dgm:pt>
    <dgm:pt modelId="{5661A2AC-4E93-483A-8D75-F07799CA3CD1}" type="pres">
      <dgm:prSet presAssocID="{7899A73E-BB98-4E1D-80C4-CAE959511DA7}" presName="textRect" presStyleLbl="revTx" presStyleIdx="3" presStyleCnt="5">
        <dgm:presLayoutVars>
          <dgm:chMax val="1"/>
          <dgm:chPref val="1"/>
        </dgm:presLayoutVars>
      </dgm:prSet>
      <dgm:spPr/>
    </dgm:pt>
    <dgm:pt modelId="{243E5961-2C10-49BB-B797-3F89E5860B48}" type="pres">
      <dgm:prSet presAssocID="{D3058DAC-7852-42B9-937F-8BEBBD55E249}" presName="sibTrans" presStyleCnt="0"/>
      <dgm:spPr/>
    </dgm:pt>
    <dgm:pt modelId="{8CA1FD0C-68CE-4B9F-A6FC-98AEA7F4A85F}" type="pres">
      <dgm:prSet presAssocID="{8ABFE10C-D78A-4889-B8FB-F1CDB059E0D7}" presName="compNode" presStyleCnt="0"/>
      <dgm:spPr/>
    </dgm:pt>
    <dgm:pt modelId="{94ED3039-2690-463A-96F8-7BCED847C7E9}" type="pres">
      <dgm:prSet presAssocID="{8ABFE10C-D78A-4889-B8FB-F1CDB059E0D7}" presName="iconBgRect" presStyleLbl="bgShp" presStyleIdx="4" presStyleCnt="5"/>
      <dgm:spPr>
        <a:prstGeom prst="round2DiagRect">
          <a:avLst>
            <a:gd name="adj1" fmla="val 29727"/>
            <a:gd name="adj2" fmla="val 0"/>
          </a:avLst>
        </a:prstGeom>
      </dgm:spPr>
    </dgm:pt>
    <dgm:pt modelId="{F0E8E150-1368-432E-AB23-0EC231561A3A}" type="pres">
      <dgm:prSet presAssocID="{8ABFE10C-D78A-4889-B8FB-F1CDB059E0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co"/>
        </a:ext>
      </dgm:extLst>
    </dgm:pt>
    <dgm:pt modelId="{A9938B36-3598-41B0-854A-D28D4FC04839}" type="pres">
      <dgm:prSet presAssocID="{8ABFE10C-D78A-4889-B8FB-F1CDB059E0D7}" presName="spaceRect" presStyleCnt="0"/>
      <dgm:spPr/>
    </dgm:pt>
    <dgm:pt modelId="{83BD8997-3F4D-46C1-8085-5C0F20ACEA9D}" type="pres">
      <dgm:prSet presAssocID="{8ABFE10C-D78A-4889-B8FB-F1CDB059E0D7}" presName="textRect" presStyleLbl="revTx" presStyleIdx="4" presStyleCnt="5">
        <dgm:presLayoutVars>
          <dgm:chMax val="1"/>
          <dgm:chPref val="1"/>
        </dgm:presLayoutVars>
      </dgm:prSet>
      <dgm:spPr/>
    </dgm:pt>
  </dgm:ptLst>
  <dgm:cxnLst>
    <dgm:cxn modelId="{D084CF0C-CB73-405E-9C80-808209ED0A32}" type="presOf" srcId="{CAED7DAC-AA44-456C-BEF2-43B27C41B3F0}" destId="{DDE4B8FE-E641-4935-A47E-F375C92BD3B5}" srcOrd="0" destOrd="0" presId="urn:microsoft.com/office/officeart/2018/5/layout/IconLeafLabelList"/>
    <dgm:cxn modelId="{74B8D235-C85D-4FEC-9820-709D9E1B1D46}" srcId="{50AD0208-4026-4B49-8E54-650B3B450FE9}" destId="{8ABFE10C-D78A-4889-B8FB-F1CDB059E0D7}" srcOrd="4" destOrd="0" parTransId="{441DD2AB-6AD6-4BBF-BA75-E3A348A98DBC}" sibTransId="{ABE46A72-D37A-40A9-8990-E3CE5F143F30}"/>
    <dgm:cxn modelId="{62689038-7AB1-4159-8EAB-CDA6215BC656}" type="presOf" srcId="{11A0DBE6-0DED-4A63-AF18-04CD9107F1B7}" destId="{E020713E-2726-4AD4-B136-EDC8ABBA6963}" srcOrd="0" destOrd="0" presId="urn:microsoft.com/office/officeart/2018/5/layout/IconLeafLabelList"/>
    <dgm:cxn modelId="{85413F6B-1AB5-480B-B835-903C4CCE0377}" type="presOf" srcId="{4E87709D-8C40-4331-910A-A94DE4DC7299}" destId="{422B3ED0-30F6-45BC-BD70-13D700F5FFFE}" srcOrd="0" destOrd="0" presId="urn:microsoft.com/office/officeart/2018/5/layout/IconLeafLabelList"/>
    <dgm:cxn modelId="{502FE24F-9F25-46A7-8C94-15E61F649A6C}" type="presOf" srcId="{8ABFE10C-D78A-4889-B8FB-F1CDB059E0D7}" destId="{83BD8997-3F4D-46C1-8085-5C0F20ACEA9D}" srcOrd="0" destOrd="0" presId="urn:microsoft.com/office/officeart/2018/5/layout/IconLeafLabelList"/>
    <dgm:cxn modelId="{CB662097-D088-4DC6-80FC-2D8141BCF710}" srcId="{50AD0208-4026-4B49-8E54-650B3B450FE9}" destId="{4E87709D-8C40-4331-910A-A94DE4DC7299}" srcOrd="1" destOrd="0" parTransId="{1C949B57-9A41-417D-9FC4-84D654C636C5}" sibTransId="{BF1C4022-BD10-4118-8B26-73AFCEDD8B2F}"/>
    <dgm:cxn modelId="{C742E8A0-BDBA-4E92-80D2-9BC54D9E124E}" srcId="{50AD0208-4026-4B49-8E54-650B3B450FE9}" destId="{7899A73E-BB98-4E1D-80C4-CAE959511DA7}" srcOrd="3" destOrd="0" parTransId="{97644A57-F226-4326-8A32-AF7BB6821608}" sibTransId="{D3058DAC-7852-42B9-937F-8BEBBD55E249}"/>
    <dgm:cxn modelId="{B3506FC5-501F-41FC-B81E-BE2979C47945}" srcId="{50AD0208-4026-4B49-8E54-650B3B450FE9}" destId="{11A0DBE6-0DED-4A63-AF18-04CD9107F1B7}" srcOrd="0" destOrd="0" parTransId="{FDCD26C1-A8DE-46AB-874A-297DB3811D13}" sibTransId="{5DB99C79-EA94-40A1-A6CA-063DBBCFF27E}"/>
    <dgm:cxn modelId="{E9DB47CE-E776-4F34-B3DE-F5A7141260E4}" srcId="{50AD0208-4026-4B49-8E54-650B3B450FE9}" destId="{CAED7DAC-AA44-456C-BEF2-43B27C41B3F0}" srcOrd="2" destOrd="0" parTransId="{CEEC795E-E565-48C1-B987-78DAF22D713B}" sibTransId="{A89A4350-3110-4179-B7D5-14F24CD65F83}"/>
    <dgm:cxn modelId="{8070DBD2-3131-4EFD-9545-80FDB0B45730}" type="presOf" srcId="{7899A73E-BB98-4E1D-80C4-CAE959511DA7}" destId="{5661A2AC-4E93-483A-8D75-F07799CA3CD1}" srcOrd="0" destOrd="0" presId="urn:microsoft.com/office/officeart/2018/5/layout/IconLeafLabelList"/>
    <dgm:cxn modelId="{6915F2D3-8584-4282-B30C-F8045D21B852}" type="presOf" srcId="{50AD0208-4026-4B49-8E54-650B3B450FE9}" destId="{C5C1FFAE-4FD5-48AC-A6E9-E570ED9E7CE7}" srcOrd="0" destOrd="0" presId="urn:microsoft.com/office/officeart/2018/5/layout/IconLeafLabelList"/>
    <dgm:cxn modelId="{9560A392-E3D3-4459-B590-DE29CC5A6393}" type="presParOf" srcId="{C5C1FFAE-4FD5-48AC-A6E9-E570ED9E7CE7}" destId="{54C66F9D-3837-4526-BCAB-A3D495DE7B0F}" srcOrd="0" destOrd="0" presId="urn:microsoft.com/office/officeart/2018/5/layout/IconLeafLabelList"/>
    <dgm:cxn modelId="{60286865-BE89-4CF6-8D7D-C057B9323933}" type="presParOf" srcId="{54C66F9D-3837-4526-BCAB-A3D495DE7B0F}" destId="{4E6BBDA3-0513-4EAA-A0C8-D510D6623702}" srcOrd="0" destOrd="0" presId="urn:microsoft.com/office/officeart/2018/5/layout/IconLeafLabelList"/>
    <dgm:cxn modelId="{3D9A97FB-1E37-4CEA-8028-7F528B913F52}" type="presParOf" srcId="{54C66F9D-3837-4526-BCAB-A3D495DE7B0F}" destId="{4BDFE886-81EE-4115-99AC-E00AF921AD91}" srcOrd="1" destOrd="0" presId="urn:microsoft.com/office/officeart/2018/5/layout/IconLeafLabelList"/>
    <dgm:cxn modelId="{1CF185F0-2229-4294-A8AD-AE651E6A8E2F}" type="presParOf" srcId="{54C66F9D-3837-4526-BCAB-A3D495DE7B0F}" destId="{3481CD25-932A-4D41-A4F0-294173F133E7}" srcOrd="2" destOrd="0" presId="urn:microsoft.com/office/officeart/2018/5/layout/IconLeafLabelList"/>
    <dgm:cxn modelId="{3AC0DD08-F3A0-4A11-AA62-5AED1AE85898}" type="presParOf" srcId="{54C66F9D-3837-4526-BCAB-A3D495DE7B0F}" destId="{E020713E-2726-4AD4-B136-EDC8ABBA6963}" srcOrd="3" destOrd="0" presId="urn:microsoft.com/office/officeart/2018/5/layout/IconLeafLabelList"/>
    <dgm:cxn modelId="{D1A8FC06-A0AD-4F01-AB94-1410BBF05400}" type="presParOf" srcId="{C5C1FFAE-4FD5-48AC-A6E9-E570ED9E7CE7}" destId="{98C1832A-B7AB-4D29-BD26-BCF25773701A}" srcOrd="1" destOrd="0" presId="urn:microsoft.com/office/officeart/2018/5/layout/IconLeafLabelList"/>
    <dgm:cxn modelId="{59327804-3217-4928-8C1E-5BF794223E14}" type="presParOf" srcId="{C5C1FFAE-4FD5-48AC-A6E9-E570ED9E7CE7}" destId="{875DEE99-3C61-4E21-A78F-C9AD6DAA3331}" srcOrd="2" destOrd="0" presId="urn:microsoft.com/office/officeart/2018/5/layout/IconLeafLabelList"/>
    <dgm:cxn modelId="{18B0F467-B472-4438-8894-EF8FCEBA7035}" type="presParOf" srcId="{875DEE99-3C61-4E21-A78F-C9AD6DAA3331}" destId="{CF2A79C6-FDEC-4A73-8933-22D11AFED53B}" srcOrd="0" destOrd="0" presId="urn:microsoft.com/office/officeart/2018/5/layout/IconLeafLabelList"/>
    <dgm:cxn modelId="{508E9F96-7E3F-48A2-B00C-088E88492539}" type="presParOf" srcId="{875DEE99-3C61-4E21-A78F-C9AD6DAA3331}" destId="{6D3EEC60-CA33-428B-99A7-A8FAF1980A53}" srcOrd="1" destOrd="0" presId="urn:microsoft.com/office/officeart/2018/5/layout/IconLeafLabelList"/>
    <dgm:cxn modelId="{C1D5EFC4-D8A2-4732-9BFA-19937A8F5972}" type="presParOf" srcId="{875DEE99-3C61-4E21-A78F-C9AD6DAA3331}" destId="{FF6977DC-F2D4-484B-8323-5A2A30BDA1DB}" srcOrd="2" destOrd="0" presId="urn:microsoft.com/office/officeart/2018/5/layout/IconLeafLabelList"/>
    <dgm:cxn modelId="{3B4C79D4-995E-49E4-A0FF-479722BB4935}" type="presParOf" srcId="{875DEE99-3C61-4E21-A78F-C9AD6DAA3331}" destId="{422B3ED0-30F6-45BC-BD70-13D700F5FFFE}" srcOrd="3" destOrd="0" presId="urn:microsoft.com/office/officeart/2018/5/layout/IconLeafLabelList"/>
    <dgm:cxn modelId="{54D1B499-FDB2-4A2F-9A7F-162BE2B3D5B9}" type="presParOf" srcId="{C5C1FFAE-4FD5-48AC-A6E9-E570ED9E7CE7}" destId="{AA0B76FA-7B13-4E76-925D-AC7A57B4F33F}" srcOrd="3" destOrd="0" presId="urn:microsoft.com/office/officeart/2018/5/layout/IconLeafLabelList"/>
    <dgm:cxn modelId="{ACA21C70-9459-4A56-BA5A-258713351C81}" type="presParOf" srcId="{C5C1FFAE-4FD5-48AC-A6E9-E570ED9E7CE7}" destId="{4E71F3DA-5218-4702-B5DF-8761D1C43999}" srcOrd="4" destOrd="0" presId="urn:microsoft.com/office/officeart/2018/5/layout/IconLeafLabelList"/>
    <dgm:cxn modelId="{1DD71651-4C17-42F5-AC12-9699BF0B6563}" type="presParOf" srcId="{4E71F3DA-5218-4702-B5DF-8761D1C43999}" destId="{64219079-DFA8-46F3-ABBB-CD6EB730E7B0}" srcOrd="0" destOrd="0" presId="urn:microsoft.com/office/officeart/2018/5/layout/IconLeafLabelList"/>
    <dgm:cxn modelId="{C6CB0FD0-7E2A-42A9-95B6-4C2CDE386861}" type="presParOf" srcId="{4E71F3DA-5218-4702-B5DF-8761D1C43999}" destId="{67B4FB27-C439-44D5-B262-0D4A3CE2C8C8}" srcOrd="1" destOrd="0" presId="urn:microsoft.com/office/officeart/2018/5/layout/IconLeafLabelList"/>
    <dgm:cxn modelId="{141353F0-F9C9-4769-9D5D-F92C922813EE}" type="presParOf" srcId="{4E71F3DA-5218-4702-B5DF-8761D1C43999}" destId="{3D43FE18-3286-4FB5-B30E-D7B3FAE7A207}" srcOrd="2" destOrd="0" presId="urn:microsoft.com/office/officeart/2018/5/layout/IconLeafLabelList"/>
    <dgm:cxn modelId="{099BF502-9AE8-4BC7-ABB7-EACAB4A98802}" type="presParOf" srcId="{4E71F3DA-5218-4702-B5DF-8761D1C43999}" destId="{DDE4B8FE-E641-4935-A47E-F375C92BD3B5}" srcOrd="3" destOrd="0" presId="urn:microsoft.com/office/officeart/2018/5/layout/IconLeafLabelList"/>
    <dgm:cxn modelId="{7A45DF37-96F0-4C6C-BF87-8087DFA65D1F}" type="presParOf" srcId="{C5C1FFAE-4FD5-48AC-A6E9-E570ED9E7CE7}" destId="{3EBB0155-C28A-4324-942B-7104BB7D2BFD}" srcOrd="5" destOrd="0" presId="urn:microsoft.com/office/officeart/2018/5/layout/IconLeafLabelList"/>
    <dgm:cxn modelId="{897B8647-F5B6-4595-AC99-18A5F22810D1}" type="presParOf" srcId="{C5C1FFAE-4FD5-48AC-A6E9-E570ED9E7CE7}" destId="{C1ACC5D9-8271-4B3E-86B6-563C902EF8AE}" srcOrd="6" destOrd="0" presId="urn:microsoft.com/office/officeart/2018/5/layout/IconLeafLabelList"/>
    <dgm:cxn modelId="{90DEBCB7-C239-46C7-BD5C-577148B89C55}" type="presParOf" srcId="{C1ACC5D9-8271-4B3E-86B6-563C902EF8AE}" destId="{0B7652B4-1573-4654-B675-FC22300470CE}" srcOrd="0" destOrd="0" presId="urn:microsoft.com/office/officeart/2018/5/layout/IconLeafLabelList"/>
    <dgm:cxn modelId="{AFCE3A7A-80DD-453F-A850-7C5D4558EF71}" type="presParOf" srcId="{C1ACC5D9-8271-4B3E-86B6-563C902EF8AE}" destId="{D89198B8-2A88-47D3-822B-658531110BF4}" srcOrd="1" destOrd="0" presId="urn:microsoft.com/office/officeart/2018/5/layout/IconLeafLabelList"/>
    <dgm:cxn modelId="{3F127C46-14C1-42AA-9B7D-42E4D2910265}" type="presParOf" srcId="{C1ACC5D9-8271-4B3E-86B6-563C902EF8AE}" destId="{78D6AB1B-5699-480E-AAFE-D30FE8E7FCDD}" srcOrd="2" destOrd="0" presId="urn:microsoft.com/office/officeart/2018/5/layout/IconLeafLabelList"/>
    <dgm:cxn modelId="{E83D5D45-F397-4893-87FB-27B5BF2C1F86}" type="presParOf" srcId="{C1ACC5D9-8271-4B3E-86B6-563C902EF8AE}" destId="{5661A2AC-4E93-483A-8D75-F07799CA3CD1}" srcOrd="3" destOrd="0" presId="urn:microsoft.com/office/officeart/2018/5/layout/IconLeafLabelList"/>
    <dgm:cxn modelId="{AA165D5D-2E3B-48B9-9AC1-A6DA6068EC02}" type="presParOf" srcId="{C5C1FFAE-4FD5-48AC-A6E9-E570ED9E7CE7}" destId="{243E5961-2C10-49BB-B797-3F89E5860B48}" srcOrd="7" destOrd="0" presId="urn:microsoft.com/office/officeart/2018/5/layout/IconLeafLabelList"/>
    <dgm:cxn modelId="{6513EA74-D0D2-4FB4-BD99-04DCB6A6BEF8}" type="presParOf" srcId="{C5C1FFAE-4FD5-48AC-A6E9-E570ED9E7CE7}" destId="{8CA1FD0C-68CE-4B9F-A6FC-98AEA7F4A85F}" srcOrd="8" destOrd="0" presId="urn:microsoft.com/office/officeart/2018/5/layout/IconLeafLabelList"/>
    <dgm:cxn modelId="{9437A73B-FE98-4AE9-864B-045ABC5D9306}" type="presParOf" srcId="{8CA1FD0C-68CE-4B9F-A6FC-98AEA7F4A85F}" destId="{94ED3039-2690-463A-96F8-7BCED847C7E9}" srcOrd="0" destOrd="0" presId="urn:microsoft.com/office/officeart/2018/5/layout/IconLeafLabelList"/>
    <dgm:cxn modelId="{B75F4E0C-BBC4-4388-AFFC-185533A41BBC}" type="presParOf" srcId="{8CA1FD0C-68CE-4B9F-A6FC-98AEA7F4A85F}" destId="{F0E8E150-1368-432E-AB23-0EC231561A3A}" srcOrd="1" destOrd="0" presId="urn:microsoft.com/office/officeart/2018/5/layout/IconLeafLabelList"/>
    <dgm:cxn modelId="{6FA67778-6F9D-4845-989A-9AB1AFD62DED}" type="presParOf" srcId="{8CA1FD0C-68CE-4B9F-A6FC-98AEA7F4A85F}" destId="{A9938B36-3598-41B0-854A-D28D4FC04839}" srcOrd="2" destOrd="0" presId="urn:microsoft.com/office/officeart/2018/5/layout/IconLeafLabelList"/>
    <dgm:cxn modelId="{0C690C59-1FDF-4101-8ED1-D0F70C1F2CA8}" type="presParOf" srcId="{8CA1FD0C-68CE-4B9F-A6FC-98AEA7F4A85F}" destId="{83BD8997-3F4D-46C1-8085-5C0F20ACEA9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BBDA3-0513-4EAA-A0C8-D510D6623702}">
      <dsp:nvSpPr>
        <dsp:cNvPr id="0" name=""/>
        <dsp:cNvSpPr/>
      </dsp:nvSpPr>
      <dsp:spPr>
        <a:xfrm>
          <a:off x="333148" y="391538"/>
          <a:ext cx="1040097" cy="10400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FE886-81EE-4115-99AC-E00AF921AD91}">
      <dsp:nvSpPr>
        <dsp:cNvPr id="0" name=""/>
        <dsp:cNvSpPr/>
      </dsp:nvSpPr>
      <dsp:spPr>
        <a:xfrm>
          <a:off x="554808" y="613198"/>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20713E-2726-4AD4-B136-EDC8ABBA6963}">
      <dsp:nvSpPr>
        <dsp:cNvPr id="0" name=""/>
        <dsp:cNvSpPr/>
      </dsp:nvSpPr>
      <dsp:spPr>
        <a:xfrm>
          <a:off x="658" y="1755600"/>
          <a:ext cx="1705078" cy="187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population of London has grown considerably over the last decades</a:t>
          </a:r>
        </a:p>
      </dsp:txBody>
      <dsp:txXfrm>
        <a:off x="658" y="1755600"/>
        <a:ext cx="1705078" cy="1875585"/>
      </dsp:txXfrm>
    </dsp:sp>
    <dsp:sp modelId="{CF2A79C6-FDEC-4A73-8933-22D11AFED53B}">
      <dsp:nvSpPr>
        <dsp:cNvPr id="0" name=""/>
        <dsp:cNvSpPr/>
      </dsp:nvSpPr>
      <dsp:spPr>
        <a:xfrm>
          <a:off x="2336615" y="391538"/>
          <a:ext cx="1040097" cy="104009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EEC60-CA33-428B-99A7-A8FAF1980A53}">
      <dsp:nvSpPr>
        <dsp:cNvPr id="0" name=""/>
        <dsp:cNvSpPr/>
      </dsp:nvSpPr>
      <dsp:spPr>
        <a:xfrm>
          <a:off x="2558275" y="613198"/>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2B3ED0-30F6-45BC-BD70-13D700F5FFFE}">
      <dsp:nvSpPr>
        <dsp:cNvPr id="0" name=""/>
        <dsp:cNvSpPr/>
      </dsp:nvSpPr>
      <dsp:spPr>
        <a:xfrm>
          <a:off x="2004125" y="1755600"/>
          <a:ext cx="1705078" cy="187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real deal is that as much as there are many fine restaurants in London – Asian, Middle Eastern, Latin and American restaurants, you can struggle to find good place to dine in the finest of West African cuisine that has combination of Nigerian, Ghanaian, Cameroonian, Senegalese and more. </a:t>
          </a:r>
        </a:p>
      </dsp:txBody>
      <dsp:txXfrm>
        <a:off x="2004125" y="1755600"/>
        <a:ext cx="1705078" cy="1875585"/>
      </dsp:txXfrm>
    </dsp:sp>
    <dsp:sp modelId="{64219079-DFA8-46F3-ABBB-CD6EB730E7B0}">
      <dsp:nvSpPr>
        <dsp:cNvPr id="0" name=""/>
        <dsp:cNvSpPr/>
      </dsp:nvSpPr>
      <dsp:spPr>
        <a:xfrm>
          <a:off x="4340082" y="391538"/>
          <a:ext cx="1040097" cy="104009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4FB27-C439-44D5-B262-0D4A3CE2C8C8}">
      <dsp:nvSpPr>
        <dsp:cNvPr id="0" name=""/>
        <dsp:cNvSpPr/>
      </dsp:nvSpPr>
      <dsp:spPr>
        <a:xfrm>
          <a:off x="4561742" y="613198"/>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4B8FE-E641-4935-A47E-F375C92BD3B5}">
      <dsp:nvSpPr>
        <dsp:cNvPr id="0" name=""/>
        <dsp:cNvSpPr/>
      </dsp:nvSpPr>
      <dsp:spPr>
        <a:xfrm>
          <a:off x="4007591" y="1755600"/>
          <a:ext cx="1705078" cy="187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My client, a successful restaurant chain in Africa is looking to expand operation into Europe through London. </a:t>
          </a:r>
        </a:p>
      </dsp:txBody>
      <dsp:txXfrm>
        <a:off x="4007591" y="1755600"/>
        <a:ext cx="1705078" cy="1875585"/>
      </dsp:txXfrm>
    </dsp:sp>
    <dsp:sp modelId="{0B7652B4-1573-4654-B675-FC22300470CE}">
      <dsp:nvSpPr>
        <dsp:cNvPr id="0" name=""/>
        <dsp:cNvSpPr/>
      </dsp:nvSpPr>
      <dsp:spPr>
        <a:xfrm>
          <a:off x="6343548" y="391538"/>
          <a:ext cx="1040097" cy="104009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198B8-2A88-47D3-822B-658531110BF4}">
      <dsp:nvSpPr>
        <dsp:cNvPr id="0" name=""/>
        <dsp:cNvSpPr/>
      </dsp:nvSpPr>
      <dsp:spPr>
        <a:xfrm>
          <a:off x="6565209" y="613198"/>
          <a:ext cx="596777" cy="59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61A2AC-4E93-483A-8D75-F07799CA3CD1}">
      <dsp:nvSpPr>
        <dsp:cNvPr id="0" name=""/>
        <dsp:cNvSpPr/>
      </dsp:nvSpPr>
      <dsp:spPr>
        <a:xfrm>
          <a:off x="6011058" y="1755600"/>
          <a:ext cx="1705078" cy="187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Since the London demography is so big, my client needs deeper insight from available data in other to decide where to establish the first Europe “palace” restaurant. </a:t>
          </a:r>
        </a:p>
      </dsp:txBody>
      <dsp:txXfrm>
        <a:off x="6011058" y="1755600"/>
        <a:ext cx="1705078" cy="1875585"/>
      </dsp:txXfrm>
    </dsp:sp>
    <dsp:sp modelId="{94ED3039-2690-463A-96F8-7BCED847C7E9}">
      <dsp:nvSpPr>
        <dsp:cNvPr id="0" name=""/>
        <dsp:cNvSpPr/>
      </dsp:nvSpPr>
      <dsp:spPr>
        <a:xfrm>
          <a:off x="8347015" y="391538"/>
          <a:ext cx="1040097" cy="104009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8E150-1368-432E-AB23-0EC231561A3A}">
      <dsp:nvSpPr>
        <dsp:cNvPr id="0" name=""/>
        <dsp:cNvSpPr/>
      </dsp:nvSpPr>
      <dsp:spPr>
        <a:xfrm>
          <a:off x="8568675" y="613198"/>
          <a:ext cx="596777" cy="596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BD8997-3F4D-46C1-8085-5C0F20ACEA9D}">
      <dsp:nvSpPr>
        <dsp:cNvPr id="0" name=""/>
        <dsp:cNvSpPr/>
      </dsp:nvSpPr>
      <dsp:spPr>
        <a:xfrm>
          <a:off x="8014525" y="1755600"/>
          <a:ext cx="1705078" cy="187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company spends a lot on research and provides customers with data insight into the ingredients used at restaurants. </a:t>
          </a:r>
        </a:p>
      </dsp:txBody>
      <dsp:txXfrm>
        <a:off x="8014525" y="1755600"/>
        <a:ext cx="1705078" cy="187558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ACC5FC77-1F7E-402D-9CE1-098D215C6509}" type="datetimeFigureOut">
              <a:rPr lang="it-IT" smtClean="0"/>
              <a:t>29/04/2020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5A4F2C-E07D-43EE-9073-D1CC64220F62}"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94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C5FC77-1F7E-402D-9CE1-098D215C6509}" type="datetimeFigureOut">
              <a:rPr lang="it-IT" smtClean="0"/>
              <a:t>29/04/2020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194391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C5FC77-1F7E-402D-9CE1-098D215C6509}" type="datetimeFigureOut">
              <a:rPr lang="it-IT" smtClean="0"/>
              <a:t>29/04/2020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5A4F2C-E07D-43EE-9073-D1CC64220F62}"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02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C5FC77-1F7E-402D-9CE1-098D215C6509}" type="datetimeFigureOut">
              <a:rPr lang="it-IT" smtClean="0"/>
              <a:t>29/04/2020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75152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CC5FC77-1F7E-402D-9CE1-098D215C6509}" type="datetimeFigureOut">
              <a:rPr lang="it-IT" smtClean="0"/>
              <a:t>29/04/2020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5A4F2C-E07D-43EE-9073-D1CC64220F62}"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9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C5FC77-1F7E-402D-9CE1-098D215C6509}" type="datetimeFigureOut">
              <a:rPr lang="it-IT" smtClean="0"/>
              <a:t>29/04/2020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2666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C5FC77-1F7E-402D-9CE1-098D215C6509}" type="datetimeFigureOut">
              <a:rPr lang="it-IT" smtClean="0"/>
              <a:t>29/04/2020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6068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CC5FC77-1F7E-402D-9CE1-098D215C6509}" type="datetimeFigureOut">
              <a:rPr lang="it-IT" smtClean="0"/>
              <a:t>29/04/2020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25560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5FC77-1F7E-402D-9CE1-098D215C6509}" type="datetimeFigureOut">
              <a:rPr lang="it-IT" smtClean="0"/>
              <a:t>29/04/2020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404056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CC5FC77-1F7E-402D-9CE1-098D215C6509}" type="datetimeFigureOut">
              <a:rPr lang="it-IT" smtClean="0"/>
              <a:t>29/04/2020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5A4F2C-E07D-43EE-9073-D1CC64220F62}" type="slidenum">
              <a:rPr lang="it-IT" smtClean="0"/>
              <a:t>‹N›</a:t>
            </a:fld>
            <a:endParaRPr lang="it-IT"/>
          </a:p>
        </p:txBody>
      </p:sp>
    </p:spTree>
    <p:extLst>
      <p:ext uri="{BB962C8B-B14F-4D97-AF65-F5344CB8AC3E}">
        <p14:creationId xmlns:p14="http://schemas.microsoft.com/office/powerpoint/2010/main" val="170555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CC5FC77-1F7E-402D-9CE1-098D215C6509}" type="datetimeFigureOut">
              <a:rPr lang="it-IT" smtClean="0"/>
              <a:t>29/04/2020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5A4F2C-E07D-43EE-9073-D1CC64220F62}"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71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C5FC77-1F7E-402D-9CE1-098D215C6509}" type="datetimeFigureOut">
              <a:rPr lang="it-IT" smtClean="0"/>
              <a:t>29/04/2020</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5A4F2C-E07D-43EE-9073-D1CC64220F62}"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0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57838A-0E45-4F9D-B590-07A2055A8318}"/>
              </a:ext>
            </a:extLst>
          </p:cNvPr>
          <p:cNvSpPr>
            <a:spLocks noGrp="1"/>
          </p:cNvSpPr>
          <p:nvPr>
            <p:ph type="ctrTitle"/>
          </p:nvPr>
        </p:nvSpPr>
        <p:spPr/>
        <p:txBody>
          <a:bodyPr>
            <a:normAutofit fontScale="90000"/>
          </a:bodyPr>
          <a:lstStyle/>
          <a:p>
            <a:r>
              <a:rPr lang="en-US" b="1" dirty="0"/>
              <a:t>Capstone Project - The Battle of Neighborhoods</a:t>
            </a:r>
            <a:br>
              <a:rPr lang="en-US" b="1" dirty="0"/>
            </a:br>
            <a:endParaRPr lang="it-IT" dirty="0"/>
          </a:p>
        </p:txBody>
      </p:sp>
      <p:sp>
        <p:nvSpPr>
          <p:cNvPr id="3" name="Sottotitolo 2">
            <a:extLst>
              <a:ext uri="{FF2B5EF4-FFF2-40B4-BE49-F238E27FC236}">
                <a16:creationId xmlns:a16="http://schemas.microsoft.com/office/drawing/2014/main" id="{547E4735-824A-480E-81D3-CC4FF900A56B}"/>
              </a:ext>
            </a:extLst>
          </p:cNvPr>
          <p:cNvSpPr>
            <a:spLocks noGrp="1"/>
          </p:cNvSpPr>
          <p:nvPr>
            <p:ph type="subTitle" idx="1"/>
          </p:nvPr>
        </p:nvSpPr>
        <p:spPr/>
        <p:txBody>
          <a:bodyPr/>
          <a:lstStyle/>
          <a:p>
            <a:r>
              <a:rPr lang="it-IT" dirty="0"/>
              <a:t>City of London</a:t>
            </a:r>
          </a:p>
        </p:txBody>
      </p:sp>
    </p:spTree>
    <p:extLst>
      <p:ext uri="{BB962C8B-B14F-4D97-AF65-F5344CB8AC3E}">
        <p14:creationId xmlns:p14="http://schemas.microsoft.com/office/powerpoint/2010/main" val="348861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BE6C823-7707-4ED7-B04C-8BC3F3CE6EE0}"/>
              </a:ext>
            </a:extLst>
          </p:cNvPr>
          <p:cNvSpPr txBox="1"/>
          <p:nvPr/>
        </p:nvSpPr>
        <p:spPr>
          <a:xfrm>
            <a:off x="4547043" y="2773885"/>
            <a:ext cx="6676469" cy="3141013"/>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b="1" dirty="0"/>
              <a:t>Table of Contents</a:t>
            </a:r>
          </a:p>
          <a:p>
            <a:pPr defTabSz="914400">
              <a:lnSpc>
                <a:spcPct val="90000"/>
              </a:lnSpc>
              <a:spcAft>
                <a:spcPts val="600"/>
              </a:spcAft>
              <a:buClr>
                <a:schemeClr val="accent1"/>
              </a:buClr>
            </a:pPr>
            <a:endParaRPr lang="en-US" b="1" dirty="0"/>
          </a:p>
          <a:p>
            <a:pPr defTabSz="914400">
              <a:lnSpc>
                <a:spcPct val="90000"/>
              </a:lnSpc>
              <a:spcAft>
                <a:spcPts val="600"/>
              </a:spcAft>
              <a:buClr>
                <a:schemeClr val="accent1"/>
              </a:buClr>
            </a:pPr>
            <a:r>
              <a:rPr lang="en-US" dirty="0"/>
              <a:t>This works is presented in the following parts as shown below:</a:t>
            </a:r>
          </a:p>
          <a:p>
            <a:pPr marL="285750" indent="-285750" defTabSz="914400">
              <a:lnSpc>
                <a:spcPct val="90000"/>
              </a:lnSpc>
              <a:spcAft>
                <a:spcPts val="600"/>
              </a:spcAft>
              <a:buClr>
                <a:schemeClr val="accent1"/>
              </a:buClr>
              <a:buFont typeface="Wingdings" panose="05000000000000000000" pitchFamily="2" charset="2"/>
              <a:buChar char="v"/>
            </a:pPr>
            <a:r>
              <a:rPr lang="en-US" dirty="0"/>
              <a:t>Introduction</a:t>
            </a:r>
          </a:p>
          <a:p>
            <a:pPr marL="285750" indent="-285750" defTabSz="914400">
              <a:lnSpc>
                <a:spcPct val="90000"/>
              </a:lnSpc>
              <a:spcAft>
                <a:spcPts val="600"/>
              </a:spcAft>
              <a:buClr>
                <a:schemeClr val="accent1"/>
              </a:buClr>
              <a:buFont typeface="Wingdings" panose="05000000000000000000" pitchFamily="2" charset="2"/>
              <a:buChar char="v"/>
            </a:pPr>
            <a:r>
              <a:rPr lang="en-US" dirty="0"/>
              <a:t>Data</a:t>
            </a:r>
          </a:p>
          <a:p>
            <a:pPr marL="285750" indent="-285750" defTabSz="914400">
              <a:lnSpc>
                <a:spcPct val="90000"/>
              </a:lnSpc>
              <a:spcAft>
                <a:spcPts val="600"/>
              </a:spcAft>
              <a:buClr>
                <a:schemeClr val="accent1"/>
              </a:buClr>
              <a:buFont typeface="Wingdings" panose="05000000000000000000" pitchFamily="2" charset="2"/>
              <a:buChar char="v"/>
            </a:pPr>
            <a:r>
              <a:rPr lang="en-US" dirty="0"/>
              <a:t>Methodology</a:t>
            </a:r>
          </a:p>
          <a:p>
            <a:pPr marL="285750" indent="-285750" defTabSz="914400">
              <a:lnSpc>
                <a:spcPct val="90000"/>
              </a:lnSpc>
              <a:spcAft>
                <a:spcPts val="600"/>
              </a:spcAft>
              <a:buClr>
                <a:schemeClr val="accent1"/>
              </a:buClr>
              <a:buFont typeface="Wingdings" panose="05000000000000000000" pitchFamily="2" charset="2"/>
              <a:buChar char="v"/>
            </a:pPr>
            <a:r>
              <a:rPr lang="en-US" dirty="0"/>
              <a:t>Result</a:t>
            </a:r>
          </a:p>
          <a:p>
            <a:pPr marL="285750" indent="-285750" defTabSz="914400">
              <a:lnSpc>
                <a:spcPct val="90000"/>
              </a:lnSpc>
              <a:spcAft>
                <a:spcPts val="600"/>
              </a:spcAft>
              <a:buClr>
                <a:schemeClr val="accent1"/>
              </a:buClr>
              <a:buFont typeface="Wingdings" panose="05000000000000000000" pitchFamily="2" charset="2"/>
              <a:buChar char="v"/>
            </a:pPr>
            <a:r>
              <a:rPr lang="en-US" dirty="0"/>
              <a:t>Discussion and Conclusion</a:t>
            </a:r>
          </a:p>
          <a:p>
            <a:pPr defTabSz="914400">
              <a:lnSpc>
                <a:spcPct val="90000"/>
              </a:lnSpc>
              <a:spcAft>
                <a:spcPts val="600"/>
              </a:spcAft>
              <a:buClr>
                <a:schemeClr val="accent1"/>
              </a:buClr>
            </a:pPr>
            <a:endParaRPr lang="en-US" dirty="0"/>
          </a:p>
        </p:txBody>
      </p:sp>
    </p:spTree>
    <p:extLst>
      <p:ext uri="{BB962C8B-B14F-4D97-AF65-F5344CB8AC3E}">
        <p14:creationId xmlns:p14="http://schemas.microsoft.com/office/powerpoint/2010/main" val="11634044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D3D017F-9980-4DD7-834F-FECF9A0693E9}"/>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kern="1200" cap="all" spc="100" baseline="0" dirty="0">
                <a:solidFill>
                  <a:schemeClr val="tx1">
                    <a:lumMod val="95000"/>
                    <a:lumOff val="5000"/>
                  </a:schemeClr>
                </a:solidFill>
                <a:latin typeface="+mj-lt"/>
                <a:ea typeface="+mj-ea"/>
                <a:cs typeface="+mj-cs"/>
              </a:rPr>
              <a:t>Introduction</a:t>
            </a:r>
          </a:p>
        </p:txBody>
      </p:sp>
      <p:graphicFrame>
        <p:nvGraphicFramePr>
          <p:cNvPr id="4" name="CasellaDiTesto 1">
            <a:extLst>
              <a:ext uri="{FF2B5EF4-FFF2-40B4-BE49-F238E27FC236}">
                <a16:creationId xmlns:a16="http://schemas.microsoft.com/office/drawing/2014/main" id="{8015EE5D-3238-45D5-9594-0D7131F7A21E}"/>
              </a:ext>
            </a:extLst>
          </p:cNvPr>
          <p:cNvGraphicFramePr/>
          <p:nvPr>
            <p:extLst>
              <p:ext uri="{D42A27DB-BD31-4B8C-83A1-F6EECF244321}">
                <p14:modId xmlns:p14="http://schemas.microsoft.com/office/powerpoint/2010/main" val="265899555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49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F80F87A-4E66-4A03-A05F-0476D37CC358}"/>
              </a:ext>
            </a:extLst>
          </p:cNvPr>
          <p:cNvSpPr/>
          <p:nvPr/>
        </p:nvSpPr>
        <p:spPr>
          <a:xfrm>
            <a:off x="0" y="0"/>
            <a:ext cx="580518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511E2096-CA85-4FE4-84A9-C73836E5BFA6}"/>
              </a:ext>
            </a:extLst>
          </p:cNvPr>
          <p:cNvSpPr txBox="1"/>
          <p:nvPr/>
        </p:nvSpPr>
        <p:spPr>
          <a:xfrm>
            <a:off x="606492" y="671804"/>
            <a:ext cx="4981778" cy="4801314"/>
          </a:xfrm>
          <a:prstGeom prst="rect">
            <a:avLst/>
          </a:prstGeom>
          <a:noFill/>
        </p:spPr>
        <p:txBody>
          <a:bodyPr wrap="square" rtlCol="0">
            <a:spAutoFit/>
          </a:bodyPr>
          <a:lstStyle/>
          <a:p>
            <a:r>
              <a:rPr lang="en-US" dirty="0">
                <a:solidFill>
                  <a:schemeClr val="bg1"/>
                </a:solidFill>
              </a:rPr>
              <a:t>This project will rely on public data from Wikipedia and Foursquare.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London Area consists of 32 Boroughs and the "City of London". Our data will be from the link - Greater London Area </a:t>
            </a:r>
            <a:r>
              <a:rPr lang="en-US" dirty="0">
                <a:solidFill>
                  <a:schemeClr val="bg1"/>
                </a:solidFill>
                <a:hlinkClick r:id="rId2">
                  <a:extLst>
                    <a:ext uri="{A12FA001-AC4F-418D-AE19-62706E023703}">
                      <ahyp:hlinkClr xmlns:ahyp="http://schemas.microsoft.com/office/drawing/2018/hyperlinkcolor" val="tx"/>
                    </a:ext>
                  </a:extLst>
                </a:hlinkClick>
              </a:rPr>
              <a:t>https://en.wikipedia.org/wiki/List_of_areas_of_London </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obtaining the location data of the locations, the Geocoder package is used with the </a:t>
            </a:r>
            <a:r>
              <a:rPr lang="en-US" i="1" dirty="0">
                <a:solidFill>
                  <a:schemeClr val="bg1"/>
                </a:solidFill>
              </a:rPr>
              <a:t>arcgis_geocoder </a:t>
            </a:r>
            <a:r>
              <a:rPr lang="en-US" dirty="0">
                <a:solidFill>
                  <a:schemeClr val="bg1"/>
                </a:solidFill>
              </a:rPr>
              <a:t>to obtain the latitude and longitude of the needed locations.</a:t>
            </a:r>
          </a:p>
          <a:p>
            <a:pPr marL="285750" indent="-285750">
              <a:buFont typeface="Arial" panose="020B0604020202020204" pitchFamily="34" charset="0"/>
              <a:buChar char="•"/>
            </a:pPr>
            <a:r>
              <a:rPr lang="en-US" dirty="0">
                <a:solidFill>
                  <a:schemeClr val="bg1"/>
                </a:solidFill>
              </a:rPr>
              <a:t>The Foursquare API will be used to obtain the South East London Area venues for the geographical location data . These will be used to explore the neighborhoods of London accordingly.</a:t>
            </a:r>
            <a:endParaRPr lang="it-IT" dirty="0">
              <a:solidFill>
                <a:schemeClr val="bg1"/>
              </a:solidFill>
            </a:endParaRPr>
          </a:p>
        </p:txBody>
      </p:sp>
      <p:pic>
        <p:nvPicPr>
          <p:cNvPr id="4" name="Immagine 3" descr="Immagine che contiene screenshot, tavolo, nero, dilegno&#10;&#10;Descrizione generata automaticamente">
            <a:extLst>
              <a:ext uri="{FF2B5EF4-FFF2-40B4-BE49-F238E27FC236}">
                <a16:creationId xmlns:a16="http://schemas.microsoft.com/office/drawing/2014/main" id="{5FAA2BBF-04C1-4ABF-BE85-9F19A77CB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693" y="764083"/>
            <a:ext cx="2723772" cy="1739122"/>
          </a:xfrm>
          <a:prstGeom prst="rect">
            <a:avLst/>
          </a:prstGeom>
        </p:spPr>
      </p:pic>
      <p:pic>
        <p:nvPicPr>
          <p:cNvPr id="6" name="Immagine 5" descr="Immagine che contiene tavolo, nero, lato, dilegno&#10;&#10;Descrizione generata automaticamente">
            <a:extLst>
              <a:ext uri="{FF2B5EF4-FFF2-40B4-BE49-F238E27FC236}">
                <a16:creationId xmlns:a16="http://schemas.microsoft.com/office/drawing/2014/main" id="{5E807418-734A-43AE-8B98-240D74ED8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674" y="3429000"/>
            <a:ext cx="4619058" cy="1828086"/>
          </a:xfrm>
          <a:prstGeom prst="rect">
            <a:avLst/>
          </a:prstGeom>
        </p:spPr>
      </p:pic>
      <p:sp>
        <p:nvSpPr>
          <p:cNvPr id="8" name="CasellaDiTesto 7">
            <a:extLst>
              <a:ext uri="{FF2B5EF4-FFF2-40B4-BE49-F238E27FC236}">
                <a16:creationId xmlns:a16="http://schemas.microsoft.com/office/drawing/2014/main" id="{788AA0A1-3A47-4581-952B-66F01530F9DF}"/>
              </a:ext>
            </a:extLst>
          </p:cNvPr>
          <p:cNvSpPr txBox="1"/>
          <p:nvPr/>
        </p:nvSpPr>
        <p:spPr>
          <a:xfrm>
            <a:off x="7733735" y="336028"/>
            <a:ext cx="1761688" cy="369332"/>
          </a:xfrm>
          <a:prstGeom prst="rect">
            <a:avLst/>
          </a:prstGeom>
          <a:solidFill>
            <a:schemeClr val="accent1"/>
          </a:solidFill>
        </p:spPr>
        <p:txBody>
          <a:bodyPr wrap="square" rtlCol="0">
            <a:spAutoFit/>
          </a:bodyPr>
          <a:lstStyle/>
          <a:p>
            <a:pPr algn="ctr"/>
            <a:r>
              <a:rPr lang="it-IT" dirty="0"/>
              <a:t>Data 1</a:t>
            </a:r>
          </a:p>
        </p:txBody>
      </p:sp>
      <p:sp>
        <p:nvSpPr>
          <p:cNvPr id="9" name="CasellaDiTesto 8">
            <a:extLst>
              <a:ext uri="{FF2B5EF4-FFF2-40B4-BE49-F238E27FC236}">
                <a16:creationId xmlns:a16="http://schemas.microsoft.com/office/drawing/2014/main" id="{43F403B3-7E23-473F-9EDC-567CA971978C}"/>
              </a:ext>
            </a:extLst>
          </p:cNvPr>
          <p:cNvSpPr txBox="1"/>
          <p:nvPr/>
        </p:nvSpPr>
        <p:spPr>
          <a:xfrm>
            <a:off x="7840359" y="2887795"/>
            <a:ext cx="1761688" cy="369332"/>
          </a:xfrm>
          <a:prstGeom prst="rect">
            <a:avLst/>
          </a:prstGeom>
          <a:solidFill>
            <a:schemeClr val="accent1"/>
          </a:solidFill>
        </p:spPr>
        <p:txBody>
          <a:bodyPr wrap="square" rtlCol="0">
            <a:spAutoFit/>
          </a:bodyPr>
          <a:lstStyle/>
          <a:p>
            <a:pPr algn="ctr"/>
            <a:r>
              <a:rPr lang="it-IT" dirty="0"/>
              <a:t>Data 2</a:t>
            </a:r>
          </a:p>
        </p:txBody>
      </p:sp>
    </p:spTree>
    <p:extLst>
      <p:ext uri="{BB962C8B-B14F-4D97-AF65-F5344CB8AC3E}">
        <p14:creationId xmlns:p14="http://schemas.microsoft.com/office/powerpoint/2010/main" val="193781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6DCBFDCC-8B4B-47C8-A60B-8B0A6EAA2DA2}"/>
              </a:ext>
            </a:extLst>
          </p:cNvPr>
          <p:cNvSpPr/>
          <p:nvPr/>
        </p:nvSpPr>
        <p:spPr>
          <a:xfrm>
            <a:off x="-1" y="1"/>
            <a:ext cx="552834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35F8A538-2AEF-47C8-8C80-EA1D73884DE3}"/>
              </a:ext>
            </a:extLst>
          </p:cNvPr>
          <p:cNvSpPr txBox="1"/>
          <p:nvPr/>
        </p:nvSpPr>
        <p:spPr>
          <a:xfrm>
            <a:off x="876648" y="486561"/>
            <a:ext cx="3775046" cy="646331"/>
          </a:xfrm>
          <a:prstGeom prst="rect">
            <a:avLst/>
          </a:prstGeom>
          <a:noFill/>
        </p:spPr>
        <p:txBody>
          <a:bodyPr wrap="square" rtlCol="0">
            <a:spAutoFit/>
          </a:bodyPr>
          <a:lstStyle/>
          <a:p>
            <a:r>
              <a:rPr lang="it-IT" sz="3600" dirty="0">
                <a:solidFill>
                  <a:schemeClr val="bg1"/>
                </a:solidFill>
              </a:rPr>
              <a:t>METHODOLOGY</a:t>
            </a:r>
          </a:p>
        </p:txBody>
      </p:sp>
      <p:sp>
        <p:nvSpPr>
          <p:cNvPr id="3" name="CasellaDiTesto 2">
            <a:extLst>
              <a:ext uri="{FF2B5EF4-FFF2-40B4-BE49-F238E27FC236}">
                <a16:creationId xmlns:a16="http://schemas.microsoft.com/office/drawing/2014/main" id="{7819ED39-FEEB-4806-B775-3A5E8930333C}"/>
              </a:ext>
            </a:extLst>
          </p:cNvPr>
          <p:cNvSpPr txBox="1"/>
          <p:nvPr/>
        </p:nvSpPr>
        <p:spPr>
          <a:xfrm>
            <a:off x="545285" y="1468073"/>
            <a:ext cx="394282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An initial exploration of a single </a:t>
            </a:r>
            <a:r>
              <a:rPr lang="en-US" dirty="0" err="1">
                <a:solidFill>
                  <a:schemeClr val="bg1"/>
                </a:solidFill>
              </a:rPr>
              <a:t>Neighbourhood</a:t>
            </a:r>
            <a:r>
              <a:rPr lang="en-US" dirty="0">
                <a:solidFill>
                  <a:schemeClr val="bg1"/>
                </a:solidFill>
              </a:rPr>
              <a:t> within the London area was done to examine the Foursquare workability. The </a:t>
            </a:r>
            <a:r>
              <a:rPr lang="en-US" dirty="0" err="1">
                <a:solidFill>
                  <a:schemeClr val="bg1"/>
                </a:solidFill>
              </a:rPr>
              <a:t>Lewisham</a:t>
            </a:r>
            <a:r>
              <a:rPr lang="en-US" dirty="0">
                <a:solidFill>
                  <a:schemeClr val="bg1"/>
                </a:solidFill>
              </a:rPr>
              <a:t> Borough postcode SE13 and Location - </a:t>
            </a:r>
            <a:r>
              <a:rPr lang="en-US" dirty="0" err="1">
                <a:solidFill>
                  <a:schemeClr val="bg1"/>
                </a:solidFill>
              </a:rPr>
              <a:t>Lewisham</a:t>
            </a:r>
            <a:r>
              <a:rPr lang="en-US" dirty="0">
                <a:solidFill>
                  <a:schemeClr val="bg1"/>
                </a:solidFill>
              </a:rPr>
              <a:t> is used for this.</a:t>
            </a:r>
          </a:p>
          <a:p>
            <a:pPr marL="285750" indent="-285750" algn="just">
              <a:buFont typeface="Arial" panose="020B0604020202020204" pitchFamily="34" charset="0"/>
              <a:buChar char="•"/>
            </a:pPr>
            <a:r>
              <a:rPr lang="en-US" dirty="0">
                <a:solidFill>
                  <a:schemeClr val="bg1"/>
                </a:solidFill>
              </a:rPr>
              <a:t>Interestingly, even though there are restaurants are the </a:t>
            </a:r>
            <a:r>
              <a:rPr lang="en-US" dirty="0" err="1">
                <a:solidFill>
                  <a:schemeClr val="bg1"/>
                </a:solidFill>
              </a:rPr>
              <a:t>Lewisham</a:t>
            </a:r>
            <a:r>
              <a:rPr lang="en-US" dirty="0">
                <a:solidFill>
                  <a:schemeClr val="bg1"/>
                </a:solidFill>
              </a:rPr>
              <a:t> area, they are not even in the top 5 venues. It should be noted that since we are limited by data availability, our perspectives will be on what we have</a:t>
            </a:r>
            <a:r>
              <a:rPr lang="en-US" dirty="0"/>
              <a:t>.</a:t>
            </a:r>
          </a:p>
          <a:p>
            <a:pPr marL="285750" indent="-285750">
              <a:buFont typeface="Arial" panose="020B0604020202020204" pitchFamily="34" charset="0"/>
              <a:buChar char="•"/>
            </a:pPr>
            <a:endParaRPr lang="it-IT" dirty="0"/>
          </a:p>
        </p:txBody>
      </p:sp>
      <p:pic>
        <p:nvPicPr>
          <p:cNvPr id="5" name="Immagine 4" descr="Immagine che contiene screenshot, stanza&#10;&#10;Descrizione generata automaticamente">
            <a:extLst>
              <a:ext uri="{FF2B5EF4-FFF2-40B4-BE49-F238E27FC236}">
                <a16:creationId xmlns:a16="http://schemas.microsoft.com/office/drawing/2014/main" id="{898DE032-A04F-407E-BA1E-6BBC71FC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84592"/>
            <a:ext cx="2865506" cy="3693319"/>
          </a:xfrm>
          <a:prstGeom prst="rect">
            <a:avLst/>
          </a:prstGeom>
        </p:spPr>
      </p:pic>
    </p:spTree>
    <p:extLst>
      <p:ext uri="{BB962C8B-B14F-4D97-AF65-F5344CB8AC3E}">
        <p14:creationId xmlns:p14="http://schemas.microsoft.com/office/powerpoint/2010/main" val="53257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3A7C2BD-F7F9-46CA-A3AE-BFBFAF3FA509}"/>
              </a:ext>
            </a:extLst>
          </p:cNvPr>
          <p:cNvSpPr/>
          <p:nvPr/>
        </p:nvSpPr>
        <p:spPr>
          <a:xfrm>
            <a:off x="0" y="0"/>
            <a:ext cx="54696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1962164B-6B5D-4043-9137-D0AAEEFB5C66}"/>
              </a:ext>
            </a:extLst>
          </p:cNvPr>
          <p:cNvSpPr/>
          <p:nvPr/>
        </p:nvSpPr>
        <p:spPr>
          <a:xfrm>
            <a:off x="380301" y="517587"/>
            <a:ext cx="3377967" cy="2308324"/>
          </a:xfrm>
          <a:prstGeom prst="rect">
            <a:avLst/>
          </a:prstGeom>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solidFill>
                  <a:schemeClr val="bg1"/>
                </a:solidFill>
              </a:rPr>
              <a:t>Now let's explore (Multiple) Neighborhoods in the South East London area. To do this, the function </a:t>
            </a:r>
            <a:r>
              <a:rPr lang="en-US" dirty="0" err="1">
                <a:solidFill>
                  <a:schemeClr val="bg1"/>
                </a:solidFill>
              </a:rPr>
              <a:t>getNearbyVenues</a:t>
            </a:r>
            <a:r>
              <a:rPr lang="en-US" dirty="0">
                <a:solidFill>
                  <a:schemeClr val="bg1"/>
                </a:solidFill>
              </a:rPr>
              <a:t> is used and it's created to repeat the same process for all neighborhoods.</a:t>
            </a:r>
          </a:p>
        </p:txBody>
      </p:sp>
      <p:pic>
        <p:nvPicPr>
          <p:cNvPr id="5" name="Immagine 4" descr="Immagine che contiene screenshot, nero, dilegno, bianco&#10;&#10;Descrizione generata automaticamente">
            <a:extLst>
              <a:ext uri="{FF2B5EF4-FFF2-40B4-BE49-F238E27FC236}">
                <a16:creationId xmlns:a16="http://schemas.microsoft.com/office/drawing/2014/main" id="{DAD654F2-6B93-42E6-8282-A0B5FADBD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3616" y="149273"/>
            <a:ext cx="2707416" cy="3030154"/>
          </a:xfrm>
          <a:prstGeom prst="rect">
            <a:avLst/>
          </a:prstGeom>
        </p:spPr>
      </p:pic>
    </p:spTree>
    <p:extLst>
      <p:ext uri="{BB962C8B-B14F-4D97-AF65-F5344CB8AC3E}">
        <p14:creationId xmlns:p14="http://schemas.microsoft.com/office/powerpoint/2010/main" val="212812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F1C673F1-44B7-4482-ABD6-A097267B4ACE}"/>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3400" kern="1200" cap="all" spc="200" baseline="0">
                <a:solidFill>
                  <a:schemeClr val="tx1">
                    <a:lumMod val="95000"/>
                    <a:lumOff val="5000"/>
                  </a:schemeClr>
                </a:solidFill>
                <a:latin typeface="+mj-lt"/>
                <a:ea typeface="+mj-ea"/>
                <a:cs typeface="+mj-cs"/>
              </a:rPr>
              <a:t>the neighbourhoods in South East London will be clustered based on the processed data</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magine 2" descr="Immagine che contiene testo, mappa&#10;&#10;Descrizione generata automaticamente">
            <a:extLst>
              <a:ext uri="{FF2B5EF4-FFF2-40B4-BE49-F238E27FC236}">
                <a16:creationId xmlns:a16="http://schemas.microsoft.com/office/drawing/2014/main" id="{57C3125A-8E28-4456-B658-86D28E4B3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984" y="1334544"/>
            <a:ext cx="6896936" cy="4189888"/>
          </a:xfrm>
          <a:prstGeom prst="rect">
            <a:avLst/>
          </a:prstGeom>
        </p:spPr>
      </p:pic>
    </p:spTree>
    <p:extLst>
      <p:ext uri="{BB962C8B-B14F-4D97-AF65-F5344CB8AC3E}">
        <p14:creationId xmlns:p14="http://schemas.microsoft.com/office/powerpoint/2010/main" val="410574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 mappa&#10;&#10;Descrizione generata automaticamente">
            <a:extLst>
              <a:ext uri="{FF2B5EF4-FFF2-40B4-BE49-F238E27FC236}">
                <a16:creationId xmlns:a16="http://schemas.microsoft.com/office/drawing/2014/main" id="{85093E91-4E1E-43EB-B6A6-D9388B431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674" y="974874"/>
            <a:ext cx="5910383" cy="4908251"/>
          </a:xfrm>
          <a:prstGeom prst="rect">
            <a:avLst/>
          </a:prstGeom>
        </p:spPr>
      </p:pic>
      <p:sp>
        <p:nvSpPr>
          <p:cNvPr id="4" name="CasellaDiTesto 3">
            <a:extLst>
              <a:ext uri="{FF2B5EF4-FFF2-40B4-BE49-F238E27FC236}">
                <a16:creationId xmlns:a16="http://schemas.microsoft.com/office/drawing/2014/main" id="{84E888AB-2271-4002-8E82-02677C147419}"/>
              </a:ext>
            </a:extLst>
          </p:cNvPr>
          <p:cNvSpPr txBox="1"/>
          <p:nvPr/>
        </p:nvSpPr>
        <p:spPr>
          <a:xfrm>
            <a:off x="945815" y="2413336"/>
            <a:ext cx="4366727" cy="2031325"/>
          </a:xfrm>
          <a:prstGeom prst="rect">
            <a:avLst/>
          </a:prstGeom>
          <a:noFill/>
        </p:spPr>
        <p:txBody>
          <a:bodyPr wrap="square" rtlCol="0">
            <a:spAutoFit/>
          </a:bodyPr>
          <a:lstStyle/>
          <a:p>
            <a:pPr algn="just"/>
            <a:r>
              <a:rPr lang="en-GB" dirty="0"/>
              <a:t>K-means</a:t>
            </a:r>
            <a:r>
              <a:rPr lang="it-IT" dirty="0"/>
              <a:t> was </a:t>
            </a:r>
            <a:r>
              <a:rPr lang="it-IT" dirty="0" err="1"/>
              <a:t>used</a:t>
            </a:r>
            <a:r>
              <a:rPr lang="it-IT" dirty="0"/>
              <a:t> </a:t>
            </a:r>
            <a:r>
              <a:rPr lang="en-US" dirty="0"/>
              <a:t>to cluster the neighborhood into 5 clusters.</a:t>
            </a:r>
          </a:p>
          <a:p>
            <a:pPr algn="just"/>
            <a:r>
              <a:rPr lang="en-US" dirty="0"/>
              <a:t>To get the optimal number of clusters to be used for the K-mean, the following methods are used:</a:t>
            </a:r>
          </a:p>
          <a:p>
            <a:pPr algn="just"/>
            <a:r>
              <a:rPr lang="en-US" dirty="0"/>
              <a:t>The </a:t>
            </a:r>
            <a:r>
              <a:rPr lang="en-US" b="1" dirty="0"/>
              <a:t>Elbow method and the </a:t>
            </a:r>
            <a:r>
              <a:rPr lang="it-IT" b="1" dirty="0"/>
              <a:t>Silhouette Coefficientis</a:t>
            </a:r>
            <a:endParaRPr lang="it-IT" dirty="0"/>
          </a:p>
        </p:txBody>
      </p:sp>
    </p:spTree>
    <p:extLst>
      <p:ext uri="{BB962C8B-B14F-4D97-AF65-F5344CB8AC3E}">
        <p14:creationId xmlns:p14="http://schemas.microsoft.com/office/powerpoint/2010/main" val="412783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8D6DBBC-6D23-455B-A20F-F160361358CD}"/>
              </a:ext>
            </a:extLst>
          </p:cNvPr>
          <p:cNvSpPr txBox="1"/>
          <p:nvPr/>
        </p:nvSpPr>
        <p:spPr>
          <a:xfrm>
            <a:off x="1048624" y="729842"/>
            <a:ext cx="4236440" cy="369332"/>
          </a:xfrm>
          <a:prstGeom prst="rect">
            <a:avLst/>
          </a:prstGeom>
          <a:noFill/>
        </p:spPr>
        <p:txBody>
          <a:bodyPr wrap="square" rtlCol="0">
            <a:spAutoFit/>
          </a:bodyPr>
          <a:lstStyle/>
          <a:p>
            <a:r>
              <a:rPr lang="it-IT" dirty="0"/>
              <a:t>RESULTS</a:t>
            </a:r>
          </a:p>
        </p:txBody>
      </p:sp>
      <p:sp>
        <p:nvSpPr>
          <p:cNvPr id="5" name="Rectangle 2">
            <a:extLst>
              <a:ext uri="{FF2B5EF4-FFF2-40B4-BE49-F238E27FC236}">
                <a16:creationId xmlns:a16="http://schemas.microsoft.com/office/drawing/2014/main" id="{E3574DB6-9BBE-4C07-8AB5-F5EB3DD49324}"/>
              </a:ext>
            </a:extLst>
          </p:cNvPr>
          <p:cNvSpPr>
            <a:spLocks noChangeArrowheads="1"/>
          </p:cNvSpPr>
          <p:nvPr/>
        </p:nvSpPr>
        <p:spPr bwMode="auto">
          <a:xfrm>
            <a:off x="760601" y="1859340"/>
            <a:ext cx="1067079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0" fontAlgn="base" latinLnBrk="0" hangingPunct="0">
              <a:lnSpc>
                <a:spcPct val="100000"/>
              </a:lnSpc>
              <a:spcBef>
                <a:spcPct val="0"/>
              </a:spcBef>
              <a:spcAft>
                <a:spcPct val="0"/>
              </a:spcAft>
              <a:buClrTx/>
              <a:buSzTx/>
              <a:buFontTx/>
              <a:buAutoNum type="arabicPeriod"/>
              <a:tabLst/>
            </a:pPr>
            <a:r>
              <a:rPr kumimoji="0" lang="en-GB" altLang="it-IT" sz="1600" b="0" i="0" u="none" strike="noStrike" cap="none" normalizeH="0" baseline="0" dirty="0">
                <a:ln>
                  <a:noFill/>
                </a:ln>
                <a:solidFill>
                  <a:schemeClr val="tx1"/>
                </a:solidFill>
                <a:effectLst/>
                <a:latin typeface="Arial Unicode MS"/>
              </a:rPr>
              <a:t>Pubs, Cafe, Coffee Shops are popular in the South East London. </a:t>
            </a:r>
          </a:p>
          <a:p>
            <a:pPr marL="228600" marR="0" lvl="0" indent="-228600" algn="just" defTabSz="914400" rtl="0" eaLnBrk="0" fontAlgn="base" latinLnBrk="0" hangingPunct="0">
              <a:lnSpc>
                <a:spcPct val="100000"/>
              </a:lnSpc>
              <a:spcBef>
                <a:spcPct val="0"/>
              </a:spcBef>
              <a:spcAft>
                <a:spcPct val="0"/>
              </a:spcAft>
              <a:buClrTx/>
              <a:buSzTx/>
              <a:buFontTx/>
              <a:buAutoNum type="arabicPeriod"/>
              <a:tabLst/>
            </a:pPr>
            <a:r>
              <a:rPr kumimoji="0" lang="en-GB" altLang="it-IT" sz="1600" b="0" i="0" u="none" strike="noStrike" cap="none" normalizeH="0" baseline="0" dirty="0">
                <a:ln>
                  <a:noFill/>
                </a:ln>
                <a:solidFill>
                  <a:schemeClr val="tx1"/>
                </a:solidFill>
                <a:effectLst/>
                <a:latin typeface="Arial Unicode MS"/>
              </a:rPr>
              <a:t>As for restaurants, the Italian Restaurants are very popular in the South East London area. Especially in Southwark and Lambeth areas. </a:t>
            </a:r>
          </a:p>
          <a:p>
            <a:pPr marL="228600" marR="0" lvl="0" indent="-228600" algn="just" defTabSz="914400" rtl="0" eaLnBrk="0" fontAlgn="base" latinLnBrk="0" hangingPunct="0">
              <a:lnSpc>
                <a:spcPct val="100000"/>
              </a:lnSpc>
              <a:spcBef>
                <a:spcPct val="0"/>
              </a:spcBef>
              <a:spcAft>
                <a:spcPct val="0"/>
              </a:spcAft>
              <a:buClrTx/>
              <a:buSzTx/>
              <a:buFontTx/>
              <a:buAutoNum type="arabicPeriod"/>
              <a:tabLst/>
            </a:pPr>
            <a:r>
              <a:rPr kumimoji="0" lang="en-GB" altLang="it-IT" sz="1600" b="0" i="0" u="none" strike="noStrike" cap="none" normalizeH="0" baseline="0" dirty="0">
                <a:ln>
                  <a:noFill/>
                </a:ln>
                <a:solidFill>
                  <a:schemeClr val="tx1"/>
                </a:solidFill>
                <a:effectLst/>
                <a:latin typeface="Arial Unicode MS"/>
              </a:rPr>
              <a:t>With the Lewisham area being the most condensed area of Africans in the South East Area, it is surprising to see how in the top 10 venues, you can barely see restaurants in the top 5 venues. </a:t>
            </a:r>
          </a:p>
          <a:p>
            <a:pPr marL="228600" marR="0" lvl="0" indent="-228600" algn="just" defTabSz="914400" rtl="0" eaLnBrk="0" fontAlgn="base" latinLnBrk="0" hangingPunct="0">
              <a:lnSpc>
                <a:spcPct val="100000"/>
              </a:lnSpc>
              <a:spcBef>
                <a:spcPct val="0"/>
              </a:spcBef>
              <a:spcAft>
                <a:spcPct val="0"/>
              </a:spcAft>
              <a:buClrTx/>
              <a:buSzTx/>
              <a:buFontTx/>
              <a:buAutoNum type="arabicPeriod"/>
              <a:tabLst/>
            </a:pPr>
            <a:r>
              <a:rPr kumimoji="0" lang="en-GB" altLang="it-IT" sz="1600" b="0" i="0" u="none" strike="noStrike" cap="none" normalizeH="0" baseline="0" dirty="0">
                <a:ln>
                  <a:noFill/>
                </a:ln>
                <a:solidFill>
                  <a:schemeClr val="tx1"/>
                </a:solidFill>
                <a:effectLst/>
                <a:latin typeface="Arial Unicode MS"/>
              </a:rPr>
              <a:t>Although, the Clusters have variations, a very visible presence is the predominance of pubs.</a:t>
            </a:r>
            <a:r>
              <a:rPr kumimoji="0" lang="en-GB" altLang="it-IT" sz="1200" b="0" i="0" u="none" strike="noStrike" cap="none" normalizeH="0" baseline="0" dirty="0">
                <a:ln>
                  <a:noFill/>
                </a:ln>
                <a:solidFill>
                  <a:schemeClr val="tx1"/>
                </a:solidFill>
                <a:effectLst/>
              </a:rPr>
              <a:t> </a:t>
            </a:r>
            <a:endParaRPr kumimoji="0" lang="en-GB" altLang="it-IT" sz="36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A7576D1C-3F53-408E-913F-266E40D23B35}"/>
              </a:ext>
            </a:extLst>
          </p:cNvPr>
          <p:cNvSpPr txBox="1"/>
          <p:nvPr/>
        </p:nvSpPr>
        <p:spPr>
          <a:xfrm>
            <a:off x="847287" y="3682767"/>
            <a:ext cx="10670797" cy="2031325"/>
          </a:xfrm>
          <a:prstGeom prst="rect">
            <a:avLst/>
          </a:prstGeom>
          <a:noFill/>
        </p:spPr>
        <p:txBody>
          <a:bodyPr wrap="square" rtlCol="0">
            <a:spAutoFit/>
          </a:bodyPr>
          <a:lstStyle/>
          <a:p>
            <a:pPr algn="just"/>
            <a:r>
              <a:rPr lang="en-US" dirty="0"/>
              <a:t>It is very important to note that Clusters 2 and 3 are the most viable clusters to create a brand African Restaurant. Their proximity to other amenities and accessibility to station are paramount. </a:t>
            </a:r>
          </a:p>
          <a:p>
            <a:pPr algn="just"/>
            <a:r>
              <a:rPr lang="en-US" dirty="0"/>
              <a:t>In conclusion, this project would have had better results if there were more data in terms of crime data within the area, traffic access and allowance of more venues exploration with the Foursquare (limited venues for free calls).</a:t>
            </a:r>
          </a:p>
          <a:p>
            <a:pPr algn="just"/>
            <a:r>
              <a:rPr lang="en-US" dirty="0"/>
              <a:t>Also, getting the ratings and feedbacks of the current restaurants within the clusters would have helped in providing more insight into the best location.</a:t>
            </a:r>
          </a:p>
          <a:p>
            <a:endParaRPr lang="it-IT" dirty="0"/>
          </a:p>
        </p:txBody>
      </p:sp>
    </p:spTree>
    <p:extLst>
      <p:ext uri="{BB962C8B-B14F-4D97-AF65-F5344CB8AC3E}">
        <p14:creationId xmlns:p14="http://schemas.microsoft.com/office/powerpoint/2010/main" val="3861748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TotalTime>
  <Words>657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Arial Unicode MS</vt:lpstr>
      <vt:lpstr>Tw Cen MT</vt:lpstr>
      <vt:lpstr>Tw Cen MT Condensed</vt:lpstr>
      <vt:lpstr>Wingdings</vt:lpstr>
      <vt:lpstr>Wingdings 3</vt:lpstr>
      <vt:lpstr>Integrale</vt:lpstr>
      <vt:lpstr>Capstone Project - The Battle of Neighborhoods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Monica Magnardini</dc:creator>
  <cp:lastModifiedBy>Monica Magnardini</cp:lastModifiedBy>
  <cp:revision>3</cp:revision>
  <dcterms:created xsi:type="dcterms:W3CDTF">2020-04-29T12:40:52Z</dcterms:created>
  <dcterms:modified xsi:type="dcterms:W3CDTF">2020-04-29T13:06:57Z</dcterms:modified>
</cp:coreProperties>
</file>