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png" ContentType="image/png"/>
  <Override PartName="/ppt/media/image25.png" ContentType="image/png"/>
  <Override PartName="/ppt/media/image2.png" ContentType="image/png"/>
  <Override PartName="/ppt/media/image15.png" ContentType="image/png"/>
  <Override PartName="/ppt/media/image24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9A3A80-7261-4493-8E70-49620C5A7FFB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840"/>
          </a:xfrm>
          <a:prstGeom prst="rect">
            <a:avLst/>
          </a:prstGeom>
        </p:spPr>
        <p:txBody>
          <a:bodyPr lIns="0" rIns="0" tIns="0" bIns="0"/>
          <a:p>
            <a:endParaRPr/>
          </a:p>
          <a:p>
            <a:r>
              <a:rPr lang="en-IN" sz="2000">
                <a:latin typeface="Arial"/>
              </a:rPr>
              <a:t>Thread T-n takes more time to interact with external systems, does necessary steps and prepares Response-n and send it back to the Server</a:t>
            </a:r>
            <a:endParaRPr/>
          </a:p>
          <a:p>
            <a:r>
              <a:rPr lang="en-IN" sz="2000">
                <a:latin typeface="Arial"/>
              </a:rPr>
              <a:t>Web Server in-turn send this Response-n to the Client-n.</a:t>
            </a:r>
            <a:endParaRPr/>
          </a:p>
          <a:p>
            <a:r>
              <a:rPr lang="en-IN" sz="2000">
                <a:latin typeface="Arial"/>
              </a:rPr>
              <a:t>When  threads are busy with Blocking IO Tasks for longer time,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then remaining clients should wait longer time.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  <a:p>
            <a:r>
              <a:rPr lang="en-IN" sz="2000">
                <a:latin typeface="Arial"/>
              </a:rPr>
              <a:t>Thread T-n takes more time to interact with external systems, does necessary steps and prepares Response-n and send it back to the Server</a:t>
            </a:r>
            <a:endParaRPr/>
          </a:p>
          <a:p>
            <a:r>
              <a:rPr lang="en-IN" sz="2000">
                <a:latin typeface="Arial"/>
              </a:rPr>
              <a:t>Web Server in-turn send this Response-n to the Client-n.</a:t>
            </a:r>
            <a:endParaRPr/>
          </a:p>
          <a:p>
            <a:r>
              <a:rPr lang="en-IN" sz="2000">
                <a:latin typeface="Arial"/>
              </a:rPr>
              <a:t>When  threads are busy with Blocking IO Tasks for longer time,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then remaining clients should wait longer time.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5200"/>
          </a:xfrm>
          <a:prstGeom prst="rect">
            <a:avLst/>
          </a:prstGeom>
        </p:spPr>
        <p:txBody>
          <a:bodyPr lIns="0" rIns="0" tIns="0" bIns="0"/>
          <a:p>
            <a:endParaRPr/>
          </a:p>
          <a:p>
            <a:r>
              <a:rPr lang="en-IN" sz="2000">
                <a:latin typeface="Arial"/>
              </a:rPr>
              <a:t>Thread T-n takes more time to interact with external systems, does necessary steps and prepares Response-n and send it back to the Server</a:t>
            </a:r>
            <a:endParaRPr/>
          </a:p>
          <a:p>
            <a:r>
              <a:rPr lang="en-IN" sz="2000">
                <a:latin typeface="Arial"/>
              </a:rPr>
              <a:t>Web Server in-turn send this Response-n to the Client-n.</a:t>
            </a:r>
            <a:endParaRPr/>
          </a:p>
          <a:p>
            <a:r>
              <a:rPr lang="en-IN" sz="2000">
                <a:latin typeface="Arial"/>
              </a:rPr>
              <a:t>When  threads are busy with Blocking IO Tasks for longer time,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then remaining clients should wait longer time.</a:t>
            </a: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E195B0A9-4A31-43E1-A43B-7129DF3B54DE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8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V8 engine is developed using c++.node js is written using js.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120" cy="4524840"/>
          </a:xfrm>
          <a:prstGeom prst="rect">
            <a:avLst/>
          </a:prstGeom>
        </p:spPr>
        <p:txBody>
          <a:bodyPr lIns="0" rIns="0" tIns="0" bIns="0"/>
          <a:p>
            <a:endParaRPr/>
          </a:p>
          <a:p>
            <a:r>
              <a:rPr lang="en-IN" sz="2000">
                <a:latin typeface="Arial"/>
              </a:rPr>
              <a:t>Thread T-n takes more time to interact with external systems, does necessary steps and prepares Response-n and send it back to the Server</a:t>
            </a:r>
            <a:endParaRPr/>
          </a:p>
          <a:p>
            <a:r>
              <a:rPr lang="en-IN" sz="2000">
                <a:latin typeface="Arial"/>
              </a:rPr>
              <a:t>Web Server in-turn send this Response-n to the Client-n.</a:t>
            </a:r>
            <a:endParaRPr/>
          </a:p>
          <a:p>
            <a:r>
              <a:rPr lang="en-IN" sz="2000">
                <a:latin typeface="Arial"/>
              </a:rPr>
              <a:t>When  threads are busy with Blocking IO Tasks for longer time,</a:t>
            </a:r>
            <a:endParaRPr/>
          </a:p>
          <a:p>
            <a:r>
              <a:rPr lang="en-IN" sz="2000">
                <a:latin typeface="Arial"/>
              </a:rPr>
              <a:t> </a:t>
            </a:r>
            <a:r>
              <a:rPr lang="en-IN" sz="2000">
                <a:latin typeface="Arial"/>
              </a:rPr>
              <a:t>then remaining clients should wait longer time.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676520" y="720"/>
            <a:ext cx="7470360" cy="189360"/>
          </a:xfrm>
          <a:prstGeom prst="rect">
            <a:avLst/>
          </a:prstGeom>
          <a:solidFill>
            <a:srgbClr val="7f7f7f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5979600" y="6238440"/>
            <a:ext cx="2934000" cy="200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15000"/>
              </a:lnSpc>
            </a:pPr>
            <a:r>
              <a:rPr lang="en-IN" sz="800">
                <a:solidFill>
                  <a:srgbClr val="a6a6a6"/>
                </a:solidFill>
                <a:latin typeface="Arial"/>
                <a:ea typeface="Calibri"/>
              </a:rPr>
              <a:t>Copyright © 2014 ASSYST. All rights reserved</a:t>
            </a:r>
            <a:endParaRPr/>
          </a:p>
        </p:txBody>
      </p:sp>
      <p:pic>
        <p:nvPicPr>
          <p:cNvPr id="2" name="Picture 8" descr=""/>
          <p:cNvPicPr/>
          <p:nvPr/>
        </p:nvPicPr>
        <p:blipFill>
          <a:blip r:embed="rId2"/>
          <a:srcRect l="0" t="0" r="4988" b="0"/>
          <a:stretch>
            <a:fillRect/>
          </a:stretch>
        </p:blipFill>
        <p:spPr>
          <a:xfrm>
            <a:off x="304920" y="5927760"/>
            <a:ext cx="1010160" cy="392040"/>
          </a:xfrm>
          <a:prstGeom prst="rect">
            <a:avLst/>
          </a:prstGeom>
          <a:ln>
            <a:noFill/>
          </a:ln>
        </p:spPr>
      </p:pic>
      <p:sp>
        <p:nvSpPr>
          <p:cNvPr id="3" name="Line 3"/>
          <p:cNvSpPr/>
          <p:nvPr/>
        </p:nvSpPr>
        <p:spPr>
          <a:xfrm>
            <a:off x="1676160" y="6248160"/>
            <a:ext cx="7472160" cy="0"/>
          </a:xfrm>
          <a:prstGeom prst="line">
            <a:avLst/>
          </a:prstGeom>
          <a:ln w="12600">
            <a:solidFill>
              <a:srgbClr val="cccccc"/>
            </a:solidFill>
            <a:round/>
          </a:ln>
        </p:spPr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676520" y="720"/>
            <a:ext cx="7470360" cy="189360"/>
          </a:xfrm>
          <a:prstGeom prst="rect">
            <a:avLst/>
          </a:prstGeom>
          <a:solidFill>
            <a:srgbClr val="7f7f7f"/>
          </a:solidFill>
          <a:ln w="2556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5979600" y="6238440"/>
            <a:ext cx="2934000" cy="200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15000"/>
              </a:lnSpc>
            </a:pPr>
            <a:r>
              <a:rPr lang="en-IN" sz="800">
                <a:solidFill>
                  <a:srgbClr val="a6a6a6"/>
                </a:solidFill>
                <a:latin typeface="Arial"/>
                <a:ea typeface="Calibri"/>
              </a:rPr>
              <a:t>Copyright © 2014 ASSYST. All rights reserved</a:t>
            </a:r>
            <a:endParaRPr/>
          </a:p>
        </p:txBody>
      </p:sp>
      <p:pic>
        <p:nvPicPr>
          <p:cNvPr id="42" name="Picture 8" descr=""/>
          <p:cNvPicPr/>
          <p:nvPr/>
        </p:nvPicPr>
        <p:blipFill>
          <a:blip r:embed="rId2"/>
          <a:srcRect l="0" t="0" r="4988" b="0"/>
          <a:stretch>
            <a:fillRect/>
          </a:stretch>
        </p:blipFill>
        <p:spPr>
          <a:xfrm>
            <a:off x="304920" y="5927760"/>
            <a:ext cx="1010160" cy="392040"/>
          </a:xfrm>
          <a:prstGeom prst="rect">
            <a:avLst/>
          </a:prstGeom>
          <a:ln>
            <a:noFill/>
          </a:ln>
        </p:spPr>
      </p:pic>
      <p:sp>
        <p:nvSpPr>
          <p:cNvPr id="43" name="Line 3"/>
          <p:cNvSpPr/>
          <p:nvPr/>
        </p:nvSpPr>
        <p:spPr>
          <a:xfrm>
            <a:off x="1676160" y="6248160"/>
            <a:ext cx="7472160" cy="0"/>
          </a:xfrm>
          <a:prstGeom prst="line">
            <a:avLst/>
          </a:prstGeom>
          <a:ln w="12600">
            <a:solidFill>
              <a:srgbClr val="cccccc"/>
            </a:solidFill>
            <a:round/>
          </a:ln>
        </p:spPr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676520" y="720"/>
            <a:ext cx="7470720" cy="189720"/>
          </a:xfrm>
          <a:prstGeom prst="rect">
            <a:avLst/>
          </a:prstGeom>
          <a:solidFill>
            <a:srgbClr val="7f7f7f"/>
          </a:solidFill>
          <a:ln w="25560">
            <a:noFill/>
          </a:ln>
        </p:spPr>
      </p:sp>
      <p:sp>
        <p:nvSpPr>
          <p:cNvPr id="81" name="CustomShape 2"/>
          <p:cNvSpPr/>
          <p:nvPr/>
        </p:nvSpPr>
        <p:spPr>
          <a:xfrm>
            <a:off x="5979600" y="6238440"/>
            <a:ext cx="2934360" cy="201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15000"/>
              </a:lnSpc>
            </a:pPr>
            <a:r>
              <a:rPr lang="en-IN" sz="800">
                <a:solidFill>
                  <a:srgbClr val="a6a6a6"/>
                </a:solidFill>
                <a:latin typeface="Arial"/>
                <a:ea typeface="Calibri"/>
              </a:rPr>
              <a:t>Copyright © 2014 ASSYST. All rights reserved</a:t>
            </a:r>
            <a:endParaRPr/>
          </a:p>
        </p:txBody>
      </p:sp>
      <p:pic>
        <p:nvPicPr>
          <p:cNvPr id="82" name="Picture 8" descr=""/>
          <p:cNvPicPr/>
          <p:nvPr/>
        </p:nvPicPr>
        <p:blipFill>
          <a:blip r:embed="rId2"/>
          <a:srcRect l="0" t="0" r="5021" b="0"/>
          <a:stretch>
            <a:fillRect/>
          </a:stretch>
        </p:blipFill>
        <p:spPr>
          <a:xfrm>
            <a:off x="304920" y="5927760"/>
            <a:ext cx="1010520" cy="392400"/>
          </a:xfrm>
          <a:prstGeom prst="rect">
            <a:avLst/>
          </a:prstGeom>
          <a:ln>
            <a:noFill/>
          </a:ln>
        </p:spPr>
      </p:pic>
      <p:sp>
        <p:nvSpPr>
          <p:cNvPr id="83" name="Line 3"/>
          <p:cNvSpPr/>
          <p:nvPr/>
        </p:nvSpPr>
        <p:spPr>
          <a:xfrm>
            <a:off x="1676160" y="6248160"/>
            <a:ext cx="7472160" cy="0"/>
          </a:xfrm>
          <a:prstGeom prst="line">
            <a:avLst/>
          </a:prstGeom>
          <a:ln w="12600">
            <a:solidFill>
              <a:srgbClr val="cccccc"/>
            </a:solidFill>
            <a:round/>
          </a:ln>
        </p:spPr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600200" y="896040"/>
            <a:ext cx="4250520" cy="7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400">
                <a:solidFill>
                  <a:srgbClr val="333333"/>
                </a:solidFill>
                <a:latin typeface="Roboto"/>
              </a:rPr>
              <a:t>Node.js -Introduction</a:t>
            </a:r>
            <a:endParaRPr/>
          </a:p>
          <a:p>
            <a:r>
              <a:rPr lang="en-IN" sz="1400">
                <a:solidFill>
                  <a:srgbClr val="808080"/>
                </a:solidFill>
                <a:latin typeface="Roboto"/>
              </a:rPr>
              <a:t>23   August, 2015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1587240" y="2133720"/>
            <a:ext cx="4084560" cy="75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solidFill>
                  <a:srgbClr val="808080"/>
                </a:solidFill>
                <a:latin typeface="Roboto"/>
              </a:rPr>
              <a:t>Presented to:  </a:t>
            </a:r>
            <a:endParaRPr/>
          </a:p>
          <a:p>
            <a:r>
              <a:rPr lang="en-IN" sz="1600">
                <a:solidFill>
                  <a:srgbClr val="808080"/>
                </a:solidFill>
                <a:latin typeface="Roboto"/>
              </a:rPr>
              <a:t>M</a:t>
            </a:r>
            <a:r>
              <a:rPr lang="en-IN" sz="1600">
                <a:solidFill>
                  <a:srgbClr val="262626"/>
                </a:solidFill>
                <a:latin typeface="Roboto"/>
              </a:rPr>
              <a:t>alayala Manorama</a:t>
            </a:r>
            <a:endParaRPr/>
          </a:p>
          <a:p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1587240" y="3117600"/>
            <a:ext cx="362340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1200">
                <a:solidFill>
                  <a:srgbClr val="808080"/>
                </a:solidFill>
                <a:latin typeface="Roboto"/>
              </a:rPr>
              <a:t>Presented by:</a:t>
            </a:r>
            <a:endParaRPr/>
          </a:p>
          <a:p>
            <a:r>
              <a:rPr lang="en-IN" sz="1600">
                <a:solidFill>
                  <a:srgbClr val="262626"/>
                </a:solidFill>
                <a:latin typeface="Roboto"/>
              </a:rPr>
              <a:t>ASSYST</a:t>
            </a:r>
            <a:endParaRPr/>
          </a:p>
          <a:p>
            <a:r>
              <a:rPr lang="en-IN" sz="1100">
                <a:solidFill>
                  <a:srgbClr val="808080"/>
                </a:solidFill>
                <a:latin typeface="Roboto"/>
              </a:rPr>
              <a:t>11-138 ,Muttom ,Kochi- 683106</a:t>
            </a:r>
            <a:endParaRPr/>
          </a:p>
          <a:p>
            <a:r>
              <a:rPr lang="en-IN" sz="1100">
                <a:solidFill>
                  <a:srgbClr val="262626"/>
                </a:solidFill>
                <a:latin typeface="Roboto"/>
              </a:rPr>
              <a:t>www.assyst.in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99400" y="4087080"/>
            <a:ext cx="3755880" cy="188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1604520"/>
            <a:ext cx="8227800" cy="4524840"/>
          </a:xfrm>
          <a:prstGeom prst="rect">
            <a:avLst/>
          </a:prstGeom>
          <a:noFill/>
          <a:ln>
            <a:noFill/>
          </a:ln>
        </p:spPr>
      </p:sp>
      <p:pic>
        <p:nvPicPr>
          <p:cNvPr id="1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737360"/>
            <a:ext cx="8278920" cy="402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5760" y="812880"/>
            <a:ext cx="8014680" cy="494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r>
              <a:rPr lang="en-IN" sz="2200">
                <a:solidFill>
                  <a:srgbClr val="000000"/>
                </a:solidFill>
                <a:latin typeface="Roboto"/>
                <a:ea typeface="Arial"/>
              </a:rPr>
              <a:t>Node.js Processing Model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640080" y="1308600"/>
            <a:ext cx="8593920" cy="452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Roboto Lt"/>
                <a:ea typeface="Arial"/>
              </a:rPr>
              <a:t> </a:t>
            </a:r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864000"/>
            <a:ext cx="8031600" cy="48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5760" y="812880"/>
            <a:ext cx="8015040" cy="494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r>
              <a:rPr lang="en-IN" sz="2200">
                <a:solidFill>
                  <a:srgbClr val="000000"/>
                </a:solidFill>
                <a:latin typeface="Roboto"/>
                <a:ea typeface="Arial"/>
              </a:rPr>
              <a:t>The Nginx   way: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40080" y="1308600"/>
            <a:ext cx="8594280" cy="452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Roboto Lt"/>
                <a:ea typeface="Arial"/>
              </a:rPr>
              <a:t> </a:t>
            </a:r>
            <a:endParaRPr/>
          </a:p>
        </p:txBody>
      </p:sp>
      <p:pic>
        <p:nvPicPr>
          <p:cNvPr id="1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224000"/>
            <a:ext cx="8279640" cy="46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5760" y="812880"/>
            <a:ext cx="8015040" cy="4946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57" name="CustomShape 2"/>
          <p:cNvSpPr/>
          <p:nvPr/>
        </p:nvSpPr>
        <p:spPr>
          <a:xfrm>
            <a:off x="640080" y="1308600"/>
            <a:ext cx="8594280" cy="452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Roboto Lt"/>
                <a:ea typeface="Arial"/>
              </a:rPr>
              <a:t> 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432000"/>
            <a:ext cx="7559640" cy="23756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432000" y="2952000"/>
            <a:ext cx="8639640" cy="26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200">
                <a:solidFill>
                  <a:srgbClr val="666666"/>
                </a:solidFill>
                <a:latin typeface="Roboto"/>
                <a:ea typeface="Arial"/>
              </a:rPr>
              <a:t>Single-threaded web server handles  tons of  concurrent requests.</a:t>
            </a:r>
            <a:endParaRPr/>
          </a:p>
          <a:p>
            <a:r>
              <a:rPr lang="en-IN" sz="2200">
                <a:solidFill>
                  <a:srgbClr val="666666"/>
                </a:solidFill>
                <a:latin typeface="Roboto"/>
                <a:ea typeface="Arial"/>
              </a:rPr>
              <a:t> 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4520"/>
            <a:ext cx="8227800" cy="452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666666"/>
                </a:solidFill>
                <a:latin typeface="Roboto"/>
              </a:rPr>
              <a:t>Call backs </a:t>
            </a:r>
            <a:endParaRPr/>
          </a:p>
          <a:p>
            <a:pPr>
              <a:lnSpc>
                <a:spcPct val="20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666666"/>
                </a:solidFill>
                <a:latin typeface="Roboto"/>
              </a:rPr>
              <a:t>Functions called at the completion of a given task. </a:t>
            </a:r>
            <a:endParaRPr/>
          </a:p>
          <a:p>
            <a:pPr>
              <a:lnSpc>
                <a:spcPct val="20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666666"/>
                </a:solidFill>
                <a:latin typeface="Roboto"/>
              </a:rPr>
              <a:t>Node makes heavy use of callbacks.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792000"/>
            <a:ext cx="8227800" cy="5337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Synchronous IO: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var fs = require("fs");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var data = fs.readFileSync('input.txt');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console.log(data.toString());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Asynchronous IO: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var fs = require("fs");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fs.readFile('input.txt', function (err, data) {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    </a:t>
            </a:r>
            <a:r>
              <a:rPr lang="en-IN" sz="2200">
                <a:latin typeface="Roboto"/>
              </a:rPr>
              <a:t>if (err) return console.error(err);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    </a:t>
            </a:r>
            <a:r>
              <a:rPr lang="en-IN" sz="2200">
                <a:latin typeface="Roboto"/>
              </a:rPr>
              <a:t>console.log(data.toString());</a:t>
            </a:r>
            <a:endParaRPr/>
          </a:p>
          <a:p>
            <a:pPr>
              <a:lnSpc>
                <a:spcPct val="100000"/>
              </a:lnSpc>
            </a:pPr>
            <a:r>
              <a:rPr lang="en-IN" sz="2200">
                <a:latin typeface="Roboto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83480" y="1594440"/>
            <a:ext cx="8227800" cy="452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>
                <a:latin typeface="Roboto"/>
              </a:rPr>
              <a:t>Users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200">
                <a:latin typeface="Roboto"/>
              </a:rPr>
              <a:t>Wall Mart</a:t>
            </a:r>
            <a:endParaRPr/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IN" sz="2200">
                <a:latin typeface="Roboto"/>
              </a:rPr>
              <a:t>Yahoo</a:t>
            </a:r>
            <a:endParaRPr/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IN" sz="2200">
                <a:latin typeface="Roboto"/>
              </a:rPr>
              <a:t>Linked In</a:t>
            </a:r>
            <a:endParaRPr/>
          </a:p>
          <a:p>
            <a:pPr>
              <a:lnSpc>
                <a:spcPct val="200000"/>
              </a:lnSpc>
              <a:buSzPct val="45000"/>
              <a:buFont typeface="StarSymbol"/>
              <a:buChar char=""/>
            </a:pPr>
            <a:r>
              <a:rPr lang="en-IN" sz="2200">
                <a:latin typeface="Roboto"/>
              </a:rPr>
              <a:t>Paypal etc...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83480" y="1594440"/>
            <a:ext cx="8227800" cy="452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  <a:p>
            <a:pPr>
              <a:lnSpc>
                <a:spcPct val="200000"/>
              </a:lnSpc>
            </a:pP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3240000"/>
            <a:ext cx="2735280" cy="93528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1296000"/>
            <a:ext cx="2447280" cy="151128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1600" y="4752000"/>
            <a:ext cx="4513680" cy="10087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04000" y="3064320"/>
            <a:ext cx="3275640" cy="1398960"/>
          </a:xfrm>
          <a:prstGeom prst="rect">
            <a:avLst/>
          </a:prstGeom>
          <a:ln>
            <a:noFill/>
          </a:ln>
        </p:spPr>
      </p:pic>
      <p:pic>
        <p:nvPicPr>
          <p:cNvPr id="16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616000" y="5149800"/>
            <a:ext cx="2300400" cy="60948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690840" y="1440000"/>
            <a:ext cx="1900440" cy="62748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592000" y="1440000"/>
            <a:ext cx="647280" cy="62748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1008000" y="576000"/>
            <a:ext cx="3023280" cy="51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800">
                <a:solidFill>
                  <a:srgbClr val="808080"/>
                </a:solidFill>
                <a:latin typeface="Roboto"/>
              </a:rPr>
              <a:t>IDES for Node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5760" y="812880"/>
            <a:ext cx="8014680" cy="494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ts val="16"/>
              </a:lnSpc>
            </a:pPr>
            <a:r>
              <a:rPr lang="en-IN" sz="2800">
                <a:latin typeface="Arial"/>
                <a:ea typeface="Calibri"/>
              </a:rPr>
              <a:t>References: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504000" y="864000"/>
            <a:ext cx="8136720" cy="48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pPr>
              <a:lnSpc>
                <a:spcPct val="200000"/>
              </a:lnSpc>
            </a:pPr>
            <a:r>
              <a:rPr lang="en-IN">
                <a:latin typeface="Arial"/>
              </a:rPr>
              <a:t> </a:t>
            </a:r>
            <a:r>
              <a:rPr lang="en-IN" sz="2200">
                <a:latin typeface="Roboto"/>
              </a:rPr>
              <a:t>http://www.tutorialspoint.com/nodejs/index.htm</a:t>
            </a:r>
            <a:endParaRPr/>
          </a:p>
          <a:p>
            <a:pPr>
              <a:lnSpc>
                <a:spcPct val="200000"/>
              </a:lnSpc>
            </a:pPr>
            <a:r>
              <a:rPr lang="en-IN" sz="2200">
                <a:latin typeface="Roboto"/>
              </a:rPr>
              <a:t>http://www.journaldev.com/7397/introduction-to-node-js-basics</a:t>
            </a:r>
            <a:endParaRPr/>
          </a:p>
          <a:p>
            <a:pPr>
              <a:lnSpc>
                <a:spcPct val="200000"/>
              </a:lnSpc>
            </a:pPr>
            <a:r>
              <a:rPr lang="en-IN" sz="2200">
                <a:latin typeface="Roboto"/>
              </a:rPr>
              <a:t>http://blog.carbonfive.com/2013/10/27/the-javascript-event-loop-explained/</a:t>
            </a:r>
            <a:endParaRPr/>
          </a:p>
          <a:p>
            <a:pPr>
              <a:lnSpc>
                <a:spcPct val="200000"/>
              </a:lnSpc>
            </a:pPr>
            <a:r>
              <a:rPr lang="en-IN" sz="2200">
                <a:latin typeface="Roboto"/>
              </a:rPr>
              <a:t>Books: Wrox Proffessional Node.JS</a:t>
            </a:r>
            <a:endParaRPr/>
          </a:p>
          <a:p>
            <a:pPr>
              <a:lnSpc>
                <a:spcPct val="200000"/>
              </a:lnSpc>
            </a:pPr>
            <a:r>
              <a:rPr lang="en-IN" sz="2200">
                <a:latin typeface="Roboto"/>
              </a:rPr>
              <a:t>Appress   Beginning Node.js 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54480" y="2666880"/>
            <a:ext cx="7587720" cy="1369800"/>
          </a:xfrm>
          <a:prstGeom prst="rect">
            <a:avLst/>
          </a:prstGeom>
          <a:noFill/>
          <a:ln w="9360">
            <a:noFill/>
          </a:ln>
        </p:spPr>
        <p:txBody>
          <a:bodyPr lIns="90000" rIns="0" tIns="45000" bIns="45000" anchor="ctr"/>
          <a:p>
            <a:pPr algn="ctr">
              <a:lnSpc>
                <a:spcPct val="100000"/>
              </a:lnSpc>
            </a:pPr>
            <a:r>
              <a:rPr lang="en-IN" sz="7200">
                <a:solidFill>
                  <a:srgbClr val="cccccc"/>
                </a:solidFill>
                <a:latin typeface="Arial"/>
                <a:ea typeface="Calibri"/>
              </a:rPr>
              <a:t>Thank you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589400" y="812880"/>
            <a:ext cx="6791040" cy="4942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0" name="CustomShape 2"/>
          <p:cNvSpPr/>
          <p:nvPr/>
        </p:nvSpPr>
        <p:spPr>
          <a:xfrm>
            <a:off x="792000" y="1728000"/>
            <a:ext cx="7679520" cy="796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800">
                <a:solidFill>
                  <a:srgbClr val="666666"/>
                </a:solidFill>
                <a:latin typeface="Roboto"/>
              </a:rPr>
              <a:t>Java Script:</a:t>
            </a:r>
            <a:r>
              <a:rPr lang="en-IN" sz="2200">
                <a:solidFill>
                  <a:srgbClr val="b2b2b2"/>
                </a:solidFill>
                <a:latin typeface="Roboto"/>
              </a:rPr>
              <a:t> </a:t>
            </a:r>
            <a:r>
              <a:rPr lang="en-IN" sz="2200">
                <a:solidFill>
                  <a:srgbClr val="000000"/>
                </a:solidFill>
                <a:latin typeface="Roboto"/>
              </a:rPr>
              <a:t>  client side scripting language </a:t>
            </a:r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Roboto"/>
              </a:rPr>
              <a:t>   </a:t>
            </a:r>
            <a:r>
              <a:rPr lang="en-IN" sz="2200">
                <a:solidFill>
                  <a:srgbClr val="000000"/>
                </a:solidFill>
                <a:latin typeface="Roboto"/>
              </a:rPr>
              <a:t>Is no more confined to the browser</a:t>
            </a:r>
            <a:endParaRPr/>
          </a:p>
          <a:p>
            <a:r>
              <a:rPr lang="en-IN" sz="2200">
                <a:solidFill>
                  <a:srgbClr val="000000"/>
                </a:solidFill>
                <a:latin typeface="Roboto"/>
              </a:rPr>
              <a:t> 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 sz="2200">
                <a:solidFill>
                  <a:srgbClr val="000000"/>
                </a:solidFill>
                <a:latin typeface="Roboto"/>
              </a:rPr>
              <a:t> </a:t>
            </a:r>
            <a:r>
              <a:rPr lang="en-IN" sz="2200">
                <a:solidFill>
                  <a:srgbClr val="000000"/>
                </a:solidFill>
                <a:latin typeface="Roboto"/>
              </a:rPr>
              <a:t>Can listen to http requests.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200">
                <a:solidFill>
                  <a:srgbClr val="000000"/>
                </a:solidFill>
                <a:latin typeface="Roboto"/>
              </a:rPr>
              <a:t> </a:t>
            </a:r>
            <a:r>
              <a:rPr lang="en-IN" sz="2200">
                <a:solidFill>
                  <a:srgbClr val="000000"/>
                </a:solidFill>
                <a:latin typeface="Roboto"/>
              </a:rPr>
              <a:t>Watch network traffic.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r>
              <a:rPr lang="en-IN" sz="2200">
                <a:solidFill>
                  <a:srgbClr val="000000"/>
                </a:solidFill>
                <a:latin typeface="Roboto"/>
              </a:rPr>
              <a:t> </a:t>
            </a:r>
            <a:r>
              <a:rPr lang="en-IN" sz="2200">
                <a:solidFill>
                  <a:srgbClr val="000000"/>
                </a:solidFill>
                <a:latin typeface="Roboto"/>
              </a:rPr>
              <a:t>Access directly the databases.......  etc.</a:t>
            </a: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50000"/>
              </a:lnSpc>
            </a:pPr>
            <a:r>
              <a:rPr lang="en-IN" sz="2200">
                <a:solidFill>
                  <a:srgbClr val="000000"/>
                </a:solidFill>
                <a:latin typeface="Roboto"/>
              </a:rPr>
              <a:t>Can create</a:t>
            </a:r>
            <a:r>
              <a:rPr lang="en-IN" sz="2200">
                <a:solidFill>
                  <a:srgbClr val="b2b2b2"/>
                </a:solidFill>
                <a:latin typeface="Roboto"/>
              </a:rPr>
              <a:t> </a:t>
            </a:r>
            <a:r>
              <a:rPr lang="en-IN" sz="2200">
                <a:solidFill>
                  <a:srgbClr val="666666"/>
                </a:solidFill>
                <a:latin typeface="Roboto"/>
              </a:rPr>
              <a:t>Event-driven server-side applications 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800">
                <a:solidFill>
                  <a:srgbClr val="000000"/>
                </a:solidFill>
                <a:latin typeface="Roboto"/>
              </a:rPr>
              <a:t>About </a:t>
            </a:r>
            <a:r>
              <a:rPr lang="en-IN" sz="2800">
                <a:solidFill>
                  <a:srgbClr val="999999"/>
                </a:solidFill>
                <a:latin typeface="Roboto"/>
              </a:rPr>
              <a:t>  Node .js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999999"/>
                </a:solidFill>
                <a:latin typeface="Roboto"/>
              </a:rPr>
              <a:t> </a:t>
            </a:r>
            <a:r>
              <a:rPr lang="en-IN" sz="2200">
                <a:solidFill>
                  <a:srgbClr val="999999"/>
                </a:solidFill>
                <a:latin typeface="Roboto"/>
              </a:rPr>
              <a:t>Allows  JavaScript projects work on server  as on client browser.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999999"/>
                </a:solidFill>
                <a:latin typeface="Roboto"/>
              </a:rPr>
              <a:t>Is an open source  platform.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IN" sz="2200">
                <a:solidFill>
                  <a:srgbClr val="999999"/>
                </a:solidFill>
                <a:latin typeface="Roboto"/>
              </a:rPr>
              <a:t>   </a:t>
            </a:r>
            <a:r>
              <a:rPr lang="en-IN" sz="2200">
                <a:solidFill>
                  <a:srgbClr val="999999"/>
                </a:solidFill>
                <a:latin typeface="Roboto"/>
              </a:rPr>
              <a:t>Build on Google's V8 Engine [  Chrome's java script run time  ]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  <a:buSzPct val="45000"/>
              <a:buFont typeface="StarSymbol"/>
              <a:buChar char="l"/>
            </a:pPr>
            <a:r>
              <a:rPr lang="en-IN" sz="2200">
                <a:solidFill>
                  <a:srgbClr val="999999"/>
                </a:solidFill>
                <a:latin typeface="Roboto"/>
              </a:rPr>
              <a:t>Introduced in 2009 by Ryan Dhal.</a:t>
            </a:r>
            <a:endParaRPr/>
          </a:p>
        </p:txBody>
      </p:sp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46360" y="4608000"/>
            <a:ext cx="3148920" cy="130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576000"/>
            <a:ext cx="8228160" cy="500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IN" sz="2800">
                <a:solidFill>
                  <a:srgbClr val="666666"/>
                </a:solidFill>
                <a:latin typeface="Roboto"/>
              </a:rPr>
              <a:t>Install  Node .js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2200">
                <a:solidFill>
                  <a:srgbClr val="666666"/>
                </a:solidFill>
                <a:latin typeface="Roboto"/>
              </a:rPr>
              <a:t>  </a:t>
            </a:r>
            <a:r>
              <a:rPr lang="en-IN" sz="2200">
                <a:solidFill>
                  <a:srgbClr val="666666"/>
                </a:solidFill>
                <a:latin typeface="Roboto"/>
              </a:rPr>
              <a:t>Down load  installers  from   </a:t>
            </a:r>
            <a:r>
              <a:rPr lang="en-IN" sz="2200">
                <a:solidFill>
                  <a:srgbClr val="3333ff"/>
                </a:solidFill>
                <a:latin typeface="Roboto"/>
              </a:rPr>
              <a:t>http://nodejs.org/download/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872000"/>
            <a:ext cx="7703280" cy="388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5760" y="812880"/>
            <a:ext cx="8014680" cy="494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ts val="16"/>
              </a:lnSpc>
            </a:pPr>
            <a:r>
              <a:rPr lang="en-IN" sz="2800">
                <a:solidFill>
                  <a:srgbClr val="666666"/>
                </a:solidFill>
                <a:latin typeface="Roboto"/>
                <a:ea typeface="Calibri"/>
              </a:rPr>
              <a:t>Features............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405360" y="1476000"/>
            <a:ext cx="8593920" cy="42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lang="en-IN" sz="2200">
                <a:latin typeface="Roboto Lt"/>
              </a:rPr>
              <a:t> </a:t>
            </a:r>
            <a:r>
              <a:rPr lang="en-IN" sz="2200">
                <a:solidFill>
                  <a:srgbClr val="000000"/>
                </a:solidFill>
                <a:latin typeface="Roboto"/>
                <a:ea typeface="Arial"/>
              </a:rPr>
              <a:t>Modularity</a:t>
            </a:r>
            <a:endParaRPr/>
          </a:p>
          <a:p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Roboto"/>
                <a:ea typeface="Arial"/>
              </a:rPr>
              <a:t>Core functionality is kept to a minimum 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Roboto"/>
                <a:ea typeface="Arial"/>
              </a:rPr>
              <a:t>Pick &amp; install third party modules as  required.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Roboto"/>
                <a:ea typeface="Arial"/>
              </a:rPr>
              <a:t>Node package manager (npm) manages packages/modules.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5760" y="812880"/>
            <a:ext cx="8014680" cy="494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ts val="16"/>
              </a:lnSpc>
            </a:pPr>
            <a:r>
              <a:rPr lang="en-IN" sz="2800">
                <a:solidFill>
                  <a:srgbClr val="666666"/>
                </a:solidFill>
                <a:latin typeface="Arial"/>
                <a:ea typeface="Calibri"/>
              </a:rPr>
              <a:t>Features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40080" y="1384560"/>
            <a:ext cx="8593920" cy="42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800">
                <a:latin typeface="Roboto"/>
              </a:rPr>
              <a:t> </a:t>
            </a:r>
            <a:endParaRPr/>
          </a:p>
          <a:p>
            <a:endParaRPr/>
          </a:p>
          <a:p>
            <a:r>
              <a:rPr lang="en-IN" sz="2200">
                <a:latin typeface="Roboto"/>
              </a:rPr>
              <a:t> </a:t>
            </a:r>
            <a:r>
              <a:rPr lang="en-IN" sz="2200">
                <a:latin typeface="Roboto"/>
              </a:rPr>
              <a:t>Node JS supports</a:t>
            </a:r>
            <a:r>
              <a:rPr lang="en-IN" sz="2800">
                <a:latin typeface="Roboto"/>
              </a:rPr>
              <a:t>  </a:t>
            </a:r>
            <a:r>
              <a:rPr lang="en-IN" sz="2800">
                <a:solidFill>
                  <a:srgbClr val="666666"/>
                </a:solidFill>
                <a:latin typeface="Roboto"/>
              </a:rPr>
              <a:t>Non-blocking, Asynchronous IO</a:t>
            </a:r>
            <a:endParaRPr/>
          </a:p>
          <a:p>
            <a:endParaRPr/>
          </a:p>
          <a:p>
            <a:r>
              <a:rPr lang="en-IN" sz="2800">
                <a:solidFill>
                  <a:srgbClr val="666666"/>
                </a:solidFill>
                <a:latin typeface="Roboto"/>
              </a:rPr>
              <a:t>  </a:t>
            </a:r>
            <a:r>
              <a:rPr lang="en-IN" sz="2200">
                <a:solidFill>
                  <a:srgbClr val="666666"/>
                </a:solidFill>
                <a:latin typeface="Roboto"/>
              </a:rPr>
              <a:t>IO processing  takes more time</a:t>
            </a:r>
            <a:endParaRPr/>
          </a:p>
          <a:p>
            <a:endParaRPr/>
          </a:p>
          <a:p>
            <a:r>
              <a:rPr lang="en-IN" sz="2200">
                <a:solidFill>
                  <a:srgbClr val="666666"/>
                </a:solidFill>
                <a:latin typeface="Roboto"/>
              </a:rPr>
              <a:t>Permitting other processing to continue  </a:t>
            </a:r>
            <a:endParaRPr/>
          </a:p>
          <a:p>
            <a:r>
              <a:rPr lang="en-IN" sz="2200">
                <a:solidFill>
                  <a:srgbClr val="666666"/>
                </a:solidFill>
                <a:latin typeface="Roboto"/>
              </a:rPr>
              <a:t>                             </a:t>
            </a:r>
            <a:r>
              <a:rPr lang="en-IN" sz="2200">
                <a:solidFill>
                  <a:srgbClr val="666666"/>
                </a:solidFill>
                <a:latin typeface="Roboto"/>
              </a:rPr>
              <a:t>before the transmission has finished.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5760" y="812880"/>
            <a:ext cx="8014680" cy="494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r>
              <a:rPr b="1" lang="en-IN" sz="2200">
                <a:solidFill>
                  <a:srgbClr val="000000"/>
                </a:solidFill>
                <a:latin typeface="Roboto Lt"/>
                <a:ea typeface="Arial"/>
              </a:rPr>
              <a:t> </a:t>
            </a:r>
            <a:r>
              <a:rPr lang="en-IN" sz="2200">
                <a:solidFill>
                  <a:srgbClr val="000000"/>
                </a:solidFill>
                <a:latin typeface="Roboto Lt"/>
                <a:ea typeface="Arial"/>
              </a:rPr>
              <a:t>Traditional Web Application Processing Model [Mutithreaded]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640080" y="1308600"/>
            <a:ext cx="8593920" cy="452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Roboto Lt"/>
                <a:ea typeface="Arial"/>
              </a:rPr>
              <a:t> 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1368000"/>
            <a:ext cx="7846920" cy="446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38320" y="457200"/>
            <a:ext cx="8721360" cy="82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2800">
                <a:latin typeface="Roboto"/>
              </a:rPr>
              <a:t>High memory usage,Thread waiting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66000" y="1512000"/>
            <a:ext cx="4662000" cy="452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4" name="" descr=""/>
          <p:cNvPicPr/>
          <p:nvPr/>
        </p:nvPicPr>
        <p:blipFill>
          <a:blip r:embed="rId1"/>
          <a:stretch>
            <a:fillRect/>
          </a:stretch>
        </p:blipFill>
        <p:spPr>
          <a:xfrm rot="4200">
            <a:off x="1010520" y="1252800"/>
            <a:ext cx="7481160" cy="450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65760" y="812880"/>
            <a:ext cx="8014680" cy="4942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6" name="CustomShape 2"/>
          <p:cNvSpPr/>
          <p:nvPr/>
        </p:nvSpPr>
        <p:spPr>
          <a:xfrm>
            <a:off x="640080" y="1384560"/>
            <a:ext cx="8593920" cy="42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800">
                <a:solidFill>
                  <a:srgbClr val="666666"/>
                </a:solidFill>
                <a:latin typeface="Roboto"/>
                <a:ea typeface="Arial"/>
              </a:rPr>
              <a:t>Event-Driven Asynchronous Platform</a:t>
            </a:r>
            <a:endParaRPr/>
          </a:p>
          <a:p>
            <a:endParaRPr/>
          </a:p>
          <a:p>
            <a:r>
              <a:rPr lang="en-IN" sz="2200">
                <a:solidFill>
                  <a:srgbClr val="000000"/>
                </a:solidFill>
                <a:latin typeface="Roboto"/>
                <a:ea typeface="Arial"/>
              </a:rPr>
              <a:t>Main loop  listens for events, and then triggers a callback function when one of those events is detected.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1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53680" y="3312000"/>
            <a:ext cx="5961240" cy="239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