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1.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_rels/presentation.xml.rels" ContentType="application/vnd.openxmlformats-package.relationships+xml"/>
  <Override PartName="/ppt/media/image119.png" ContentType="image/png"/>
  <Override PartName="/ppt/media/image87.png" ContentType="image/png"/>
  <Override PartName="/ppt/media/image19.png" ContentType="image/png"/>
  <Override PartName="/ppt/media/image187.png" ContentType="image/png"/>
  <Override PartName="/ppt/media/image118.png" ContentType="image/png"/>
  <Override PartName="/ppt/media/image86.png" ContentType="image/png"/>
  <Override PartName="/ppt/media/image18.png" ContentType="image/png"/>
  <Override PartName="/ppt/media/image186.png" ContentType="image/png"/>
  <Override PartName="/ppt/media/image109.png" ContentType="image/png"/>
  <Override PartName="/ppt/media/image77.png" ContentType="image/png"/>
  <Override PartName="/ppt/media/image177.png" ContentType="image/png"/>
  <Override PartName="/ppt/media/image108.png" ContentType="image/png"/>
  <Override PartName="/ppt/media/image76.png" ContentType="image/png"/>
  <Override PartName="/ppt/media/image176.png" ContentType="image/png"/>
  <Override PartName="/ppt/media/image99.png" ContentType="image/png"/>
  <Override PartName="/ppt/media/image199.png" ContentType="image/png"/>
  <Override PartName="/ppt/media/image201.png" ContentType="image/png"/>
  <Override PartName="/ppt/media/image98.png" ContentType="image/png"/>
  <Override PartName="/ppt/media/image198.png" ContentType="image/png"/>
  <Override PartName="/ppt/media/image200.png" ContentType="image/png"/>
  <Override PartName="/ppt/media/image97.png" ContentType="image/png"/>
  <Override PartName="/ppt/media/image29.png" ContentType="image/png"/>
  <Override PartName="/ppt/media/image129.png" ContentType="image/png"/>
  <Override PartName="/ppt/media/image197.png" ContentType="image/png"/>
  <Override PartName="/ppt/media/image96.png" ContentType="image/png"/>
  <Override PartName="/ppt/media/image28.png" ContentType="image/png"/>
  <Override PartName="/ppt/media/image128.png" ContentType="image/png"/>
  <Override PartName="/ppt/media/image196.png" ContentType="image/png"/>
  <Override PartName="/ppt/media/image95.png" ContentType="image/png"/>
  <Override PartName="/ppt/media/image127.png" ContentType="image/png"/>
  <Override PartName="/ppt/media/image27.png" ContentType="image/png"/>
  <Override PartName="/ppt/media/image195.png" ContentType="image/png"/>
  <Override PartName="/ppt/media/image89.png" ContentType="image/png"/>
  <Override PartName="/ppt/media/image189.png" ContentType="image/png"/>
  <Override PartName="/ppt/media/image88.png" ContentType="image/png"/>
  <Override PartName="/ppt/media/image188.png" ContentType="image/png"/>
  <Override PartName="/ppt/media/image85.png" ContentType="image/png"/>
  <Override PartName="/ppt/media/image117.png" ContentType="image/png"/>
  <Override PartName="/ppt/media/image17.png" ContentType="image/png"/>
  <Override PartName="/ppt/media/image185.png" ContentType="image/png"/>
  <Override PartName="/ppt/media/image79.png" ContentType="image/png"/>
  <Override PartName="/ppt/media/image179.png" ContentType="image/png"/>
  <Override PartName="/ppt/media/image126.png" ContentType="image/png"/>
  <Override PartName="/ppt/media/image94.png" ContentType="image/png"/>
  <Override PartName="/ppt/media/image26.png" ContentType="image/png"/>
  <Override PartName="/ppt/media/image194.png" ContentType="image/png"/>
  <Override PartName="/ppt/media/image78.png" ContentType="image/png"/>
  <Override PartName="/ppt/media/image178.png" ContentType="image/png"/>
  <Override PartName="/ppt/media/image125.png" ContentType="image/png"/>
  <Override PartName="/ppt/media/image93.png" ContentType="image/png"/>
  <Override PartName="/ppt/media/image25.png" ContentType="image/png"/>
  <Override PartName="/ppt/media/image193.png" ContentType="image/png"/>
  <Override PartName="/ppt/media/image124.png" ContentType="image/png"/>
  <Override PartName="/ppt/media/image92.png" ContentType="image/png"/>
  <Override PartName="/ppt/media/image24.png" ContentType="image/png"/>
  <Override PartName="/ppt/media/image192.png" ContentType="image/png"/>
  <Override PartName="/ppt/media/image123.png" ContentType="image/png"/>
  <Override PartName="/ppt/media/image91.png" ContentType="image/png"/>
  <Override PartName="/ppt/media/image23.png" ContentType="image/png"/>
  <Override PartName="/ppt/media/image191.png" ContentType="image/png"/>
  <Override PartName="/ppt/media/image75.png" ContentType="image/png"/>
  <Override PartName="/ppt/media/image107.png" ContentType="image/png"/>
  <Override PartName="/ppt/media/image175.png" ContentType="image/png"/>
  <Override PartName="/ppt/media/image122.png" ContentType="image/png"/>
  <Override PartName="/ppt/media/image90.png" ContentType="image/png"/>
  <Override PartName="/ppt/media/image22.png" ContentType="image/png"/>
  <Override PartName="/ppt/media/image190.png" ContentType="image/png"/>
  <Override PartName="/ppt/media/image74.png" ContentType="image/png"/>
  <Override PartName="/ppt/media/image106.png" ContentType="image/png"/>
  <Override PartName="/ppt/media/image174.png" ContentType="image/png"/>
  <Override PartName="/ppt/media/image121.png" ContentType="image/png"/>
  <Override PartName="/ppt/media/image21.png" ContentType="image/png"/>
  <Override PartName="/ppt/media/image73.png" ContentType="image/png"/>
  <Override PartName="/ppt/media/image105.png" ContentType="image/png"/>
  <Override PartName="/ppt/media/image173.png" ContentType="image/png"/>
  <Override PartName="/ppt/media/image120.png" ContentType="image/png"/>
  <Override PartName="/ppt/media/image20.png" ContentType="image/png"/>
  <Override PartName="/ppt/media/image72.png" ContentType="image/png"/>
  <Override PartName="/ppt/media/image104.png" ContentType="image/png"/>
  <Override PartName="/ppt/media/image172.png" ContentType="image/png"/>
  <Override PartName="/ppt/media/image71.png" ContentType="image/png"/>
  <Override PartName="/ppt/media/image103.png" ContentType="image/png"/>
  <Override PartName="/ppt/media/image171.png" ContentType="image/png"/>
  <Override PartName="/ppt/media/image70.png" ContentType="image/png"/>
  <Override PartName="/ppt/media/image102.png" ContentType="image/png"/>
  <Override PartName="/ppt/media/image170.png" ContentType="image/png"/>
  <Override PartName="/ppt/media/image69.png" ContentType="image/png"/>
  <Override PartName="/ppt/media/image169.png" ContentType="image/png"/>
  <Override PartName="/ppt/media/image116.png" ContentType="image/png"/>
  <Override PartName="/ppt/media/image84.png" ContentType="image/png"/>
  <Override PartName="/ppt/media/image16.png" ContentType="image/png"/>
  <Override PartName="/ppt/media/image184.png" ContentType="image/png"/>
  <Override PartName="/ppt/media/image68.png" ContentType="image/png"/>
  <Override PartName="/ppt/media/image168.png" ContentType="image/png"/>
  <Override PartName="/ppt/media/image115.png" ContentType="image/png"/>
  <Override PartName="/ppt/media/image15.png" ContentType="image/png"/>
  <Override PartName="/ppt/media/image83.png" ContentType="image/png"/>
  <Override PartName="/ppt/media/image183.png" ContentType="image/png"/>
  <Override PartName="/ppt/media/image67.png" ContentType="image/png"/>
  <Override PartName="/ppt/media/image167.png" ContentType="image/png"/>
  <Override PartName="/ppt/media/image114.png" ContentType="image/png"/>
  <Override PartName="/ppt/media/image14.png" ContentType="image/png"/>
  <Override PartName="/ppt/media/image82.png" ContentType="image/png"/>
  <Override PartName="/ppt/media/image182.png" ContentType="image/png"/>
  <Override PartName="/ppt/media/image66.png" ContentType="image/png"/>
  <Override PartName="/ppt/media/image166.png" ContentType="image/png"/>
  <Override PartName="/ppt/media/image227.png" ContentType="image/png"/>
  <Override PartName="/ppt/media/image100.png" ContentType="image/png"/>
  <Override PartName="/ppt/media/image101.png" ContentType="image/png"/>
  <Override PartName="/ppt/media/image56.png" ContentType="image/png"/>
  <Override PartName="/ppt/media/image156.png" ContentType="image/png"/>
  <Override PartName="/ppt/media/image202.png" ContentType="image/png"/>
  <Override PartName="/ppt/media/image203.png" ContentType="image/png"/>
  <Override PartName="/ppt/media/image204.png" ContentType="image/png"/>
  <Override PartName="/ppt/media/image205.png" ContentType="image/png"/>
  <Override PartName="/ppt/media/image1.png" ContentType="image/png"/>
  <Override PartName="/ppt/media/image206.png" ContentType="image/png"/>
  <Override PartName="/ppt/media/image2.png" ContentType="image/png"/>
  <Override PartName="/ppt/media/image207.png" ContentType="image/png"/>
  <Override PartName="/ppt/media/image3.png" ContentType="image/png"/>
  <Override PartName="/ppt/media/image42.png" ContentType="image/png"/>
  <Override PartName="/ppt/media/image142.png" ContentType="image/png"/>
  <Override PartName="/ppt/media/image225.png" ContentType="image/png"/>
  <Override PartName="/ppt/media/image43.png" ContentType="image/png"/>
  <Override PartName="/ppt/media/image143.png" ContentType="image/png"/>
  <Override PartName="/ppt/media/image226.png" ContentType="image/png"/>
  <Override PartName="/ppt/media/image44.png" ContentType="image/png"/>
  <Override PartName="/ppt/media/image144.png" ContentType="image/png"/>
  <Override PartName="/ppt/media/image45.png" ContentType="image/png"/>
  <Override PartName="/ppt/media/image145.png" ContentType="image/png"/>
  <Override PartName="/ppt/media/image228.png" ContentType="image/png"/>
  <Override PartName="/ppt/media/image230.png" ContentType="image/png"/>
  <Override PartName="/ppt/media/image46.png" ContentType="image/png"/>
  <Override PartName="/ppt/media/image146.png" ContentType="image/png"/>
  <Override PartName="/ppt/media/image229.png" ContentType="image/png"/>
  <Override PartName="/ppt/media/image231.png" ContentType="image/png"/>
  <Override PartName="/ppt/media/image232.png" ContentType="image/png"/>
  <Override PartName="/ppt/media/image233.png" ContentType="image/png"/>
  <Override PartName="/ppt/media/image234.png" ContentType="image/png"/>
  <Override PartName="/ppt/media/image235.png" ContentType="image/png"/>
  <Override PartName="/ppt/media/image224.png" ContentType="image/png"/>
  <Override PartName="/ppt/media/image236.png" ContentType="image/png"/>
  <Override PartName="/ppt/media/image141.png" ContentType="image/png"/>
  <Override PartName="/ppt/media/image41.png" ContentType="image/png"/>
  <Override PartName="/ppt/media/image40.png" ContentType="image/png"/>
  <Override PartName="/ppt/media/image140.png" ContentType="image/png"/>
  <Override PartName="/ppt/media/image223.png" ContentType="image/png"/>
  <Override PartName="/ppt/media/image222.png" ContentType="image/png"/>
  <Override PartName="/ppt/media/image221.png" ContentType="image/png"/>
  <Override PartName="/ppt/media/image219.png" ContentType="image/png"/>
  <Override PartName="/ppt/media/image220.png" ContentType="image/png"/>
  <Override PartName="/ppt/media/image218.png" ContentType="image/png"/>
  <Override PartName="/ppt/media/image217.png" ContentType="image/png"/>
  <Override PartName="/ppt/media/image216.png" ContentType="image/png"/>
  <Override PartName="/ppt/media/image32.png" ContentType="image/png"/>
  <Override PartName="/ppt/media/image132.png" ContentType="image/png"/>
  <Override PartName="/ppt/media/image215.png" ContentType="image/png"/>
  <Override PartName="/ppt/media/image31.png" ContentType="image/png"/>
  <Override PartName="/ppt/media/image131.png" ContentType="image/png"/>
  <Override PartName="/ppt/media/image214.png" ContentType="image/png"/>
  <Override PartName="/ppt/media/image30.png" ContentType="image/png"/>
  <Override PartName="/ppt/media/image130.png" ContentType="image/png"/>
  <Override PartName="/ppt/media/image213.png" ContentType="image/png"/>
  <Override PartName="/ppt/media/image212.png" ContentType="image/png"/>
  <Override PartName="/ppt/media/image211.png" ContentType="image/png"/>
  <Override PartName="/ppt/media/image209.png" ContentType="image/png"/>
  <Override PartName="/ppt/media/image210.png" ContentType="image/png"/>
  <Override PartName="/ppt/media/image208.png" ContentType="image/png"/>
  <Override PartName="/ppt/media/image4.png" ContentType="image/png"/>
  <Override PartName="/ppt/media/image150.png" ContentType="image/png"/>
  <Override PartName="/ppt/media/image50.png" ContentType="image/png"/>
  <Override PartName="/ppt/media/image136.png" ContentType="image/png"/>
  <Override PartName="/ppt/media/image36.png" ContentType="image/png"/>
  <Override PartName="/ppt/media/image9.png" ContentType="image/png"/>
  <Override PartName="/ppt/media/image155.png" ContentType="image/png"/>
  <Override PartName="/ppt/media/image55.png" ContentType="image/png"/>
  <Override PartName="/ppt/media/image157.png" ContentType="image/png"/>
  <Override PartName="/ppt/media/image57.png" ContentType="image/png"/>
  <Override PartName="/ppt/media/image149.png" ContentType="image/png"/>
  <Override PartName="/ppt/media/image49.png" ContentType="image/png"/>
  <Override PartName="/ppt/media/image135.png" ContentType="image/png"/>
  <Override PartName="/ppt/media/image35.png" ContentType="image/png"/>
  <Override PartName="/ppt/media/image8.png" ContentType="image/png"/>
  <Override PartName="/ppt/media/image154.png" ContentType="image/png"/>
  <Override PartName="/ppt/media/image54.png" ContentType="image/png"/>
  <Override PartName="/ppt/media/image148.png" ContentType="image/png"/>
  <Override PartName="/ppt/media/image48.png" ContentType="image/png"/>
  <Override PartName="/ppt/media/image34.png" ContentType="image/png"/>
  <Override PartName="/ppt/media/image134.png" ContentType="image/png"/>
  <Override PartName="/ppt/media/image139.png" ContentType="image/png"/>
  <Override PartName="/ppt/media/image39.png" ContentType="image/png"/>
  <Override PartName="/ppt/media/image53.png" ContentType="image/png"/>
  <Override PartName="/ppt/media/image153.png" ContentType="image/png"/>
  <Override PartName="/ppt/media/image7.png" ContentType="image/png"/>
  <Override PartName="/ppt/media/image147.png" ContentType="image/png"/>
  <Override PartName="/ppt/media/image47.png" ContentType="image/png"/>
  <Override PartName="/ppt/media/image33.png" ContentType="image/png"/>
  <Override PartName="/ppt/media/image133.png" ContentType="image/png"/>
  <Override PartName="/ppt/media/image138.png" ContentType="image/png"/>
  <Override PartName="/ppt/media/image38.png" ContentType="image/png"/>
  <Override PartName="/ppt/media/image52.png" ContentType="image/png"/>
  <Override PartName="/ppt/media/image152.png" ContentType="image/png"/>
  <Override PartName="/ppt/media/image6.png" ContentType="image/png"/>
  <Override PartName="/ppt/media/image37.png" ContentType="image/png"/>
  <Override PartName="/ppt/media/image137.png" ContentType="image/png"/>
  <Override PartName="/ppt/media/image5.png" ContentType="image/png"/>
  <Override PartName="/ppt/media/image151.png" ContentType="image/png"/>
  <Override PartName="/ppt/media/image51.png" ContentType="image/png"/>
  <Override PartName="/ppt/media/image158.png" ContentType="image/png"/>
  <Override PartName="/ppt/media/image58.png" ContentType="image/png"/>
  <Override PartName="/ppt/media/image159.png" ContentType="image/png"/>
  <Override PartName="/ppt/media/image59.png" ContentType="image/png"/>
  <Override PartName="/ppt/media/image160.png" ContentType="image/png"/>
  <Override PartName="/ppt/media/image60.png" ContentType="image/png"/>
  <Override PartName="/ppt/media/image161.png" ContentType="image/png"/>
  <Override PartName="/ppt/media/image61.png" ContentType="image/png"/>
  <Override PartName="/ppt/media/image162.png" ContentType="image/png"/>
  <Override PartName="/ppt/media/image62.png" ContentType="image/png"/>
  <Override PartName="/ppt/media/image10.png" ContentType="image/png"/>
  <Override PartName="/ppt/media/image110.png" ContentType="image/png"/>
  <Override PartName="/ppt/media/image163.png" ContentType="image/png"/>
  <Override PartName="/ppt/media/image63.png" ContentType="image/png"/>
  <Override PartName="/ppt/media/image11.png" ContentType="image/png"/>
  <Override PartName="/ppt/media/image111.png" ContentType="image/png"/>
  <Override PartName="/ppt/media/image164.png" ContentType="image/png"/>
  <Override PartName="/ppt/media/image64.png" ContentType="image/png"/>
  <Override PartName="/ppt/media/image12.png" ContentType="image/png"/>
  <Override PartName="/ppt/media/image80.png" ContentType="image/png"/>
  <Override PartName="/ppt/media/image112.png" ContentType="image/png"/>
  <Override PartName="/ppt/media/image180.png" ContentType="image/png"/>
  <Override PartName="/ppt/media/image165.png" ContentType="image/png"/>
  <Override PartName="/ppt/media/image65.png" ContentType="image/png"/>
  <Override PartName="/ppt/media/image113.png" ContentType="image/png"/>
  <Override PartName="/ppt/media/image81.png" ContentType="image/png"/>
  <Override PartName="/ppt/media/image13.png" ContentType="image/png"/>
  <Override PartName="/ppt/media/image181.png" ContentType="image/pn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0704513"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282">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147">
    <p:spTree>
      <p:nvGrpSpPr>
        <p:cNvPr id="1" name=""/>
        <p:cNvGrpSpPr/>
        <p:nvPr/>
      </p:nvGrpSpPr>
      <p:grpSpPr>
        <a:xfrm>
          <a:off x="0" y="0"/>
          <a:ext cx="0" cy="0"/>
          <a:chOff x="0" y="0"/>
          <a:chExt cx="0" cy="0"/>
        </a:xfrm>
      </p:grpSpPr>
      <p:sp>
        <p:nvSpPr>
          <p:cNvPr id="16" name="PlaceHolder 1"/>
          <p:cNvSpPr>
            <a:spLocks noGrp="1"/>
          </p:cNvSpPr>
          <p:nvPr>
            <p:ph type="title"/>
          </p:nvPr>
        </p:nvSpPr>
        <p:spPr>
          <a:xfrm>
            <a:off x="534960" y="259200"/>
            <a:ext cx="9633240" cy="108468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17" name="PlaceHolder 2"/>
          <p:cNvSpPr>
            <a:spLocks noGrp="1"/>
          </p:cNvSpPr>
          <p:nvPr>
            <p:ph type="body"/>
          </p:nvPr>
        </p:nvSpPr>
        <p:spPr>
          <a:xfrm>
            <a:off x="534960" y="1520280"/>
            <a:ext cx="963324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196">
    <p:spTree>
      <p:nvGrpSpPr>
        <p:cNvPr id="1" name=""/>
        <p:cNvGrpSpPr/>
        <p:nvPr/>
      </p:nvGrpSpPr>
      <p:grpSpPr>
        <a:xfrm>
          <a:off x="0" y="0"/>
          <a:ext cx="0" cy="0"/>
          <a:chOff x="0" y="0"/>
          <a:chExt cx="0" cy="0"/>
        </a:xfrm>
      </p:grpSpPr>
      <p:sp>
        <p:nvSpPr>
          <p:cNvPr id="18" name="PlaceHolder 1"/>
          <p:cNvSpPr>
            <a:spLocks noGrp="1"/>
          </p:cNvSpPr>
          <p:nvPr>
            <p:ph type="title"/>
          </p:nvPr>
        </p:nvSpPr>
        <p:spPr>
          <a:xfrm>
            <a:off x="534960" y="259200"/>
            <a:ext cx="9633240" cy="108468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19" name="PlaceHolder 2"/>
          <p:cNvSpPr>
            <a:spLocks noGrp="1"/>
          </p:cNvSpPr>
          <p:nvPr>
            <p:ph type="body"/>
          </p:nvPr>
        </p:nvSpPr>
        <p:spPr>
          <a:xfrm>
            <a:off x="534960" y="1520280"/>
            <a:ext cx="963324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211">
    <p:spTree>
      <p:nvGrpSpPr>
        <p:cNvPr id="1" name=""/>
        <p:cNvGrpSpPr/>
        <p:nvPr/>
      </p:nvGrpSpPr>
      <p:grpSpPr>
        <a:xfrm>
          <a:off x="0" y="0"/>
          <a:ext cx="0" cy="0"/>
          <a:chOff x="0" y="0"/>
          <a:chExt cx="0" cy="0"/>
        </a:xfrm>
      </p:grpSpPr>
      <p:sp>
        <p:nvSpPr>
          <p:cNvPr id="20" name="PlaceHolder 1"/>
          <p:cNvSpPr>
            <a:spLocks noGrp="1"/>
          </p:cNvSpPr>
          <p:nvPr>
            <p:ph type="title"/>
          </p:nvPr>
        </p:nvSpPr>
        <p:spPr>
          <a:xfrm>
            <a:off x="534960" y="259200"/>
            <a:ext cx="9633240" cy="108468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21" name="PlaceHolder 2"/>
          <p:cNvSpPr>
            <a:spLocks noGrp="1"/>
          </p:cNvSpPr>
          <p:nvPr>
            <p:ph type="body"/>
          </p:nvPr>
        </p:nvSpPr>
        <p:spPr>
          <a:xfrm>
            <a:off x="534960" y="1520280"/>
            <a:ext cx="963324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216">
    <p:spTree>
      <p:nvGrpSpPr>
        <p:cNvPr id="1" name=""/>
        <p:cNvGrpSpPr/>
        <p:nvPr/>
      </p:nvGrpSpPr>
      <p:grpSpPr>
        <a:xfrm>
          <a:off x="0" y="0"/>
          <a:ext cx="0" cy="0"/>
          <a:chOff x="0" y="0"/>
          <a:chExt cx="0" cy="0"/>
        </a:xfrm>
      </p:grpSpPr>
      <p:sp>
        <p:nvSpPr>
          <p:cNvPr id="22" name="PlaceHolder 1"/>
          <p:cNvSpPr>
            <a:spLocks noGrp="1"/>
          </p:cNvSpPr>
          <p:nvPr>
            <p:ph type="title"/>
          </p:nvPr>
        </p:nvSpPr>
        <p:spPr>
          <a:xfrm>
            <a:off x="534960" y="259200"/>
            <a:ext cx="9633240" cy="108468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23" name="PlaceHolder 2"/>
          <p:cNvSpPr>
            <a:spLocks noGrp="1"/>
          </p:cNvSpPr>
          <p:nvPr>
            <p:ph type="body"/>
          </p:nvPr>
        </p:nvSpPr>
        <p:spPr>
          <a:xfrm>
            <a:off x="534960" y="1520280"/>
            <a:ext cx="963324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243">
    <p:spTree>
      <p:nvGrpSpPr>
        <p:cNvPr id="1" name=""/>
        <p:cNvGrpSpPr/>
        <p:nvPr/>
      </p:nvGrpSpPr>
      <p:grpSpPr>
        <a:xfrm>
          <a:off x="0" y="0"/>
          <a:ext cx="0" cy="0"/>
          <a:chOff x="0" y="0"/>
          <a:chExt cx="0" cy="0"/>
        </a:xfrm>
      </p:grpSpPr>
      <p:sp>
        <p:nvSpPr>
          <p:cNvPr id="24" name="PlaceHolder 1"/>
          <p:cNvSpPr>
            <a:spLocks noGrp="1"/>
          </p:cNvSpPr>
          <p:nvPr>
            <p:ph type="title"/>
          </p:nvPr>
        </p:nvSpPr>
        <p:spPr>
          <a:xfrm>
            <a:off x="534960" y="259200"/>
            <a:ext cx="9633240" cy="108468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25" name="PlaceHolder 2"/>
          <p:cNvSpPr>
            <a:spLocks noGrp="1"/>
          </p:cNvSpPr>
          <p:nvPr>
            <p:ph type="body"/>
          </p:nvPr>
        </p:nvSpPr>
        <p:spPr>
          <a:xfrm>
            <a:off x="534960" y="1520280"/>
            <a:ext cx="963324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246">
    <p:spTree>
      <p:nvGrpSpPr>
        <p:cNvPr id="1" name=""/>
        <p:cNvGrpSpPr/>
        <p:nvPr/>
      </p:nvGrpSpPr>
      <p:grpSpPr>
        <a:xfrm>
          <a:off x="0" y="0"/>
          <a:ext cx="0" cy="0"/>
          <a:chOff x="0" y="0"/>
          <a:chExt cx="0" cy="0"/>
        </a:xfrm>
      </p:grpSpPr>
      <p:sp>
        <p:nvSpPr>
          <p:cNvPr id="26" name="PlaceHolder 1"/>
          <p:cNvSpPr>
            <a:spLocks noGrp="1"/>
          </p:cNvSpPr>
          <p:nvPr>
            <p:ph type="title"/>
          </p:nvPr>
        </p:nvSpPr>
        <p:spPr>
          <a:xfrm>
            <a:off x="534960" y="259200"/>
            <a:ext cx="9633240" cy="108468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27" name="PlaceHolder 2"/>
          <p:cNvSpPr>
            <a:spLocks noGrp="1"/>
          </p:cNvSpPr>
          <p:nvPr>
            <p:ph type="body"/>
          </p:nvPr>
        </p:nvSpPr>
        <p:spPr>
          <a:xfrm>
            <a:off x="534960" y="1520280"/>
            <a:ext cx="963324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253">
    <p:spTree>
      <p:nvGrpSpPr>
        <p:cNvPr id="1" name=""/>
        <p:cNvGrpSpPr/>
        <p:nvPr/>
      </p:nvGrpSpPr>
      <p:grpSpPr>
        <a:xfrm>
          <a:off x="0" y="0"/>
          <a:ext cx="0" cy="0"/>
          <a:chOff x="0" y="0"/>
          <a:chExt cx="0" cy="0"/>
        </a:xfrm>
      </p:grpSpPr>
      <p:sp>
        <p:nvSpPr>
          <p:cNvPr id="28" name="PlaceHolder 1"/>
          <p:cNvSpPr>
            <a:spLocks noGrp="1"/>
          </p:cNvSpPr>
          <p:nvPr>
            <p:ph type="title"/>
          </p:nvPr>
        </p:nvSpPr>
        <p:spPr>
          <a:xfrm>
            <a:off x="534960" y="259200"/>
            <a:ext cx="9633240" cy="108468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29" name="PlaceHolder 2"/>
          <p:cNvSpPr>
            <a:spLocks noGrp="1"/>
          </p:cNvSpPr>
          <p:nvPr>
            <p:ph type="body"/>
          </p:nvPr>
        </p:nvSpPr>
        <p:spPr>
          <a:xfrm>
            <a:off x="534960" y="1520280"/>
            <a:ext cx="963324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256">
    <p:spTree>
      <p:nvGrpSpPr>
        <p:cNvPr id="1" name=""/>
        <p:cNvGrpSpPr/>
        <p:nvPr/>
      </p:nvGrpSpPr>
      <p:grpSpPr>
        <a:xfrm>
          <a:off x="0" y="0"/>
          <a:ext cx="0" cy="0"/>
          <a:chOff x="0" y="0"/>
          <a:chExt cx="0" cy="0"/>
        </a:xfrm>
      </p:grpSpPr>
      <p:sp>
        <p:nvSpPr>
          <p:cNvPr id="30" name="PlaceHolder 1"/>
          <p:cNvSpPr>
            <a:spLocks noGrp="1"/>
          </p:cNvSpPr>
          <p:nvPr>
            <p:ph type="title"/>
          </p:nvPr>
        </p:nvSpPr>
        <p:spPr>
          <a:xfrm>
            <a:off x="534960" y="259200"/>
            <a:ext cx="9633240" cy="108468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31" name="PlaceHolder 2"/>
          <p:cNvSpPr>
            <a:spLocks noGrp="1"/>
          </p:cNvSpPr>
          <p:nvPr>
            <p:ph type="body"/>
          </p:nvPr>
        </p:nvSpPr>
        <p:spPr>
          <a:xfrm>
            <a:off x="534960" y="1520280"/>
            <a:ext cx="963324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263">
    <p:spTree>
      <p:nvGrpSpPr>
        <p:cNvPr id="1" name=""/>
        <p:cNvGrpSpPr/>
        <p:nvPr/>
      </p:nvGrpSpPr>
      <p:grpSpPr>
        <a:xfrm>
          <a:off x="0" y="0"/>
          <a:ext cx="0" cy="0"/>
          <a:chOff x="0" y="0"/>
          <a:chExt cx="0" cy="0"/>
        </a:xfrm>
      </p:grpSpPr>
      <p:sp>
        <p:nvSpPr>
          <p:cNvPr id="0" name="PlaceHolder 1"/>
          <p:cNvSpPr>
            <a:spLocks noGrp="1"/>
          </p:cNvSpPr>
          <p:nvPr>
            <p:ph type="title"/>
          </p:nvPr>
        </p:nvSpPr>
        <p:spPr>
          <a:xfrm>
            <a:off x="534960" y="259200"/>
            <a:ext cx="9633240" cy="108468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1" name="PlaceHolder 2"/>
          <p:cNvSpPr>
            <a:spLocks noGrp="1"/>
          </p:cNvSpPr>
          <p:nvPr>
            <p:ph type="body"/>
          </p:nvPr>
        </p:nvSpPr>
        <p:spPr>
          <a:xfrm>
            <a:off x="534960" y="1520280"/>
            <a:ext cx="963324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94">
    <p:spTree>
      <p:nvGrpSpPr>
        <p:cNvPr id="1" name=""/>
        <p:cNvGrpSpPr/>
        <p:nvPr/>
      </p:nvGrpSpPr>
      <p:grpSpPr>
        <a:xfrm>
          <a:off x="0" y="0"/>
          <a:ext cx="0" cy="0"/>
          <a:chOff x="0" y="0"/>
          <a:chExt cx="0" cy="0"/>
        </a:xfrm>
      </p:grpSpPr>
      <p:sp>
        <p:nvSpPr>
          <p:cNvPr id="2" name="PlaceHolder 1"/>
          <p:cNvSpPr>
            <a:spLocks noGrp="1"/>
          </p:cNvSpPr>
          <p:nvPr>
            <p:ph type="title"/>
          </p:nvPr>
        </p:nvSpPr>
        <p:spPr>
          <a:xfrm>
            <a:off x="534960" y="259200"/>
            <a:ext cx="9633240" cy="108468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3" name="PlaceHolder 2"/>
          <p:cNvSpPr>
            <a:spLocks noGrp="1"/>
          </p:cNvSpPr>
          <p:nvPr>
            <p:ph type="body"/>
          </p:nvPr>
        </p:nvSpPr>
        <p:spPr>
          <a:xfrm>
            <a:off x="534960" y="1520280"/>
            <a:ext cx="963324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77">
    <p:spTree>
      <p:nvGrpSpPr>
        <p:cNvPr id="1" name=""/>
        <p:cNvGrpSpPr/>
        <p:nvPr/>
      </p:nvGrpSpPr>
      <p:grpSpPr>
        <a:xfrm>
          <a:off x="0" y="0"/>
          <a:ext cx="0" cy="0"/>
          <a:chOff x="0" y="0"/>
          <a:chExt cx="0" cy="0"/>
        </a:xfrm>
      </p:grpSpPr>
      <p:sp>
        <p:nvSpPr>
          <p:cNvPr id="4" name="PlaceHolder 1"/>
          <p:cNvSpPr>
            <a:spLocks noGrp="1"/>
          </p:cNvSpPr>
          <p:nvPr>
            <p:ph type="title"/>
          </p:nvPr>
        </p:nvSpPr>
        <p:spPr>
          <a:xfrm>
            <a:off x="534960" y="259200"/>
            <a:ext cx="9633240" cy="108468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5" name="PlaceHolder 2"/>
          <p:cNvSpPr>
            <a:spLocks noGrp="1"/>
          </p:cNvSpPr>
          <p:nvPr>
            <p:ph type="body"/>
          </p:nvPr>
        </p:nvSpPr>
        <p:spPr>
          <a:xfrm>
            <a:off x="534960" y="1520280"/>
            <a:ext cx="963324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60">
    <p:spTree>
      <p:nvGrpSpPr>
        <p:cNvPr id="1" name=""/>
        <p:cNvGrpSpPr/>
        <p:nvPr/>
      </p:nvGrpSpPr>
      <p:grpSpPr>
        <a:xfrm>
          <a:off x="0" y="0"/>
          <a:ext cx="0" cy="0"/>
          <a:chOff x="0" y="0"/>
          <a:chExt cx="0" cy="0"/>
        </a:xfrm>
      </p:grpSpPr>
      <p:sp>
        <p:nvSpPr>
          <p:cNvPr id="6" name="PlaceHolder 1"/>
          <p:cNvSpPr>
            <a:spLocks noGrp="1"/>
          </p:cNvSpPr>
          <p:nvPr>
            <p:ph type="title"/>
          </p:nvPr>
        </p:nvSpPr>
        <p:spPr>
          <a:xfrm>
            <a:off x="534960" y="259200"/>
            <a:ext cx="9633240" cy="108468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7" name="PlaceHolder 2"/>
          <p:cNvSpPr>
            <a:spLocks noGrp="1"/>
          </p:cNvSpPr>
          <p:nvPr>
            <p:ph type="body"/>
          </p:nvPr>
        </p:nvSpPr>
        <p:spPr>
          <a:xfrm>
            <a:off x="534960" y="1520280"/>
            <a:ext cx="963324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3">
    <p:spTree>
      <p:nvGrpSpPr>
        <p:cNvPr id="1" name=""/>
        <p:cNvGrpSpPr/>
        <p:nvPr/>
      </p:nvGrpSpPr>
      <p:grpSpPr>
        <a:xfrm>
          <a:off x="0" y="0"/>
          <a:ext cx="0" cy="0"/>
          <a:chOff x="0" y="0"/>
          <a:chExt cx="0" cy="0"/>
        </a:xfrm>
      </p:grpSpPr>
      <p:sp>
        <p:nvSpPr>
          <p:cNvPr id="10" name="PlaceHolder 1"/>
          <p:cNvSpPr>
            <a:spLocks noGrp="1"/>
          </p:cNvSpPr>
          <p:nvPr>
            <p:ph type="title"/>
          </p:nvPr>
        </p:nvSpPr>
        <p:spPr>
          <a:xfrm>
            <a:off x="534960" y="259200"/>
            <a:ext cx="9633240" cy="108468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11" name="PlaceHolder 2"/>
          <p:cNvSpPr>
            <a:spLocks noGrp="1"/>
          </p:cNvSpPr>
          <p:nvPr>
            <p:ph type="body"/>
          </p:nvPr>
        </p:nvSpPr>
        <p:spPr>
          <a:xfrm>
            <a:off x="534960" y="1520280"/>
            <a:ext cx="963324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master-page3">
    <p:spTree>
      <p:nvGrpSpPr>
        <p:cNvPr id="1" name=""/>
        <p:cNvGrpSpPr/>
        <p:nvPr/>
      </p:nvGrpSpPr>
      <p:grpSpPr>
        <a:xfrm>
          <a:off x="0" y="0"/>
          <a:ext cx="0" cy="0"/>
          <a:chOff x="0" y="0"/>
          <a:chExt cx="0" cy="0"/>
        </a:xfrm>
      </p:grpSpPr>
      <p:sp>
        <p:nvSpPr>
          <p:cNvPr id="8" name="PlaceHolder 1"/>
          <p:cNvSpPr>
            <a:spLocks noGrp="1"/>
          </p:cNvSpPr>
          <p:nvPr>
            <p:ph type="title"/>
          </p:nvPr>
        </p:nvSpPr>
        <p:spPr>
          <a:xfrm>
            <a:off x="534960" y="259200"/>
            <a:ext cx="9633240" cy="108468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9" name="PlaceHolder 2"/>
          <p:cNvSpPr>
            <a:spLocks noGrp="1"/>
          </p:cNvSpPr>
          <p:nvPr>
            <p:ph type="body"/>
          </p:nvPr>
        </p:nvSpPr>
        <p:spPr>
          <a:xfrm>
            <a:off x="534960" y="1520280"/>
            <a:ext cx="963324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133">
    <p:spTree>
      <p:nvGrpSpPr>
        <p:cNvPr id="1" name=""/>
        <p:cNvGrpSpPr/>
        <p:nvPr/>
      </p:nvGrpSpPr>
      <p:grpSpPr>
        <a:xfrm>
          <a:off x="0" y="0"/>
          <a:ext cx="0" cy="0"/>
          <a:chOff x="0" y="0"/>
          <a:chExt cx="0" cy="0"/>
        </a:xfrm>
      </p:grpSpPr>
      <p:sp>
        <p:nvSpPr>
          <p:cNvPr id="12" name="PlaceHolder 1"/>
          <p:cNvSpPr>
            <a:spLocks noGrp="1"/>
          </p:cNvSpPr>
          <p:nvPr>
            <p:ph type="title"/>
          </p:nvPr>
        </p:nvSpPr>
        <p:spPr>
          <a:xfrm>
            <a:off x="534960" y="259200"/>
            <a:ext cx="9633240" cy="108468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13" name="PlaceHolder 2"/>
          <p:cNvSpPr>
            <a:spLocks noGrp="1"/>
          </p:cNvSpPr>
          <p:nvPr>
            <p:ph type="body"/>
          </p:nvPr>
        </p:nvSpPr>
        <p:spPr>
          <a:xfrm>
            <a:off x="534960" y="1520280"/>
            <a:ext cx="963324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142">
    <p:spTree>
      <p:nvGrpSpPr>
        <p:cNvPr id="1" name=""/>
        <p:cNvGrpSpPr/>
        <p:nvPr/>
      </p:nvGrpSpPr>
      <p:grpSpPr>
        <a:xfrm>
          <a:off x="0" y="0"/>
          <a:ext cx="0" cy="0"/>
          <a:chOff x="0" y="0"/>
          <a:chExt cx="0" cy="0"/>
        </a:xfrm>
      </p:grpSpPr>
      <p:sp>
        <p:nvSpPr>
          <p:cNvPr id="14" name="PlaceHolder 1"/>
          <p:cNvSpPr>
            <a:spLocks noGrp="1"/>
          </p:cNvSpPr>
          <p:nvPr>
            <p:ph type="title"/>
          </p:nvPr>
        </p:nvSpPr>
        <p:spPr>
          <a:xfrm>
            <a:off x="534960" y="259200"/>
            <a:ext cx="9633240" cy="108468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15" name="PlaceHolder 2"/>
          <p:cNvSpPr>
            <a:spLocks noGrp="1"/>
          </p:cNvSpPr>
          <p:nvPr>
            <p:ph type="body"/>
          </p:nvPr>
        </p:nvSpPr>
        <p:spPr>
          <a:xfrm>
            <a:off x="534960" y="1520280"/>
            <a:ext cx="963324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slideLayout" Target="../slideLayouts/slideLayout7.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80.png"/><Relationship Id="rId4" Type="http://schemas.openxmlformats.org/officeDocument/2006/relationships/image" Target="../media/image62.png"/><Relationship Id="rId5" Type="http://schemas.openxmlformats.org/officeDocument/2006/relationships/image" Target="../media/image56.png"/><Relationship Id="rId6" Type="http://schemas.openxmlformats.org/officeDocument/2006/relationships/image" Target="../media/image56.png"/><Relationship Id="rId7" Type="http://schemas.openxmlformats.org/officeDocument/2006/relationships/image" Target="../media/image56.png"/><Relationship Id="rId8" Type="http://schemas.openxmlformats.org/officeDocument/2006/relationships/image" Target="../media/image56.png"/><Relationship Id="rId9" Type="http://schemas.openxmlformats.org/officeDocument/2006/relationships/image" Target="../media/image81.png"/><Relationship Id="rId10" Type="http://schemas.openxmlformats.org/officeDocument/2006/relationships/image" Target="../media/image82.png"/><Relationship Id="rId11" Type="http://schemas.openxmlformats.org/officeDocument/2006/relationships/image" Target="../media/image83.png"/><Relationship Id="rId12" Type="http://schemas.openxmlformats.org/officeDocument/2006/relationships/image" Target="../media/image84.png"/><Relationship Id="rId13" Type="http://schemas.openxmlformats.org/officeDocument/2006/relationships/image" Target="../media/image85.png"/><Relationship Id="rId14"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10.png"/><Relationship Id="rId3" Type="http://schemas.openxmlformats.org/officeDocument/2006/relationships/image" Target="../media/image86.png"/><Relationship Id="rId4" Type="http://schemas.openxmlformats.org/officeDocument/2006/relationships/image" Target="../media/image87.png"/><Relationship Id="rId5" Type="http://schemas.openxmlformats.org/officeDocument/2006/relationships/image" Target="../media/image88.png"/><Relationship Id="rId6" Type="http://schemas.openxmlformats.org/officeDocument/2006/relationships/image" Target="../media/image89.png"/><Relationship Id="rId7" Type="http://schemas.openxmlformats.org/officeDocument/2006/relationships/image" Target="../media/image90.png"/><Relationship Id="rId8" Type="http://schemas.openxmlformats.org/officeDocument/2006/relationships/image" Target="../media/image91.png"/><Relationship Id="rId9" Type="http://schemas.openxmlformats.org/officeDocument/2006/relationships/image" Target="../media/image92.png"/><Relationship Id="rId10" Type="http://schemas.openxmlformats.org/officeDocument/2006/relationships/image" Target="../media/image93.png"/><Relationship Id="rId11" Type="http://schemas.openxmlformats.org/officeDocument/2006/relationships/image" Target="../media/image93.png"/><Relationship Id="rId12" Type="http://schemas.openxmlformats.org/officeDocument/2006/relationships/image" Target="../media/image94.png"/><Relationship Id="rId13" Type="http://schemas.openxmlformats.org/officeDocument/2006/relationships/image" Target="../media/image95.png"/><Relationship Id="rId14" Type="http://schemas.openxmlformats.org/officeDocument/2006/relationships/image" Target="../media/image96.png"/><Relationship Id="rId15" Type="http://schemas.openxmlformats.org/officeDocument/2006/relationships/image" Target="../media/image97.png"/><Relationship Id="rId16" Type="http://schemas.openxmlformats.org/officeDocument/2006/relationships/image" Target="../media/image98.png"/><Relationship Id="rId17" Type="http://schemas.openxmlformats.org/officeDocument/2006/relationships/image" Target="../media/image99.png"/><Relationship Id="rId18"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00.png"/><Relationship Id="rId2" Type="http://schemas.openxmlformats.org/officeDocument/2006/relationships/image" Target="../media/image10.png"/><Relationship Id="rId3" Type="http://schemas.openxmlformats.org/officeDocument/2006/relationships/image" Target="../media/image81.png"/><Relationship Id="rId4" Type="http://schemas.openxmlformats.org/officeDocument/2006/relationships/image" Target="../media/image101.png"/><Relationship Id="rId5" Type="http://schemas.openxmlformats.org/officeDocument/2006/relationships/image" Target="../media/image102.png"/><Relationship Id="rId6" Type="http://schemas.openxmlformats.org/officeDocument/2006/relationships/image" Target="../media/image103.png"/><Relationship Id="rId7" Type="http://schemas.openxmlformats.org/officeDocument/2006/relationships/image" Target="../media/image104.png"/><Relationship Id="rId8" Type="http://schemas.openxmlformats.org/officeDocument/2006/relationships/image" Target="../media/image105.png"/><Relationship Id="rId9" Type="http://schemas.openxmlformats.org/officeDocument/2006/relationships/image" Target="../media/image106.png"/><Relationship Id="rId10" Type="http://schemas.openxmlformats.org/officeDocument/2006/relationships/image" Target="../media/image107.png"/><Relationship Id="rId11" Type="http://schemas.openxmlformats.org/officeDocument/2006/relationships/image" Target="../media/image108.png"/><Relationship Id="rId12" Type="http://schemas.openxmlformats.org/officeDocument/2006/relationships/image" Target="../media/image109.png"/><Relationship Id="rId13" Type="http://schemas.openxmlformats.org/officeDocument/2006/relationships/image" Target="../media/image110.png"/><Relationship Id="rId14" Type="http://schemas.openxmlformats.org/officeDocument/2006/relationships/slideLayout" Target="../slideLayouts/slideLayout11.xml"/>
</Relationships>
</file>

<file path=ppt/slides/_rels/slide13.xml.rels><?xml version="1.0" encoding="UTF-8"?>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0.png"/><Relationship Id="rId3" Type="http://schemas.openxmlformats.org/officeDocument/2006/relationships/image" Target="../media/image112.png"/><Relationship Id="rId4" Type="http://schemas.openxmlformats.org/officeDocument/2006/relationships/image" Target="../media/image113.png"/><Relationship Id="rId5" Type="http://schemas.openxmlformats.org/officeDocument/2006/relationships/image" Target="../media/image25.png"/><Relationship Id="rId6" Type="http://schemas.openxmlformats.org/officeDocument/2006/relationships/image" Target="../media/image114.png"/><Relationship Id="rId7" Type="http://schemas.openxmlformats.org/officeDocument/2006/relationships/image" Target="../media/image115.png"/><Relationship Id="rId8" Type="http://schemas.openxmlformats.org/officeDocument/2006/relationships/image" Target="../media/image116.png"/><Relationship Id="rId9" Type="http://schemas.openxmlformats.org/officeDocument/2006/relationships/image" Target="../media/image117.png"/><Relationship Id="rId10" Type="http://schemas.openxmlformats.org/officeDocument/2006/relationships/image" Target="../media/image118.png"/><Relationship Id="rId11"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image" Target="../media/image119.png"/><Relationship Id="rId2" Type="http://schemas.openxmlformats.org/officeDocument/2006/relationships/image" Target="../media/image10.png"/><Relationship Id="rId3" Type="http://schemas.openxmlformats.org/officeDocument/2006/relationships/image" Target="../media/image120.png"/><Relationship Id="rId4" Type="http://schemas.openxmlformats.org/officeDocument/2006/relationships/image" Target="../media/image121.png"/><Relationship Id="rId5" Type="http://schemas.openxmlformats.org/officeDocument/2006/relationships/image" Target="../media/image122.png"/><Relationship Id="rId6" Type="http://schemas.openxmlformats.org/officeDocument/2006/relationships/image" Target="../media/image56.png"/><Relationship Id="rId7" Type="http://schemas.openxmlformats.org/officeDocument/2006/relationships/image" Target="../media/image56.png"/><Relationship Id="rId8" Type="http://schemas.openxmlformats.org/officeDocument/2006/relationships/image" Target="../media/image123.png"/><Relationship Id="rId9" Type="http://schemas.openxmlformats.org/officeDocument/2006/relationships/image" Target="../media/image121.png"/><Relationship Id="rId10" Type="http://schemas.openxmlformats.org/officeDocument/2006/relationships/image" Target="../media/image121.png"/><Relationship Id="rId11" Type="http://schemas.openxmlformats.org/officeDocument/2006/relationships/image" Target="../media/image124.png"/><Relationship Id="rId12" Type="http://schemas.openxmlformats.org/officeDocument/2006/relationships/image" Target="../media/image56.png"/><Relationship Id="rId13" Type="http://schemas.openxmlformats.org/officeDocument/2006/relationships/image" Target="../media/image56.png"/><Relationship Id="rId14" Type="http://schemas.openxmlformats.org/officeDocument/2006/relationships/image" Target="../media/image125.png"/><Relationship Id="rId15" Type="http://schemas.openxmlformats.org/officeDocument/2006/relationships/image" Target="../media/image56.png"/><Relationship Id="rId16" Type="http://schemas.openxmlformats.org/officeDocument/2006/relationships/slideLayout" Target="../slideLayouts/slideLayout12.xml"/>
</Relationships>
</file>

<file path=ppt/slides/_rels/slide15.xml.rels><?xml version="1.0" encoding="UTF-8"?>
<Relationships xmlns="http://schemas.openxmlformats.org/package/2006/relationships"><Relationship Id="rId1" Type="http://schemas.openxmlformats.org/officeDocument/2006/relationships/image" Target="../media/image126.png"/><Relationship Id="rId2" Type="http://schemas.openxmlformats.org/officeDocument/2006/relationships/image" Target="../media/image10.png"/><Relationship Id="rId3" Type="http://schemas.openxmlformats.org/officeDocument/2006/relationships/image" Target="../media/image127.png"/><Relationship Id="rId4" Type="http://schemas.openxmlformats.org/officeDocument/2006/relationships/image" Target="../media/image56.png"/><Relationship Id="rId5" Type="http://schemas.openxmlformats.org/officeDocument/2006/relationships/image" Target="../media/image56.png"/><Relationship Id="rId6" Type="http://schemas.openxmlformats.org/officeDocument/2006/relationships/image" Target="../media/image122.png"/><Relationship Id="rId7" Type="http://schemas.openxmlformats.org/officeDocument/2006/relationships/image" Target="../media/image56.png"/><Relationship Id="rId8" Type="http://schemas.openxmlformats.org/officeDocument/2006/relationships/image" Target="../media/image56.png"/><Relationship Id="rId9" Type="http://schemas.openxmlformats.org/officeDocument/2006/relationships/image" Target="../media/image128.png"/><Relationship Id="rId10" Type="http://schemas.openxmlformats.org/officeDocument/2006/relationships/image" Target="../media/image56.png"/><Relationship Id="rId11" Type="http://schemas.openxmlformats.org/officeDocument/2006/relationships/image" Target="../media/image56.png"/><Relationship Id="rId12" Type="http://schemas.openxmlformats.org/officeDocument/2006/relationships/image" Target="../media/image90.png"/><Relationship Id="rId13" Type="http://schemas.openxmlformats.org/officeDocument/2006/relationships/image" Target="../media/image129.png"/><Relationship Id="rId14" Type="http://schemas.openxmlformats.org/officeDocument/2006/relationships/image" Target="../media/image130.png"/><Relationship Id="rId15" Type="http://schemas.openxmlformats.org/officeDocument/2006/relationships/image" Target="../media/image130.png"/><Relationship Id="rId16" Type="http://schemas.openxmlformats.org/officeDocument/2006/relationships/image" Target="../media/image130.png"/><Relationship Id="rId17" Type="http://schemas.openxmlformats.org/officeDocument/2006/relationships/image" Target="../media/image131.png"/><Relationship Id="rId18" Type="http://schemas.openxmlformats.org/officeDocument/2006/relationships/image" Target="../media/image132.png"/><Relationship Id="rId19" Type="http://schemas.openxmlformats.org/officeDocument/2006/relationships/image" Target="../media/image132.png"/><Relationship Id="rId20" Type="http://schemas.openxmlformats.org/officeDocument/2006/relationships/image" Target="../media/image132.png"/><Relationship Id="rId21" Type="http://schemas.openxmlformats.org/officeDocument/2006/relationships/image" Target="../media/image133.png"/><Relationship Id="rId22" Type="http://schemas.openxmlformats.org/officeDocument/2006/relationships/image" Target="../media/image134.png"/><Relationship Id="rId23" Type="http://schemas.openxmlformats.org/officeDocument/2006/relationships/image" Target="../media/image134.png"/><Relationship Id="rId24" Type="http://schemas.openxmlformats.org/officeDocument/2006/relationships/image" Target="../media/image134.png"/><Relationship Id="rId25" Type="http://schemas.openxmlformats.org/officeDocument/2006/relationships/image" Target="../media/image135.png"/><Relationship Id="rId26" Type="http://schemas.openxmlformats.org/officeDocument/2006/relationships/image" Target="../media/image136.png"/><Relationship Id="rId27" Type="http://schemas.openxmlformats.org/officeDocument/2006/relationships/image" Target="../media/image136.png"/><Relationship Id="rId28" Type="http://schemas.openxmlformats.org/officeDocument/2006/relationships/image" Target="../media/image136.png"/><Relationship Id="rId29"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37.png"/><Relationship Id="rId4" Type="http://schemas.openxmlformats.org/officeDocument/2006/relationships/image" Target="../media/image138.png"/><Relationship Id="rId5" Type="http://schemas.openxmlformats.org/officeDocument/2006/relationships/image" Target="../media/image139.png"/><Relationship Id="rId6" Type="http://schemas.openxmlformats.org/officeDocument/2006/relationships/image" Target="../media/image140.png"/><Relationship Id="rId7" Type="http://schemas.openxmlformats.org/officeDocument/2006/relationships/image" Target="../media/image141.png"/><Relationship Id="rId8" Type="http://schemas.openxmlformats.org/officeDocument/2006/relationships/image" Target="../media/image142.png"/><Relationship Id="rId9" Type="http://schemas.openxmlformats.org/officeDocument/2006/relationships/image" Target="../media/image142.png"/><Relationship Id="rId10" Type="http://schemas.openxmlformats.org/officeDocument/2006/relationships/image" Target="../media/image142.png"/><Relationship Id="rId11" Type="http://schemas.openxmlformats.org/officeDocument/2006/relationships/image" Target="../media/image143.png"/><Relationship Id="rId12" Type="http://schemas.openxmlformats.org/officeDocument/2006/relationships/image" Target="../media/image144.png"/><Relationship Id="rId13" Type="http://schemas.openxmlformats.org/officeDocument/2006/relationships/image" Target="../media/image144.png"/><Relationship Id="rId14" Type="http://schemas.openxmlformats.org/officeDocument/2006/relationships/image" Target="../media/image144.png"/><Relationship Id="rId15" Type="http://schemas.openxmlformats.org/officeDocument/2006/relationships/image" Target="../media/image144.png"/><Relationship Id="rId16" Type="http://schemas.openxmlformats.org/officeDocument/2006/relationships/image" Target="../media/image145.png"/><Relationship Id="rId17" Type="http://schemas.openxmlformats.org/officeDocument/2006/relationships/image" Target="../media/image146.png"/><Relationship Id="rId18" Type="http://schemas.openxmlformats.org/officeDocument/2006/relationships/image" Target="../media/image146.png"/><Relationship Id="rId19" Type="http://schemas.openxmlformats.org/officeDocument/2006/relationships/image" Target="../media/image146.png"/><Relationship Id="rId20" Type="http://schemas.openxmlformats.org/officeDocument/2006/relationships/image" Target="../media/image146.png"/><Relationship Id="rId21" Type="http://schemas.openxmlformats.org/officeDocument/2006/relationships/image" Target="../media/image146.png"/><Relationship Id="rId22" Type="http://schemas.openxmlformats.org/officeDocument/2006/relationships/image" Target="../media/image147.png"/><Relationship Id="rId23" Type="http://schemas.openxmlformats.org/officeDocument/2006/relationships/image" Target="../media/image148.png"/><Relationship Id="rId24" Type="http://schemas.openxmlformats.org/officeDocument/2006/relationships/image" Target="../media/image148.png"/><Relationship Id="rId25" Type="http://schemas.openxmlformats.org/officeDocument/2006/relationships/image" Target="../media/image149.png"/><Relationship Id="rId26" Type="http://schemas.openxmlformats.org/officeDocument/2006/relationships/image" Target="../media/image150.png"/><Relationship Id="rId27" Type="http://schemas.openxmlformats.org/officeDocument/2006/relationships/image" Target="../media/image151.png"/><Relationship Id="rId28" Type="http://schemas.openxmlformats.org/officeDocument/2006/relationships/image" Target="../media/image141.png"/><Relationship Id="rId29" Type="http://schemas.openxmlformats.org/officeDocument/2006/relationships/image" Target="../media/image142.png"/><Relationship Id="rId30" Type="http://schemas.openxmlformats.org/officeDocument/2006/relationships/image" Target="../media/image142.png"/><Relationship Id="rId31" Type="http://schemas.openxmlformats.org/officeDocument/2006/relationships/image" Target="../media/image142.png"/><Relationship Id="rId32" Type="http://schemas.openxmlformats.org/officeDocument/2006/relationships/image" Target="../media/image152.png"/><Relationship Id="rId33" Type="http://schemas.openxmlformats.org/officeDocument/2006/relationships/image" Target="../media/image144.png"/><Relationship Id="rId34" Type="http://schemas.openxmlformats.org/officeDocument/2006/relationships/image" Target="../media/image144.png"/><Relationship Id="rId35" Type="http://schemas.openxmlformats.org/officeDocument/2006/relationships/image" Target="../media/image144.png"/><Relationship Id="rId36" Type="http://schemas.openxmlformats.org/officeDocument/2006/relationships/image" Target="../media/image145.png"/><Relationship Id="rId37" Type="http://schemas.openxmlformats.org/officeDocument/2006/relationships/image" Target="../media/image145.png"/><Relationship Id="rId38" Type="http://schemas.openxmlformats.org/officeDocument/2006/relationships/image" Target="../media/image146.png"/><Relationship Id="rId39" Type="http://schemas.openxmlformats.org/officeDocument/2006/relationships/image" Target="../media/image146.png"/><Relationship Id="rId40" Type="http://schemas.openxmlformats.org/officeDocument/2006/relationships/image" Target="../media/image146.png"/><Relationship Id="rId41" Type="http://schemas.openxmlformats.org/officeDocument/2006/relationships/image" Target="../media/image146.png"/><Relationship Id="rId42" Type="http://schemas.openxmlformats.org/officeDocument/2006/relationships/image" Target="../media/image153.png"/><Relationship Id="rId43" Type="http://schemas.openxmlformats.org/officeDocument/2006/relationships/image" Target="../media/image154.png"/><Relationship Id="rId44" Type="http://schemas.openxmlformats.org/officeDocument/2006/relationships/image" Target="../media/image155.png"/><Relationship Id="rId45" Type="http://schemas.openxmlformats.org/officeDocument/2006/relationships/image" Target="../media/image155.png"/><Relationship Id="rId46" Type="http://schemas.openxmlformats.org/officeDocument/2006/relationships/image" Target="../media/image156.png"/><Relationship Id="rId47" Type="http://schemas.openxmlformats.org/officeDocument/2006/relationships/image" Target="../media/image157.png"/><Relationship Id="rId48" Type="http://schemas.openxmlformats.org/officeDocument/2006/relationships/image" Target="../media/image114.png"/><Relationship Id="rId49" Type="http://schemas.openxmlformats.org/officeDocument/2006/relationships/image" Target="../media/image141.png"/><Relationship Id="rId50" Type="http://schemas.openxmlformats.org/officeDocument/2006/relationships/image" Target="../media/image142.png"/><Relationship Id="rId51" Type="http://schemas.openxmlformats.org/officeDocument/2006/relationships/image" Target="../media/image142.png"/><Relationship Id="rId52" Type="http://schemas.openxmlformats.org/officeDocument/2006/relationships/image" Target="../media/image142.png"/><Relationship Id="rId53" Type="http://schemas.openxmlformats.org/officeDocument/2006/relationships/image" Target="../media/image143.png"/><Relationship Id="rId54" Type="http://schemas.openxmlformats.org/officeDocument/2006/relationships/image" Target="../media/image144.png"/><Relationship Id="rId55" Type="http://schemas.openxmlformats.org/officeDocument/2006/relationships/image" Target="../media/image144.png"/><Relationship Id="rId56" Type="http://schemas.openxmlformats.org/officeDocument/2006/relationships/image" Target="../media/image144.png"/><Relationship Id="rId57" Type="http://schemas.openxmlformats.org/officeDocument/2006/relationships/image" Target="../media/image144.png"/><Relationship Id="rId58" Type="http://schemas.openxmlformats.org/officeDocument/2006/relationships/image" Target="../media/image145.png"/><Relationship Id="rId59" Type="http://schemas.openxmlformats.org/officeDocument/2006/relationships/image" Target="../media/image146.png"/><Relationship Id="rId60" Type="http://schemas.openxmlformats.org/officeDocument/2006/relationships/image" Target="../media/image146.png"/><Relationship Id="rId61" Type="http://schemas.openxmlformats.org/officeDocument/2006/relationships/image" Target="../media/image146.png"/><Relationship Id="rId62" Type="http://schemas.openxmlformats.org/officeDocument/2006/relationships/image" Target="../media/image146.png"/><Relationship Id="rId63" Type="http://schemas.openxmlformats.org/officeDocument/2006/relationships/image" Target="../media/image146.png"/><Relationship Id="rId64" Type="http://schemas.openxmlformats.org/officeDocument/2006/relationships/image" Target="../media/image154.png"/><Relationship Id="rId65" Type="http://schemas.openxmlformats.org/officeDocument/2006/relationships/image" Target="../media/image155.png"/><Relationship Id="rId66" Type="http://schemas.openxmlformats.org/officeDocument/2006/relationships/image" Target="../media/image155.png"/><Relationship Id="rId67" Type="http://schemas.openxmlformats.org/officeDocument/2006/relationships/image" Target="../media/image158.png"/><Relationship Id="rId68" Type="http://schemas.openxmlformats.org/officeDocument/2006/relationships/image" Target="../media/image157.png"/><Relationship Id="rId69" Type="http://schemas.openxmlformats.org/officeDocument/2006/relationships/image" Target="../media/image159.png"/><Relationship Id="rId70" Type="http://schemas.openxmlformats.org/officeDocument/2006/relationships/image" Target="../media/image147.png"/><Relationship Id="rId71" Type="http://schemas.openxmlformats.org/officeDocument/2006/relationships/image" Target="../media/image148.png"/><Relationship Id="rId72" Type="http://schemas.openxmlformats.org/officeDocument/2006/relationships/image" Target="../media/image148.png"/><Relationship Id="rId73" Type="http://schemas.openxmlformats.org/officeDocument/2006/relationships/image" Target="../media/image160.png"/><Relationship Id="rId74" Type="http://schemas.openxmlformats.org/officeDocument/2006/relationships/image" Target="../media/image150.png"/><Relationship Id="rId75" Type="http://schemas.openxmlformats.org/officeDocument/2006/relationships/image" Target="../media/image161.png"/><Relationship Id="rId76" Type="http://schemas.openxmlformats.org/officeDocument/2006/relationships/image" Target="../media/image161.png"/><Relationship Id="rId77" Type="http://schemas.openxmlformats.org/officeDocument/2006/relationships/image" Target="../media/image161.png"/><Relationship Id="rId78" Type="http://schemas.openxmlformats.org/officeDocument/2006/relationships/image" Target="../media/image161.png"/><Relationship Id="rId79" Type="http://schemas.openxmlformats.org/officeDocument/2006/relationships/image" Target="../media/image162.png"/><Relationship Id="rId80" Type="http://schemas.openxmlformats.org/officeDocument/2006/relationships/image" Target="../media/image161.png"/><Relationship Id="rId81" Type="http://schemas.openxmlformats.org/officeDocument/2006/relationships/image" Target="../media/image161.png"/><Relationship Id="rId82" Type="http://schemas.openxmlformats.org/officeDocument/2006/relationships/image" Target="../media/image161.png"/><Relationship Id="rId83" Type="http://schemas.openxmlformats.org/officeDocument/2006/relationships/image" Target="../media/image161.png"/><Relationship Id="rId84" Type="http://schemas.openxmlformats.org/officeDocument/2006/relationships/image" Target="../media/image161.png"/><Relationship Id="rId85" Type="http://schemas.openxmlformats.org/officeDocument/2006/relationships/image" Target="../media/image147.png"/><Relationship Id="rId86" Type="http://schemas.openxmlformats.org/officeDocument/2006/relationships/image" Target="../media/image148.png"/><Relationship Id="rId87" Type="http://schemas.openxmlformats.org/officeDocument/2006/relationships/image" Target="../media/image148.png"/><Relationship Id="rId88" Type="http://schemas.openxmlformats.org/officeDocument/2006/relationships/image" Target="../media/image149.png"/><Relationship Id="rId89" Type="http://schemas.openxmlformats.org/officeDocument/2006/relationships/image" Target="../media/image150.png"/><Relationship Id="rId90" Type="http://schemas.openxmlformats.org/officeDocument/2006/relationships/image" Target="../media/image163.png"/><Relationship Id="rId91" Type="http://schemas.openxmlformats.org/officeDocument/2006/relationships/slideLayout" Target="../slideLayouts/slideLayout6.xml"/>
</Relationships>
</file>

<file path=ppt/slides/_rels/slide17.xml.rels><?xml version="1.0" encoding="UTF-8"?>
<Relationships xmlns="http://schemas.openxmlformats.org/package/2006/relationships"><Relationship Id="rId1" Type="http://schemas.openxmlformats.org/officeDocument/2006/relationships/image" Target="../media/image164.png"/><Relationship Id="rId2" Type="http://schemas.openxmlformats.org/officeDocument/2006/relationships/image" Target="../media/image10.png"/><Relationship Id="rId3" Type="http://schemas.openxmlformats.org/officeDocument/2006/relationships/image" Target="../media/image165.png"/><Relationship Id="rId4" Type="http://schemas.openxmlformats.org/officeDocument/2006/relationships/image" Target="../media/image166.png"/><Relationship Id="rId5" Type="http://schemas.openxmlformats.org/officeDocument/2006/relationships/image" Target="../media/image56.png"/><Relationship Id="rId6" Type="http://schemas.openxmlformats.org/officeDocument/2006/relationships/image" Target="../media/image56.png"/><Relationship Id="rId7" Type="http://schemas.openxmlformats.org/officeDocument/2006/relationships/image" Target="../media/image56.png"/><Relationship Id="rId8" Type="http://schemas.openxmlformats.org/officeDocument/2006/relationships/image" Target="../media/image167.png"/><Relationship Id="rId9" Type="http://schemas.openxmlformats.org/officeDocument/2006/relationships/image" Target="../media/image56.png"/><Relationship Id="rId10" Type="http://schemas.openxmlformats.org/officeDocument/2006/relationships/image" Target="../media/image56.png"/><Relationship Id="rId11" Type="http://schemas.openxmlformats.org/officeDocument/2006/relationships/image" Target="../media/image56.png"/><Relationship Id="rId12" Type="http://schemas.openxmlformats.org/officeDocument/2006/relationships/image" Target="../media/image168.png"/><Relationship Id="rId13" Type="http://schemas.openxmlformats.org/officeDocument/2006/relationships/image" Target="../media/image56.png"/><Relationship Id="rId14" Type="http://schemas.openxmlformats.org/officeDocument/2006/relationships/image" Target="../media/image56.png"/><Relationship Id="rId15" Type="http://schemas.openxmlformats.org/officeDocument/2006/relationships/image" Target="../media/image56.png"/><Relationship Id="rId16" Type="http://schemas.openxmlformats.org/officeDocument/2006/relationships/image" Target="../media/image12.png"/><Relationship Id="rId17" Type="http://schemas.openxmlformats.org/officeDocument/2006/relationships/image" Target="../media/image169.png"/><Relationship Id="rId18" Type="http://schemas.openxmlformats.org/officeDocument/2006/relationships/image" Target="../media/image170.png"/><Relationship Id="rId19" Type="http://schemas.openxmlformats.org/officeDocument/2006/relationships/image" Target="../media/image171.png"/><Relationship Id="rId20" Type="http://schemas.openxmlformats.org/officeDocument/2006/relationships/image" Target="../media/image172.png"/><Relationship Id="rId21" Type="http://schemas.openxmlformats.org/officeDocument/2006/relationships/slideLayout" Target="../slideLayouts/slideLayout14.xml"/>
</Relationships>
</file>

<file path=ppt/slides/_rels/slide18.xml.rels><?xml version="1.0" encoding="UTF-8"?>
<Relationships xmlns="http://schemas.openxmlformats.org/package/2006/relationships"><Relationship Id="rId1" Type="http://schemas.openxmlformats.org/officeDocument/2006/relationships/image" Target="../media/image173.png"/><Relationship Id="rId2" Type="http://schemas.openxmlformats.org/officeDocument/2006/relationships/image" Target="../media/image10.png"/><Relationship Id="rId3" Type="http://schemas.openxmlformats.org/officeDocument/2006/relationships/image" Target="../media/image174.png"/><Relationship Id="rId4" Type="http://schemas.openxmlformats.org/officeDocument/2006/relationships/image" Target="../media/image56.png"/><Relationship Id="rId5" Type="http://schemas.openxmlformats.org/officeDocument/2006/relationships/image" Target="../media/image56.png"/><Relationship Id="rId6" Type="http://schemas.openxmlformats.org/officeDocument/2006/relationships/image" Target="../media/image56.png"/><Relationship Id="rId7" Type="http://schemas.openxmlformats.org/officeDocument/2006/relationships/image" Target="../media/image56.png"/><Relationship Id="rId8" Type="http://schemas.openxmlformats.org/officeDocument/2006/relationships/image" Target="../media/image175.png"/><Relationship Id="rId9" Type="http://schemas.openxmlformats.org/officeDocument/2006/relationships/image" Target="../media/image170.png"/><Relationship Id="rId10" Type="http://schemas.openxmlformats.org/officeDocument/2006/relationships/image" Target="../media/image176.png"/><Relationship Id="rId11" Type="http://schemas.openxmlformats.org/officeDocument/2006/relationships/image" Target="../media/image177.png"/><Relationship Id="rId12" Type="http://schemas.openxmlformats.org/officeDocument/2006/relationships/image" Target="../media/image123.png"/><Relationship Id="rId13" Type="http://schemas.openxmlformats.org/officeDocument/2006/relationships/image" Target="../media/image178.png"/><Relationship Id="rId14" Type="http://schemas.openxmlformats.org/officeDocument/2006/relationships/image" Target="../media/image32.png"/><Relationship Id="rId15" Type="http://schemas.openxmlformats.org/officeDocument/2006/relationships/image" Target="../media/image179.png"/><Relationship Id="rId16" Type="http://schemas.openxmlformats.org/officeDocument/2006/relationships/image" Target="../media/image180.png"/><Relationship Id="rId17" Type="http://schemas.openxmlformats.org/officeDocument/2006/relationships/image" Target="../media/image181.png"/><Relationship Id="rId18" Type="http://schemas.openxmlformats.org/officeDocument/2006/relationships/image" Target="../media/image182.png"/><Relationship Id="rId19" Type="http://schemas.openxmlformats.org/officeDocument/2006/relationships/image" Target="../media/image183.png"/><Relationship Id="rId20" Type="http://schemas.openxmlformats.org/officeDocument/2006/relationships/image" Target="../media/image184.png"/><Relationship Id="rId21" Type="http://schemas.openxmlformats.org/officeDocument/2006/relationships/image" Target="../media/image185.png"/><Relationship Id="rId2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10.png"/><Relationship Id="rId3" Type="http://schemas.openxmlformats.org/officeDocument/2006/relationships/image" Target="../media/image186.png"/><Relationship Id="rId4" Type="http://schemas.openxmlformats.org/officeDocument/2006/relationships/image" Target="../media/image101.png"/><Relationship Id="rId5" Type="http://schemas.openxmlformats.org/officeDocument/2006/relationships/image" Target="../media/image101.png"/><Relationship Id="rId6" Type="http://schemas.openxmlformats.org/officeDocument/2006/relationships/image" Target="../media/image101.png"/><Relationship Id="rId7" Type="http://schemas.openxmlformats.org/officeDocument/2006/relationships/image" Target="../media/image187.png"/><Relationship Id="rId8" Type="http://schemas.openxmlformats.org/officeDocument/2006/relationships/image" Target="../media/image101.png"/><Relationship Id="rId9" Type="http://schemas.openxmlformats.org/officeDocument/2006/relationships/image" Target="../media/image101.png"/><Relationship Id="rId10" Type="http://schemas.openxmlformats.org/officeDocument/2006/relationships/image" Target="../media/image101.png"/><Relationship Id="rId11" Type="http://schemas.openxmlformats.org/officeDocument/2006/relationships/image" Target="../media/image188.png"/><Relationship Id="rId12" Type="http://schemas.openxmlformats.org/officeDocument/2006/relationships/image" Target="../media/image101.png"/><Relationship Id="rId13" Type="http://schemas.openxmlformats.org/officeDocument/2006/relationships/image" Target="../media/image101.png"/><Relationship Id="rId14" Type="http://schemas.openxmlformats.org/officeDocument/2006/relationships/image" Target="../media/image101.png"/><Relationship Id="rId15" Type="http://schemas.openxmlformats.org/officeDocument/2006/relationships/image" Target="../media/image189.png"/><Relationship Id="rId16" Type="http://schemas.openxmlformats.org/officeDocument/2006/relationships/image" Target="../media/image101.png"/><Relationship Id="rId17" Type="http://schemas.openxmlformats.org/officeDocument/2006/relationships/image" Target="../media/image101.png"/><Relationship Id="rId18" Type="http://schemas.openxmlformats.org/officeDocument/2006/relationships/image" Target="../media/image101.png"/><Relationship Id="rId19"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slideLayout" Target="../slideLayouts/slideLayout6.xml"/>
</Relationships>
</file>

<file path=ppt/slides/_rels/slide20.xml.rels><?xml version="1.0" encoding="UTF-8"?>
<Relationships xmlns="http://schemas.openxmlformats.org/package/2006/relationships"><Relationship Id="rId1" Type="http://schemas.openxmlformats.org/officeDocument/2006/relationships/image" Target="../media/image190.png"/><Relationship Id="rId2" Type="http://schemas.openxmlformats.org/officeDocument/2006/relationships/image" Target="../media/image10.png"/><Relationship Id="rId3" Type="http://schemas.openxmlformats.org/officeDocument/2006/relationships/image" Target="../media/image191.png"/><Relationship Id="rId4" Type="http://schemas.openxmlformats.org/officeDocument/2006/relationships/image" Target="../media/image192.png"/><Relationship Id="rId5" Type="http://schemas.openxmlformats.org/officeDocument/2006/relationships/image" Target="../media/image193.png"/><Relationship Id="rId6" Type="http://schemas.openxmlformats.org/officeDocument/2006/relationships/image" Target="../media/image194.png"/><Relationship Id="rId7" Type="http://schemas.openxmlformats.org/officeDocument/2006/relationships/image" Target="../media/image114.png"/><Relationship Id="rId8" Type="http://schemas.openxmlformats.org/officeDocument/2006/relationships/image" Target="../media/image25.png"/><Relationship Id="rId9" Type="http://schemas.openxmlformats.org/officeDocument/2006/relationships/image" Target="../media/image195.png"/><Relationship Id="rId10" Type="http://schemas.openxmlformats.org/officeDocument/2006/relationships/image" Target="../media/image196.png"/><Relationship Id="rId11" Type="http://schemas.openxmlformats.org/officeDocument/2006/relationships/image" Target="../media/image197.png"/><Relationship Id="rId12" Type="http://schemas.openxmlformats.org/officeDocument/2006/relationships/image" Target="../media/image198.png"/><Relationship Id="rId13" Type="http://schemas.openxmlformats.org/officeDocument/2006/relationships/image" Target="../media/image199.png"/><Relationship Id="rId14" Type="http://schemas.openxmlformats.org/officeDocument/2006/relationships/image" Target="../media/image200.png"/><Relationship Id="rId15" Type="http://schemas.openxmlformats.org/officeDocument/2006/relationships/slideLayout" Target="../slideLayouts/slideLayout16.xml"/>
</Relationships>
</file>

<file path=ppt/slides/_rels/slide21.xml.rels><?xml version="1.0" encoding="UTF-8"?>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10.png"/><Relationship Id="rId3" Type="http://schemas.openxmlformats.org/officeDocument/2006/relationships/image" Target="../media/image202.png"/><Relationship Id="rId4" Type="http://schemas.openxmlformats.org/officeDocument/2006/relationships/image" Target="../media/image203.png"/><Relationship Id="rId5" Type="http://schemas.openxmlformats.org/officeDocument/2006/relationships/image" Target="../media/image47.png"/><Relationship Id="rId6" Type="http://schemas.openxmlformats.org/officeDocument/2006/relationships/image" Target="../media/image47.png"/><Relationship Id="rId7" Type="http://schemas.openxmlformats.org/officeDocument/2006/relationships/image" Target="../media/image47.png"/><Relationship Id="rId8" Type="http://schemas.openxmlformats.org/officeDocument/2006/relationships/image" Target="../media/image202.png"/><Relationship Id="rId9" Type="http://schemas.openxmlformats.org/officeDocument/2006/relationships/image" Target="../media/image204.png"/><Relationship Id="rId10" Type="http://schemas.openxmlformats.org/officeDocument/2006/relationships/image" Target="../media/image47.png"/><Relationship Id="rId11" Type="http://schemas.openxmlformats.org/officeDocument/2006/relationships/image" Target="../media/image47.png"/><Relationship Id="rId12" Type="http://schemas.openxmlformats.org/officeDocument/2006/relationships/image" Target="../media/image47.png"/><Relationship Id="rId13" Type="http://schemas.openxmlformats.org/officeDocument/2006/relationships/image" Target="../media/image205.png"/><Relationship Id="rId14" Type="http://schemas.openxmlformats.org/officeDocument/2006/relationships/image" Target="../media/image206.png"/><Relationship Id="rId15" Type="http://schemas.openxmlformats.org/officeDocument/2006/relationships/image" Target="../media/image47.png"/><Relationship Id="rId16" Type="http://schemas.openxmlformats.org/officeDocument/2006/relationships/image" Target="../media/image47.png"/><Relationship Id="rId17" Type="http://schemas.openxmlformats.org/officeDocument/2006/relationships/image" Target="../media/image47.png"/><Relationship Id="rId18" Type="http://schemas.openxmlformats.org/officeDocument/2006/relationships/image" Target="../media/image205.png"/><Relationship Id="rId19" Type="http://schemas.openxmlformats.org/officeDocument/2006/relationships/image" Target="../media/image207.png"/><Relationship Id="rId20" Type="http://schemas.openxmlformats.org/officeDocument/2006/relationships/image" Target="../media/image47.png"/><Relationship Id="rId21" Type="http://schemas.openxmlformats.org/officeDocument/2006/relationships/image" Target="../media/image47.png"/><Relationship Id="rId22" Type="http://schemas.openxmlformats.org/officeDocument/2006/relationships/image" Target="../media/image47.png"/><Relationship Id="rId23" Type="http://schemas.openxmlformats.org/officeDocument/2006/relationships/image" Target="../media/image208.png"/><Relationship Id="rId24" Type="http://schemas.openxmlformats.org/officeDocument/2006/relationships/slideLayout" Target="../slideLayouts/slideLayout17.xml"/>
</Relationships>
</file>

<file path=ppt/slides/_rels/slide22.xml.rels><?xml version="1.0" encoding="UTF-8"?>
<Relationships xmlns="http://schemas.openxmlformats.org/package/2006/relationships"><Relationship Id="rId1" Type="http://schemas.openxmlformats.org/officeDocument/2006/relationships/image" Target="../media/image209.png"/><Relationship Id="rId2" Type="http://schemas.openxmlformats.org/officeDocument/2006/relationships/image" Target="../media/image10.png"/><Relationship Id="rId3" Type="http://schemas.openxmlformats.org/officeDocument/2006/relationships/image" Target="../media/image194.png"/><Relationship Id="rId4" Type="http://schemas.openxmlformats.org/officeDocument/2006/relationships/image" Target="../media/image210.png"/><Relationship Id="rId5" Type="http://schemas.openxmlformats.org/officeDocument/2006/relationships/image" Target="../media/image211.png"/><Relationship Id="rId6" Type="http://schemas.openxmlformats.org/officeDocument/2006/relationships/image" Target="../media/image212.png"/><Relationship Id="rId7" Type="http://schemas.openxmlformats.org/officeDocument/2006/relationships/image" Target="../media/image213.png"/><Relationship Id="rId8" Type="http://schemas.openxmlformats.org/officeDocument/2006/relationships/image" Target="../media/image214.png"/><Relationship Id="rId9" Type="http://schemas.openxmlformats.org/officeDocument/2006/relationships/image" Target="../media/image196.png"/><Relationship Id="rId10" Type="http://schemas.openxmlformats.org/officeDocument/2006/relationships/image" Target="../media/image215.png"/><Relationship Id="rId11" Type="http://schemas.openxmlformats.org/officeDocument/2006/relationships/image" Target="../media/image216.png"/><Relationship Id="rId12" Type="http://schemas.openxmlformats.org/officeDocument/2006/relationships/image" Target="../media/image26.png"/><Relationship Id="rId13" Type="http://schemas.openxmlformats.org/officeDocument/2006/relationships/image" Target="../media/image114.png"/><Relationship Id="rId14" Type="http://schemas.openxmlformats.org/officeDocument/2006/relationships/image" Target="../media/image217.png"/><Relationship Id="rId15" Type="http://schemas.openxmlformats.org/officeDocument/2006/relationships/image" Target="../media/image218.png"/><Relationship Id="rId16" Type="http://schemas.openxmlformats.org/officeDocument/2006/relationships/image" Target="../media/image219.png"/><Relationship Id="rId17" Type="http://schemas.openxmlformats.org/officeDocument/2006/relationships/image" Target="../media/image220.png"/><Relationship Id="rId18"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image" Target="../media/image164.png"/><Relationship Id="rId2" Type="http://schemas.openxmlformats.org/officeDocument/2006/relationships/image" Target="../media/image10.png"/><Relationship Id="rId3" Type="http://schemas.openxmlformats.org/officeDocument/2006/relationships/image" Target="../media/image221.png"/><Relationship Id="rId4" Type="http://schemas.openxmlformats.org/officeDocument/2006/relationships/image" Target="../media/image47.png"/><Relationship Id="rId5" Type="http://schemas.openxmlformats.org/officeDocument/2006/relationships/image" Target="../media/image47.png"/><Relationship Id="rId6" Type="http://schemas.openxmlformats.org/officeDocument/2006/relationships/image" Target="../media/image47.png"/><Relationship Id="rId7" Type="http://schemas.openxmlformats.org/officeDocument/2006/relationships/image" Target="../media/image47.png"/><Relationship Id="rId8" Type="http://schemas.openxmlformats.org/officeDocument/2006/relationships/image" Target="../media/image47.png"/><Relationship Id="rId9" Type="http://schemas.openxmlformats.org/officeDocument/2006/relationships/image" Target="../media/image222.png"/><Relationship Id="rId10" Type="http://schemas.openxmlformats.org/officeDocument/2006/relationships/image" Target="../media/image223.png"/><Relationship Id="rId11" Type="http://schemas.openxmlformats.org/officeDocument/2006/relationships/image" Target="../media/image114.png"/><Relationship Id="rId12" Type="http://schemas.openxmlformats.org/officeDocument/2006/relationships/image" Target="../media/image25.png"/><Relationship Id="rId13" Type="http://schemas.openxmlformats.org/officeDocument/2006/relationships/image" Target="../media/image224.png"/><Relationship Id="rId14" Type="http://schemas.openxmlformats.org/officeDocument/2006/relationships/image" Target="../media/image26.png"/><Relationship Id="rId15" Type="http://schemas.openxmlformats.org/officeDocument/2006/relationships/image" Target="../media/image225.png"/><Relationship Id="rId16" Type="http://schemas.openxmlformats.org/officeDocument/2006/relationships/image" Target="../media/image226.png"/><Relationship Id="rId17" Type="http://schemas.openxmlformats.org/officeDocument/2006/relationships/image" Target="../media/image226.png"/><Relationship Id="rId18" Type="http://schemas.openxmlformats.org/officeDocument/2006/relationships/image" Target="../media/image226.png"/><Relationship Id="rId19" Type="http://schemas.openxmlformats.org/officeDocument/2006/relationships/image" Target="../media/image226.png"/><Relationship Id="rId20" Type="http://schemas.openxmlformats.org/officeDocument/2006/relationships/image" Target="../media/image226.png"/><Relationship Id="rId21" Type="http://schemas.openxmlformats.org/officeDocument/2006/relationships/slideLayout" Target="../slideLayouts/slideLayout14.xml"/>
</Relationships>
</file>

<file path=ppt/slides/_rels/slide24.xml.rels><?xml version="1.0" encoding="UTF-8"?>
<Relationships xmlns="http://schemas.openxmlformats.org/package/2006/relationships"><Relationship Id="rId1" Type="http://schemas.openxmlformats.org/officeDocument/2006/relationships/image" Target="../media/image227.png"/><Relationship Id="rId2" Type="http://schemas.openxmlformats.org/officeDocument/2006/relationships/image" Target="../media/image10.png"/><Relationship Id="rId3" Type="http://schemas.openxmlformats.org/officeDocument/2006/relationships/image" Target="../media/image228.png"/><Relationship Id="rId4" Type="http://schemas.openxmlformats.org/officeDocument/2006/relationships/image" Target="../media/image229.png"/><Relationship Id="rId5" Type="http://schemas.openxmlformats.org/officeDocument/2006/relationships/image" Target="../media/image101.png"/><Relationship Id="rId6" Type="http://schemas.openxmlformats.org/officeDocument/2006/relationships/image" Target="../media/image101.png"/><Relationship Id="rId7" Type="http://schemas.openxmlformats.org/officeDocument/2006/relationships/image" Target="../media/image101.png"/><Relationship Id="rId8" Type="http://schemas.openxmlformats.org/officeDocument/2006/relationships/image" Target="../media/image230.png"/><Relationship Id="rId9" Type="http://schemas.openxmlformats.org/officeDocument/2006/relationships/image" Target="../media/image231.png"/><Relationship Id="rId10" Type="http://schemas.openxmlformats.org/officeDocument/2006/relationships/image" Target="../media/image101.png"/><Relationship Id="rId11" Type="http://schemas.openxmlformats.org/officeDocument/2006/relationships/image" Target="../media/image101.png"/><Relationship Id="rId12" Type="http://schemas.openxmlformats.org/officeDocument/2006/relationships/image" Target="../media/image101.png"/><Relationship Id="rId13" Type="http://schemas.openxmlformats.org/officeDocument/2006/relationships/image" Target="../media/image232.png"/><Relationship Id="rId14" Type="http://schemas.openxmlformats.org/officeDocument/2006/relationships/image" Target="../media/image233.png"/><Relationship Id="rId15" Type="http://schemas.openxmlformats.org/officeDocument/2006/relationships/image" Target="../media/image234.png"/><Relationship Id="rId16" Type="http://schemas.openxmlformats.org/officeDocument/2006/relationships/image" Target="../media/image234.png"/><Relationship Id="rId17" Type="http://schemas.openxmlformats.org/officeDocument/2006/relationships/image" Target="../media/image234.png"/><Relationship Id="rId18" Type="http://schemas.openxmlformats.org/officeDocument/2006/relationships/image" Target="../media/image235.png"/><Relationship Id="rId19" Type="http://schemas.openxmlformats.org/officeDocument/2006/relationships/image" Target="../media/image236.png"/><Relationship Id="rId20"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10.png"/><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png"/><Relationship Id="rId10" Type="http://schemas.openxmlformats.org/officeDocument/2006/relationships/image" Target="../media/image29.png"/><Relationship Id="rId11" Type="http://schemas.openxmlformats.org/officeDocument/2006/relationships/image" Target="../media/image30.png"/><Relationship Id="rId12" Type="http://schemas.openxmlformats.org/officeDocument/2006/relationships/image" Target="../media/image31.png"/><Relationship Id="rId13" Type="http://schemas.openxmlformats.org/officeDocument/2006/relationships/image" Target="../media/image32.png"/><Relationship Id="rId14"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10.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 Id="rId7" Type="http://schemas.openxmlformats.org/officeDocument/2006/relationships/image" Target="../media/image38.png"/><Relationship Id="rId8" Type="http://schemas.openxmlformats.org/officeDocument/2006/relationships/image" Target="../media/image39.png"/><Relationship Id="rId9" Type="http://schemas.openxmlformats.org/officeDocument/2006/relationships/image" Target="../media/image39.png"/><Relationship Id="rId10" Type="http://schemas.openxmlformats.org/officeDocument/2006/relationships/image" Target="../media/image40.png"/><Relationship Id="rId11" Type="http://schemas.openxmlformats.org/officeDocument/2006/relationships/image" Target="../media/image39.png"/><Relationship Id="rId12" Type="http://schemas.openxmlformats.org/officeDocument/2006/relationships/image" Target="../media/image39.png"/><Relationship Id="rId13" Type="http://schemas.openxmlformats.org/officeDocument/2006/relationships/image" Target="../media/image41.png"/><Relationship Id="rId14" Type="http://schemas.openxmlformats.org/officeDocument/2006/relationships/image" Target="../media/image39.png"/><Relationship Id="rId15" Type="http://schemas.openxmlformats.org/officeDocument/2006/relationships/image" Target="../media/image39.png"/><Relationship Id="rId16" Type="http://schemas.openxmlformats.org/officeDocument/2006/relationships/image" Target="../media/image42.png"/><Relationship Id="rId17" Type="http://schemas.openxmlformats.org/officeDocument/2006/relationships/image" Target="../media/image39.png"/><Relationship Id="rId18" Type="http://schemas.openxmlformats.org/officeDocument/2006/relationships/image" Target="../media/image39.png"/><Relationship Id="rId19" Type="http://schemas.openxmlformats.org/officeDocument/2006/relationships/image" Target="../media/image43.png"/><Relationship Id="rId20" Type="http://schemas.openxmlformats.org/officeDocument/2006/relationships/image" Target="../media/image39.png"/><Relationship Id="rId21" Type="http://schemas.openxmlformats.org/officeDocument/2006/relationships/image" Target="../media/image39.png"/><Relationship Id="rId22" Type="http://schemas.openxmlformats.org/officeDocument/2006/relationships/image" Target="../media/image44.png"/><Relationship Id="rId23" Type="http://schemas.openxmlformats.org/officeDocument/2006/relationships/image" Target="../media/image39.png"/><Relationship Id="rId24" Type="http://schemas.openxmlformats.org/officeDocument/2006/relationships/image" Target="../media/image39.png"/><Relationship Id="rId25" Type="http://schemas.openxmlformats.org/officeDocument/2006/relationships/image" Target="../media/image45.png"/><Relationship Id="rId26" Type="http://schemas.openxmlformats.org/officeDocument/2006/relationships/image" Target="../media/image45.png"/><Relationship Id="rId27" Type="http://schemas.openxmlformats.org/officeDocument/2006/relationships/image" Target="../media/image45.png"/><Relationship Id="rId28"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7.png"/><Relationship Id="rId6" Type="http://schemas.openxmlformats.org/officeDocument/2006/relationships/image" Target="../media/image47.png"/><Relationship Id="rId7" Type="http://schemas.openxmlformats.org/officeDocument/2006/relationships/image" Target="../media/image48.png"/><Relationship Id="rId8" Type="http://schemas.openxmlformats.org/officeDocument/2006/relationships/image" Target="../media/image47.png"/><Relationship Id="rId9" Type="http://schemas.openxmlformats.org/officeDocument/2006/relationships/image" Target="../media/image47.png"/><Relationship Id="rId10" Type="http://schemas.openxmlformats.org/officeDocument/2006/relationships/image" Target="../media/image47.png"/><Relationship Id="rId11" Type="http://schemas.openxmlformats.org/officeDocument/2006/relationships/image" Target="../media/image49.png"/><Relationship Id="rId12" Type="http://schemas.openxmlformats.org/officeDocument/2006/relationships/image" Target="../media/image47.png"/><Relationship Id="rId13" Type="http://schemas.openxmlformats.org/officeDocument/2006/relationships/image" Target="../media/image47.png"/><Relationship Id="rId14" Type="http://schemas.openxmlformats.org/officeDocument/2006/relationships/image" Target="../media/image47.png"/><Relationship Id="rId15" Type="http://schemas.openxmlformats.org/officeDocument/2006/relationships/image" Target="../media/image50.png"/><Relationship Id="rId16" Type="http://schemas.openxmlformats.org/officeDocument/2006/relationships/image" Target="../media/image47.png"/><Relationship Id="rId17" Type="http://schemas.openxmlformats.org/officeDocument/2006/relationships/image" Target="../media/image47.png"/><Relationship Id="rId18" Type="http://schemas.openxmlformats.org/officeDocument/2006/relationships/image" Target="../media/image47.png"/><Relationship Id="rId19" Type="http://schemas.openxmlformats.org/officeDocument/2006/relationships/image" Target="../media/image51.png"/><Relationship Id="rId20" Type="http://schemas.openxmlformats.org/officeDocument/2006/relationships/image" Target="../media/image52.png"/><Relationship Id="rId21" Type="http://schemas.openxmlformats.org/officeDocument/2006/relationships/image" Target="../media/image53.png"/><Relationship Id="rId22"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image" Target="../media/image10.png"/><Relationship Id="rId3" Type="http://schemas.openxmlformats.org/officeDocument/2006/relationships/image" Target="../media/image55.png"/><Relationship Id="rId4" Type="http://schemas.openxmlformats.org/officeDocument/2006/relationships/image" Target="../media/image56.png"/><Relationship Id="rId5" Type="http://schemas.openxmlformats.org/officeDocument/2006/relationships/image" Target="../media/image56.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6.png"/><Relationship Id="rId9" Type="http://schemas.openxmlformats.org/officeDocument/2006/relationships/image" Target="../media/image56.png"/><Relationship Id="rId10" Type="http://schemas.openxmlformats.org/officeDocument/2006/relationships/image" Target="../media/image56.png"/><Relationship Id="rId11" Type="http://schemas.openxmlformats.org/officeDocument/2006/relationships/image" Target="../media/image58.png"/><Relationship Id="rId12" Type="http://schemas.openxmlformats.org/officeDocument/2006/relationships/image" Target="../media/image56.png"/><Relationship Id="rId13" Type="http://schemas.openxmlformats.org/officeDocument/2006/relationships/image" Target="../media/image56.png"/><Relationship Id="rId14" Type="http://schemas.openxmlformats.org/officeDocument/2006/relationships/image" Target="../media/image56.png"/><Relationship Id="rId15" Type="http://schemas.openxmlformats.org/officeDocument/2006/relationships/image" Target="../media/image59.png"/><Relationship Id="rId16" Type="http://schemas.openxmlformats.org/officeDocument/2006/relationships/image" Target="../media/image56.png"/><Relationship Id="rId17" Type="http://schemas.openxmlformats.org/officeDocument/2006/relationships/image" Target="../media/image56.png"/><Relationship Id="rId18" Type="http://schemas.openxmlformats.org/officeDocument/2006/relationships/image" Target="../media/image60.png"/><Relationship Id="rId19" Type="http://schemas.openxmlformats.org/officeDocument/2006/relationships/image" Target="../media/image56.png"/><Relationship Id="rId20" Type="http://schemas.openxmlformats.org/officeDocument/2006/relationships/image" Target="../media/image56.png"/><Relationship Id="rId21" Type="http://schemas.openxmlformats.org/officeDocument/2006/relationships/image" Target="../media/image61.png"/><Relationship Id="rId22" Type="http://schemas.openxmlformats.org/officeDocument/2006/relationships/image" Target="../media/image56.png"/><Relationship Id="rId23" Type="http://schemas.openxmlformats.org/officeDocument/2006/relationships/image" Target="../media/image56.png"/><Relationship Id="rId24" Type="http://schemas.openxmlformats.org/officeDocument/2006/relationships/image" Target="../media/image62.png"/><Relationship Id="rId25" Type="http://schemas.openxmlformats.org/officeDocument/2006/relationships/image" Target="../media/image63.png"/><Relationship Id="rId26" Type="http://schemas.openxmlformats.org/officeDocument/2006/relationships/image" Target="../media/image64.png"/><Relationship Id="rId27" Type="http://schemas.openxmlformats.org/officeDocument/2006/relationships/slideLayout" Target="../slideLayouts/slideLayout8.xml"/>
</Relationships>
</file>

<file path=ppt/slides/_rels/slide8.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10.png"/><Relationship Id="rId3" Type="http://schemas.openxmlformats.org/officeDocument/2006/relationships/image" Target="../media/image66.png"/><Relationship Id="rId4" Type="http://schemas.openxmlformats.org/officeDocument/2006/relationships/image" Target="../media/image56.png"/><Relationship Id="rId5" Type="http://schemas.openxmlformats.org/officeDocument/2006/relationships/image" Target="../media/image56.png"/><Relationship Id="rId6" Type="http://schemas.openxmlformats.org/officeDocument/2006/relationships/image" Target="../media/image56.png"/><Relationship Id="rId7" Type="http://schemas.openxmlformats.org/officeDocument/2006/relationships/image" Target="../media/image67.png"/><Relationship Id="rId8" Type="http://schemas.openxmlformats.org/officeDocument/2006/relationships/image" Target="../media/image56.png"/><Relationship Id="rId9" Type="http://schemas.openxmlformats.org/officeDocument/2006/relationships/image" Target="../media/image56.png"/><Relationship Id="rId10" Type="http://schemas.openxmlformats.org/officeDocument/2006/relationships/image" Target="../media/image56.png"/><Relationship Id="rId11" Type="http://schemas.openxmlformats.org/officeDocument/2006/relationships/image" Target="../media/image68.png"/><Relationship Id="rId12" Type="http://schemas.openxmlformats.org/officeDocument/2006/relationships/image" Target="../media/image56.png"/><Relationship Id="rId13" Type="http://schemas.openxmlformats.org/officeDocument/2006/relationships/image" Target="../media/image56.png"/><Relationship Id="rId14" Type="http://schemas.openxmlformats.org/officeDocument/2006/relationships/image" Target="../media/image56.png"/><Relationship Id="rId15" Type="http://schemas.openxmlformats.org/officeDocument/2006/relationships/image" Target="../media/image64.png"/><Relationship Id="rId16" Type="http://schemas.openxmlformats.org/officeDocument/2006/relationships/image" Target="../media/image56.png"/><Relationship Id="rId17" Type="http://schemas.openxmlformats.org/officeDocument/2006/relationships/image" Target="../media/image56.png"/><Relationship Id="rId18" Type="http://schemas.openxmlformats.org/officeDocument/2006/relationships/image" Target="../media/image56.png"/><Relationship Id="rId19" Type="http://schemas.openxmlformats.org/officeDocument/2006/relationships/image" Target="../media/image69.png"/><Relationship Id="rId20" Type="http://schemas.openxmlformats.org/officeDocument/2006/relationships/image" Target="../media/image70.png"/><Relationship Id="rId21" Type="http://schemas.openxmlformats.org/officeDocument/2006/relationships/image" Target="../media/image71.png"/><Relationship Id="rId22" Type="http://schemas.openxmlformats.org/officeDocument/2006/relationships/image" Target="../media/image72.png"/><Relationship Id="rId23" Type="http://schemas.openxmlformats.org/officeDocument/2006/relationships/image" Target="../media/image73.png"/><Relationship Id="rId24"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image" Target="../media/image74.png"/><Relationship Id="rId2" Type="http://schemas.openxmlformats.org/officeDocument/2006/relationships/image" Target="../media/image10.png"/><Relationship Id="rId3" Type="http://schemas.openxmlformats.org/officeDocument/2006/relationships/image" Target="../media/image75.png"/><Relationship Id="rId4" Type="http://schemas.openxmlformats.org/officeDocument/2006/relationships/image" Target="../media/image76.png"/><Relationship Id="rId5" Type="http://schemas.openxmlformats.org/officeDocument/2006/relationships/image" Target="../media/image77.png"/><Relationship Id="rId6" Type="http://schemas.openxmlformats.org/officeDocument/2006/relationships/image" Target="../media/image78.png"/><Relationship Id="rId7" Type="http://schemas.openxmlformats.org/officeDocument/2006/relationships/image" Target="../media/image79.png"/><Relationship Id="rId8" Type="http://schemas.openxmlformats.org/officeDocument/2006/relationships/slideLayout" Target="../slideLayouts/slideLayout1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
          <p:cNvSpPr/>
          <p:nvPr/>
        </p:nvSpPr>
        <p:spPr>
          <a:xfrm>
            <a:off x="0" y="0"/>
            <a:ext cx="10696680" cy="6017040"/>
          </a:xfrm>
          <a:custGeom>
            <a:avLst/>
            <a:gdLst/>
            <a:ahLst/>
            <a:rect l="0" t="0" r="r" b="b"/>
            <a:pathLst>
              <a:path w="29713" h="16714">
                <a:moveTo>
                  <a:pt x="0" y="0"/>
                </a:moveTo>
                <a:lnTo>
                  <a:pt x="29713" y="0"/>
                </a:lnTo>
                <a:lnTo>
                  <a:pt x="29713" y="16714"/>
                </a:lnTo>
                <a:lnTo>
                  <a:pt x="0" y="16714"/>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33" name="" descr=""/>
          <p:cNvPicPr/>
          <p:nvPr/>
        </p:nvPicPr>
        <p:blipFill>
          <a:blip r:embed="rId1"/>
          <a:stretch/>
        </p:blipFill>
        <p:spPr>
          <a:xfrm>
            <a:off x="0" y="0"/>
            <a:ext cx="10696320" cy="6016320"/>
          </a:xfrm>
          <a:prstGeom prst="rect">
            <a:avLst/>
          </a:prstGeom>
          <a:noFill/>
          <a:ln w="0">
            <a:noFill/>
          </a:ln>
        </p:spPr>
      </p:pic>
      <p:pic>
        <p:nvPicPr>
          <p:cNvPr id="34" name="" descr=""/>
          <p:cNvPicPr/>
          <p:nvPr/>
        </p:nvPicPr>
        <p:blipFill>
          <a:blip r:embed="rId2"/>
          <a:stretch/>
        </p:blipFill>
        <p:spPr>
          <a:xfrm>
            <a:off x="0" y="0"/>
            <a:ext cx="10696320" cy="1604160"/>
          </a:xfrm>
          <a:prstGeom prst="rect">
            <a:avLst/>
          </a:prstGeom>
          <a:noFill/>
          <a:ln w="0">
            <a:noFill/>
          </a:ln>
        </p:spPr>
      </p:pic>
      <p:sp>
        <p:nvSpPr>
          <p:cNvPr id="35" name=""/>
          <p:cNvSpPr txBox="1"/>
          <p:nvPr/>
        </p:nvSpPr>
        <p:spPr>
          <a:xfrm>
            <a:off x="534960" y="277560"/>
            <a:ext cx="3009240" cy="632880"/>
          </a:xfrm>
          <a:prstGeom prst="rect">
            <a:avLst/>
          </a:prstGeom>
          <a:noFill/>
          <a:ln w="0">
            <a:noFill/>
          </a:ln>
        </p:spPr>
        <p:txBody>
          <a:bodyPr wrap="none" lIns="0" rIns="0" tIns="0" bIns="0" anchor="t">
            <a:spAutoFit/>
          </a:bodyPr>
          <a:p>
            <a:r>
              <a:rPr b="0" lang="zh-CN" sz="3950" strike="noStrike" u="none">
                <a:solidFill>
                  <a:srgbClr val="ffffff"/>
                </a:solidFill>
                <a:effectLst/>
                <a:uFillTx/>
                <a:latin typeface="WenQuanYiZenHei"/>
                <a:ea typeface="WenQuanYiZenHei"/>
              </a:rPr>
              <a:t>业务无损恢复</a:t>
            </a:r>
            <a:endParaRPr b="0" lang="en-US" sz="3950" strike="noStrike" u="none">
              <a:solidFill>
                <a:srgbClr val="000000"/>
              </a:solidFill>
              <a:effectLst/>
              <a:uFillTx/>
              <a:latin typeface="Times New Roman"/>
            </a:endParaRPr>
          </a:p>
        </p:txBody>
      </p:sp>
      <p:sp>
        <p:nvSpPr>
          <p:cNvPr id="36" name=""/>
          <p:cNvSpPr/>
          <p:nvPr/>
        </p:nvSpPr>
        <p:spPr>
          <a:xfrm>
            <a:off x="2206080" y="2398320"/>
            <a:ext cx="6284520" cy="2356920"/>
          </a:xfrm>
          <a:custGeom>
            <a:avLst/>
            <a:gdLst/>
            <a:ahLst/>
            <a:rect l="0" t="0" r="r" b="b"/>
            <a:pathLst>
              <a:path w="17457" h="6547">
                <a:moveTo>
                  <a:pt x="0" y="6361"/>
                </a:moveTo>
                <a:lnTo>
                  <a:pt x="0" y="185"/>
                </a:lnTo>
                <a:cubicBezTo>
                  <a:pt x="0" y="173"/>
                  <a:pt x="1" y="161"/>
                  <a:pt x="3" y="149"/>
                </a:cubicBezTo>
                <a:cubicBezTo>
                  <a:pt x="6" y="137"/>
                  <a:pt x="9" y="126"/>
                  <a:pt x="14" y="114"/>
                </a:cubicBezTo>
                <a:cubicBezTo>
                  <a:pt x="19" y="103"/>
                  <a:pt x="24" y="92"/>
                  <a:pt x="31" y="82"/>
                </a:cubicBezTo>
                <a:cubicBezTo>
                  <a:pt x="38" y="72"/>
                  <a:pt x="46" y="63"/>
                  <a:pt x="54" y="54"/>
                </a:cubicBezTo>
                <a:cubicBezTo>
                  <a:pt x="63" y="45"/>
                  <a:pt x="72" y="38"/>
                  <a:pt x="82" y="31"/>
                </a:cubicBezTo>
                <a:cubicBezTo>
                  <a:pt x="92" y="24"/>
                  <a:pt x="103" y="18"/>
                  <a:pt x="114" y="14"/>
                </a:cubicBezTo>
                <a:cubicBezTo>
                  <a:pt x="126" y="9"/>
                  <a:pt x="137" y="6"/>
                  <a:pt x="149" y="3"/>
                </a:cubicBezTo>
                <a:cubicBezTo>
                  <a:pt x="161" y="1"/>
                  <a:pt x="173" y="0"/>
                  <a:pt x="185" y="0"/>
                </a:cubicBezTo>
                <a:lnTo>
                  <a:pt x="17271" y="0"/>
                </a:lnTo>
                <a:cubicBezTo>
                  <a:pt x="17283" y="0"/>
                  <a:pt x="17296" y="1"/>
                  <a:pt x="17307" y="3"/>
                </a:cubicBezTo>
                <a:cubicBezTo>
                  <a:pt x="17319" y="6"/>
                  <a:pt x="17331" y="9"/>
                  <a:pt x="17342" y="14"/>
                </a:cubicBezTo>
                <a:cubicBezTo>
                  <a:pt x="17354" y="18"/>
                  <a:pt x="17364" y="24"/>
                  <a:pt x="17374" y="31"/>
                </a:cubicBezTo>
                <a:cubicBezTo>
                  <a:pt x="17385" y="38"/>
                  <a:pt x="17394" y="45"/>
                  <a:pt x="17403" y="54"/>
                </a:cubicBezTo>
                <a:cubicBezTo>
                  <a:pt x="17411" y="63"/>
                  <a:pt x="17419" y="72"/>
                  <a:pt x="17426" y="82"/>
                </a:cubicBezTo>
                <a:cubicBezTo>
                  <a:pt x="17432" y="92"/>
                  <a:pt x="17438" y="103"/>
                  <a:pt x="17443" y="114"/>
                </a:cubicBezTo>
                <a:cubicBezTo>
                  <a:pt x="17447" y="126"/>
                  <a:pt x="17451" y="137"/>
                  <a:pt x="17453" y="149"/>
                </a:cubicBezTo>
                <a:cubicBezTo>
                  <a:pt x="17456" y="161"/>
                  <a:pt x="17457" y="173"/>
                  <a:pt x="17457" y="185"/>
                </a:cubicBezTo>
                <a:lnTo>
                  <a:pt x="17457" y="6361"/>
                </a:lnTo>
                <a:cubicBezTo>
                  <a:pt x="17457" y="6373"/>
                  <a:pt x="17456" y="6385"/>
                  <a:pt x="17453" y="6397"/>
                </a:cubicBezTo>
                <a:cubicBezTo>
                  <a:pt x="17451" y="6409"/>
                  <a:pt x="17447" y="6421"/>
                  <a:pt x="17443" y="6432"/>
                </a:cubicBezTo>
                <a:cubicBezTo>
                  <a:pt x="17438" y="6443"/>
                  <a:pt x="17432" y="6454"/>
                  <a:pt x="17426" y="6464"/>
                </a:cubicBezTo>
                <a:cubicBezTo>
                  <a:pt x="17419" y="6474"/>
                  <a:pt x="17411" y="6484"/>
                  <a:pt x="17403" y="6492"/>
                </a:cubicBezTo>
                <a:cubicBezTo>
                  <a:pt x="17394" y="6501"/>
                  <a:pt x="17385" y="6509"/>
                  <a:pt x="17374" y="6515"/>
                </a:cubicBezTo>
                <a:cubicBezTo>
                  <a:pt x="17364" y="6522"/>
                  <a:pt x="17354" y="6528"/>
                  <a:pt x="17342" y="6533"/>
                </a:cubicBezTo>
                <a:cubicBezTo>
                  <a:pt x="17331" y="6537"/>
                  <a:pt x="17319" y="6541"/>
                  <a:pt x="17307" y="6543"/>
                </a:cubicBezTo>
                <a:cubicBezTo>
                  <a:pt x="17296" y="6546"/>
                  <a:pt x="17283" y="6547"/>
                  <a:pt x="17271" y="6547"/>
                </a:cubicBezTo>
                <a:lnTo>
                  <a:pt x="185" y="6547"/>
                </a:lnTo>
                <a:cubicBezTo>
                  <a:pt x="173" y="6547"/>
                  <a:pt x="161" y="6546"/>
                  <a:pt x="149" y="6543"/>
                </a:cubicBezTo>
                <a:cubicBezTo>
                  <a:pt x="137" y="6541"/>
                  <a:pt x="126" y="6537"/>
                  <a:pt x="114" y="6533"/>
                </a:cubicBezTo>
                <a:cubicBezTo>
                  <a:pt x="103" y="6528"/>
                  <a:pt x="92" y="6522"/>
                  <a:pt x="82" y="6515"/>
                </a:cubicBezTo>
                <a:cubicBezTo>
                  <a:pt x="72" y="6509"/>
                  <a:pt x="63" y="6501"/>
                  <a:pt x="54" y="6492"/>
                </a:cubicBezTo>
                <a:cubicBezTo>
                  <a:pt x="46" y="6484"/>
                  <a:pt x="38" y="6474"/>
                  <a:pt x="31" y="6464"/>
                </a:cubicBezTo>
                <a:cubicBezTo>
                  <a:pt x="24" y="6454"/>
                  <a:pt x="19" y="6443"/>
                  <a:pt x="14" y="6432"/>
                </a:cubicBezTo>
                <a:cubicBezTo>
                  <a:pt x="9" y="6421"/>
                  <a:pt x="6" y="6409"/>
                  <a:pt x="3" y="6397"/>
                </a:cubicBezTo>
                <a:cubicBezTo>
                  <a:pt x="1" y="6385"/>
                  <a:pt x="0" y="6373"/>
                  <a:pt x="0" y="6361"/>
                </a:cubicBezTo>
                <a:close/>
              </a:path>
            </a:pathLst>
          </a:custGeom>
          <a:solidFill>
            <a:srgbClr val="ffffff">
              <a:alpha val="90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37" name="" descr=""/>
          <p:cNvPicPr/>
          <p:nvPr/>
        </p:nvPicPr>
        <p:blipFill>
          <a:blip r:embed="rId3"/>
          <a:stretch/>
        </p:blipFill>
        <p:spPr>
          <a:xfrm>
            <a:off x="2540520" y="2782800"/>
            <a:ext cx="166680" cy="166680"/>
          </a:xfrm>
          <a:prstGeom prst="rect">
            <a:avLst/>
          </a:prstGeom>
          <a:noFill/>
          <a:ln w="0">
            <a:noFill/>
          </a:ln>
        </p:spPr>
      </p:pic>
      <p:sp>
        <p:nvSpPr>
          <p:cNvPr id="38" name=""/>
          <p:cNvSpPr txBox="1"/>
          <p:nvPr/>
        </p:nvSpPr>
        <p:spPr>
          <a:xfrm>
            <a:off x="534960" y="961920"/>
            <a:ext cx="2766960" cy="317520"/>
          </a:xfrm>
          <a:prstGeom prst="rect">
            <a:avLst/>
          </a:prstGeom>
          <a:noFill/>
          <a:ln w="0">
            <a:noFill/>
          </a:ln>
        </p:spPr>
        <p:txBody>
          <a:bodyPr wrap="none" lIns="0" rIns="0" tIns="0" bIns="0" anchor="t">
            <a:spAutoFit/>
          </a:bodyPr>
          <a:p>
            <a:r>
              <a:rPr b="0" lang="zh-CN" sz="1979" strike="noStrike" u="none">
                <a:solidFill>
                  <a:srgbClr val="bfdbfe"/>
                </a:solidFill>
                <a:effectLst/>
                <a:uFillTx/>
                <a:latin typeface="WenQuanYiZenHei"/>
                <a:ea typeface="WenQuanYiZenHei"/>
              </a:rPr>
              <a:t>技术深析与行业应用案例</a:t>
            </a:r>
            <a:endParaRPr b="0" lang="en-US" sz="1979" strike="noStrike" u="none">
              <a:solidFill>
                <a:srgbClr val="000000"/>
              </a:solidFill>
              <a:effectLst/>
              <a:uFillTx/>
              <a:latin typeface="Times New Roman"/>
            </a:endParaRPr>
          </a:p>
        </p:txBody>
      </p:sp>
      <p:pic>
        <p:nvPicPr>
          <p:cNvPr id="39" name="" descr=""/>
          <p:cNvPicPr/>
          <p:nvPr/>
        </p:nvPicPr>
        <p:blipFill>
          <a:blip r:embed="rId4"/>
          <a:stretch/>
        </p:blipFill>
        <p:spPr>
          <a:xfrm>
            <a:off x="2540520" y="3259080"/>
            <a:ext cx="166680" cy="166680"/>
          </a:xfrm>
          <a:prstGeom prst="rect">
            <a:avLst/>
          </a:prstGeom>
          <a:noFill/>
          <a:ln w="0">
            <a:noFill/>
          </a:ln>
        </p:spPr>
      </p:pic>
      <p:sp>
        <p:nvSpPr>
          <p:cNvPr id="40" name=""/>
          <p:cNvSpPr txBox="1"/>
          <p:nvPr/>
        </p:nvSpPr>
        <p:spPr>
          <a:xfrm>
            <a:off x="2808000" y="2763720"/>
            <a:ext cx="5365080" cy="212400"/>
          </a:xfrm>
          <a:prstGeom prst="rect">
            <a:avLst/>
          </a:prstGeom>
          <a:noFill/>
          <a:ln w="0">
            <a:noFill/>
          </a:ln>
        </p:spPr>
        <p:txBody>
          <a:bodyPr wrap="none" lIns="0" rIns="0" tIns="0" bIns="0" anchor="t">
            <a:spAutoFit/>
          </a:bodyPr>
          <a:p>
            <a:r>
              <a:rPr b="0" lang="zh-CN" sz="1320" strike="noStrike" u="none">
                <a:solidFill>
                  <a:srgbClr val="374151"/>
                </a:solidFill>
                <a:effectLst/>
                <a:uFillTx/>
                <a:latin typeface="WenQuanYiZenHei"/>
                <a:ea typeface="WenQuanYiZenHei"/>
              </a:rPr>
              <a:t>业务无损恢复：系统发生</a:t>
            </a:r>
            <a:r>
              <a:rPr b="0" lang="zh-CN" sz="1320" strike="noStrike" u="none">
                <a:solidFill>
                  <a:srgbClr val="f5a623"/>
                </a:solidFill>
                <a:effectLst/>
                <a:uFillTx/>
                <a:latin typeface="WenQuanYiZenHei"/>
                <a:ea typeface="WenQuanYiZenHei"/>
              </a:rPr>
              <a:t>软硬件故障</a:t>
            </a:r>
            <a:r>
              <a:rPr b="0" lang="zh-CN" sz="1320" strike="noStrike" u="none">
                <a:solidFill>
                  <a:srgbClr val="374151"/>
                </a:solidFill>
                <a:effectLst/>
                <a:uFillTx/>
                <a:latin typeface="WenQuanYiZenHei"/>
                <a:ea typeface="WenQuanYiZenHei"/>
              </a:rPr>
              <a:t>后，</a:t>
            </a:r>
            <a:r>
              <a:rPr b="0" lang="zh-CN" sz="1320" strike="noStrike" u="none">
                <a:solidFill>
                  <a:srgbClr val="f5a623"/>
                </a:solidFill>
                <a:effectLst/>
                <a:uFillTx/>
                <a:latin typeface="WenQuanYiZenHei"/>
                <a:ea typeface="WenQuanYiZenHei"/>
              </a:rPr>
              <a:t>外部用户无感知</a:t>
            </a:r>
            <a:r>
              <a:rPr b="0" lang="zh-CN" sz="1320" strike="noStrike" u="none">
                <a:solidFill>
                  <a:srgbClr val="374151"/>
                </a:solidFill>
                <a:effectLst/>
                <a:uFillTx/>
                <a:latin typeface="WenQuanYiZenHei"/>
                <a:ea typeface="WenQuanYiZenHei"/>
              </a:rPr>
              <a:t>的自动恢复能力</a:t>
            </a:r>
            <a:endParaRPr b="0" lang="en-US" sz="1320" strike="noStrike" u="none">
              <a:solidFill>
                <a:srgbClr val="000000"/>
              </a:solidFill>
              <a:effectLst/>
              <a:uFillTx/>
              <a:latin typeface="Times New Roman"/>
            </a:endParaRPr>
          </a:p>
        </p:txBody>
      </p:sp>
      <p:sp>
        <p:nvSpPr>
          <p:cNvPr id="41" name=""/>
          <p:cNvSpPr txBox="1"/>
          <p:nvPr/>
        </p:nvSpPr>
        <p:spPr>
          <a:xfrm>
            <a:off x="2808000" y="3240360"/>
            <a:ext cx="671400" cy="212400"/>
          </a:xfrm>
          <a:prstGeom prst="rect">
            <a:avLst/>
          </a:prstGeom>
          <a:noFill/>
          <a:ln w="0">
            <a:noFill/>
          </a:ln>
        </p:spPr>
        <p:txBody>
          <a:bodyPr wrap="none" lIns="0" rIns="0" tIns="0" bIns="0" anchor="t">
            <a:spAutoFit/>
          </a:bodyPr>
          <a:p>
            <a:r>
              <a:rPr b="0" lang="zh-CN" sz="1320" strike="noStrike" u="none">
                <a:solidFill>
                  <a:srgbClr val="374151"/>
                </a:solidFill>
                <a:effectLst/>
                <a:uFillTx/>
                <a:latin typeface="WenQuanYiZenHei"/>
                <a:ea typeface="WenQuanYiZenHei"/>
              </a:rPr>
              <a:t>深入分析</a:t>
            </a:r>
            <a:endParaRPr b="0" lang="en-US" sz="1320" strike="noStrike" u="none">
              <a:solidFill>
                <a:srgbClr val="000000"/>
              </a:solidFill>
              <a:effectLst/>
              <a:uFillTx/>
              <a:latin typeface="Times New Roman"/>
            </a:endParaRPr>
          </a:p>
        </p:txBody>
      </p:sp>
      <p:sp>
        <p:nvSpPr>
          <p:cNvPr id="42" name=""/>
          <p:cNvSpPr txBox="1"/>
          <p:nvPr/>
        </p:nvSpPr>
        <p:spPr>
          <a:xfrm>
            <a:off x="3476520" y="3246120"/>
            <a:ext cx="1080360" cy="195480"/>
          </a:xfrm>
          <a:prstGeom prst="rect">
            <a:avLst/>
          </a:prstGeom>
          <a:noFill/>
          <a:ln w="0">
            <a:noFill/>
          </a:ln>
        </p:spPr>
        <p:txBody>
          <a:bodyPr wrap="none" lIns="0" rIns="0" tIns="0" bIns="0" anchor="t">
            <a:spAutoFit/>
          </a:bodyPr>
          <a:p>
            <a:r>
              <a:rPr b="0" lang="en-US" sz="1320" strike="noStrike" u="none">
                <a:solidFill>
                  <a:srgbClr val="374151"/>
                </a:solidFill>
                <a:effectLst/>
                <a:uFillTx/>
                <a:latin typeface="DejaVuSans"/>
                <a:ea typeface="DejaVuSans"/>
              </a:rPr>
              <a:t> </a:t>
            </a:r>
            <a:r>
              <a:rPr b="1" lang="en-US" sz="1320" strike="noStrike" u="none">
                <a:solidFill>
                  <a:srgbClr val="f5a623"/>
                </a:solidFill>
                <a:effectLst/>
                <a:uFillTx/>
                <a:latin typeface="DejaVuSans"/>
                <a:ea typeface="DejaVuSans"/>
              </a:rPr>
              <a:t>Oracle AC</a:t>
            </a:r>
            <a:r>
              <a:rPr b="0" lang="en-US" sz="1320" strike="noStrike" u="none">
                <a:solidFill>
                  <a:srgbClr val="374151"/>
                </a:solidFill>
                <a:effectLst/>
                <a:uFillTx/>
                <a:latin typeface="DejaVuSans"/>
                <a:ea typeface="DejaVuSans"/>
              </a:rPr>
              <a:t>, </a:t>
            </a:r>
            <a:endParaRPr b="0" lang="en-US" sz="1320" strike="noStrike" u="none">
              <a:solidFill>
                <a:srgbClr val="000000"/>
              </a:solidFill>
              <a:effectLst/>
              <a:uFillTx/>
              <a:latin typeface="Times New Roman"/>
            </a:endParaRPr>
          </a:p>
        </p:txBody>
      </p:sp>
      <p:sp>
        <p:nvSpPr>
          <p:cNvPr id="43" name=""/>
          <p:cNvSpPr txBox="1"/>
          <p:nvPr/>
        </p:nvSpPr>
        <p:spPr>
          <a:xfrm>
            <a:off x="4552920" y="3240360"/>
            <a:ext cx="671400" cy="212400"/>
          </a:xfrm>
          <a:prstGeom prst="rect">
            <a:avLst/>
          </a:prstGeom>
          <a:noFill/>
          <a:ln w="0">
            <a:noFill/>
          </a:ln>
        </p:spPr>
        <p:txBody>
          <a:bodyPr wrap="none" lIns="0" rIns="0" tIns="0" bIns="0" anchor="t">
            <a:spAutoFit/>
          </a:bodyPr>
          <a:p>
            <a:r>
              <a:rPr b="0" lang="zh-CN" sz="1320" strike="noStrike" u="none">
                <a:solidFill>
                  <a:srgbClr val="f5a623"/>
                </a:solidFill>
                <a:effectLst/>
                <a:uFillTx/>
                <a:latin typeface="WenQuanYiZenHei"/>
                <a:ea typeface="WenQuanYiZenHei"/>
              </a:rPr>
              <a:t>国家电网</a:t>
            </a:r>
            <a:endParaRPr b="0" lang="en-US" sz="1320" strike="noStrike" u="none">
              <a:solidFill>
                <a:srgbClr val="000000"/>
              </a:solidFill>
              <a:effectLst/>
              <a:uFillTx/>
              <a:latin typeface="Times New Roman"/>
            </a:endParaRPr>
          </a:p>
        </p:txBody>
      </p:sp>
      <p:sp>
        <p:nvSpPr>
          <p:cNvPr id="44" name=""/>
          <p:cNvSpPr txBox="1"/>
          <p:nvPr/>
        </p:nvSpPr>
        <p:spPr>
          <a:xfrm>
            <a:off x="5221800" y="3246120"/>
            <a:ext cx="166680" cy="195480"/>
          </a:xfrm>
          <a:prstGeom prst="rect">
            <a:avLst/>
          </a:prstGeom>
          <a:noFill/>
          <a:ln w="0">
            <a:noFill/>
          </a:ln>
        </p:spPr>
        <p:txBody>
          <a:bodyPr wrap="none" lIns="0" rIns="0" tIns="0" bIns="0" anchor="t">
            <a:spAutoFit/>
          </a:bodyPr>
          <a:p>
            <a:r>
              <a:rPr b="0" lang="en-US" sz="1320" strike="noStrike" u="none">
                <a:solidFill>
                  <a:srgbClr val="374151"/>
                </a:solidFill>
                <a:effectLst/>
                <a:uFillTx/>
                <a:latin typeface="DejaVuSans"/>
                <a:ea typeface="DejaVuSans"/>
              </a:rPr>
              <a:t>, </a:t>
            </a:r>
            <a:endParaRPr b="0" lang="en-US" sz="1320" strike="noStrike" u="none">
              <a:solidFill>
                <a:srgbClr val="000000"/>
              </a:solidFill>
              <a:effectLst/>
              <a:uFillTx/>
              <a:latin typeface="Times New Roman"/>
            </a:endParaRPr>
          </a:p>
        </p:txBody>
      </p:sp>
      <p:sp>
        <p:nvSpPr>
          <p:cNvPr id="45" name=""/>
          <p:cNvSpPr txBox="1"/>
          <p:nvPr/>
        </p:nvSpPr>
        <p:spPr>
          <a:xfrm>
            <a:off x="5328000" y="3240360"/>
            <a:ext cx="503640" cy="212400"/>
          </a:xfrm>
          <a:prstGeom prst="rect">
            <a:avLst/>
          </a:prstGeom>
          <a:noFill/>
          <a:ln w="0">
            <a:noFill/>
          </a:ln>
        </p:spPr>
        <p:txBody>
          <a:bodyPr wrap="none" lIns="0" rIns="0" tIns="0" bIns="0" anchor="t">
            <a:spAutoFit/>
          </a:bodyPr>
          <a:p>
            <a:r>
              <a:rPr b="0" lang="zh-CN" sz="1320" strike="noStrike" u="none">
                <a:solidFill>
                  <a:srgbClr val="f5a623"/>
                </a:solidFill>
                <a:effectLst/>
                <a:uFillTx/>
                <a:latin typeface="WenQuanYiZenHei"/>
                <a:ea typeface="WenQuanYiZenHei"/>
              </a:rPr>
              <a:t>支付宝</a:t>
            </a:r>
            <a:endParaRPr b="0" lang="en-US" sz="1320" strike="noStrike" u="none">
              <a:solidFill>
                <a:srgbClr val="000000"/>
              </a:solidFill>
              <a:effectLst/>
              <a:uFillTx/>
              <a:latin typeface="Times New Roman"/>
            </a:endParaRPr>
          </a:p>
        </p:txBody>
      </p:sp>
      <p:sp>
        <p:nvSpPr>
          <p:cNvPr id="46" name=""/>
          <p:cNvSpPr txBox="1"/>
          <p:nvPr/>
        </p:nvSpPr>
        <p:spPr>
          <a:xfrm>
            <a:off x="5829480" y="3246120"/>
            <a:ext cx="166680" cy="195480"/>
          </a:xfrm>
          <a:prstGeom prst="rect">
            <a:avLst/>
          </a:prstGeom>
          <a:noFill/>
          <a:ln w="0">
            <a:noFill/>
          </a:ln>
        </p:spPr>
        <p:txBody>
          <a:bodyPr wrap="none" lIns="0" rIns="0" tIns="0" bIns="0" anchor="t">
            <a:spAutoFit/>
          </a:bodyPr>
          <a:p>
            <a:r>
              <a:rPr b="0" lang="en-US" sz="1320" strike="noStrike" u="none">
                <a:solidFill>
                  <a:srgbClr val="374151"/>
                </a:solidFill>
                <a:effectLst/>
                <a:uFillTx/>
                <a:latin typeface="DejaVuSans"/>
                <a:ea typeface="DejaVuSans"/>
              </a:rPr>
              <a:t>, </a:t>
            </a:r>
            <a:endParaRPr b="0" lang="en-US" sz="1320" strike="noStrike" u="none">
              <a:solidFill>
                <a:srgbClr val="000000"/>
              </a:solidFill>
              <a:effectLst/>
              <a:uFillTx/>
              <a:latin typeface="Times New Roman"/>
            </a:endParaRPr>
          </a:p>
        </p:txBody>
      </p:sp>
      <p:sp>
        <p:nvSpPr>
          <p:cNvPr id="47" name=""/>
          <p:cNvSpPr txBox="1"/>
          <p:nvPr/>
        </p:nvSpPr>
        <p:spPr>
          <a:xfrm>
            <a:off x="5935680" y="3240360"/>
            <a:ext cx="503640" cy="212400"/>
          </a:xfrm>
          <a:prstGeom prst="rect">
            <a:avLst/>
          </a:prstGeom>
          <a:noFill/>
          <a:ln w="0">
            <a:noFill/>
          </a:ln>
        </p:spPr>
        <p:txBody>
          <a:bodyPr wrap="none" lIns="0" rIns="0" tIns="0" bIns="0" anchor="t">
            <a:spAutoFit/>
          </a:bodyPr>
          <a:p>
            <a:r>
              <a:rPr b="0" lang="zh-CN" sz="1320" strike="noStrike" u="none">
                <a:solidFill>
                  <a:srgbClr val="f5a623"/>
                </a:solidFill>
                <a:effectLst/>
                <a:uFillTx/>
                <a:latin typeface="WenQuanYiZenHei"/>
                <a:ea typeface="WenQuanYiZenHei"/>
              </a:rPr>
              <a:t>特斯拉</a:t>
            </a:r>
            <a:endParaRPr b="0" lang="en-US" sz="1320" strike="noStrike" u="none">
              <a:solidFill>
                <a:srgbClr val="000000"/>
              </a:solidFill>
              <a:effectLst/>
              <a:uFillTx/>
              <a:latin typeface="Times New Roman"/>
            </a:endParaRPr>
          </a:p>
        </p:txBody>
      </p:sp>
      <p:sp>
        <p:nvSpPr>
          <p:cNvPr id="48" name=""/>
          <p:cNvSpPr txBox="1"/>
          <p:nvPr/>
        </p:nvSpPr>
        <p:spPr>
          <a:xfrm>
            <a:off x="6437160" y="3246120"/>
            <a:ext cx="166680" cy="195480"/>
          </a:xfrm>
          <a:prstGeom prst="rect">
            <a:avLst/>
          </a:prstGeom>
          <a:noFill/>
          <a:ln w="0">
            <a:noFill/>
          </a:ln>
        </p:spPr>
        <p:txBody>
          <a:bodyPr wrap="none" lIns="0" rIns="0" tIns="0" bIns="0" anchor="t">
            <a:spAutoFit/>
          </a:bodyPr>
          <a:p>
            <a:r>
              <a:rPr b="0" lang="en-US" sz="1320" strike="noStrike" u="none">
                <a:solidFill>
                  <a:srgbClr val="374151"/>
                </a:solidFill>
                <a:effectLst/>
                <a:uFillTx/>
                <a:latin typeface="DejaVuSans"/>
                <a:ea typeface="DejaVuSans"/>
              </a:rPr>
              <a:t> </a:t>
            </a:r>
            <a:endParaRPr b="0" lang="en-US" sz="1320" strike="noStrike" u="none">
              <a:solidFill>
                <a:srgbClr val="000000"/>
              </a:solidFill>
              <a:effectLst/>
              <a:uFillTx/>
              <a:latin typeface="Times New Roman"/>
            </a:endParaRPr>
          </a:p>
        </p:txBody>
      </p:sp>
      <p:pic>
        <p:nvPicPr>
          <p:cNvPr id="49" name="" descr=""/>
          <p:cNvPicPr/>
          <p:nvPr/>
        </p:nvPicPr>
        <p:blipFill>
          <a:blip r:embed="rId5"/>
          <a:stretch/>
        </p:blipFill>
        <p:spPr>
          <a:xfrm>
            <a:off x="2540520" y="3727080"/>
            <a:ext cx="208440" cy="166680"/>
          </a:xfrm>
          <a:prstGeom prst="rect">
            <a:avLst/>
          </a:prstGeom>
          <a:noFill/>
          <a:ln w="0">
            <a:noFill/>
          </a:ln>
        </p:spPr>
      </p:pic>
      <p:sp>
        <p:nvSpPr>
          <p:cNvPr id="50" name=""/>
          <p:cNvSpPr txBox="1"/>
          <p:nvPr/>
        </p:nvSpPr>
        <p:spPr>
          <a:xfrm>
            <a:off x="6490080" y="3240360"/>
            <a:ext cx="838800" cy="212400"/>
          </a:xfrm>
          <a:prstGeom prst="rect">
            <a:avLst/>
          </a:prstGeom>
          <a:noFill/>
          <a:ln w="0">
            <a:noFill/>
          </a:ln>
        </p:spPr>
        <p:txBody>
          <a:bodyPr wrap="none" lIns="0" rIns="0" tIns="0" bIns="0" anchor="t">
            <a:spAutoFit/>
          </a:bodyPr>
          <a:p>
            <a:r>
              <a:rPr b="0" lang="zh-CN" sz="1320" strike="noStrike" u="none">
                <a:solidFill>
                  <a:srgbClr val="374151"/>
                </a:solidFill>
                <a:effectLst/>
                <a:uFillTx/>
                <a:latin typeface="WenQuanYiZenHei"/>
                <a:ea typeface="WenQuanYiZenHei"/>
              </a:rPr>
              <a:t>等典型应用</a:t>
            </a:r>
            <a:endParaRPr b="0" lang="en-US" sz="1320" strike="noStrike" u="none">
              <a:solidFill>
                <a:srgbClr val="000000"/>
              </a:solidFill>
              <a:effectLst/>
              <a:uFillTx/>
              <a:latin typeface="Times New Roman"/>
            </a:endParaRPr>
          </a:p>
        </p:txBody>
      </p:sp>
      <p:pic>
        <p:nvPicPr>
          <p:cNvPr id="51" name="" descr=""/>
          <p:cNvPicPr/>
          <p:nvPr/>
        </p:nvPicPr>
        <p:blipFill>
          <a:blip r:embed="rId6"/>
          <a:stretch/>
        </p:blipFill>
        <p:spPr>
          <a:xfrm>
            <a:off x="2540520" y="4203360"/>
            <a:ext cx="124920" cy="166680"/>
          </a:xfrm>
          <a:prstGeom prst="rect">
            <a:avLst/>
          </a:prstGeom>
          <a:noFill/>
          <a:ln w="0">
            <a:noFill/>
          </a:ln>
        </p:spPr>
      </p:pic>
      <p:sp>
        <p:nvSpPr>
          <p:cNvPr id="52" name=""/>
          <p:cNvSpPr txBox="1"/>
          <p:nvPr/>
        </p:nvSpPr>
        <p:spPr>
          <a:xfrm>
            <a:off x="2849760" y="3708360"/>
            <a:ext cx="3521880" cy="212400"/>
          </a:xfrm>
          <a:prstGeom prst="rect">
            <a:avLst/>
          </a:prstGeom>
          <a:noFill/>
          <a:ln w="0">
            <a:noFill/>
          </a:ln>
        </p:spPr>
        <p:txBody>
          <a:bodyPr wrap="none" lIns="0" rIns="0" tIns="0" bIns="0" anchor="t">
            <a:spAutoFit/>
          </a:bodyPr>
          <a:p>
            <a:r>
              <a:rPr b="0" lang="zh-CN" sz="1320" strike="noStrike" u="none">
                <a:solidFill>
                  <a:srgbClr val="374151"/>
                </a:solidFill>
                <a:effectLst/>
                <a:uFillTx/>
                <a:latin typeface="WenQuanYiZenHei"/>
                <a:ea typeface="WenQuanYiZenHei"/>
              </a:rPr>
              <a:t>从</a:t>
            </a:r>
            <a:r>
              <a:rPr b="0" lang="zh-CN" sz="1320" strike="noStrike" u="none">
                <a:solidFill>
                  <a:srgbClr val="f5a623"/>
                </a:solidFill>
                <a:effectLst/>
                <a:uFillTx/>
                <a:latin typeface="WenQuanYiZenHei"/>
                <a:ea typeface="WenQuanYiZenHei"/>
              </a:rPr>
              <a:t>技术原理</a:t>
            </a:r>
            <a:r>
              <a:rPr b="0" lang="zh-CN" sz="1320" strike="noStrike" u="none">
                <a:solidFill>
                  <a:srgbClr val="374151"/>
                </a:solidFill>
                <a:effectLst/>
                <a:uFillTx/>
                <a:latin typeface="WenQuanYiZenHei"/>
                <a:ea typeface="WenQuanYiZenHei"/>
              </a:rPr>
              <a:t>、</a:t>
            </a:r>
            <a:r>
              <a:rPr b="0" lang="zh-CN" sz="1320" strike="noStrike" u="none">
                <a:solidFill>
                  <a:srgbClr val="f5a623"/>
                </a:solidFill>
                <a:effectLst/>
                <a:uFillTx/>
                <a:latin typeface="WenQuanYiZenHei"/>
                <a:ea typeface="WenQuanYiZenHei"/>
              </a:rPr>
              <a:t>实现机制</a:t>
            </a:r>
            <a:r>
              <a:rPr b="0" lang="zh-CN" sz="1320" strike="noStrike" u="none">
                <a:solidFill>
                  <a:srgbClr val="374151"/>
                </a:solidFill>
                <a:effectLst/>
                <a:uFillTx/>
                <a:latin typeface="WenQuanYiZenHei"/>
                <a:ea typeface="WenQuanYiZenHei"/>
              </a:rPr>
              <a:t>到</a:t>
            </a:r>
            <a:r>
              <a:rPr b="0" lang="zh-CN" sz="1320" strike="noStrike" u="none">
                <a:solidFill>
                  <a:srgbClr val="f5a623"/>
                </a:solidFill>
                <a:effectLst/>
                <a:uFillTx/>
                <a:latin typeface="WenQuanYiZenHei"/>
                <a:ea typeface="WenQuanYiZenHei"/>
              </a:rPr>
              <a:t>未来趋势</a:t>
            </a:r>
            <a:r>
              <a:rPr b="0" lang="zh-CN" sz="1320" strike="noStrike" u="none">
                <a:solidFill>
                  <a:srgbClr val="374151"/>
                </a:solidFill>
                <a:effectLst/>
                <a:uFillTx/>
                <a:latin typeface="WenQuanYiZenHei"/>
                <a:ea typeface="WenQuanYiZenHei"/>
              </a:rPr>
              <a:t>的全方位解析</a:t>
            </a:r>
            <a:endParaRPr b="0" lang="en-US" sz="1320" strike="noStrike" u="none">
              <a:solidFill>
                <a:srgbClr val="000000"/>
              </a:solidFill>
              <a:effectLst/>
              <a:uFillTx/>
              <a:latin typeface="Times New Roman"/>
            </a:endParaRPr>
          </a:p>
        </p:txBody>
      </p:sp>
      <p:sp>
        <p:nvSpPr>
          <p:cNvPr id="53" name=""/>
          <p:cNvSpPr txBox="1"/>
          <p:nvPr/>
        </p:nvSpPr>
        <p:spPr>
          <a:xfrm>
            <a:off x="2766240" y="4184640"/>
            <a:ext cx="2180160" cy="212400"/>
          </a:xfrm>
          <a:prstGeom prst="rect">
            <a:avLst/>
          </a:prstGeom>
          <a:noFill/>
          <a:ln w="0">
            <a:noFill/>
          </a:ln>
        </p:spPr>
        <p:txBody>
          <a:bodyPr wrap="none" lIns="0" rIns="0" tIns="0" bIns="0" anchor="t">
            <a:spAutoFit/>
          </a:bodyPr>
          <a:p>
            <a:r>
              <a:rPr b="0" lang="zh-CN" sz="1320" strike="noStrike" u="none">
                <a:solidFill>
                  <a:srgbClr val="374151"/>
                </a:solidFill>
                <a:effectLst/>
                <a:uFillTx/>
                <a:latin typeface="WenQuanYiZenHei"/>
                <a:ea typeface="WenQuanYiZenHei"/>
              </a:rPr>
              <a:t>为企业构建</a:t>
            </a:r>
            <a:r>
              <a:rPr b="0" lang="zh-CN" sz="1320" strike="noStrike" u="none">
                <a:solidFill>
                  <a:srgbClr val="f5a623"/>
                </a:solidFill>
                <a:effectLst/>
                <a:uFillTx/>
                <a:latin typeface="WenQuanYiZenHei"/>
                <a:ea typeface="WenQuanYiZenHei"/>
              </a:rPr>
              <a:t>高可用</a:t>
            </a:r>
            <a:r>
              <a:rPr b="0" lang="zh-CN" sz="1320" strike="noStrike" u="none">
                <a:solidFill>
                  <a:srgbClr val="374151"/>
                </a:solidFill>
                <a:effectLst/>
                <a:uFillTx/>
                <a:latin typeface="WenQuanYiZenHei"/>
                <a:ea typeface="WenQuanYiZenHei"/>
              </a:rPr>
              <a:t>、</a:t>
            </a:r>
            <a:r>
              <a:rPr b="0" lang="zh-CN" sz="1320" strike="noStrike" u="none">
                <a:solidFill>
                  <a:srgbClr val="f5a623"/>
                </a:solidFill>
                <a:effectLst/>
                <a:uFillTx/>
                <a:latin typeface="WenQuanYiZenHei"/>
                <a:ea typeface="WenQuanYiZenHei"/>
              </a:rPr>
              <a:t>高韧性</a:t>
            </a:r>
            <a:r>
              <a:rPr b="0" lang="zh-CN" sz="1320" strike="noStrike" u="none">
                <a:solidFill>
                  <a:srgbClr val="374151"/>
                </a:solidFill>
                <a:effectLst/>
                <a:uFillTx/>
                <a:latin typeface="WenQuanYiZenHei"/>
                <a:ea typeface="WenQuanYiZenHei"/>
              </a:rPr>
              <a:t>的</a:t>
            </a:r>
            <a:endParaRPr b="0" lang="en-US" sz="1320" strike="noStrike" u="none">
              <a:solidFill>
                <a:srgbClr val="000000"/>
              </a:solidFill>
              <a:effectLst/>
              <a:uFillTx/>
              <a:latin typeface="Times New Roman"/>
            </a:endParaRPr>
          </a:p>
        </p:txBody>
      </p:sp>
      <p:sp>
        <p:nvSpPr>
          <p:cNvPr id="54" name=""/>
          <p:cNvSpPr txBox="1"/>
          <p:nvPr/>
        </p:nvSpPr>
        <p:spPr>
          <a:xfrm>
            <a:off x="4938840" y="4190400"/>
            <a:ext cx="166680" cy="195480"/>
          </a:xfrm>
          <a:prstGeom prst="rect">
            <a:avLst/>
          </a:prstGeom>
          <a:noFill/>
          <a:ln w="0">
            <a:noFill/>
          </a:ln>
        </p:spPr>
        <p:txBody>
          <a:bodyPr wrap="none" lIns="0" rIns="0" tIns="0" bIns="0" anchor="t">
            <a:spAutoFit/>
          </a:bodyPr>
          <a:p>
            <a:r>
              <a:rPr b="0" lang="en-US" sz="1320" strike="noStrike" u="none">
                <a:solidFill>
                  <a:srgbClr val="374151"/>
                </a:solidFill>
                <a:effectLst/>
                <a:uFillTx/>
                <a:latin typeface="DejaVuSans"/>
                <a:ea typeface="DejaVuSans"/>
              </a:rPr>
              <a:t>IT</a:t>
            </a:r>
            <a:endParaRPr b="0" lang="en-US" sz="1320" strike="noStrike" u="none">
              <a:solidFill>
                <a:srgbClr val="000000"/>
              </a:solidFill>
              <a:effectLst/>
              <a:uFillTx/>
              <a:latin typeface="Times New Roman"/>
            </a:endParaRPr>
          </a:p>
        </p:txBody>
      </p:sp>
      <p:sp>
        <p:nvSpPr>
          <p:cNvPr id="55" name=""/>
          <p:cNvSpPr/>
          <p:nvPr/>
        </p:nvSpPr>
        <p:spPr>
          <a:xfrm>
            <a:off x="0" y="5548680"/>
            <a:ext cx="10696680" cy="468360"/>
          </a:xfrm>
          <a:custGeom>
            <a:avLst/>
            <a:gdLst/>
            <a:ahLst/>
            <a:rect l="0" t="0" r="r" b="b"/>
            <a:pathLst>
              <a:path w="29713" h="1301">
                <a:moveTo>
                  <a:pt x="0" y="0"/>
                </a:moveTo>
                <a:lnTo>
                  <a:pt x="29713" y="0"/>
                </a:lnTo>
                <a:lnTo>
                  <a:pt x="29713" y="1301"/>
                </a:lnTo>
                <a:lnTo>
                  <a:pt x="0" y="1301"/>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56" name="" descr=""/>
          <p:cNvPicPr/>
          <p:nvPr/>
        </p:nvPicPr>
        <p:blipFill>
          <a:blip r:embed="rId7"/>
          <a:stretch/>
        </p:blipFill>
        <p:spPr>
          <a:xfrm>
            <a:off x="534960" y="5716080"/>
            <a:ext cx="116640" cy="133200"/>
          </a:xfrm>
          <a:prstGeom prst="rect">
            <a:avLst/>
          </a:prstGeom>
          <a:noFill/>
          <a:ln w="0">
            <a:noFill/>
          </a:ln>
        </p:spPr>
      </p:pic>
      <p:sp>
        <p:nvSpPr>
          <p:cNvPr id="57" name=""/>
          <p:cNvSpPr txBox="1"/>
          <p:nvPr/>
        </p:nvSpPr>
        <p:spPr>
          <a:xfrm>
            <a:off x="5090040" y="4184640"/>
            <a:ext cx="1341720" cy="212400"/>
          </a:xfrm>
          <a:prstGeom prst="rect">
            <a:avLst/>
          </a:prstGeom>
          <a:noFill/>
          <a:ln w="0">
            <a:noFill/>
          </a:ln>
        </p:spPr>
        <p:txBody>
          <a:bodyPr wrap="none" lIns="0" rIns="0" tIns="0" bIns="0" anchor="t">
            <a:spAutoFit/>
          </a:bodyPr>
          <a:p>
            <a:r>
              <a:rPr b="0" lang="zh-CN" sz="1320" strike="noStrike" u="none">
                <a:solidFill>
                  <a:srgbClr val="374151"/>
                </a:solidFill>
                <a:effectLst/>
                <a:uFillTx/>
                <a:latin typeface="WenQuanYiZenHei"/>
                <a:ea typeface="WenQuanYiZenHei"/>
              </a:rPr>
              <a:t>系统提供深度洞察</a:t>
            </a:r>
            <a:endParaRPr b="0" lang="en-US" sz="1320" strike="noStrike" u="none">
              <a:solidFill>
                <a:srgbClr val="000000"/>
              </a:solidFill>
              <a:effectLst/>
              <a:uFillTx/>
              <a:latin typeface="Times New Roman"/>
            </a:endParaRPr>
          </a:p>
        </p:txBody>
      </p:sp>
      <p:sp>
        <p:nvSpPr>
          <p:cNvPr id="58" name=""/>
          <p:cNvSpPr txBox="1"/>
          <p:nvPr/>
        </p:nvSpPr>
        <p:spPr>
          <a:xfrm>
            <a:off x="718560" y="5695920"/>
            <a:ext cx="53712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报告日期</a:t>
            </a:r>
            <a:endParaRPr b="0" lang="en-US" sz="1050" strike="noStrike" u="none">
              <a:solidFill>
                <a:srgbClr val="000000"/>
              </a:solidFill>
              <a:effectLst/>
              <a:uFillTx/>
              <a:latin typeface="Times New Roman"/>
            </a:endParaRPr>
          </a:p>
        </p:txBody>
      </p:sp>
      <p:pic>
        <p:nvPicPr>
          <p:cNvPr id="59" name="" descr=""/>
          <p:cNvPicPr/>
          <p:nvPr/>
        </p:nvPicPr>
        <p:blipFill>
          <a:blip r:embed="rId8"/>
          <a:stretch/>
        </p:blipFill>
        <p:spPr>
          <a:xfrm>
            <a:off x="9159120" y="5716080"/>
            <a:ext cx="133200" cy="133200"/>
          </a:xfrm>
          <a:prstGeom prst="rect">
            <a:avLst/>
          </a:prstGeom>
          <a:noFill/>
          <a:ln w="0">
            <a:noFill/>
          </a:ln>
        </p:spPr>
      </p:pic>
      <p:sp>
        <p:nvSpPr>
          <p:cNvPr id="60" name=""/>
          <p:cNvSpPr txBox="1"/>
          <p:nvPr/>
        </p:nvSpPr>
        <p:spPr>
          <a:xfrm>
            <a:off x="1253520" y="5700600"/>
            <a:ext cx="86796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 2025-05-25</a:t>
            </a:r>
            <a:endParaRPr b="0" lang="en-US" sz="1050" strike="noStrike" u="none">
              <a:solidFill>
                <a:srgbClr val="000000"/>
              </a:solidFill>
              <a:effectLst/>
              <a:uFillTx/>
              <a:latin typeface="Times New Roman"/>
            </a:endParaRPr>
          </a:p>
        </p:txBody>
      </p:sp>
      <p:sp>
        <p:nvSpPr>
          <p:cNvPr id="61" name=""/>
          <p:cNvSpPr txBox="1"/>
          <p:nvPr/>
        </p:nvSpPr>
        <p:spPr>
          <a:xfrm>
            <a:off x="9359640" y="5695920"/>
            <a:ext cx="80532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技术洞察报告</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
          <p:cNvSpPr/>
          <p:nvPr/>
        </p:nvSpPr>
        <p:spPr>
          <a:xfrm>
            <a:off x="0" y="0"/>
            <a:ext cx="10696680" cy="6017040"/>
          </a:xfrm>
          <a:custGeom>
            <a:avLst/>
            <a:gdLst/>
            <a:ahLst/>
            <a:rect l="0" t="0" r="r" b="b"/>
            <a:pathLst>
              <a:path w="29713" h="16714">
                <a:moveTo>
                  <a:pt x="0" y="0"/>
                </a:moveTo>
                <a:lnTo>
                  <a:pt x="29713" y="0"/>
                </a:lnTo>
                <a:lnTo>
                  <a:pt x="29713" y="16714"/>
                </a:lnTo>
                <a:lnTo>
                  <a:pt x="0" y="16714"/>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544" name="" descr=""/>
          <p:cNvPicPr/>
          <p:nvPr/>
        </p:nvPicPr>
        <p:blipFill>
          <a:blip r:embed="rId1"/>
          <a:stretch/>
        </p:blipFill>
        <p:spPr>
          <a:xfrm>
            <a:off x="0" y="0"/>
            <a:ext cx="10696320" cy="6016320"/>
          </a:xfrm>
          <a:prstGeom prst="rect">
            <a:avLst/>
          </a:prstGeom>
          <a:noFill/>
          <a:ln w="0">
            <a:noFill/>
          </a:ln>
        </p:spPr>
      </p:pic>
      <p:pic>
        <p:nvPicPr>
          <p:cNvPr id="545" name="" descr=""/>
          <p:cNvPicPr/>
          <p:nvPr/>
        </p:nvPicPr>
        <p:blipFill>
          <a:blip r:embed="rId2"/>
          <a:stretch/>
        </p:blipFill>
        <p:spPr>
          <a:xfrm>
            <a:off x="0" y="0"/>
            <a:ext cx="10696320" cy="1002600"/>
          </a:xfrm>
          <a:prstGeom prst="rect">
            <a:avLst/>
          </a:prstGeom>
          <a:noFill/>
          <a:ln w="0">
            <a:noFill/>
          </a:ln>
        </p:spPr>
      </p:pic>
      <p:sp>
        <p:nvSpPr>
          <p:cNvPr id="546" name=""/>
          <p:cNvSpPr txBox="1"/>
          <p:nvPr/>
        </p:nvSpPr>
        <p:spPr>
          <a:xfrm>
            <a:off x="534960" y="178200"/>
            <a:ext cx="4204080" cy="378360"/>
          </a:xfrm>
          <a:prstGeom prst="rect">
            <a:avLst/>
          </a:prstGeom>
          <a:noFill/>
          <a:ln w="0">
            <a:noFill/>
          </a:ln>
        </p:spPr>
        <p:txBody>
          <a:bodyPr wrap="none" lIns="0" rIns="0" tIns="0" bIns="0" anchor="t">
            <a:spAutoFit/>
          </a:bodyPr>
          <a:p>
            <a:r>
              <a:rPr b="0" lang="zh-CN" sz="2370" strike="noStrike" u="none">
                <a:solidFill>
                  <a:srgbClr val="ffffff"/>
                </a:solidFill>
                <a:effectLst/>
                <a:uFillTx/>
                <a:latin typeface="WenQuanYiZenHei"/>
                <a:ea typeface="WenQuanYiZenHei"/>
              </a:rPr>
              <a:t>国家电网：多层次数据中心体系</a:t>
            </a:r>
            <a:endParaRPr b="0" lang="en-US" sz="2370" strike="noStrike" u="none">
              <a:solidFill>
                <a:srgbClr val="000000"/>
              </a:solidFill>
              <a:effectLst/>
              <a:uFillTx/>
              <a:latin typeface="Times New Roman"/>
            </a:endParaRPr>
          </a:p>
        </p:txBody>
      </p:sp>
      <p:sp>
        <p:nvSpPr>
          <p:cNvPr id="547" name=""/>
          <p:cNvSpPr/>
          <p:nvPr/>
        </p:nvSpPr>
        <p:spPr>
          <a:xfrm>
            <a:off x="534600" y="1671120"/>
            <a:ext cx="3894480" cy="635400"/>
          </a:xfrm>
          <a:custGeom>
            <a:avLst/>
            <a:gdLst/>
            <a:ahLst/>
            <a:rect l="0" t="0" r="r" b="b"/>
            <a:pathLst>
              <a:path w="10818" h="1765">
                <a:moveTo>
                  <a:pt x="0" y="1580"/>
                </a:moveTo>
                <a:lnTo>
                  <a:pt x="0" y="186"/>
                </a:lnTo>
                <a:cubicBezTo>
                  <a:pt x="0" y="174"/>
                  <a:pt x="1" y="162"/>
                  <a:pt x="4" y="150"/>
                </a:cubicBezTo>
                <a:cubicBezTo>
                  <a:pt x="6" y="138"/>
                  <a:pt x="10" y="126"/>
                  <a:pt x="14" y="115"/>
                </a:cubicBezTo>
                <a:cubicBezTo>
                  <a:pt x="19" y="103"/>
                  <a:pt x="25" y="93"/>
                  <a:pt x="31" y="83"/>
                </a:cubicBezTo>
                <a:cubicBezTo>
                  <a:pt x="38" y="73"/>
                  <a:pt x="46" y="63"/>
                  <a:pt x="55" y="55"/>
                </a:cubicBezTo>
                <a:cubicBezTo>
                  <a:pt x="63" y="46"/>
                  <a:pt x="73" y="38"/>
                  <a:pt x="83" y="31"/>
                </a:cubicBezTo>
                <a:cubicBezTo>
                  <a:pt x="93" y="25"/>
                  <a:pt x="104" y="19"/>
                  <a:pt x="115" y="14"/>
                </a:cubicBezTo>
                <a:cubicBezTo>
                  <a:pt x="126" y="10"/>
                  <a:pt x="138" y="6"/>
                  <a:pt x="150" y="4"/>
                </a:cubicBezTo>
                <a:cubicBezTo>
                  <a:pt x="162" y="1"/>
                  <a:pt x="174" y="0"/>
                  <a:pt x="186" y="0"/>
                </a:cubicBezTo>
                <a:lnTo>
                  <a:pt x="10633" y="0"/>
                </a:lnTo>
                <a:cubicBezTo>
                  <a:pt x="10645" y="0"/>
                  <a:pt x="10657" y="1"/>
                  <a:pt x="10669" y="4"/>
                </a:cubicBezTo>
                <a:cubicBezTo>
                  <a:pt x="10681" y="6"/>
                  <a:pt x="10693" y="10"/>
                  <a:pt x="10704" y="14"/>
                </a:cubicBezTo>
                <a:cubicBezTo>
                  <a:pt x="10715" y="19"/>
                  <a:pt x="10726" y="25"/>
                  <a:pt x="10736" y="31"/>
                </a:cubicBezTo>
                <a:cubicBezTo>
                  <a:pt x="10746" y="38"/>
                  <a:pt x="10755" y="46"/>
                  <a:pt x="10764" y="55"/>
                </a:cubicBezTo>
                <a:cubicBezTo>
                  <a:pt x="10773" y="63"/>
                  <a:pt x="10780" y="73"/>
                  <a:pt x="10787" y="83"/>
                </a:cubicBezTo>
                <a:cubicBezTo>
                  <a:pt x="10794" y="93"/>
                  <a:pt x="10800" y="103"/>
                  <a:pt x="10804" y="115"/>
                </a:cubicBezTo>
                <a:cubicBezTo>
                  <a:pt x="10809" y="126"/>
                  <a:pt x="10812" y="138"/>
                  <a:pt x="10815" y="150"/>
                </a:cubicBezTo>
                <a:cubicBezTo>
                  <a:pt x="10817" y="162"/>
                  <a:pt x="10818" y="174"/>
                  <a:pt x="10818" y="186"/>
                </a:cubicBezTo>
                <a:lnTo>
                  <a:pt x="10818" y="1580"/>
                </a:lnTo>
                <a:cubicBezTo>
                  <a:pt x="10818" y="1592"/>
                  <a:pt x="10817" y="1604"/>
                  <a:pt x="10815" y="1616"/>
                </a:cubicBezTo>
                <a:cubicBezTo>
                  <a:pt x="10812" y="1628"/>
                  <a:pt x="10809" y="1639"/>
                  <a:pt x="10804" y="1651"/>
                </a:cubicBezTo>
                <a:cubicBezTo>
                  <a:pt x="10800" y="1662"/>
                  <a:pt x="10794" y="1673"/>
                  <a:pt x="10787" y="1683"/>
                </a:cubicBezTo>
                <a:cubicBezTo>
                  <a:pt x="10780" y="1693"/>
                  <a:pt x="10773" y="1702"/>
                  <a:pt x="10764" y="1711"/>
                </a:cubicBezTo>
                <a:cubicBezTo>
                  <a:pt x="10755" y="1720"/>
                  <a:pt x="10746" y="1727"/>
                  <a:pt x="10736" y="1734"/>
                </a:cubicBezTo>
                <a:cubicBezTo>
                  <a:pt x="10726" y="1741"/>
                  <a:pt x="10715" y="1746"/>
                  <a:pt x="10704" y="1751"/>
                </a:cubicBezTo>
                <a:cubicBezTo>
                  <a:pt x="10693" y="1756"/>
                  <a:pt x="10681" y="1759"/>
                  <a:pt x="10669" y="1762"/>
                </a:cubicBezTo>
                <a:cubicBezTo>
                  <a:pt x="10657" y="1764"/>
                  <a:pt x="10645" y="1765"/>
                  <a:pt x="10633" y="1765"/>
                </a:cubicBezTo>
                <a:lnTo>
                  <a:pt x="186" y="1765"/>
                </a:lnTo>
                <a:cubicBezTo>
                  <a:pt x="174" y="1765"/>
                  <a:pt x="162" y="1764"/>
                  <a:pt x="150" y="1762"/>
                </a:cubicBezTo>
                <a:cubicBezTo>
                  <a:pt x="138" y="1759"/>
                  <a:pt x="126" y="1756"/>
                  <a:pt x="115" y="1751"/>
                </a:cubicBezTo>
                <a:cubicBezTo>
                  <a:pt x="104" y="1746"/>
                  <a:pt x="93" y="1741"/>
                  <a:pt x="83" y="1734"/>
                </a:cubicBezTo>
                <a:cubicBezTo>
                  <a:pt x="73" y="1727"/>
                  <a:pt x="63" y="1720"/>
                  <a:pt x="55" y="1711"/>
                </a:cubicBezTo>
                <a:cubicBezTo>
                  <a:pt x="46" y="1702"/>
                  <a:pt x="38" y="1693"/>
                  <a:pt x="31" y="1683"/>
                </a:cubicBezTo>
                <a:cubicBezTo>
                  <a:pt x="25" y="1673"/>
                  <a:pt x="19" y="1662"/>
                  <a:pt x="14" y="1651"/>
                </a:cubicBezTo>
                <a:cubicBezTo>
                  <a:pt x="10" y="1639"/>
                  <a:pt x="6" y="1628"/>
                  <a:pt x="4" y="1616"/>
                </a:cubicBezTo>
                <a:cubicBezTo>
                  <a:pt x="1" y="1604"/>
                  <a:pt x="0" y="1592"/>
                  <a:pt x="0" y="1580"/>
                </a:cubicBezTo>
                <a:close/>
              </a:path>
            </a:pathLst>
          </a:custGeom>
          <a:solidFill>
            <a:srgbClr val="ffffff">
              <a:alpha val="90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48" name=""/>
          <p:cNvSpPr/>
          <p:nvPr/>
        </p:nvSpPr>
        <p:spPr>
          <a:xfrm>
            <a:off x="534600" y="2440080"/>
            <a:ext cx="3894480" cy="635400"/>
          </a:xfrm>
          <a:custGeom>
            <a:avLst/>
            <a:gdLst/>
            <a:ahLst/>
            <a:rect l="0" t="0" r="r" b="b"/>
            <a:pathLst>
              <a:path w="10818" h="1765">
                <a:moveTo>
                  <a:pt x="0" y="1579"/>
                </a:moveTo>
                <a:lnTo>
                  <a:pt x="0" y="185"/>
                </a:lnTo>
                <a:cubicBezTo>
                  <a:pt x="0" y="173"/>
                  <a:pt x="1" y="161"/>
                  <a:pt x="4" y="149"/>
                </a:cubicBezTo>
                <a:cubicBezTo>
                  <a:pt x="6" y="137"/>
                  <a:pt x="10" y="126"/>
                  <a:pt x="14" y="114"/>
                </a:cubicBezTo>
                <a:cubicBezTo>
                  <a:pt x="19" y="103"/>
                  <a:pt x="25" y="92"/>
                  <a:pt x="31" y="82"/>
                </a:cubicBezTo>
                <a:cubicBezTo>
                  <a:pt x="38" y="72"/>
                  <a:pt x="46" y="63"/>
                  <a:pt x="55" y="54"/>
                </a:cubicBezTo>
                <a:cubicBezTo>
                  <a:pt x="63" y="45"/>
                  <a:pt x="73" y="38"/>
                  <a:pt x="83" y="31"/>
                </a:cubicBezTo>
                <a:cubicBezTo>
                  <a:pt x="93" y="24"/>
                  <a:pt x="104" y="19"/>
                  <a:pt x="115" y="14"/>
                </a:cubicBezTo>
                <a:cubicBezTo>
                  <a:pt x="126" y="9"/>
                  <a:pt x="138" y="6"/>
                  <a:pt x="150" y="3"/>
                </a:cubicBezTo>
                <a:cubicBezTo>
                  <a:pt x="162" y="1"/>
                  <a:pt x="174" y="0"/>
                  <a:pt x="186" y="0"/>
                </a:cubicBezTo>
                <a:lnTo>
                  <a:pt x="10633" y="0"/>
                </a:lnTo>
                <a:cubicBezTo>
                  <a:pt x="10645" y="0"/>
                  <a:pt x="10657" y="1"/>
                  <a:pt x="10669" y="3"/>
                </a:cubicBezTo>
                <a:cubicBezTo>
                  <a:pt x="10681" y="6"/>
                  <a:pt x="10693" y="9"/>
                  <a:pt x="10704" y="14"/>
                </a:cubicBezTo>
                <a:cubicBezTo>
                  <a:pt x="10715" y="19"/>
                  <a:pt x="10726" y="24"/>
                  <a:pt x="10736" y="31"/>
                </a:cubicBezTo>
                <a:cubicBezTo>
                  <a:pt x="10746" y="38"/>
                  <a:pt x="10755" y="45"/>
                  <a:pt x="10764" y="54"/>
                </a:cubicBezTo>
                <a:cubicBezTo>
                  <a:pt x="10773" y="63"/>
                  <a:pt x="10780" y="72"/>
                  <a:pt x="10787" y="82"/>
                </a:cubicBezTo>
                <a:cubicBezTo>
                  <a:pt x="10794" y="92"/>
                  <a:pt x="10800" y="103"/>
                  <a:pt x="10804" y="114"/>
                </a:cubicBezTo>
                <a:cubicBezTo>
                  <a:pt x="10809" y="126"/>
                  <a:pt x="10812" y="137"/>
                  <a:pt x="10815" y="149"/>
                </a:cubicBezTo>
                <a:cubicBezTo>
                  <a:pt x="10817" y="161"/>
                  <a:pt x="10818" y="173"/>
                  <a:pt x="10818" y="185"/>
                </a:cubicBezTo>
                <a:lnTo>
                  <a:pt x="10818" y="1579"/>
                </a:lnTo>
                <a:cubicBezTo>
                  <a:pt x="10818" y="1591"/>
                  <a:pt x="10817" y="1603"/>
                  <a:pt x="10815" y="1615"/>
                </a:cubicBezTo>
                <a:cubicBezTo>
                  <a:pt x="10812" y="1627"/>
                  <a:pt x="10809" y="1639"/>
                  <a:pt x="10804" y="1650"/>
                </a:cubicBezTo>
                <a:cubicBezTo>
                  <a:pt x="10800" y="1662"/>
                  <a:pt x="10794" y="1672"/>
                  <a:pt x="10787" y="1682"/>
                </a:cubicBezTo>
                <a:cubicBezTo>
                  <a:pt x="10780" y="1693"/>
                  <a:pt x="10773" y="1702"/>
                  <a:pt x="10764" y="1711"/>
                </a:cubicBezTo>
                <a:cubicBezTo>
                  <a:pt x="10755" y="1719"/>
                  <a:pt x="10746" y="1727"/>
                  <a:pt x="10736" y="1734"/>
                </a:cubicBezTo>
                <a:cubicBezTo>
                  <a:pt x="10726" y="1740"/>
                  <a:pt x="10715" y="1746"/>
                  <a:pt x="10704" y="1751"/>
                </a:cubicBezTo>
                <a:cubicBezTo>
                  <a:pt x="10693" y="1755"/>
                  <a:pt x="10681" y="1759"/>
                  <a:pt x="10669" y="1761"/>
                </a:cubicBezTo>
                <a:cubicBezTo>
                  <a:pt x="10657" y="1764"/>
                  <a:pt x="10645" y="1765"/>
                  <a:pt x="10633" y="1765"/>
                </a:cubicBezTo>
                <a:lnTo>
                  <a:pt x="186" y="1765"/>
                </a:lnTo>
                <a:cubicBezTo>
                  <a:pt x="174" y="1765"/>
                  <a:pt x="162" y="1764"/>
                  <a:pt x="150" y="1761"/>
                </a:cubicBezTo>
                <a:cubicBezTo>
                  <a:pt x="138" y="1759"/>
                  <a:pt x="126" y="1755"/>
                  <a:pt x="115" y="1751"/>
                </a:cubicBezTo>
                <a:cubicBezTo>
                  <a:pt x="104" y="1746"/>
                  <a:pt x="93" y="1740"/>
                  <a:pt x="83" y="1734"/>
                </a:cubicBezTo>
                <a:cubicBezTo>
                  <a:pt x="73" y="1727"/>
                  <a:pt x="63" y="1719"/>
                  <a:pt x="55" y="1711"/>
                </a:cubicBezTo>
                <a:cubicBezTo>
                  <a:pt x="46" y="1702"/>
                  <a:pt x="38" y="1693"/>
                  <a:pt x="31" y="1682"/>
                </a:cubicBezTo>
                <a:cubicBezTo>
                  <a:pt x="25" y="1672"/>
                  <a:pt x="19" y="1662"/>
                  <a:pt x="14" y="1650"/>
                </a:cubicBezTo>
                <a:cubicBezTo>
                  <a:pt x="10" y="1639"/>
                  <a:pt x="6" y="1627"/>
                  <a:pt x="4" y="1615"/>
                </a:cubicBezTo>
                <a:cubicBezTo>
                  <a:pt x="1" y="1603"/>
                  <a:pt x="0" y="1591"/>
                  <a:pt x="0" y="1579"/>
                </a:cubicBezTo>
                <a:close/>
              </a:path>
            </a:pathLst>
          </a:custGeom>
          <a:solidFill>
            <a:srgbClr val="ffffff">
              <a:alpha val="90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49" name=""/>
          <p:cNvSpPr/>
          <p:nvPr/>
        </p:nvSpPr>
        <p:spPr>
          <a:xfrm>
            <a:off x="534600" y="3208680"/>
            <a:ext cx="3894480" cy="635760"/>
          </a:xfrm>
          <a:custGeom>
            <a:avLst/>
            <a:gdLst/>
            <a:ahLst/>
            <a:rect l="0" t="0" r="r" b="b"/>
            <a:pathLst>
              <a:path w="10818" h="1766">
                <a:moveTo>
                  <a:pt x="0" y="1580"/>
                </a:moveTo>
                <a:lnTo>
                  <a:pt x="0" y="186"/>
                </a:lnTo>
                <a:cubicBezTo>
                  <a:pt x="0" y="174"/>
                  <a:pt x="1" y="162"/>
                  <a:pt x="4" y="150"/>
                </a:cubicBezTo>
                <a:cubicBezTo>
                  <a:pt x="6" y="138"/>
                  <a:pt x="10" y="126"/>
                  <a:pt x="14" y="115"/>
                </a:cubicBezTo>
                <a:cubicBezTo>
                  <a:pt x="19" y="104"/>
                  <a:pt x="25" y="93"/>
                  <a:pt x="31" y="83"/>
                </a:cubicBezTo>
                <a:cubicBezTo>
                  <a:pt x="38" y="73"/>
                  <a:pt x="46" y="63"/>
                  <a:pt x="55" y="55"/>
                </a:cubicBezTo>
                <a:cubicBezTo>
                  <a:pt x="63" y="46"/>
                  <a:pt x="73" y="38"/>
                  <a:pt x="83" y="32"/>
                </a:cubicBezTo>
                <a:cubicBezTo>
                  <a:pt x="93" y="25"/>
                  <a:pt x="104" y="19"/>
                  <a:pt x="115" y="14"/>
                </a:cubicBezTo>
                <a:cubicBezTo>
                  <a:pt x="126" y="10"/>
                  <a:pt x="138" y="6"/>
                  <a:pt x="150" y="4"/>
                </a:cubicBezTo>
                <a:cubicBezTo>
                  <a:pt x="162" y="2"/>
                  <a:pt x="174" y="0"/>
                  <a:pt x="186" y="0"/>
                </a:cubicBezTo>
                <a:lnTo>
                  <a:pt x="10633" y="0"/>
                </a:lnTo>
                <a:cubicBezTo>
                  <a:pt x="10645" y="0"/>
                  <a:pt x="10657" y="2"/>
                  <a:pt x="10669" y="4"/>
                </a:cubicBezTo>
                <a:cubicBezTo>
                  <a:pt x="10681" y="6"/>
                  <a:pt x="10693" y="10"/>
                  <a:pt x="10704" y="14"/>
                </a:cubicBezTo>
                <a:cubicBezTo>
                  <a:pt x="10715" y="19"/>
                  <a:pt x="10726" y="25"/>
                  <a:pt x="10736" y="32"/>
                </a:cubicBezTo>
                <a:cubicBezTo>
                  <a:pt x="10746" y="38"/>
                  <a:pt x="10755" y="46"/>
                  <a:pt x="10764" y="55"/>
                </a:cubicBezTo>
                <a:cubicBezTo>
                  <a:pt x="10773" y="63"/>
                  <a:pt x="10780" y="73"/>
                  <a:pt x="10787" y="83"/>
                </a:cubicBezTo>
                <a:cubicBezTo>
                  <a:pt x="10794" y="93"/>
                  <a:pt x="10800" y="104"/>
                  <a:pt x="10804" y="115"/>
                </a:cubicBezTo>
                <a:cubicBezTo>
                  <a:pt x="10809" y="126"/>
                  <a:pt x="10812" y="138"/>
                  <a:pt x="10815" y="150"/>
                </a:cubicBezTo>
                <a:cubicBezTo>
                  <a:pt x="10817" y="162"/>
                  <a:pt x="10818" y="174"/>
                  <a:pt x="10818" y="186"/>
                </a:cubicBezTo>
                <a:lnTo>
                  <a:pt x="10818" y="1580"/>
                </a:lnTo>
                <a:cubicBezTo>
                  <a:pt x="10818" y="1592"/>
                  <a:pt x="10817" y="1604"/>
                  <a:pt x="10815" y="1616"/>
                </a:cubicBezTo>
                <a:cubicBezTo>
                  <a:pt x="10812" y="1628"/>
                  <a:pt x="10809" y="1640"/>
                  <a:pt x="10804" y="1651"/>
                </a:cubicBezTo>
                <a:cubicBezTo>
                  <a:pt x="10800" y="1662"/>
                  <a:pt x="10794" y="1673"/>
                  <a:pt x="10787" y="1683"/>
                </a:cubicBezTo>
                <a:cubicBezTo>
                  <a:pt x="10780" y="1693"/>
                  <a:pt x="10773" y="1702"/>
                  <a:pt x="10764" y="1711"/>
                </a:cubicBezTo>
                <a:cubicBezTo>
                  <a:pt x="10755" y="1720"/>
                  <a:pt x="10746" y="1727"/>
                  <a:pt x="10736" y="1734"/>
                </a:cubicBezTo>
                <a:cubicBezTo>
                  <a:pt x="10726" y="1741"/>
                  <a:pt x="10715" y="1747"/>
                  <a:pt x="10704" y="1751"/>
                </a:cubicBezTo>
                <a:cubicBezTo>
                  <a:pt x="10693" y="1756"/>
                  <a:pt x="10681" y="1760"/>
                  <a:pt x="10669" y="1762"/>
                </a:cubicBezTo>
                <a:cubicBezTo>
                  <a:pt x="10657" y="1764"/>
                  <a:pt x="10645" y="1766"/>
                  <a:pt x="10633" y="1766"/>
                </a:cubicBezTo>
                <a:lnTo>
                  <a:pt x="186" y="1766"/>
                </a:lnTo>
                <a:cubicBezTo>
                  <a:pt x="174" y="1766"/>
                  <a:pt x="162" y="1764"/>
                  <a:pt x="150" y="1762"/>
                </a:cubicBezTo>
                <a:cubicBezTo>
                  <a:pt x="138" y="1760"/>
                  <a:pt x="126" y="1756"/>
                  <a:pt x="115" y="1751"/>
                </a:cubicBezTo>
                <a:cubicBezTo>
                  <a:pt x="104" y="1747"/>
                  <a:pt x="93" y="1741"/>
                  <a:pt x="83" y="1734"/>
                </a:cubicBezTo>
                <a:cubicBezTo>
                  <a:pt x="73" y="1727"/>
                  <a:pt x="63" y="1720"/>
                  <a:pt x="55" y="1711"/>
                </a:cubicBezTo>
                <a:cubicBezTo>
                  <a:pt x="46" y="1702"/>
                  <a:pt x="38" y="1693"/>
                  <a:pt x="31" y="1683"/>
                </a:cubicBezTo>
                <a:cubicBezTo>
                  <a:pt x="25" y="1673"/>
                  <a:pt x="19" y="1662"/>
                  <a:pt x="14" y="1651"/>
                </a:cubicBezTo>
                <a:cubicBezTo>
                  <a:pt x="10" y="1640"/>
                  <a:pt x="6" y="1628"/>
                  <a:pt x="4" y="1616"/>
                </a:cubicBezTo>
                <a:cubicBezTo>
                  <a:pt x="1" y="1604"/>
                  <a:pt x="0" y="1592"/>
                  <a:pt x="0" y="1580"/>
                </a:cubicBezTo>
                <a:close/>
              </a:path>
            </a:pathLst>
          </a:custGeom>
          <a:solidFill>
            <a:srgbClr val="ffffff">
              <a:alpha val="90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550" name="" descr=""/>
          <p:cNvPicPr/>
          <p:nvPr/>
        </p:nvPicPr>
        <p:blipFill>
          <a:blip r:embed="rId3"/>
          <a:stretch/>
        </p:blipFill>
        <p:spPr>
          <a:xfrm>
            <a:off x="534960" y="1303560"/>
            <a:ext cx="200160" cy="200160"/>
          </a:xfrm>
          <a:prstGeom prst="rect">
            <a:avLst/>
          </a:prstGeom>
          <a:noFill/>
          <a:ln w="0">
            <a:noFill/>
          </a:ln>
        </p:spPr>
      </p:pic>
      <p:sp>
        <p:nvSpPr>
          <p:cNvPr id="551" name=""/>
          <p:cNvSpPr txBox="1"/>
          <p:nvPr/>
        </p:nvSpPr>
        <p:spPr>
          <a:xfrm>
            <a:off x="534960" y="614880"/>
            <a:ext cx="29512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物理分散、逻辑集中的架构保障电力调度高可用性</a:t>
            </a:r>
            <a:endParaRPr b="0" lang="en-US" sz="1050" strike="noStrike" u="none">
              <a:solidFill>
                <a:srgbClr val="000000"/>
              </a:solidFill>
              <a:effectLst/>
              <a:uFillTx/>
              <a:latin typeface="Times New Roman"/>
            </a:endParaRPr>
          </a:p>
        </p:txBody>
      </p:sp>
      <p:sp>
        <p:nvSpPr>
          <p:cNvPr id="552" name=""/>
          <p:cNvSpPr/>
          <p:nvPr/>
        </p:nvSpPr>
        <p:spPr>
          <a:xfrm>
            <a:off x="668520" y="1805040"/>
            <a:ext cx="300960" cy="300960"/>
          </a:xfrm>
          <a:custGeom>
            <a:avLst/>
            <a:gdLst/>
            <a:ahLst/>
            <a:rect l="0" t="0" r="r" b="b"/>
            <a:pathLst>
              <a:path w="836" h="836">
                <a:moveTo>
                  <a:pt x="836" y="418"/>
                </a:moveTo>
                <a:cubicBezTo>
                  <a:pt x="836" y="446"/>
                  <a:pt x="834" y="473"/>
                  <a:pt x="828" y="500"/>
                </a:cubicBezTo>
                <a:cubicBezTo>
                  <a:pt x="823" y="527"/>
                  <a:pt x="815" y="553"/>
                  <a:pt x="804" y="578"/>
                </a:cubicBezTo>
                <a:cubicBezTo>
                  <a:pt x="794" y="604"/>
                  <a:pt x="781" y="628"/>
                  <a:pt x="766" y="650"/>
                </a:cubicBezTo>
                <a:cubicBezTo>
                  <a:pt x="751" y="673"/>
                  <a:pt x="733" y="694"/>
                  <a:pt x="714" y="714"/>
                </a:cubicBezTo>
                <a:cubicBezTo>
                  <a:pt x="694" y="733"/>
                  <a:pt x="673" y="751"/>
                  <a:pt x="651" y="766"/>
                </a:cubicBezTo>
                <a:cubicBezTo>
                  <a:pt x="628" y="781"/>
                  <a:pt x="604" y="794"/>
                  <a:pt x="578" y="804"/>
                </a:cubicBezTo>
                <a:cubicBezTo>
                  <a:pt x="553" y="815"/>
                  <a:pt x="527" y="823"/>
                  <a:pt x="500" y="828"/>
                </a:cubicBezTo>
                <a:cubicBezTo>
                  <a:pt x="473" y="834"/>
                  <a:pt x="446" y="836"/>
                  <a:pt x="418" y="836"/>
                </a:cubicBezTo>
                <a:cubicBezTo>
                  <a:pt x="391" y="836"/>
                  <a:pt x="364" y="834"/>
                  <a:pt x="337" y="828"/>
                </a:cubicBezTo>
                <a:cubicBezTo>
                  <a:pt x="310" y="823"/>
                  <a:pt x="284" y="815"/>
                  <a:pt x="258" y="804"/>
                </a:cubicBezTo>
                <a:cubicBezTo>
                  <a:pt x="233" y="794"/>
                  <a:pt x="208" y="781"/>
                  <a:pt x="185" y="766"/>
                </a:cubicBezTo>
                <a:cubicBezTo>
                  <a:pt x="162" y="751"/>
                  <a:pt x="141" y="733"/>
                  <a:pt x="122" y="714"/>
                </a:cubicBezTo>
                <a:cubicBezTo>
                  <a:pt x="103" y="694"/>
                  <a:pt x="85" y="673"/>
                  <a:pt x="70" y="650"/>
                </a:cubicBezTo>
                <a:cubicBezTo>
                  <a:pt x="55" y="628"/>
                  <a:pt x="42" y="604"/>
                  <a:pt x="31" y="578"/>
                </a:cubicBezTo>
                <a:cubicBezTo>
                  <a:pt x="21" y="553"/>
                  <a:pt x="13" y="527"/>
                  <a:pt x="8" y="500"/>
                </a:cubicBezTo>
                <a:cubicBezTo>
                  <a:pt x="2" y="473"/>
                  <a:pt x="0" y="446"/>
                  <a:pt x="0" y="418"/>
                </a:cubicBezTo>
                <a:cubicBezTo>
                  <a:pt x="0" y="390"/>
                  <a:pt x="2" y="363"/>
                  <a:pt x="8" y="336"/>
                </a:cubicBezTo>
                <a:cubicBezTo>
                  <a:pt x="13" y="309"/>
                  <a:pt x="21" y="283"/>
                  <a:pt x="31" y="257"/>
                </a:cubicBezTo>
                <a:cubicBezTo>
                  <a:pt x="42" y="232"/>
                  <a:pt x="55" y="208"/>
                  <a:pt x="70" y="185"/>
                </a:cubicBezTo>
                <a:cubicBezTo>
                  <a:pt x="85" y="162"/>
                  <a:pt x="103" y="141"/>
                  <a:pt x="122" y="122"/>
                </a:cubicBezTo>
                <a:cubicBezTo>
                  <a:pt x="141" y="103"/>
                  <a:pt x="162" y="85"/>
                  <a:pt x="185" y="70"/>
                </a:cubicBezTo>
                <a:cubicBezTo>
                  <a:pt x="208" y="55"/>
                  <a:pt x="233" y="42"/>
                  <a:pt x="258" y="31"/>
                </a:cubicBezTo>
                <a:cubicBezTo>
                  <a:pt x="284" y="21"/>
                  <a:pt x="310" y="13"/>
                  <a:pt x="337" y="8"/>
                </a:cubicBezTo>
                <a:cubicBezTo>
                  <a:pt x="364" y="2"/>
                  <a:pt x="391" y="0"/>
                  <a:pt x="418" y="0"/>
                </a:cubicBezTo>
                <a:cubicBezTo>
                  <a:pt x="446" y="0"/>
                  <a:pt x="473" y="2"/>
                  <a:pt x="500" y="8"/>
                </a:cubicBezTo>
                <a:cubicBezTo>
                  <a:pt x="527" y="13"/>
                  <a:pt x="553" y="21"/>
                  <a:pt x="578" y="31"/>
                </a:cubicBezTo>
                <a:cubicBezTo>
                  <a:pt x="604" y="42"/>
                  <a:pt x="628" y="55"/>
                  <a:pt x="651" y="70"/>
                </a:cubicBezTo>
                <a:cubicBezTo>
                  <a:pt x="673" y="85"/>
                  <a:pt x="694" y="103"/>
                  <a:pt x="714" y="122"/>
                </a:cubicBezTo>
                <a:cubicBezTo>
                  <a:pt x="733" y="141"/>
                  <a:pt x="751" y="162"/>
                  <a:pt x="766" y="185"/>
                </a:cubicBezTo>
                <a:cubicBezTo>
                  <a:pt x="781" y="208"/>
                  <a:pt x="794" y="232"/>
                  <a:pt x="804" y="257"/>
                </a:cubicBezTo>
                <a:cubicBezTo>
                  <a:pt x="815" y="283"/>
                  <a:pt x="823" y="309"/>
                  <a:pt x="828" y="336"/>
                </a:cubicBezTo>
                <a:cubicBezTo>
                  <a:pt x="834" y="363"/>
                  <a:pt x="836" y="390"/>
                  <a:pt x="836" y="418"/>
                </a:cubicBez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53" name=""/>
          <p:cNvSpPr txBox="1"/>
          <p:nvPr/>
        </p:nvSpPr>
        <p:spPr>
          <a:xfrm>
            <a:off x="835560" y="1277640"/>
            <a:ext cx="160992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三级数据中心架构</a:t>
            </a:r>
            <a:endParaRPr b="0" lang="en-US" sz="1580" strike="noStrike" u="none">
              <a:solidFill>
                <a:srgbClr val="000000"/>
              </a:solidFill>
              <a:effectLst/>
              <a:uFillTx/>
              <a:latin typeface="Times New Roman"/>
            </a:endParaRPr>
          </a:p>
        </p:txBody>
      </p:sp>
      <p:sp>
        <p:nvSpPr>
          <p:cNvPr id="554" name=""/>
          <p:cNvSpPr txBox="1"/>
          <p:nvPr/>
        </p:nvSpPr>
        <p:spPr>
          <a:xfrm>
            <a:off x="772200" y="1873080"/>
            <a:ext cx="133200" cy="157320"/>
          </a:xfrm>
          <a:prstGeom prst="rect">
            <a:avLst/>
          </a:prstGeom>
          <a:noFill/>
          <a:ln w="0">
            <a:noFill/>
          </a:ln>
        </p:spPr>
        <p:txBody>
          <a:bodyPr wrap="none" lIns="0" rIns="0" tIns="0" bIns="0" anchor="t">
            <a:spAutoFit/>
          </a:bodyPr>
          <a:p>
            <a:r>
              <a:rPr b="1" lang="en-US" sz="1050" strike="noStrike" u="none">
                <a:solidFill>
                  <a:srgbClr val="ffffff"/>
                </a:solidFill>
                <a:effectLst/>
                <a:uFillTx/>
                <a:latin typeface="DejaVuSans"/>
                <a:ea typeface="DejaVuSans"/>
              </a:rPr>
              <a:t>1</a:t>
            </a:r>
            <a:endParaRPr b="0" lang="en-US" sz="1050" strike="noStrike" u="none">
              <a:solidFill>
                <a:srgbClr val="000000"/>
              </a:solidFill>
              <a:effectLst/>
              <a:uFillTx/>
              <a:latin typeface="Times New Roman"/>
            </a:endParaRPr>
          </a:p>
        </p:txBody>
      </p:sp>
      <p:sp>
        <p:nvSpPr>
          <p:cNvPr id="555" name=""/>
          <p:cNvSpPr txBox="1"/>
          <p:nvPr/>
        </p:nvSpPr>
        <p:spPr>
          <a:xfrm>
            <a:off x="1069560" y="1818360"/>
            <a:ext cx="939600" cy="169560"/>
          </a:xfrm>
          <a:prstGeom prst="rect">
            <a:avLst/>
          </a:prstGeom>
          <a:noFill/>
          <a:ln w="0">
            <a:noFill/>
          </a:ln>
        </p:spPr>
        <p:txBody>
          <a:bodyPr wrap="none" lIns="0" rIns="0" tIns="0" bIns="0" anchor="t">
            <a:spAutoFit/>
          </a:bodyPr>
          <a:p>
            <a:r>
              <a:rPr b="0" lang="zh-CN" sz="1050" strike="noStrike" u="none">
                <a:solidFill>
                  <a:srgbClr val="1e40af"/>
                </a:solidFill>
                <a:effectLst/>
                <a:uFillTx/>
                <a:latin typeface="WenQuanYiZenHei"/>
                <a:ea typeface="WenQuanYiZenHei"/>
              </a:rPr>
              <a:t>数据级灾备中心</a:t>
            </a:r>
            <a:endParaRPr b="0" lang="en-US" sz="1050" strike="noStrike" u="none">
              <a:solidFill>
                <a:srgbClr val="000000"/>
              </a:solidFill>
              <a:effectLst/>
              <a:uFillTx/>
              <a:latin typeface="Times New Roman"/>
            </a:endParaRPr>
          </a:p>
        </p:txBody>
      </p:sp>
      <p:sp>
        <p:nvSpPr>
          <p:cNvPr id="556" name=""/>
          <p:cNvSpPr/>
          <p:nvPr/>
        </p:nvSpPr>
        <p:spPr>
          <a:xfrm>
            <a:off x="668520" y="2573640"/>
            <a:ext cx="300960" cy="301320"/>
          </a:xfrm>
          <a:custGeom>
            <a:avLst/>
            <a:gdLst/>
            <a:ahLst/>
            <a:rect l="0" t="0" r="r" b="b"/>
            <a:pathLst>
              <a:path w="836" h="837">
                <a:moveTo>
                  <a:pt x="836" y="418"/>
                </a:moveTo>
                <a:cubicBezTo>
                  <a:pt x="836" y="445"/>
                  <a:pt x="834" y="473"/>
                  <a:pt x="828" y="499"/>
                </a:cubicBezTo>
                <a:cubicBezTo>
                  <a:pt x="823" y="526"/>
                  <a:pt x="815" y="553"/>
                  <a:pt x="804" y="578"/>
                </a:cubicBezTo>
                <a:cubicBezTo>
                  <a:pt x="794" y="603"/>
                  <a:pt x="781" y="627"/>
                  <a:pt x="766" y="650"/>
                </a:cubicBezTo>
                <a:cubicBezTo>
                  <a:pt x="751" y="673"/>
                  <a:pt x="733" y="694"/>
                  <a:pt x="714" y="713"/>
                </a:cubicBezTo>
                <a:cubicBezTo>
                  <a:pt x="694" y="733"/>
                  <a:pt x="673" y="750"/>
                  <a:pt x="651" y="765"/>
                </a:cubicBezTo>
                <a:cubicBezTo>
                  <a:pt x="628" y="781"/>
                  <a:pt x="604" y="794"/>
                  <a:pt x="578" y="805"/>
                </a:cubicBezTo>
                <a:cubicBezTo>
                  <a:pt x="553" y="815"/>
                  <a:pt x="527" y="823"/>
                  <a:pt x="500" y="829"/>
                </a:cubicBezTo>
                <a:cubicBezTo>
                  <a:pt x="473" y="834"/>
                  <a:pt x="446" y="837"/>
                  <a:pt x="418" y="837"/>
                </a:cubicBezTo>
                <a:cubicBezTo>
                  <a:pt x="391" y="837"/>
                  <a:pt x="364" y="834"/>
                  <a:pt x="337" y="829"/>
                </a:cubicBezTo>
                <a:cubicBezTo>
                  <a:pt x="310" y="823"/>
                  <a:pt x="284" y="815"/>
                  <a:pt x="258" y="805"/>
                </a:cubicBezTo>
                <a:cubicBezTo>
                  <a:pt x="233" y="794"/>
                  <a:pt x="208" y="781"/>
                  <a:pt x="185" y="765"/>
                </a:cubicBezTo>
                <a:cubicBezTo>
                  <a:pt x="162" y="750"/>
                  <a:pt x="141" y="733"/>
                  <a:pt x="122" y="713"/>
                </a:cubicBezTo>
                <a:cubicBezTo>
                  <a:pt x="103" y="694"/>
                  <a:pt x="85" y="673"/>
                  <a:pt x="70" y="650"/>
                </a:cubicBezTo>
                <a:cubicBezTo>
                  <a:pt x="55" y="627"/>
                  <a:pt x="42" y="603"/>
                  <a:pt x="31" y="578"/>
                </a:cubicBezTo>
                <a:cubicBezTo>
                  <a:pt x="21" y="553"/>
                  <a:pt x="13" y="526"/>
                  <a:pt x="8" y="499"/>
                </a:cubicBezTo>
                <a:cubicBezTo>
                  <a:pt x="2" y="473"/>
                  <a:pt x="0" y="445"/>
                  <a:pt x="0" y="418"/>
                </a:cubicBezTo>
                <a:cubicBezTo>
                  <a:pt x="0" y="391"/>
                  <a:pt x="2" y="363"/>
                  <a:pt x="8" y="336"/>
                </a:cubicBezTo>
                <a:cubicBezTo>
                  <a:pt x="13" y="310"/>
                  <a:pt x="21" y="283"/>
                  <a:pt x="31" y="258"/>
                </a:cubicBezTo>
                <a:cubicBezTo>
                  <a:pt x="42" y="233"/>
                  <a:pt x="55" y="209"/>
                  <a:pt x="70" y="186"/>
                </a:cubicBezTo>
                <a:cubicBezTo>
                  <a:pt x="85" y="163"/>
                  <a:pt x="103" y="142"/>
                  <a:pt x="122" y="123"/>
                </a:cubicBezTo>
                <a:cubicBezTo>
                  <a:pt x="141" y="103"/>
                  <a:pt x="162" y="86"/>
                  <a:pt x="185" y="71"/>
                </a:cubicBezTo>
                <a:cubicBezTo>
                  <a:pt x="208" y="55"/>
                  <a:pt x="233" y="42"/>
                  <a:pt x="258" y="32"/>
                </a:cubicBezTo>
                <a:cubicBezTo>
                  <a:pt x="284" y="21"/>
                  <a:pt x="310" y="14"/>
                  <a:pt x="337" y="8"/>
                </a:cubicBezTo>
                <a:cubicBezTo>
                  <a:pt x="364" y="3"/>
                  <a:pt x="391" y="0"/>
                  <a:pt x="418" y="0"/>
                </a:cubicBezTo>
                <a:cubicBezTo>
                  <a:pt x="446" y="0"/>
                  <a:pt x="473" y="3"/>
                  <a:pt x="500" y="8"/>
                </a:cubicBezTo>
                <a:cubicBezTo>
                  <a:pt x="527" y="14"/>
                  <a:pt x="553" y="21"/>
                  <a:pt x="578" y="32"/>
                </a:cubicBezTo>
                <a:cubicBezTo>
                  <a:pt x="604" y="42"/>
                  <a:pt x="628" y="55"/>
                  <a:pt x="651" y="71"/>
                </a:cubicBezTo>
                <a:cubicBezTo>
                  <a:pt x="673" y="86"/>
                  <a:pt x="694" y="103"/>
                  <a:pt x="714" y="123"/>
                </a:cubicBezTo>
                <a:cubicBezTo>
                  <a:pt x="733" y="142"/>
                  <a:pt x="751" y="163"/>
                  <a:pt x="766" y="186"/>
                </a:cubicBezTo>
                <a:cubicBezTo>
                  <a:pt x="781" y="209"/>
                  <a:pt x="794" y="233"/>
                  <a:pt x="804" y="258"/>
                </a:cubicBezTo>
                <a:cubicBezTo>
                  <a:pt x="815" y="283"/>
                  <a:pt x="823" y="310"/>
                  <a:pt x="828" y="336"/>
                </a:cubicBezTo>
                <a:cubicBezTo>
                  <a:pt x="834" y="363"/>
                  <a:pt x="836" y="391"/>
                  <a:pt x="836" y="418"/>
                </a:cubicBezTo>
                <a:close/>
              </a:path>
            </a:pathLst>
          </a:custGeom>
          <a:solidFill>
            <a:srgbClr val="1d4ed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57" name=""/>
          <p:cNvSpPr txBox="1"/>
          <p:nvPr/>
        </p:nvSpPr>
        <p:spPr>
          <a:xfrm>
            <a:off x="1069560" y="2018160"/>
            <a:ext cx="258228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在三个城市建立，实现数据的异地备份和快速恢复</a:t>
            </a:r>
            <a:endParaRPr b="0" lang="en-US" sz="920" strike="noStrike" u="none">
              <a:solidFill>
                <a:srgbClr val="000000"/>
              </a:solidFill>
              <a:effectLst/>
              <a:uFillTx/>
              <a:latin typeface="Times New Roman"/>
            </a:endParaRPr>
          </a:p>
        </p:txBody>
      </p:sp>
      <p:sp>
        <p:nvSpPr>
          <p:cNvPr id="558" name=""/>
          <p:cNvSpPr txBox="1"/>
          <p:nvPr/>
        </p:nvSpPr>
        <p:spPr>
          <a:xfrm>
            <a:off x="772200" y="2642040"/>
            <a:ext cx="133200" cy="157320"/>
          </a:xfrm>
          <a:prstGeom prst="rect">
            <a:avLst/>
          </a:prstGeom>
          <a:noFill/>
          <a:ln w="0">
            <a:noFill/>
          </a:ln>
        </p:spPr>
        <p:txBody>
          <a:bodyPr wrap="none" lIns="0" rIns="0" tIns="0" bIns="0" anchor="t">
            <a:spAutoFit/>
          </a:bodyPr>
          <a:p>
            <a:r>
              <a:rPr b="1" lang="en-US" sz="1050" strike="noStrike" u="none">
                <a:solidFill>
                  <a:srgbClr val="ffffff"/>
                </a:solidFill>
                <a:effectLst/>
                <a:uFillTx/>
                <a:latin typeface="DejaVuSans"/>
                <a:ea typeface="DejaVuSans"/>
              </a:rPr>
              <a:t>2</a:t>
            </a:r>
            <a:endParaRPr b="0" lang="en-US" sz="1050" strike="noStrike" u="none">
              <a:solidFill>
                <a:srgbClr val="000000"/>
              </a:solidFill>
              <a:effectLst/>
              <a:uFillTx/>
              <a:latin typeface="Times New Roman"/>
            </a:endParaRPr>
          </a:p>
        </p:txBody>
      </p:sp>
      <p:sp>
        <p:nvSpPr>
          <p:cNvPr id="559" name=""/>
          <p:cNvSpPr txBox="1"/>
          <p:nvPr/>
        </p:nvSpPr>
        <p:spPr>
          <a:xfrm>
            <a:off x="1069560" y="2587320"/>
            <a:ext cx="939600" cy="169560"/>
          </a:xfrm>
          <a:prstGeom prst="rect">
            <a:avLst/>
          </a:prstGeom>
          <a:noFill/>
          <a:ln w="0">
            <a:noFill/>
          </a:ln>
        </p:spPr>
        <p:txBody>
          <a:bodyPr wrap="none" lIns="0" rIns="0" tIns="0" bIns="0" anchor="t">
            <a:spAutoFit/>
          </a:bodyPr>
          <a:p>
            <a:r>
              <a:rPr b="0" lang="zh-CN" sz="1050" strike="noStrike" u="none">
                <a:solidFill>
                  <a:srgbClr val="1e40af"/>
                </a:solidFill>
                <a:effectLst/>
                <a:uFillTx/>
                <a:latin typeface="WenQuanYiZenHei"/>
                <a:ea typeface="WenQuanYiZenHei"/>
              </a:rPr>
              <a:t>应用级灾备中心</a:t>
            </a:r>
            <a:endParaRPr b="0" lang="en-US" sz="1050" strike="noStrike" u="none">
              <a:solidFill>
                <a:srgbClr val="000000"/>
              </a:solidFill>
              <a:effectLst/>
              <a:uFillTx/>
              <a:latin typeface="Times New Roman"/>
            </a:endParaRPr>
          </a:p>
        </p:txBody>
      </p:sp>
      <p:sp>
        <p:nvSpPr>
          <p:cNvPr id="560" name=""/>
          <p:cNvSpPr/>
          <p:nvPr/>
        </p:nvSpPr>
        <p:spPr>
          <a:xfrm>
            <a:off x="668520" y="3342600"/>
            <a:ext cx="300960" cy="300960"/>
          </a:xfrm>
          <a:custGeom>
            <a:avLst/>
            <a:gdLst/>
            <a:ahLst/>
            <a:rect l="0" t="0" r="r" b="b"/>
            <a:pathLst>
              <a:path w="836" h="836">
                <a:moveTo>
                  <a:pt x="836" y="419"/>
                </a:moveTo>
                <a:cubicBezTo>
                  <a:pt x="836" y="446"/>
                  <a:pt x="834" y="473"/>
                  <a:pt x="828" y="500"/>
                </a:cubicBezTo>
                <a:cubicBezTo>
                  <a:pt x="823" y="527"/>
                  <a:pt x="815" y="553"/>
                  <a:pt x="804" y="578"/>
                </a:cubicBezTo>
                <a:cubicBezTo>
                  <a:pt x="794" y="604"/>
                  <a:pt x="781" y="628"/>
                  <a:pt x="766" y="651"/>
                </a:cubicBezTo>
                <a:cubicBezTo>
                  <a:pt x="751" y="674"/>
                  <a:pt x="733" y="695"/>
                  <a:pt x="714" y="714"/>
                </a:cubicBezTo>
                <a:cubicBezTo>
                  <a:pt x="694" y="733"/>
                  <a:pt x="673" y="751"/>
                  <a:pt x="651" y="766"/>
                </a:cubicBezTo>
                <a:cubicBezTo>
                  <a:pt x="628" y="781"/>
                  <a:pt x="604" y="794"/>
                  <a:pt x="578" y="805"/>
                </a:cubicBezTo>
                <a:cubicBezTo>
                  <a:pt x="553" y="815"/>
                  <a:pt x="527" y="823"/>
                  <a:pt x="500" y="828"/>
                </a:cubicBezTo>
                <a:cubicBezTo>
                  <a:pt x="473" y="834"/>
                  <a:pt x="446" y="836"/>
                  <a:pt x="418" y="836"/>
                </a:cubicBezTo>
                <a:cubicBezTo>
                  <a:pt x="391" y="836"/>
                  <a:pt x="364" y="834"/>
                  <a:pt x="337" y="828"/>
                </a:cubicBezTo>
                <a:cubicBezTo>
                  <a:pt x="310" y="823"/>
                  <a:pt x="284" y="815"/>
                  <a:pt x="258" y="805"/>
                </a:cubicBezTo>
                <a:cubicBezTo>
                  <a:pt x="233" y="794"/>
                  <a:pt x="208" y="781"/>
                  <a:pt x="185" y="766"/>
                </a:cubicBezTo>
                <a:cubicBezTo>
                  <a:pt x="162" y="751"/>
                  <a:pt x="141" y="733"/>
                  <a:pt x="122" y="714"/>
                </a:cubicBezTo>
                <a:cubicBezTo>
                  <a:pt x="103" y="695"/>
                  <a:pt x="85" y="674"/>
                  <a:pt x="70" y="651"/>
                </a:cubicBezTo>
                <a:cubicBezTo>
                  <a:pt x="55" y="628"/>
                  <a:pt x="42" y="604"/>
                  <a:pt x="31" y="578"/>
                </a:cubicBezTo>
                <a:cubicBezTo>
                  <a:pt x="21" y="553"/>
                  <a:pt x="13" y="527"/>
                  <a:pt x="8" y="500"/>
                </a:cubicBezTo>
                <a:cubicBezTo>
                  <a:pt x="2" y="473"/>
                  <a:pt x="0" y="446"/>
                  <a:pt x="0" y="419"/>
                </a:cubicBezTo>
                <a:cubicBezTo>
                  <a:pt x="0" y="391"/>
                  <a:pt x="2" y="364"/>
                  <a:pt x="8" y="337"/>
                </a:cubicBezTo>
                <a:cubicBezTo>
                  <a:pt x="13" y="309"/>
                  <a:pt x="21" y="283"/>
                  <a:pt x="31" y="258"/>
                </a:cubicBezTo>
                <a:cubicBezTo>
                  <a:pt x="42" y="232"/>
                  <a:pt x="55" y="208"/>
                  <a:pt x="70" y="185"/>
                </a:cubicBezTo>
                <a:cubicBezTo>
                  <a:pt x="85" y="163"/>
                  <a:pt x="103" y="142"/>
                  <a:pt x="122" y="122"/>
                </a:cubicBezTo>
                <a:cubicBezTo>
                  <a:pt x="141" y="103"/>
                  <a:pt x="162" y="85"/>
                  <a:pt x="185" y="70"/>
                </a:cubicBezTo>
                <a:cubicBezTo>
                  <a:pt x="208" y="55"/>
                  <a:pt x="233" y="42"/>
                  <a:pt x="258" y="32"/>
                </a:cubicBezTo>
                <a:cubicBezTo>
                  <a:pt x="284" y="21"/>
                  <a:pt x="310" y="13"/>
                  <a:pt x="337" y="8"/>
                </a:cubicBezTo>
                <a:cubicBezTo>
                  <a:pt x="364" y="2"/>
                  <a:pt x="391" y="0"/>
                  <a:pt x="418" y="0"/>
                </a:cubicBezTo>
                <a:cubicBezTo>
                  <a:pt x="446" y="0"/>
                  <a:pt x="473" y="2"/>
                  <a:pt x="500" y="8"/>
                </a:cubicBezTo>
                <a:cubicBezTo>
                  <a:pt x="527" y="13"/>
                  <a:pt x="553" y="21"/>
                  <a:pt x="578" y="32"/>
                </a:cubicBezTo>
                <a:cubicBezTo>
                  <a:pt x="604" y="42"/>
                  <a:pt x="628" y="55"/>
                  <a:pt x="651" y="70"/>
                </a:cubicBezTo>
                <a:cubicBezTo>
                  <a:pt x="673" y="85"/>
                  <a:pt x="694" y="103"/>
                  <a:pt x="714" y="122"/>
                </a:cubicBezTo>
                <a:cubicBezTo>
                  <a:pt x="733" y="142"/>
                  <a:pt x="751" y="163"/>
                  <a:pt x="766" y="185"/>
                </a:cubicBezTo>
                <a:cubicBezTo>
                  <a:pt x="781" y="208"/>
                  <a:pt x="794" y="232"/>
                  <a:pt x="804" y="258"/>
                </a:cubicBezTo>
                <a:cubicBezTo>
                  <a:pt x="815" y="283"/>
                  <a:pt x="823" y="309"/>
                  <a:pt x="828" y="337"/>
                </a:cubicBezTo>
                <a:cubicBezTo>
                  <a:pt x="834" y="364"/>
                  <a:pt x="836" y="391"/>
                  <a:pt x="836" y="419"/>
                </a:cubicBezTo>
                <a:close/>
              </a:path>
            </a:pathLst>
          </a:custGeom>
          <a:solidFill>
            <a:srgbClr val="3b82f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61" name=""/>
          <p:cNvSpPr txBox="1"/>
          <p:nvPr/>
        </p:nvSpPr>
        <p:spPr>
          <a:xfrm>
            <a:off x="1069560" y="2787120"/>
            <a:ext cx="258228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在数据级基础上，实现应用系统的同步和快速切换</a:t>
            </a:r>
            <a:endParaRPr b="0" lang="en-US" sz="920" strike="noStrike" u="none">
              <a:solidFill>
                <a:srgbClr val="000000"/>
              </a:solidFill>
              <a:effectLst/>
              <a:uFillTx/>
              <a:latin typeface="Times New Roman"/>
            </a:endParaRPr>
          </a:p>
        </p:txBody>
      </p:sp>
      <p:sp>
        <p:nvSpPr>
          <p:cNvPr id="562" name=""/>
          <p:cNvSpPr txBox="1"/>
          <p:nvPr/>
        </p:nvSpPr>
        <p:spPr>
          <a:xfrm>
            <a:off x="772200" y="3410640"/>
            <a:ext cx="133200" cy="157320"/>
          </a:xfrm>
          <a:prstGeom prst="rect">
            <a:avLst/>
          </a:prstGeom>
          <a:noFill/>
          <a:ln w="0">
            <a:noFill/>
          </a:ln>
        </p:spPr>
        <p:txBody>
          <a:bodyPr wrap="none" lIns="0" rIns="0" tIns="0" bIns="0" anchor="t">
            <a:spAutoFit/>
          </a:bodyPr>
          <a:p>
            <a:r>
              <a:rPr b="1" lang="en-US" sz="1050" strike="noStrike" u="none">
                <a:solidFill>
                  <a:srgbClr val="ffffff"/>
                </a:solidFill>
                <a:effectLst/>
                <a:uFillTx/>
                <a:latin typeface="DejaVuSans"/>
                <a:ea typeface="DejaVuSans"/>
              </a:rPr>
              <a:t>3</a:t>
            </a:r>
            <a:endParaRPr b="0" lang="en-US" sz="1050" strike="noStrike" u="none">
              <a:solidFill>
                <a:srgbClr val="000000"/>
              </a:solidFill>
              <a:effectLst/>
              <a:uFillTx/>
              <a:latin typeface="Times New Roman"/>
            </a:endParaRPr>
          </a:p>
        </p:txBody>
      </p:sp>
      <p:sp>
        <p:nvSpPr>
          <p:cNvPr id="563" name=""/>
          <p:cNvSpPr txBox="1"/>
          <p:nvPr/>
        </p:nvSpPr>
        <p:spPr>
          <a:xfrm>
            <a:off x="1069560" y="3355920"/>
            <a:ext cx="939600" cy="169560"/>
          </a:xfrm>
          <a:prstGeom prst="rect">
            <a:avLst/>
          </a:prstGeom>
          <a:noFill/>
          <a:ln w="0">
            <a:noFill/>
          </a:ln>
        </p:spPr>
        <p:txBody>
          <a:bodyPr wrap="none" lIns="0" rIns="0" tIns="0" bIns="0" anchor="t">
            <a:spAutoFit/>
          </a:bodyPr>
          <a:p>
            <a:r>
              <a:rPr b="0" lang="zh-CN" sz="1050" strike="noStrike" u="none">
                <a:solidFill>
                  <a:srgbClr val="1e40af"/>
                </a:solidFill>
                <a:effectLst/>
                <a:uFillTx/>
                <a:latin typeface="WenQuanYiZenHei"/>
                <a:ea typeface="WenQuanYiZenHei"/>
              </a:rPr>
              <a:t>集中式数据中心</a:t>
            </a:r>
            <a:endParaRPr b="0" lang="en-US" sz="1050" strike="noStrike" u="none">
              <a:solidFill>
                <a:srgbClr val="000000"/>
              </a:solidFill>
              <a:effectLst/>
              <a:uFillTx/>
              <a:latin typeface="Times New Roman"/>
            </a:endParaRPr>
          </a:p>
        </p:txBody>
      </p:sp>
      <p:sp>
        <p:nvSpPr>
          <p:cNvPr id="564" name=""/>
          <p:cNvSpPr/>
          <p:nvPr/>
        </p:nvSpPr>
        <p:spPr>
          <a:xfrm>
            <a:off x="4629600" y="1671120"/>
            <a:ext cx="5532480" cy="1270440"/>
          </a:xfrm>
          <a:custGeom>
            <a:avLst/>
            <a:gdLst/>
            <a:ahLst/>
            <a:rect l="0" t="0" r="r" b="b"/>
            <a:pathLst>
              <a:path w="15368" h="3529">
                <a:moveTo>
                  <a:pt x="0" y="3344"/>
                </a:moveTo>
                <a:lnTo>
                  <a:pt x="0" y="186"/>
                </a:lnTo>
                <a:cubicBezTo>
                  <a:pt x="0" y="174"/>
                  <a:pt x="1" y="162"/>
                  <a:pt x="3" y="150"/>
                </a:cubicBezTo>
                <a:cubicBezTo>
                  <a:pt x="5" y="138"/>
                  <a:pt x="9" y="126"/>
                  <a:pt x="14" y="115"/>
                </a:cubicBezTo>
                <a:cubicBezTo>
                  <a:pt x="18" y="103"/>
                  <a:pt x="24" y="93"/>
                  <a:pt x="31" y="83"/>
                </a:cubicBezTo>
                <a:cubicBezTo>
                  <a:pt x="38" y="73"/>
                  <a:pt x="45" y="63"/>
                  <a:pt x="54" y="55"/>
                </a:cubicBezTo>
                <a:cubicBezTo>
                  <a:pt x="63" y="46"/>
                  <a:pt x="72" y="38"/>
                  <a:pt x="82" y="31"/>
                </a:cubicBezTo>
                <a:cubicBezTo>
                  <a:pt x="92" y="25"/>
                  <a:pt x="103" y="19"/>
                  <a:pt x="114" y="14"/>
                </a:cubicBezTo>
                <a:cubicBezTo>
                  <a:pt x="125" y="10"/>
                  <a:pt x="137" y="6"/>
                  <a:pt x="149" y="4"/>
                </a:cubicBezTo>
                <a:cubicBezTo>
                  <a:pt x="161" y="1"/>
                  <a:pt x="173" y="0"/>
                  <a:pt x="185" y="0"/>
                </a:cubicBezTo>
                <a:lnTo>
                  <a:pt x="15182" y="0"/>
                </a:lnTo>
                <a:cubicBezTo>
                  <a:pt x="15194" y="0"/>
                  <a:pt x="15206" y="1"/>
                  <a:pt x="15218" y="4"/>
                </a:cubicBezTo>
                <a:cubicBezTo>
                  <a:pt x="15230" y="6"/>
                  <a:pt x="15242" y="10"/>
                  <a:pt x="15253" y="14"/>
                </a:cubicBezTo>
                <a:cubicBezTo>
                  <a:pt x="15264" y="19"/>
                  <a:pt x="15275" y="25"/>
                  <a:pt x="15285" y="31"/>
                </a:cubicBezTo>
                <a:cubicBezTo>
                  <a:pt x="15295" y="38"/>
                  <a:pt x="15305" y="46"/>
                  <a:pt x="15313" y="55"/>
                </a:cubicBezTo>
                <a:cubicBezTo>
                  <a:pt x="15322" y="63"/>
                  <a:pt x="15329" y="73"/>
                  <a:pt x="15336" y="83"/>
                </a:cubicBezTo>
                <a:cubicBezTo>
                  <a:pt x="15343" y="93"/>
                  <a:pt x="15349" y="103"/>
                  <a:pt x="15353" y="115"/>
                </a:cubicBezTo>
                <a:cubicBezTo>
                  <a:pt x="15358" y="126"/>
                  <a:pt x="15362" y="138"/>
                  <a:pt x="15364" y="150"/>
                </a:cubicBezTo>
                <a:cubicBezTo>
                  <a:pt x="15366" y="162"/>
                  <a:pt x="15368" y="174"/>
                  <a:pt x="15368" y="186"/>
                </a:cubicBezTo>
                <a:lnTo>
                  <a:pt x="15368" y="3344"/>
                </a:lnTo>
                <a:cubicBezTo>
                  <a:pt x="15368" y="3356"/>
                  <a:pt x="15366" y="3368"/>
                  <a:pt x="15364" y="3380"/>
                </a:cubicBezTo>
                <a:cubicBezTo>
                  <a:pt x="15362" y="3392"/>
                  <a:pt x="15358" y="3404"/>
                  <a:pt x="15353" y="3415"/>
                </a:cubicBezTo>
                <a:cubicBezTo>
                  <a:pt x="15349" y="3426"/>
                  <a:pt x="15343" y="3437"/>
                  <a:pt x="15336" y="3447"/>
                </a:cubicBezTo>
                <a:cubicBezTo>
                  <a:pt x="15329" y="3457"/>
                  <a:pt x="15322" y="3466"/>
                  <a:pt x="15313" y="3475"/>
                </a:cubicBezTo>
                <a:cubicBezTo>
                  <a:pt x="15305" y="3484"/>
                  <a:pt x="15295" y="3491"/>
                  <a:pt x="15285" y="3498"/>
                </a:cubicBezTo>
                <a:cubicBezTo>
                  <a:pt x="15275" y="3505"/>
                  <a:pt x="15264" y="3511"/>
                  <a:pt x="15253" y="3515"/>
                </a:cubicBezTo>
                <a:cubicBezTo>
                  <a:pt x="15242" y="3520"/>
                  <a:pt x="15230" y="3524"/>
                  <a:pt x="15218" y="3526"/>
                </a:cubicBezTo>
                <a:cubicBezTo>
                  <a:pt x="15206" y="3528"/>
                  <a:pt x="15194" y="3529"/>
                  <a:pt x="15182" y="3529"/>
                </a:cubicBezTo>
                <a:lnTo>
                  <a:pt x="185" y="3529"/>
                </a:lnTo>
                <a:cubicBezTo>
                  <a:pt x="173" y="3529"/>
                  <a:pt x="161" y="3528"/>
                  <a:pt x="149" y="3526"/>
                </a:cubicBezTo>
                <a:cubicBezTo>
                  <a:pt x="137" y="3524"/>
                  <a:pt x="125" y="3520"/>
                  <a:pt x="114" y="3515"/>
                </a:cubicBezTo>
                <a:cubicBezTo>
                  <a:pt x="103" y="3511"/>
                  <a:pt x="92" y="3505"/>
                  <a:pt x="82" y="3498"/>
                </a:cubicBezTo>
                <a:cubicBezTo>
                  <a:pt x="72" y="3491"/>
                  <a:pt x="63" y="3484"/>
                  <a:pt x="54" y="3475"/>
                </a:cubicBezTo>
                <a:cubicBezTo>
                  <a:pt x="45" y="3466"/>
                  <a:pt x="38" y="3457"/>
                  <a:pt x="31" y="3447"/>
                </a:cubicBezTo>
                <a:cubicBezTo>
                  <a:pt x="24" y="3437"/>
                  <a:pt x="18" y="3426"/>
                  <a:pt x="14" y="3415"/>
                </a:cubicBezTo>
                <a:cubicBezTo>
                  <a:pt x="9" y="3404"/>
                  <a:pt x="5" y="3392"/>
                  <a:pt x="3" y="3380"/>
                </a:cubicBezTo>
                <a:cubicBezTo>
                  <a:pt x="1" y="3368"/>
                  <a:pt x="0" y="3356"/>
                  <a:pt x="0" y="3344"/>
                </a:cubicBezTo>
                <a:close/>
              </a:path>
            </a:pathLst>
          </a:custGeom>
          <a:solidFill>
            <a:srgbClr val="ffffff">
              <a:alpha val="90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565" name="" descr=""/>
          <p:cNvPicPr/>
          <p:nvPr/>
        </p:nvPicPr>
        <p:blipFill>
          <a:blip r:embed="rId4"/>
          <a:stretch/>
        </p:blipFill>
        <p:spPr>
          <a:xfrm>
            <a:off x="4629600" y="1303560"/>
            <a:ext cx="174960" cy="200160"/>
          </a:xfrm>
          <a:prstGeom prst="rect">
            <a:avLst/>
          </a:prstGeom>
          <a:noFill/>
          <a:ln w="0">
            <a:noFill/>
          </a:ln>
        </p:spPr>
      </p:pic>
      <p:sp>
        <p:nvSpPr>
          <p:cNvPr id="566" name=""/>
          <p:cNvSpPr txBox="1"/>
          <p:nvPr/>
        </p:nvSpPr>
        <p:spPr>
          <a:xfrm>
            <a:off x="1069560" y="3556080"/>
            <a:ext cx="269964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将三地灾备中心升级为主要生产中心，实现三地互备</a:t>
            </a:r>
            <a:endParaRPr b="0" lang="en-US" sz="920" strike="noStrike" u="none">
              <a:solidFill>
                <a:srgbClr val="000000"/>
              </a:solidFill>
              <a:effectLst/>
              <a:uFillTx/>
              <a:latin typeface="Times New Roman"/>
            </a:endParaRPr>
          </a:p>
        </p:txBody>
      </p:sp>
      <p:pic>
        <p:nvPicPr>
          <p:cNvPr id="567" name="" descr=""/>
          <p:cNvPicPr/>
          <p:nvPr/>
        </p:nvPicPr>
        <p:blipFill>
          <a:blip r:embed="rId5"/>
          <a:stretch/>
        </p:blipFill>
        <p:spPr>
          <a:xfrm>
            <a:off x="4763160" y="1838520"/>
            <a:ext cx="133200" cy="133200"/>
          </a:xfrm>
          <a:prstGeom prst="rect">
            <a:avLst/>
          </a:prstGeom>
          <a:noFill/>
          <a:ln w="0">
            <a:noFill/>
          </a:ln>
        </p:spPr>
      </p:pic>
      <p:sp>
        <p:nvSpPr>
          <p:cNvPr id="568" name=""/>
          <p:cNvSpPr txBox="1"/>
          <p:nvPr/>
        </p:nvSpPr>
        <p:spPr>
          <a:xfrm>
            <a:off x="4905360" y="1277640"/>
            <a:ext cx="140904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分布式数据管理</a:t>
            </a:r>
            <a:endParaRPr b="0" lang="en-US" sz="1580" strike="noStrike" u="none">
              <a:solidFill>
                <a:srgbClr val="000000"/>
              </a:solidFill>
              <a:effectLst/>
              <a:uFillTx/>
              <a:latin typeface="Times New Roman"/>
            </a:endParaRPr>
          </a:p>
        </p:txBody>
      </p:sp>
      <p:pic>
        <p:nvPicPr>
          <p:cNvPr id="569" name="" descr=""/>
          <p:cNvPicPr/>
          <p:nvPr/>
        </p:nvPicPr>
        <p:blipFill>
          <a:blip r:embed="rId6"/>
          <a:stretch/>
        </p:blipFill>
        <p:spPr>
          <a:xfrm>
            <a:off x="4763160" y="2106000"/>
            <a:ext cx="133200" cy="133200"/>
          </a:xfrm>
          <a:prstGeom prst="rect">
            <a:avLst/>
          </a:prstGeom>
          <a:noFill/>
          <a:ln w="0">
            <a:noFill/>
          </a:ln>
        </p:spPr>
      </p:pic>
      <p:sp>
        <p:nvSpPr>
          <p:cNvPr id="570" name=""/>
          <p:cNvSpPr txBox="1"/>
          <p:nvPr/>
        </p:nvSpPr>
        <p:spPr>
          <a:xfrm>
            <a:off x="4964040" y="1818360"/>
            <a:ext cx="295128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采用</a:t>
            </a:r>
            <a:r>
              <a:rPr b="0" lang="zh-CN" sz="1050" strike="noStrike" u="none">
                <a:solidFill>
                  <a:srgbClr val="f5a623"/>
                </a:solidFill>
                <a:effectLst/>
                <a:uFillTx/>
                <a:latin typeface="WenQuanYiZenHei"/>
                <a:ea typeface="WenQuanYiZenHei"/>
              </a:rPr>
              <a:t>分布式存储</a:t>
            </a:r>
            <a:r>
              <a:rPr b="0" lang="zh-CN" sz="1050" strike="noStrike" u="none">
                <a:solidFill>
                  <a:srgbClr val="000000"/>
                </a:solidFill>
                <a:effectLst/>
                <a:uFillTx/>
                <a:latin typeface="WenQuanYiZenHei"/>
                <a:ea typeface="WenQuanYiZenHei"/>
              </a:rPr>
              <a:t>、场景数据隔离和分布式访问技术</a:t>
            </a:r>
            <a:endParaRPr b="0" lang="en-US" sz="1050" strike="noStrike" u="none">
              <a:solidFill>
                <a:srgbClr val="000000"/>
              </a:solidFill>
              <a:effectLst/>
              <a:uFillTx/>
              <a:latin typeface="Times New Roman"/>
            </a:endParaRPr>
          </a:p>
        </p:txBody>
      </p:sp>
      <p:pic>
        <p:nvPicPr>
          <p:cNvPr id="571" name="" descr=""/>
          <p:cNvPicPr/>
          <p:nvPr/>
        </p:nvPicPr>
        <p:blipFill>
          <a:blip r:embed="rId7"/>
          <a:stretch/>
        </p:blipFill>
        <p:spPr>
          <a:xfrm>
            <a:off x="4763160" y="2373480"/>
            <a:ext cx="133200" cy="133200"/>
          </a:xfrm>
          <a:prstGeom prst="rect">
            <a:avLst/>
          </a:prstGeom>
          <a:noFill/>
          <a:ln w="0">
            <a:noFill/>
          </a:ln>
        </p:spPr>
      </p:pic>
      <p:sp>
        <p:nvSpPr>
          <p:cNvPr id="572" name=""/>
          <p:cNvSpPr txBox="1"/>
          <p:nvPr/>
        </p:nvSpPr>
        <p:spPr>
          <a:xfrm>
            <a:off x="4964040" y="2085840"/>
            <a:ext cx="214668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支持海量实时数据的管理和高效访问</a:t>
            </a:r>
            <a:endParaRPr b="0" lang="en-US" sz="1050" strike="noStrike" u="none">
              <a:solidFill>
                <a:srgbClr val="000000"/>
              </a:solidFill>
              <a:effectLst/>
              <a:uFillTx/>
              <a:latin typeface="Times New Roman"/>
            </a:endParaRPr>
          </a:p>
        </p:txBody>
      </p:sp>
      <p:pic>
        <p:nvPicPr>
          <p:cNvPr id="573" name="" descr=""/>
          <p:cNvPicPr/>
          <p:nvPr/>
        </p:nvPicPr>
        <p:blipFill>
          <a:blip r:embed="rId8"/>
          <a:stretch/>
        </p:blipFill>
        <p:spPr>
          <a:xfrm>
            <a:off x="4763160" y="2640600"/>
            <a:ext cx="133200" cy="133200"/>
          </a:xfrm>
          <a:prstGeom prst="rect">
            <a:avLst/>
          </a:prstGeom>
          <a:noFill/>
          <a:ln w="0">
            <a:noFill/>
          </a:ln>
        </p:spPr>
      </p:pic>
      <p:sp>
        <p:nvSpPr>
          <p:cNvPr id="574" name=""/>
          <p:cNvSpPr txBox="1"/>
          <p:nvPr/>
        </p:nvSpPr>
        <p:spPr>
          <a:xfrm>
            <a:off x="4964040" y="2353320"/>
            <a:ext cx="295128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构建</a:t>
            </a:r>
            <a:r>
              <a:rPr b="0" lang="zh-CN" sz="1050" strike="noStrike" u="none">
                <a:solidFill>
                  <a:srgbClr val="f5a623"/>
                </a:solidFill>
                <a:effectLst/>
                <a:uFillTx/>
                <a:latin typeface="WenQuanYiZenHei"/>
                <a:ea typeface="WenQuanYiZenHei"/>
              </a:rPr>
              <a:t>高速广域网</a:t>
            </a:r>
            <a:r>
              <a:rPr b="0" lang="zh-CN" sz="1050" strike="noStrike" u="none">
                <a:solidFill>
                  <a:srgbClr val="000000"/>
                </a:solidFill>
                <a:effectLst/>
                <a:uFillTx/>
                <a:latin typeface="WenQuanYiZenHei"/>
                <a:ea typeface="WenQuanYiZenHei"/>
              </a:rPr>
              <a:t>，采用虚拟化技术提高网络扩展性</a:t>
            </a:r>
            <a:endParaRPr b="0" lang="en-US" sz="1050" strike="noStrike" u="none">
              <a:solidFill>
                <a:srgbClr val="000000"/>
              </a:solidFill>
              <a:effectLst/>
              <a:uFillTx/>
              <a:latin typeface="Times New Roman"/>
            </a:endParaRPr>
          </a:p>
        </p:txBody>
      </p:sp>
      <p:sp>
        <p:nvSpPr>
          <p:cNvPr id="575" name=""/>
          <p:cNvSpPr txBox="1"/>
          <p:nvPr/>
        </p:nvSpPr>
        <p:spPr>
          <a:xfrm>
            <a:off x="4964040" y="2620440"/>
            <a:ext cx="67140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存储采用</a:t>
            </a:r>
            <a:r>
              <a:rPr b="0" lang="zh-CN" sz="1050" strike="noStrike" u="none">
                <a:solidFill>
                  <a:srgbClr val="f5a623"/>
                </a:solidFill>
                <a:effectLst/>
                <a:uFillTx/>
                <a:latin typeface="WenQuanYiZenHei"/>
                <a:ea typeface="WenQuanYiZenHei"/>
              </a:rPr>
              <a:t>双</a:t>
            </a:r>
            <a:endParaRPr b="0" lang="en-US" sz="1050" strike="noStrike" u="none">
              <a:solidFill>
                <a:srgbClr val="000000"/>
              </a:solidFill>
              <a:effectLst/>
              <a:uFillTx/>
              <a:latin typeface="Times New Roman"/>
            </a:endParaRPr>
          </a:p>
        </p:txBody>
      </p:sp>
      <p:sp>
        <p:nvSpPr>
          <p:cNvPr id="576" name=""/>
          <p:cNvSpPr txBox="1"/>
          <p:nvPr/>
        </p:nvSpPr>
        <p:spPr>
          <a:xfrm>
            <a:off x="5632560" y="2625120"/>
            <a:ext cx="411480" cy="157320"/>
          </a:xfrm>
          <a:prstGeom prst="rect">
            <a:avLst/>
          </a:prstGeom>
          <a:noFill/>
          <a:ln w="0">
            <a:noFill/>
          </a:ln>
        </p:spPr>
        <p:txBody>
          <a:bodyPr wrap="none" lIns="0" rIns="0" tIns="0" bIns="0" anchor="t">
            <a:spAutoFit/>
          </a:bodyPr>
          <a:p>
            <a:r>
              <a:rPr b="0" lang="en-US" sz="1050" strike="noStrike" u="none">
                <a:solidFill>
                  <a:srgbClr val="f5a623"/>
                </a:solidFill>
                <a:effectLst/>
                <a:uFillTx/>
                <a:latin typeface="DejaVuSans"/>
                <a:ea typeface="DejaVuSans"/>
              </a:rPr>
              <a:t>Fabric</a:t>
            </a:r>
            <a:endParaRPr b="0" lang="en-US" sz="1050" strike="noStrike" u="none">
              <a:solidFill>
                <a:srgbClr val="000000"/>
              </a:solidFill>
              <a:effectLst/>
              <a:uFillTx/>
              <a:latin typeface="Times New Roman"/>
            </a:endParaRPr>
          </a:p>
        </p:txBody>
      </p:sp>
      <p:sp>
        <p:nvSpPr>
          <p:cNvPr id="577" name=""/>
          <p:cNvSpPr/>
          <p:nvPr/>
        </p:nvSpPr>
        <p:spPr>
          <a:xfrm>
            <a:off x="4629600" y="3543120"/>
            <a:ext cx="5532480" cy="1437480"/>
          </a:xfrm>
          <a:custGeom>
            <a:avLst/>
            <a:gdLst/>
            <a:ahLst/>
            <a:rect l="0" t="0" r="r" b="b"/>
            <a:pathLst>
              <a:path w="15368" h="3993">
                <a:moveTo>
                  <a:pt x="0" y="3808"/>
                </a:moveTo>
                <a:lnTo>
                  <a:pt x="0" y="187"/>
                </a:lnTo>
                <a:cubicBezTo>
                  <a:pt x="0" y="174"/>
                  <a:pt x="1" y="162"/>
                  <a:pt x="3" y="150"/>
                </a:cubicBezTo>
                <a:cubicBezTo>
                  <a:pt x="5" y="137"/>
                  <a:pt x="9" y="126"/>
                  <a:pt x="14" y="114"/>
                </a:cubicBezTo>
                <a:cubicBezTo>
                  <a:pt x="18" y="103"/>
                  <a:pt x="24" y="93"/>
                  <a:pt x="31" y="82"/>
                </a:cubicBezTo>
                <a:cubicBezTo>
                  <a:pt x="38" y="72"/>
                  <a:pt x="45" y="63"/>
                  <a:pt x="54" y="54"/>
                </a:cubicBezTo>
                <a:cubicBezTo>
                  <a:pt x="63" y="46"/>
                  <a:pt x="72" y="38"/>
                  <a:pt x="82" y="31"/>
                </a:cubicBezTo>
                <a:cubicBezTo>
                  <a:pt x="92" y="24"/>
                  <a:pt x="103" y="19"/>
                  <a:pt x="114" y="14"/>
                </a:cubicBezTo>
                <a:cubicBezTo>
                  <a:pt x="125" y="9"/>
                  <a:pt x="137" y="6"/>
                  <a:pt x="149" y="3"/>
                </a:cubicBezTo>
                <a:cubicBezTo>
                  <a:pt x="161" y="1"/>
                  <a:pt x="173" y="0"/>
                  <a:pt x="185" y="0"/>
                </a:cubicBezTo>
                <a:lnTo>
                  <a:pt x="15182" y="0"/>
                </a:lnTo>
                <a:cubicBezTo>
                  <a:pt x="15194" y="0"/>
                  <a:pt x="15206" y="1"/>
                  <a:pt x="15218" y="3"/>
                </a:cubicBezTo>
                <a:cubicBezTo>
                  <a:pt x="15230" y="6"/>
                  <a:pt x="15242" y="9"/>
                  <a:pt x="15253" y="14"/>
                </a:cubicBezTo>
                <a:cubicBezTo>
                  <a:pt x="15264" y="19"/>
                  <a:pt x="15275" y="24"/>
                  <a:pt x="15285" y="31"/>
                </a:cubicBezTo>
                <a:cubicBezTo>
                  <a:pt x="15295" y="38"/>
                  <a:pt x="15305" y="46"/>
                  <a:pt x="15313" y="54"/>
                </a:cubicBezTo>
                <a:cubicBezTo>
                  <a:pt x="15322" y="63"/>
                  <a:pt x="15329" y="72"/>
                  <a:pt x="15336" y="82"/>
                </a:cubicBezTo>
                <a:cubicBezTo>
                  <a:pt x="15343" y="93"/>
                  <a:pt x="15349" y="103"/>
                  <a:pt x="15353" y="114"/>
                </a:cubicBezTo>
                <a:cubicBezTo>
                  <a:pt x="15358" y="126"/>
                  <a:pt x="15362" y="137"/>
                  <a:pt x="15364" y="150"/>
                </a:cubicBezTo>
                <a:cubicBezTo>
                  <a:pt x="15366" y="162"/>
                  <a:pt x="15368" y="174"/>
                  <a:pt x="15368" y="187"/>
                </a:cubicBezTo>
                <a:lnTo>
                  <a:pt x="15368" y="3808"/>
                </a:lnTo>
                <a:cubicBezTo>
                  <a:pt x="15368" y="3820"/>
                  <a:pt x="15366" y="3832"/>
                  <a:pt x="15364" y="3844"/>
                </a:cubicBezTo>
                <a:cubicBezTo>
                  <a:pt x="15362" y="3856"/>
                  <a:pt x="15358" y="3868"/>
                  <a:pt x="15353" y="3879"/>
                </a:cubicBezTo>
                <a:cubicBezTo>
                  <a:pt x="15349" y="3890"/>
                  <a:pt x="15343" y="3901"/>
                  <a:pt x="15336" y="3911"/>
                </a:cubicBezTo>
                <a:cubicBezTo>
                  <a:pt x="15329" y="3921"/>
                  <a:pt x="15322" y="3930"/>
                  <a:pt x="15313" y="3939"/>
                </a:cubicBezTo>
                <a:cubicBezTo>
                  <a:pt x="15305" y="3948"/>
                  <a:pt x="15295" y="3955"/>
                  <a:pt x="15285" y="3962"/>
                </a:cubicBezTo>
                <a:cubicBezTo>
                  <a:pt x="15275" y="3969"/>
                  <a:pt x="15264" y="3975"/>
                  <a:pt x="15253" y="3979"/>
                </a:cubicBezTo>
                <a:cubicBezTo>
                  <a:pt x="15242" y="3984"/>
                  <a:pt x="15230" y="3988"/>
                  <a:pt x="15218" y="3990"/>
                </a:cubicBezTo>
                <a:cubicBezTo>
                  <a:pt x="15206" y="3992"/>
                  <a:pt x="15194" y="3993"/>
                  <a:pt x="15182" y="3993"/>
                </a:cubicBezTo>
                <a:lnTo>
                  <a:pt x="185" y="3993"/>
                </a:lnTo>
                <a:cubicBezTo>
                  <a:pt x="173" y="3993"/>
                  <a:pt x="161" y="3992"/>
                  <a:pt x="149" y="3990"/>
                </a:cubicBezTo>
                <a:cubicBezTo>
                  <a:pt x="137" y="3988"/>
                  <a:pt x="125" y="3984"/>
                  <a:pt x="114" y="3979"/>
                </a:cubicBezTo>
                <a:cubicBezTo>
                  <a:pt x="103" y="3975"/>
                  <a:pt x="92" y="3969"/>
                  <a:pt x="82" y="3962"/>
                </a:cubicBezTo>
                <a:cubicBezTo>
                  <a:pt x="72" y="3955"/>
                  <a:pt x="63" y="3948"/>
                  <a:pt x="54" y="3939"/>
                </a:cubicBezTo>
                <a:cubicBezTo>
                  <a:pt x="45" y="3930"/>
                  <a:pt x="38" y="3921"/>
                  <a:pt x="31" y="3911"/>
                </a:cubicBezTo>
                <a:cubicBezTo>
                  <a:pt x="24" y="3901"/>
                  <a:pt x="18" y="3890"/>
                  <a:pt x="14" y="3879"/>
                </a:cubicBezTo>
                <a:cubicBezTo>
                  <a:pt x="9" y="3868"/>
                  <a:pt x="5" y="3856"/>
                  <a:pt x="3" y="3844"/>
                </a:cubicBezTo>
                <a:cubicBezTo>
                  <a:pt x="1" y="3832"/>
                  <a:pt x="0" y="3820"/>
                  <a:pt x="0" y="3808"/>
                </a:cubicBezTo>
                <a:close/>
              </a:path>
            </a:pathLst>
          </a:custGeom>
          <a:solidFill>
            <a:srgbClr val="ffffff">
              <a:alpha val="90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578" name="" descr=""/>
          <p:cNvPicPr/>
          <p:nvPr/>
        </p:nvPicPr>
        <p:blipFill>
          <a:blip r:embed="rId9"/>
          <a:stretch/>
        </p:blipFill>
        <p:spPr>
          <a:xfrm>
            <a:off x="4629600" y="3175560"/>
            <a:ext cx="225360" cy="200160"/>
          </a:xfrm>
          <a:prstGeom prst="rect">
            <a:avLst/>
          </a:prstGeom>
          <a:noFill/>
          <a:ln w="0">
            <a:noFill/>
          </a:ln>
        </p:spPr>
      </p:pic>
      <p:sp>
        <p:nvSpPr>
          <p:cNvPr id="579" name=""/>
          <p:cNvSpPr txBox="1"/>
          <p:nvPr/>
        </p:nvSpPr>
        <p:spPr>
          <a:xfrm>
            <a:off x="6029640" y="2620440"/>
            <a:ext cx="1476000" cy="169560"/>
          </a:xfrm>
          <a:prstGeom prst="rect">
            <a:avLst/>
          </a:prstGeom>
          <a:noFill/>
          <a:ln w="0">
            <a:noFill/>
          </a:ln>
        </p:spPr>
        <p:txBody>
          <a:bodyPr wrap="none" lIns="0" rIns="0" tIns="0" bIns="0" anchor="t">
            <a:spAutoFit/>
          </a:bodyPr>
          <a:p>
            <a:r>
              <a:rPr b="0" lang="zh-CN" sz="1050" strike="noStrike" u="none">
                <a:solidFill>
                  <a:srgbClr val="f5a623"/>
                </a:solidFill>
                <a:effectLst/>
                <a:uFillTx/>
                <a:latin typeface="WenQuanYiZenHei"/>
                <a:ea typeface="WenQuanYiZenHei"/>
              </a:rPr>
              <a:t>冗余架构</a:t>
            </a:r>
            <a:r>
              <a:rPr b="0" lang="zh-CN" sz="1050" strike="noStrike" u="none">
                <a:solidFill>
                  <a:srgbClr val="000000"/>
                </a:solidFill>
                <a:effectLst/>
                <a:uFillTx/>
                <a:latin typeface="WenQuanYiZenHei"/>
                <a:ea typeface="WenQuanYiZenHei"/>
              </a:rPr>
              <a:t>和自动分级存储</a:t>
            </a:r>
            <a:endParaRPr b="0" lang="en-US" sz="1050" strike="noStrike" u="none">
              <a:solidFill>
                <a:srgbClr val="000000"/>
              </a:solidFill>
              <a:effectLst/>
              <a:uFillTx/>
              <a:latin typeface="Times New Roman"/>
            </a:endParaRPr>
          </a:p>
        </p:txBody>
      </p:sp>
      <p:pic>
        <p:nvPicPr>
          <p:cNvPr id="580" name="" descr=""/>
          <p:cNvPicPr/>
          <p:nvPr/>
        </p:nvPicPr>
        <p:blipFill>
          <a:blip r:embed="rId10"/>
          <a:stretch/>
        </p:blipFill>
        <p:spPr>
          <a:xfrm>
            <a:off x="4763160" y="3710520"/>
            <a:ext cx="166680" cy="133200"/>
          </a:xfrm>
          <a:prstGeom prst="rect">
            <a:avLst/>
          </a:prstGeom>
          <a:noFill/>
          <a:ln w="0">
            <a:noFill/>
          </a:ln>
        </p:spPr>
      </p:pic>
      <p:sp>
        <p:nvSpPr>
          <p:cNvPr id="581" name=""/>
          <p:cNvSpPr txBox="1"/>
          <p:nvPr/>
        </p:nvSpPr>
        <p:spPr>
          <a:xfrm>
            <a:off x="4955400" y="3149640"/>
            <a:ext cx="120780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多活管理机制</a:t>
            </a:r>
            <a:endParaRPr b="0" lang="en-US" sz="1580" strike="noStrike" u="none">
              <a:solidFill>
                <a:srgbClr val="000000"/>
              </a:solidFill>
              <a:effectLst/>
              <a:uFillTx/>
              <a:latin typeface="Times New Roman"/>
            </a:endParaRPr>
          </a:p>
        </p:txBody>
      </p:sp>
      <p:sp>
        <p:nvSpPr>
          <p:cNvPr id="582" name=""/>
          <p:cNvSpPr txBox="1"/>
          <p:nvPr/>
        </p:nvSpPr>
        <p:spPr>
          <a:xfrm>
            <a:off x="4997160" y="3690360"/>
            <a:ext cx="93960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各中心地位均等</a:t>
            </a:r>
            <a:endParaRPr b="0" lang="en-US" sz="1050" strike="noStrike" u="none">
              <a:solidFill>
                <a:srgbClr val="000000"/>
              </a:solidFill>
              <a:effectLst/>
              <a:uFillTx/>
              <a:latin typeface="Times New Roman"/>
            </a:endParaRPr>
          </a:p>
        </p:txBody>
      </p:sp>
      <p:sp>
        <p:nvSpPr>
          <p:cNvPr id="583" name=""/>
          <p:cNvSpPr txBox="1"/>
          <p:nvPr/>
        </p:nvSpPr>
        <p:spPr>
          <a:xfrm>
            <a:off x="4964040" y="3957120"/>
            <a:ext cx="234756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分析决策中心业务多活，各中心同时对外提供</a:t>
            </a:r>
            <a:endParaRPr b="0" lang="en-US" sz="920" strike="noStrike" u="none">
              <a:solidFill>
                <a:srgbClr val="000000"/>
              </a:solidFill>
              <a:effectLst/>
              <a:uFillTx/>
              <a:latin typeface="Times New Roman"/>
            </a:endParaRPr>
          </a:p>
        </p:txBody>
      </p:sp>
      <p:pic>
        <p:nvPicPr>
          <p:cNvPr id="584" name="" descr=""/>
          <p:cNvPicPr/>
          <p:nvPr/>
        </p:nvPicPr>
        <p:blipFill>
          <a:blip r:embed="rId11"/>
          <a:stretch/>
        </p:blipFill>
        <p:spPr>
          <a:xfrm>
            <a:off x="7462440" y="3710520"/>
            <a:ext cx="133200" cy="133200"/>
          </a:xfrm>
          <a:prstGeom prst="rect">
            <a:avLst/>
          </a:prstGeom>
          <a:noFill/>
          <a:ln w="0">
            <a:noFill/>
          </a:ln>
        </p:spPr>
      </p:pic>
      <p:sp>
        <p:nvSpPr>
          <p:cNvPr id="585" name=""/>
          <p:cNvSpPr txBox="1"/>
          <p:nvPr/>
        </p:nvSpPr>
        <p:spPr>
          <a:xfrm>
            <a:off x="4964040" y="4124160"/>
            <a:ext cx="23544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服务</a:t>
            </a:r>
            <a:endParaRPr b="0" lang="en-US" sz="920" strike="noStrike" u="none">
              <a:solidFill>
                <a:srgbClr val="000000"/>
              </a:solidFill>
              <a:effectLst/>
              <a:uFillTx/>
              <a:latin typeface="Times New Roman"/>
            </a:endParaRPr>
          </a:p>
        </p:txBody>
      </p:sp>
      <p:sp>
        <p:nvSpPr>
          <p:cNvPr id="586" name=""/>
          <p:cNvSpPr txBox="1"/>
          <p:nvPr/>
        </p:nvSpPr>
        <p:spPr>
          <a:xfrm>
            <a:off x="7662960" y="3690360"/>
            <a:ext cx="80532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快速业务接管</a:t>
            </a:r>
            <a:endParaRPr b="0" lang="en-US" sz="1050" strike="noStrike" u="none">
              <a:solidFill>
                <a:srgbClr val="000000"/>
              </a:solidFill>
              <a:effectLst/>
              <a:uFillTx/>
              <a:latin typeface="Times New Roman"/>
            </a:endParaRPr>
          </a:p>
        </p:txBody>
      </p:sp>
      <p:sp>
        <p:nvSpPr>
          <p:cNvPr id="587" name=""/>
          <p:cNvSpPr txBox="1"/>
          <p:nvPr/>
        </p:nvSpPr>
        <p:spPr>
          <a:xfrm>
            <a:off x="7662960" y="3957120"/>
            <a:ext cx="223020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一个中心故障时，其他中心能快速接管，用</a:t>
            </a:r>
            <a:endParaRPr b="0" lang="en-US" sz="920" strike="noStrike" u="none">
              <a:solidFill>
                <a:srgbClr val="000000"/>
              </a:solidFill>
              <a:effectLst/>
              <a:uFillTx/>
              <a:latin typeface="Times New Roman"/>
            </a:endParaRPr>
          </a:p>
        </p:txBody>
      </p:sp>
      <p:sp>
        <p:nvSpPr>
          <p:cNvPr id="588" name=""/>
          <p:cNvSpPr txBox="1"/>
          <p:nvPr/>
        </p:nvSpPr>
        <p:spPr>
          <a:xfrm>
            <a:off x="7662960" y="4124160"/>
            <a:ext cx="11808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户</a:t>
            </a:r>
            <a:endParaRPr b="0" lang="en-US" sz="920" strike="noStrike" u="none">
              <a:solidFill>
                <a:srgbClr val="000000"/>
              </a:solidFill>
              <a:effectLst/>
              <a:uFillTx/>
              <a:latin typeface="Times New Roman"/>
            </a:endParaRPr>
          </a:p>
        </p:txBody>
      </p:sp>
      <p:sp>
        <p:nvSpPr>
          <p:cNvPr id="589" name=""/>
          <p:cNvSpPr txBox="1"/>
          <p:nvPr/>
        </p:nvSpPr>
        <p:spPr>
          <a:xfrm>
            <a:off x="7779960" y="4128120"/>
            <a:ext cx="116640" cy="136080"/>
          </a:xfrm>
          <a:prstGeom prst="rect">
            <a:avLst/>
          </a:prstGeom>
          <a:noFill/>
          <a:ln w="0">
            <a:noFill/>
          </a:ln>
        </p:spPr>
        <p:txBody>
          <a:bodyPr wrap="none" lIns="0" rIns="0" tIns="0" bIns="0" anchor="t">
            <a:spAutoFit/>
          </a:bodyPr>
          <a:p>
            <a:r>
              <a:rPr b="0" lang="en-US" sz="920" strike="noStrike" u="none">
                <a:solidFill>
                  <a:srgbClr val="4b5563"/>
                </a:solidFill>
                <a:effectLst/>
                <a:uFillTx/>
                <a:latin typeface="DejaVuSans"/>
                <a:ea typeface="DejaVuSans"/>
              </a:rPr>
              <a:t>"</a:t>
            </a:r>
            <a:endParaRPr b="0" lang="en-US" sz="920" strike="noStrike" u="none">
              <a:solidFill>
                <a:srgbClr val="000000"/>
              </a:solidFill>
              <a:effectLst/>
              <a:uFillTx/>
              <a:latin typeface="Times New Roman"/>
            </a:endParaRPr>
          </a:p>
        </p:txBody>
      </p:sp>
      <p:sp>
        <p:nvSpPr>
          <p:cNvPr id="590" name=""/>
          <p:cNvSpPr txBox="1"/>
          <p:nvPr/>
        </p:nvSpPr>
        <p:spPr>
          <a:xfrm>
            <a:off x="7833960" y="4124160"/>
            <a:ext cx="35280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无感知</a:t>
            </a:r>
            <a:endParaRPr b="0" lang="en-US" sz="920" strike="noStrike" u="none">
              <a:solidFill>
                <a:srgbClr val="000000"/>
              </a:solidFill>
              <a:effectLst/>
              <a:uFillTx/>
              <a:latin typeface="Times New Roman"/>
            </a:endParaRPr>
          </a:p>
        </p:txBody>
      </p:sp>
      <p:pic>
        <p:nvPicPr>
          <p:cNvPr id="591" name="" descr=""/>
          <p:cNvPicPr/>
          <p:nvPr/>
        </p:nvPicPr>
        <p:blipFill>
          <a:blip r:embed="rId12"/>
          <a:stretch/>
        </p:blipFill>
        <p:spPr>
          <a:xfrm>
            <a:off x="4763160" y="4445640"/>
            <a:ext cx="150120" cy="133200"/>
          </a:xfrm>
          <a:prstGeom prst="rect">
            <a:avLst/>
          </a:prstGeom>
          <a:noFill/>
          <a:ln w="0">
            <a:noFill/>
          </a:ln>
        </p:spPr>
      </p:pic>
      <p:sp>
        <p:nvSpPr>
          <p:cNvPr id="592" name=""/>
          <p:cNvSpPr txBox="1"/>
          <p:nvPr/>
        </p:nvSpPr>
        <p:spPr>
          <a:xfrm>
            <a:off x="8184960" y="4128120"/>
            <a:ext cx="116640" cy="136080"/>
          </a:xfrm>
          <a:prstGeom prst="rect">
            <a:avLst/>
          </a:prstGeom>
          <a:noFill/>
          <a:ln w="0">
            <a:noFill/>
          </a:ln>
        </p:spPr>
        <p:txBody>
          <a:bodyPr wrap="none" lIns="0" rIns="0" tIns="0" bIns="0" anchor="t">
            <a:spAutoFit/>
          </a:bodyPr>
          <a:p>
            <a:r>
              <a:rPr b="0" lang="en-US" sz="920" strike="noStrike" u="none">
                <a:solidFill>
                  <a:srgbClr val="4b5563"/>
                </a:solidFill>
                <a:effectLst/>
                <a:uFillTx/>
                <a:latin typeface="DejaVuSans"/>
                <a:ea typeface="DejaVuSans"/>
              </a:rPr>
              <a:t>"</a:t>
            </a:r>
            <a:endParaRPr b="0" lang="en-US" sz="920" strike="noStrike" u="none">
              <a:solidFill>
                <a:srgbClr val="000000"/>
              </a:solidFill>
              <a:effectLst/>
              <a:uFillTx/>
              <a:latin typeface="Times New Roman"/>
            </a:endParaRPr>
          </a:p>
        </p:txBody>
      </p:sp>
      <p:sp>
        <p:nvSpPr>
          <p:cNvPr id="593" name=""/>
          <p:cNvSpPr txBox="1"/>
          <p:nvPr/>
        </p:nvSpPr>
        <p:spPr>
          <a:xfrm>
            <a:off x="4980600" y="4425480"/>
            <a:ext cx="120780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物理分布、逻辑统一</a:t>
            </a:r>
            <a:endParaRPr b="0" lang="en-US" sz="1050" strike="noStrike" u="none">
              <a:solidFill>
                <a:srgbClr val="000000"/>
              </a:solidFill>
              <a:effectLst/>
              <a:uFillTx/>
              <a:latin typeface="Times New Roman"/>
            </a:endParaRPr>
          </a:p>
        </p:txBody>
      </p:sp>
      <p:pic>
        <p:nvPicPr>
          <p:cNvPr id="594" name="" descr=""/>
          <p:cNvPicPr/>
          <p:nvPr/>
        </p:nvPicPr>
        <p:blipFill>
          <a:blip r:embed="rId13"/>
          <a:stretch/>
        </p:blipFill>
        <p:spPr>
          <a:xfrm>
            <a:off x="7462440" y="4445640"/>
            <a:ext cx="166680" cy="133200"/>
          </a:xfrm>
          <a:prstGeom prst="rect">
            <a:avLst/>
          </a:prstGeom>
          <a:noFill/>
          <a:ln w="0">
            <a:noFill/>
          </a:ln>
        </p:spPr>
      </p:pic>
      <p:sp>
        <p:nvSpPr>
          <p:cNvPr id="595" name=""/>
          <p:cNvSpPr txBox="1"/>
          <p:nvPr/>
        </p:nvSpPr>
        <p:spPr>
          <a:xfrm>
            <a:off x="4964040" y="4692600"/>
            <a:ext cx="187812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新一代电网调度自动化系统架构特点</a:t>
            </a:r>
            <a:endParaRPr b="0" lang="en-US" sz="920" strike="noStrike" u="none">
              <a:solidFill>
                <a:srgbClr val="000000"/>
              </a:solidFill>
              <a:effectLst/>
              <a:uFillTx/>
              <a:latin typeface="Times New Roman"/>
            </a:endParaRPr>
          </a:p>
        </p:txBody>
      </p:sp>
      <p:sp>
        <p:nvSpPr>
          <p:cNvPr id="596" name=""/>
          <p:cNvSpPr txBox="1"/>
          <p:nvPr/>
        </p:nvSpPr>
        <p:spPr>
          <a:xfrm>
            <a:off x="7696440" y="4425480"/>
            <a:ext cx="120780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云端模型与分析决策</a:t>
            </a:r>
            <a:endParaRPr b="0" lang="en-US" sz="1050" strike="noStrike" u="none">
              <a:solidFill>
                <a:srgbClr val="000000"/>
              </a:solidFill>
              <a:effectLst/>
              <a:uFillTx/>
              <a:latin typeface="Times New Roman"/>
            </a:endParaRPr>
          </a:p>
        </p:txBody>
      </p:sp>
      <p:sp>
        <p:nvSpPr>
          <p:cNvPr id="597" name=""/>
          <p:cNvSpPr/>
          <p:nvPr/>
        </p:nvSpPr>
        <p:spPr>
          <a:xfrm>
            <a:off x="0" y="5247720"/>
            <a:ext cx="10696680" cy="401760"/>
          </a:xfrm>
          <a:custGeom>
            <a:avLst/>
            <a:gdLst/>
            <a:ahLst/>
            <a:rect l="0" t="0" r="r" b="b"/>
            <a:pathLst>
              <a:path w="29713" h="1116">
                <a:moveTo>
                  <a:pt x="0" y="0"/>
                </a:moveTo>
                <a:lnTo>
                  <a:pt x="29713" y="0"/>
                </a:lnTo>
                <a:lnTo>
                  <a:pt x="29713" y="1116"/>
                </a:lnTo>
                <a:lnTo>
                  <a:pt x="0" y="1116"/>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98" name=""/>
          <p:cNvSpPr txBox="1"/>
          <p:nvPr/>
        </p:nvSpPr>
        <p:spPr>
          <a:xfrm>
            <a:off x="7662960" y="4692600"/>
            <a:ext cx="223020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本地监控系统与云端模型数据中心协同工作</a:t>
            </a:r>
            <a:endParaRPr b="0" lang="en-US" sz="920" strike="noStrike" u="none">
              <a:solidFill>
                <a:srgbClr val="000000"/>
              </a:solidFill>
              <a:effectLst/>
              <a:uFillTx/>
              <a:latin typeface="Times New Roman"/>
            </a:endParaRPr>
          </a:p>
        </p:txBody>
      </p:sp>
      <p:sp>
        <p:nvSpPr>
          <p:cNvPr id="599" name=""/>
          <p:cNvSpPr txBox="1"/>
          <p:nvPr/>
        </p:nvSpPr>
        <p:spPr>
          <a:xfrm>
            <a:off x="534960" y="5361480"/>
            <a:ext cx="2414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业务无损恢复：技术深析与行业应用案例</a:t>
            </a:r>
            <a:endParaRPr b="0" lang="en-US" sz="1050" strike="noStrike" u="none">
              <a:solidFill>
                <a:srgbClr val="000000"/>
              </a:solidFill>
              <a:effectLst/>
              <a:uFillTx/>
              <a:latin typeface="Times New Roman"/>
            </a:endParaRPr>
          </a:p>
        </p:txBody>
      </p:sp>
      <p:sp>
        <p:nvSpPr>
          <p:cNvPr id="600" name=""/>
          <p:cNvSpPr txBox="1"/>
          <p:nvPr/>
        </p:nvSpPr>
        <p:spPr>
          <a:xfrm>
            <a:off x="9691560" y="5366160"/>
            <a:ext cx="47232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10 / 24</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
          <p:cNvSpPr/>
          <p:nvPr/>
        </p:nvSpPr>
        <p:spPr>
          <a:xfrm>
            <a:off x="0" y="0"/>
            <a:ext cx="10696680" cy="6919560"/>
          </a:xfrm>
          <a:custGeom>
            <a:avLst/>
            <a:gdLst/>
            <a:ahLst/>
            <a:rect l="0" t="0" r="r" b="b"/>
            <a:pathLst>
              <a:path w="29713" h="19221">
                <a:moveTo>
                  <a:pt x="0" y="0"/>
                </a:moveTo>
                <a:lnTo>
                  <a:pt x="29713" y="0"/>
                </a:lnTo>
                <a:lnTo>
                  <a:pt x="29713" y="19221"/>
                </a:lnTo>
                <a:lnTo>
                  <a:pt x="0" y="19221"/>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602" name="" descr=""/>
          <p:cNvPicPr/>
          <p:nvPr/>
        </p:nvPicPr>
        <p:blipFill>
          <a:blip r:embed="rId1"/>
          <a:stretch/>
        </p:blipFill>
        <p:spPr>
          <a:xfrm>
            <a:off x="0" y="0"/>
            <a:ext cx="10696320" cy="6918840"/>
          </a:xfrm>
          <a:prstGeom prst="rect">
            <a:avLst/>
          </a:prstGeom>
          <a:noFill/>
          <a:ln w="0">
            <a:noFill/>
          </a:ln>
        </p:spPr>
      </p:pic>
      <p:pic>
        <p:nvPicPr>
          <p:cNvPr id="603" name="" descr=""/>
          <p:cNvPicPr/>
          <p:nvPr/>
        </p:nvPicPr>
        <p:blipFill>
          <a:blip r:embed="rId2"/>
          <a:stretch/>
        </p:blipFill>
        <p:spPr>
          <a:xfrm>
            <a:off x="0" y="0"/>
            <a:ext cx="10696320" cy="1002600"/>
          </a:xfrm>
          <a:prstGeom prst="rect">
            <a:avLst/>
          </a:prstGeom>
          <a:noFill/>
          <a:ln w="0">
            <a:noFill/>
          </a:ln>
        </p:spPr>
      </p:pic>
      <p:sp>
        <p:nvSpPr>
          <p:cNvPr id="604" name=""/>
          <p:cNvSpPr txBox="1"/>
          <p:nvPr/>
        </p:nvSpPr>
        <p:spPr>
          <a:xfrm>
            <a:off x="534960" y="178200"/>
            <a:ext cx="2402640" cy="378360"/>
          </a:xfrm>
          <a:prstGeom prst="rect">
            <a:avLst/>
          </a:prstGeom>
          <a:noFill/>
          <a:ln w="0">
            <a:noFill/>
          </a:ln>
        </p:spPr>
        <p:txBody>
          <a:bodyPr wrap="none" lIns="0" rIns="0" tIns="0" bIns="0" anchor="t">
            <a:spAutoFit/>
          </a:bodyPr>
          <a:p>
            <a:r>
              <a:rPr b="0" lang="zh-CN" sz="2370" strike="noStrike" u="none">
                <a:solidFill>
                  <a:srgbClr val="ffffff"/>
                </a:solidFill>
                <a:effectLst/>
                <a:uFillTx/>
                <a:latin typeface="WenQuanYiZenHei"/>
                <a:ea typeface="WenQuanYiZenHei"/>
              </a:rPr>
              <a:t>国家电网架构图解</a:t>
            </a:r>
            <a:endParaRPr b="0" lang="en-US" sz="2370" strike="noStrike" u="none">
              <a:solidFill>
                <a:srgbClr val="000000"/>
              </a:solidFill>
              <a:effectLst/>
              <a:uFillTx/>
              <a:latin typeface="Times New Roman"/>
            </a:endParaRPr>
          </a:p>
        </p:txBody>
      </p:sp>
      <p:sp>
        <p:nvSpPr>
          <p:cNvPr id="605" name=""/>
          <p:cNvSpPr txBox="1"/>
          <p:nvPr/>
        </p:nvSpPr>
        <p:spPr>
          <a:xfrm>
            <a:off x="534960" y="614880"/>
            <a:ext cx="120780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图形化展示国家电网</a:t>
            </a:r>
            <a:endParaRPr b="0" lang="en-US" sz="1050" strike="noStrike" u="none">
              <a:solidFill>
                <a:srgbClr val="000000"/>
              </a:solidFill>
              <a:effectLst/>
              <a:uFillTx/>
              <a:latin typeface="Times New Roman"/>
            </a:endParaRPr>
          </a:p>
        </p:txBody>
      </p:sp>
      <p:sp>
        <p:nvSpPr>
          <p:cNvPr id="606" name=""/>
          <p:cNvSpPr txBox="1"/>
          <p:nvPr/>
        </p:nvSpPr>
        <p:spPr>
          <a:xfrm>
            <a:off x="1738080" y="619560"/>
            <a:ext cx="13320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a:t>
            </a:r>
            <a:endParaRPr b="0" lang="en-US" sz="1050" strike="noStrike" u="none">
              <a:solidFill>
                <a:srgbClr val="000000"/>
              </a:solidFill>
              <a:effectLst/>
              <a:uFillTx/>
              <a:latin typeface="Times New Roman"/>
            </a:endParaRPr>
          </a:p>
        </p:txBody>
      </p:sp>
      <p:sp>
        <p:nvSpPr>
          <p:cNvPr id="607" name=""/>
          <p:cNvSpPr txBox="1"/>
          <p:nvPr/>
        </p:nvSpPr>
        <p:spPr>
          <a:xfrm>
            <a:off x="1799640" y="614880"/>
            <a:ext cx="80532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三级数据中心</a:t>
            </a:r>
            <a:endParaRPr b="0" lang="en-US" sz="1050" strike="noStrike" u="none">
              <a:solidFill>
                <a:srgbClr val="000000"/>
              </a:solidFill>
              <a:effectLst/>
              <a:uFillTx/>
              <a:latin typeface="Times New Roman"/>
            </a:endParaRPr>
          </a:p>
        </p:txBody>
      </p:sp>
      <p:sp>
        <p:nvSpPr>
          <p:cNvPr id="608" name=""/>
          <p:cNvSpPr txBox="1"/>
          <p:nvPr/>
        </p:nvSpPr>
        <p:spPr>
          <a:xfrm>
            <a:off x="2602080" y="619560"/>
            <a:ext cx="13320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a:t>
            </a:r>
            <a:endParaRPr b="0" lang="en-US" sz="1050" strike="noStrike" u="none">
              <a:solidFill>
                <a:srgbClr val="000000"/>
              </a:solidFill>
              <a:effectLst/>
              <a:uFillTx/>
              <a:latin typeface="Times New Roman"/>
            </a:endParaRPr>
          </a:p>
        </p:txBody>
      </p:sp>
      <p:sp>
        <p:nvSpPr>
          <p:cNvPr id="609" name=""/>
          <p:cNvSpPr txBox="1"/>
          <p:nvPr/>
        </p:nvSpPr>
        <p:spPr>
          <a:xfrm>
            <a:off x="2663280" y="614880"/>
            <a:ext cx="40320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架构和</a:t>
            </a:r>
            <a:endParaRPr b="0" lang="en-US" sz="1050" strike="noStrike" u="none">
              <a:solidFill>
                <a:srgbClr val="000000"/>
              </a:solidFill>
              <a:effectLst/>
              <a:uFillTx/>
              <a:latin typeface="Times New Roman"/>
            </a:endParaRPr>
          </a:p>
        </p:txBody>
      </p:sp>
      <p:sp>
        <p:nvSpPr>
          <p:cNvPr id="610" name=""/>
          <p:cNvSpPr txBox="1"/>
          <p:nvPr/>
        </p:nvSpPr>
        <p:spPr>
          <a:xfrm>
            <a:off x="3064680" y="619560"/>
            <a:ext cx="13320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a:t>
            </a:r>
            <a:endParaRPr b="0" lang="en-US" sz="1050" strike="noStrike" u="none">
              <a:solidFill>
                <a:srgbClr val="000000"/>
              </a:solidFill>
              <a:effectLst/>
              <a:uFillTx/>
              <a:latin typeface="Times New Roman"/>
            </a:endParaRPr>
          </a:p>
        </p:txBody>
      </p:sp>
      <p:sp>
        <p:nvSpPr>
          <p:cNvPr id="611" name=""/>
          <p:cNvSpPr txBox="1"/>
          <p:nvPr/>
        </p:nvSpPr>
        <p:spPr>
          <a:xfrm>
            <a:off x="3125880" y="614880"/>
            <a:ext cx="120780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物理分布、逻辑统一</a:t>
            </a:r>
            <a:endParaRPr b="0" lang="en-US" sz="1050" strike="noStrike" u="none">
              <a:solidFill>
                <a:srgbClr val="000000"/>
              </a:solidFill>
              <a:effectLst/>
              <a:uFillTx/>
              <a:latin typeface="Times New Roman"/>
            </a:endParaRPr>
          </a:p>
        </p:txBody>
      </p:sp>
      <p:sp>
        <p:nvSpPr>
          <p:cNvPr id="612" name=""/>
          <p:cNvSpPr txBox="1"/>
          <p:nvPr/>
        </p:nvSpPr>
        <p:spPr>
          <a:xfrm>
            <a:off x="4329360" y="619560"/>
            <a:ext cx="13320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a:t>
            </a:r>
            <a:endParaRPr b="0" lang="en-US" sz="1050" strike="noStrike" u="none">
              <a:solidFill>
                <a:srgbClr val="000000"/>
              </a:solidFill>
              <a:effectLst/>
              <a:uFillTx/>
              <a:latin typeface="Times New Roman"/>
            </a:endParaRPr>
          </a:p>
        </p:txBody>
      </p:sp>
      <p:pic>
        <p:nvPicPr>
          <p:cNvPr id="613" name="" descr=""/>
          <p:cNvPicPr/>
          <p:nvPr/>
        </p:nvPicPr>
        <p:blipFill>
          <a:blip r:embed="rId3"/>
          <a:stretch/>
        </p:blipFill>
        <p:spPr>
          <a:xfrm>
            <a:off x="334440" y="1362240"/>
            <a:ext cx="174960" cy="200160"/>
          </a:xfrm>
          <a:prstGeom prst="rect">
            <a:avLst/>
          </a:prstGeom>
          <a:noFill/>
          <a:ln w="0">
            <a:noFill/>
          </a:ln>
        </p:spPr>
      </p:pic>
      <p:sp>
        <p:nvSpPr>
          <p:cNvPr id="614" name=""/>
          <p:cNvSpPr txBox="1"/>
          <p:nvPr/>
        </p:nvSpPr>
        <p:spPr>
          <a:xfrm>
            <a:off x="4390920" y="614880"/>
            <a:ext cx="201240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的新一代电网调度自动化系统设计</a:t>
            </a:r>
            <a:endParaRPr b="0" lang="en-US" sz="1050" strike="noStrike" u="none">
              <a:solidFill>
                <a:srgbClr val="000000"/>
              </a:solidFill>
              <a:effectLst/>
              <a:uFillTx/>
              <a:latin typeface="Times New Roman"/>
            </a:endParaRPr>
          </a:p>
        </p:txBody>
      </p:sp>
      <p:sp>
        <p:nvSpPr>
          <p:cNvPr id="615" name=""/>
          <p:cNvSpPr txBox="1"/>
          <p:nvPr/>
        </p:nvSpPr>
        <p:spPr>
          <a:xfrm>
            <a:off x="576720" y="1351440"/>
            <a:ext cx="200160" cy="235080"/>
          </a:xfrm>
          <a:prstGeom prst="rect">
            <a:avLst/>
          </a:prstGeom>
          <a:noFill/>
          <a:ln w="0">
            <a:noFill/>
          </a:ln>
        </p:spPr>
        <p:txBody>
          <a:bodyPr wrap="none" lIns="0" rIns="0" tIns="0" bIns="0" anchor="t">
            <a:spAutoFit/>
          </a:bodyPr>
          <a:p>
            <a:r>
              <a:rPr b="1" lang="en-US" sz="1580" strike="noStrike" u="none">
                <a:solidFill>
                  <a:srgbClr val="1e3a8a"/>
                </a:solidFill>
                <a:effectLst/>
                <a:uFillTx/>
                <a:latin typeface="DejaVuSans"/>
                <a:ea typeface="DejaVuSans"/>
              </a:rPr>
              <a:t> </a:t>
            </a:r>
            <a:endParaRPr b="0" lang="en-US" sz="1580" strike="noStrike" u="none">
              <a:solidFill>
                <a:srgbClr val="000000"/>
              </a:solidFill>
              <a:effectLst/>
              <a:uFillTx/>
              <a:latin typeface="Times New Roman"/>
            </a:endParaRPr>
          </a:p>
        </p:txBody>
      </p:sp>
      <p:sp>
        <p:nvSpPr>
          <p:cNvPr id="616" name=""/>
          <p:cNvSpPr/>
          <p:nvPr/>
        </p:nvSpPr>
        <p:spPr>
          <a:xfrm>
            <a:off x="5348160" y="1337040"/>
            <a:ext cx="8640" cy="4847040"/>
          </a:xfrm>
          <a:custGeom>
            <a:avLst/>
            <a:gdLst/>
            <a:ahLst/>
            <a:rect l="0" t="0" r="r" b="b"/>
            <a:pathLst>
              <a:path w="24" h="13464">
                <a:moveTo>
                  <a:pt x="0" y="0"/>
                </a:moveTo>
                <a:lnTo>
                  <a:pt x="24" y="0"/>
                </a:lnTo>
                <a:lnTo>
                  <a:pt x="24" y="13464"/>
                </a:lnTo>
                <a:lnTo>
                  <a:pt x="0" y="13464"/>
                </a:lnTo>
                <a:lnTo>
                  <a:pt x="0" y="0"/>
                </a:lnTo>
                <a:close/>
              </a:path>
            </a:pathLst>
          </a:custGeom>
          <a:solidFill>
            <a:srgbClr val="d1d5d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17" name=""/>
          <p:cNvSpPr/>
          <p:nvPr/>
        </p:nvSpPr>
        <p:spPr>
          <a:xfrm>
            <a:off x="5556960" y="1805040"/>
            <a:ext cx="4805640" cy="4379040"/>
          </a:xfrm>
          <a:custGeom>
            <a:avLst/>
            <a:gdLst/>
            <a:ahLst/>
            <a:rect l="0" t="0" r="r" b="b"/>
            <a:pathLst>
              <a:path w="13349" h="12164">
                <a:moveTo>
                  <a:pt x="0" y="11978"/>
                </a:moveTo>
                <a:lnTo>
                  <a:pt x="0" y="185"/>
                </a:lnTo>
                <a:cubicBezTo>
                  <a:pt x="0" y="173"/>
                  <a:pt x="1" y="161"/>
                  <a:pt x="4" y="149"/>
                </a:cubicBezTo>
                <a:cubicBezTo>
                  <a:pt x="6" y="137"/>
                  <a:pt x="10" y="125"/>
                  <a:pt x="14" y="114"/>
                </a:cubicBezTo>
                <a:cubicBezTo>
                  <a:pt x="19" y="103"/>
                  <a:pt x="25" y="92"/>
                  <a:pt x="31" y="82"/>
                </a:cubicBezTo>
                <a:cubicBezTo>
                  <a:pt x="38" y="72"/>
                  <a:pt x="46" y="63"/>
                  <a:pt x="55" y="54"/>
                </a:cubicBezTo>
                <a:cubicBezTo>
                  <a:pt x="63" y="45"/>
                  <a:pt x="73" y="38"/>
                  <a:pt x="83" y="31"/>
                </a:cubicBezTo>
                <a:cubicBezTo>
                  <a:pt x="93" y="24"/>
                  <a:pt x="104" y="18"/>
                  <a:pt x="115" y="14"/>
                </a:cubicBezTo>
                <a:cubicBezTo>
                  <a:pt x="126" y="9"/>
                  <a:pt x="138" y="5"/>
                  <a:pt x="150" y="3"/>
                </a:cubicBezTo>
                <a:cubicBezTo>
                  <a:pt x="162" y="1"/>
                  <a:pt x="174" y="0"/>
                  <a:pt x="186" y="0"/>
                </a:cubicBezTo>
                <a:lnTo>
                  <a:pt x="13163" y="0"/>
                </a:lnTo>
                <a:cubicBezTo>
                  <a:pt x="13175" y="0"/>
                  <a:pt x="13187" y="1"/>
                  <a:pt x="13199" y="3"/>
                </a:cubicBezTo>
                <a:cubicBezTo>
                  <a:pt x="13211" y="5"/>
                  <a:pt x="13223" y="9"/>
                  <a:pt x="13234" y="14"/>
                </a:cubicBezTo>
                <a:cubicBezTo>
                  <a:pt x="13245" y="18"/>
                  <a:pt x="13256" y="24"/>
                  <a:pt x="13266" y="31"/>
                </a:cubicBezTo>
                <a:cubicBezTo>
                  <a:pt x="13276" y="38"/>
                  <a:pt x="13286" y="45"/>
                  <a:pt x="13294" y="54"/>
                </a:cubicBezTo>
                <a:cubicBezTo>
                  <a:pt x="13303" y="63"/>
                  <a:pt x="13311" y="72"/>
                  <a:pt x="13317" y="82"/>
                </a:cubicBezTo>
                <a:cubicBezTo>
                  <a:pt x="13324" y="92"/>
                  <a:pt x="13330" y="103"/>
                  <a:pt x="13335" y="114"/>
                </a:cubicBezTo>
                <a:cubicBezTo>
                  <a:pt x="13339" y="125"/>
                  <a:pt x="13343" y="137"/>
                  <a:pt x="13345" y="149"/>
                </a:cubicBezTo>
                <a:cubicBezTo>
                  <a:pt x="13347" y="161"/>
                  <a:pt x="13349" y="173"/>
                  <a:pt x="13349" y="185"/>
                </a:cubicBezTo>
                <a:lnTo>
                  <a:pt x="13349" y="11978"/>
                </a:lnTo>
                <a:cubicBezTo>
                  <a:pt x="13349" y="11991"/>
                  <a:pt x="13347" y="12003"/>
                  <a:pt x="13345" y="12015"/>
                </a:cubicBezTo>
                <a:cubicBezTo>
                  <a:pt x="13343" y="12027"/>
                  <a:pt x="13339" y="12038"/>
                  <a:pt x="13335" y="12050"/>
                </a:cubicBezTo>
                <a:cubicBezTo>
                  <a:pt x="13330" y="12061"/>
                  <a:pt x="13324" y="12071"/>
                  <a:pt x="13317" y="12082"/>
                </a:cubicBezTo>
                <a:cubicBezTo>
                  <a:pt x="13311" y="12092"/>
                  <a:pt x="13303" y="12101"/>
                  <a:pt x="13294" y="12110"/>
                </a:cubicBezTo>
                <a:cubicBezTo>
                  <a:pt x="13286" y="12118"/>
                  <a:pt x="13276" y="12126"/>
                  <a:pt x="13266" y="12133"/>
                </a:cubicBezTo>
                <a:cubicBezTo>
                  <a:pt x="13256" y="12140"/>
                  <a:pt x="13245" y="12145"/>
                  <a:pt x="13234" y="12150"/>
                </a:cubicBezTo>
                <a:cubicBezTo>
                  <a:pt x="13223" y="12155"/>
                  <a:pt x="13211" y="12158"/>
                  <a:pt x="13199" y="12161"/>
                </a:cubicBezTo>
                <a:cubicBezTo>
                  <a:pt x="13187" y="12163"/>
                  <a:pt x="13175" y="12164"/>
                  <a:pt x="13163" y="12164"/>
                </a:cubicBezTo>
                <a:lnTo>
                  <a:pt x="186" y="12164"/>
                </a:lnTo>
                <a:cubicBezTo>
                  <a:pt x="174" y="12164"/>
                  <a:pt x="162" y="12163"/>
                  <a:pt x="150" y="12161"/>
                </a:cubicBezTo>
                <a:cubicBezTo>
                  <a:pt x="138" y="12158"/>
                  <a:pt x="126" y="12155"/>
                  <a:pt x="115" y="12150"/>
                </a:cubicBezTo>
                <a:cubicBezTo>
                  <a:pt x="104" y="12145"/>
                  <a:pt x="93" y="12140"/>
                  <a:pt x="83" y="12133"/>
                </a:cubicBezTo>
                <a:cubicBezTo>
                  <a:pt x="73" y="12126"/>
                  <a:pt x="63" y="12118"/>
                  <a:pt x="55" y="12110"/>
                </a:cubicBezTo>
                <a:cubicBezTo>
                  <a:pt x="46" y="12101"/>
                  <a:pt x="38" y="12092"/>
                  <a:pt x="31" y="12082"/>
                </a:cubicBezTo>
                <a:cubicBezTo>
                  <a:pt x="25" y="12071"/>
                  <a:pt x="19" y="12061"/>
                  <a:pt x="14" y="12050"/>
                </a:cubicBezTo>
                <a:cubicBezTo>
                  <a:pt x="10" y="12038"/>
                  <a:pt x="6" y="12027"/>
                  <a:pt x="4" y="12015"/>
                </a:cubicBezTo>
                <a:cubicBezTo>
                  <a:pt x="1" y="12003"/>
                  <a:pt x="0" y="11991"/>
                  <a:pt x="0" y="11978"/>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618" name="" descr=""/>
          <p:cNvPicPr/>
          <p:nvPr/>
        </p:nvPicPr>
        <p:blipFill>
          <a:blip r:embed="rId4"/>
          <a:stretch/>
        </p:blipFill>
        <p:spPr>
          <a:xfrm>
            <a:off x="5757840" y="2005560"/>
            <a:ext cx="4403520" cy="1403640"/>
          </a:xfrm>
          <a:prstGeom prst="rect">
            <a:avLst/>
          </a:prstGeom>
          <a:noFill/>
          <a:ln w="0">
            <a:noFill/>
          </a:ln>
        </p:spPr>
      </p:pic>
      <p:sp>
        <p:nvSpPr>
          <p:cNvPr id="619" name=""/>
          <p:cNvSpPr/>
          <p:nvPr/>
        </p:nvSpPr>
        <p:spPr>
          <a:xfrm>
            <a:off x="5757480" y="3610080"/>
            <a:ext cx="4404600" cy="1036440"/>
          </a:xfrm>
          <a:custGeom>
            <a:avLst/>
            <a:gdLst/>
            <a:ahLst/>
            <a:rect l="0" t="0" r="r" b="b"/>
            <a:pathLst>
              <a:path w="12235" h="2879">
                <a:moveTo>
                  <a:pt x="0" y="2693"/>
                </a:moveTo>
                <a:lnTo>
                  <a:pt x="0" y="186"/>
                </a:lnTo>
                <a:cubicBezTo>
                  <a:pt x="0" y="174"/>
                  <a:pt x="1" y="162"/>
                  <a:pt x="4" y="150"/>
                </a:cubicBezTo>
                <a:cubicBezTo>
                  <a:pt x="6" y="138"/>
                  <a:pt x="10" y="126"/>
                  <a:pt x="14" y="115"/>
                </a:cubicBezTo>
                <a:cubicBezTo>
                  <a:pt x="19" y="104"/>
                  <a:pt x="25" y="93"/>
                  <a:pt x="32" y="83"/>
                </a:cubicBezTo>
                <a:cubicBezTo>
                  <a:pt x="38" y="73"/>
                  <a:pt x="46" y="64"/>
                  <a:pt x="55" y="55"/>
                </a:cubicBezTo>
                <a:cubicBezTo>
                  <a:pt x="63" y="46"/>
                  <a:pt x="73" y="38"/>
                  <a:pt x="83" y="31"/>
                </a:cubicBezTo>
                <a:cubicBezTo>
                  <a:pt x="93" y="24"/>
                  <a:pt x="104" y="18"/>
                  <a:pt x="115" y="14"/>
                </a:cubicBezTo>
                <a:cubicBezTo>
                  <a:pt x="126" y="9"/>
                  <a:pt x="138" y="5"/>
                  <a:pt x="150" y="3"/>
                </a:cubicBezTo>
                <a:cubicBezTo>
                  <a:pt x="162" y="1"/>
                  <a:pt x="174" y="0"/>
                  <a:pt x="186" y="0"/>
                </a:cubicBezTo>
                <a:lnTo>
                  <a:pt x="12049" y="0"/>
                </a:lnTo>
                <a:cubicBezTo>
                  <a:pt x="12061" y="0"/>
                  <a:pt x="12073" y="1"/>
                  <a:pt x="12085" y="3"/>
                </a:cubicBezTo>
                <a:cubicBezTo>
                  <a:pt x="12097" y="5"/>
                  <a:pt x="12109" y="9"/>
                  <a:pt x="12120" y="14"/>
                </a:cubicBezTo>
                <a:cubicBezTo>
                  <a:pt x="12131" y="18"/>
                  <a:pt x="12142" y="24"/>
                  <a:pt x="12152" y="31"/>
                </a:cubicBezTo>
                <a:cubicBezTo>
                  <a:pt x="12162" y="38"/>
                  <a:pt x="12172" y="46"/>
                  <a:pt x="12180" y="55"/>
                </a:cubicBezTo>
                <a:cubicBezTo>
                  <a:pt x="12189" y="64"/>
                  <a:pt x="12196" y="73"/>
                  <a:pt x="12203" y="83"/>
                </a:cubicBezTo>
                <a:cubicBezTo>
                  <a:pt x="12210" y="93"/>
                  <a:pt x="12216" y="104"/>
                  <a:pt x="12220" y="115"/>
                </a:cubicBezTo>
                <a:cubicBezTo>
                  <a:pt x="12225" y="126"/>
                  <a:pt x="12229" y="138"/>
                  <a:pt x="12231" y="150"/>
                </a:cubicBezTo>
                <a:cubicBezTo>
                  <a:pt x="12233" y="162"/>
                  <a:pt x="12235" y="174"/>
                  <a:pt x="12235" y="186"/>
                </a:cubicBezTo>
                <a:lnTo>
                  <a:pt x="12235" y="2693"/>
                </a:lnTo>
                <a:cubicBezTo>
                  <a:pt x="12235" y="2705"/>
                  <a:pt x="12233" y="2718"/>
                  <a:pt x="12231" y="2729"/>
                </a:cubicBezTo>
                <a:cubicBezTo>
                  <a:pt x="12229" y="2741"/>
                  <a:pt x="12225" y="2753"/>
                  <a:pt x="12220" y="2764"/>
                </a:cubicBezTo>
                <a:cubicBezTo>
                  <a:pt x="12216" y="2776"/>
                  <a:pt x="12210" y="2786"/>
                  <a:pt x="12203" y="2796"/>
                </a:cubicBezTo>
                <a:cubicBezTo>
                  <a:pt x="12196" y="2807"/>
                  <a:pt x="12189" y="2816"/>
                  <a:pt x="12180" y="2825"/>
                </a:cubicBezTo>
                <a:cubicBezTo>
                  <a:pt x="12172" y="2833"/>
                  <a:pt x="12162" y="2841"/>
                  <a:pt x="12152" y="2848"/>
                </a:cubicBezTo>
                <a:cubicBezTo>
                  <a:pt x="12142" y="2854"/>
                  <a:pt x="12131" y="2860"/>
                  <a:pt x="12120" y="2865"/>
                </a:cubicBezTo>
                <a:cubicBezTo>
                  <a:pt x="12109" y="2869"/>
                  <a:pt x="12097" y="2873"/>
                  <a:pt x="12085" y="2875"/>
                </a:cubicBezTo>
                <a:cubicBezTo>
                  <a:pt x="12073" y="2878"/>
                  <a:pt x="12061" y="2879"/>
                  <a:pt x="12049" y="2879"/>
                </a:cubicBezTo>
                <a:lnTo>
                  <a:pt x="186" y="2879"/>
                </a:lnTo>
                <a:cubicBezTo>
                  <a:pt x="174" y="2879"/>
                  <a:pt x="162" y="2878"/>
                  <a:pt x="150" y="2875"/>
                </a:cubicBezTo>
                <a:cubicBezTo>
                  <a:pt x="138" y="2873"/>
                  <a:pt x="126" y="2869"/>
                  <a:pt x="115" y="2865"/>
                </a:cubicBezTo>
                <a:cubicBezTo>
                  <a:pt x="104" y="2860"/>
                  <a:pt x="93" y="2854"/>
                  <a:pt x="83" y="2848"/>
                </a:cubicBezTo>
                <a:cubicBezTo>
                  <a:pt x="73" y="2841"/>
                  <a:pt x="63" y="2833"/>
                  <a:pt x="55" y="2825"/>
                </a:cubicBezTo>
                <a:cubicBezTo>
                  <a:pt x="46" y="2816"/>
                  <a:pt x="38" y="2807"/>
                  <a:pt x="32" y="2796"/>
                </a:cubicBezTo>
                <a:cubicBezTo>
                  <a:pt x="25" y="2786"/>
                  <a:pt x="19" y="2776"/>
                  <a:pt x="14" y="2764"/>
                </a:cubicBezTo>
                <a:cubicBezTo>
                  <a:pt x="10" y="2753"/>
                  <a:pt x="6" y="2741"/>
                  <a:pt x="4" y="2729"/>
                </a:cubicBezTo>
                <a:cubicBezTo>
                  <a:pt x="1" y="2718"/>
                  <a:pt x="0" y="2705"/>
                  <a:pt x="0" y="2693"/>
                </a:cubicBezTo>
                <a:close/>
              </a:path>
            </a:pathLst>
          </a:custGeom>
          <a:solidFill>
            <a:srgbClr val="37415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20" name=""/>
          <p:cNvSpPr/>
          <p:nvPr/>
        </p:nvSpPr>
        <p:spPr>
          <a:xfrm>
            <a:off x="5757480" y="4846680"/>
            <a:ext cx="4404600" cy="1136880"/>
          </a:xfrm>
          <a:custGeom>
            <a:avLst/>
            <a:gdLst/>
            <a:ahLst/>
            <a:rect l="0" t="0" r="r" b="b"/>
            <a:pathLst>
              <a:path w="12235" h="3158">
                <a:moveTo>
                  <a:pt x="0" y="2972"/>
                </a:moveTo>
                <a:lnTo>
                  <a:pt x="0" y="186"/>
                </a:lnTo>
                <a:cubicBezTo>
                  <a:pt x="0" y="174"/>
                  <a:pt x="1" y="162"/>
                  <a:pt x="4" y="150"/>
                </a:cubicBezTo>
                <a:cubicBezTo>
                  <a:pt x="6" y="138"/>
                  <a:pt x="10" y="126"/>
                  <a:pt x="14" y="115"/>
                </a:cubicBezTo>
                <a:cubicBezTo>
                  <a:pt x="19" y="103"/>
                  <a:pt x="25" y="93"/>
                  <a:pt x="32" y="83"/>
                </a:cubicBezTo>
                <a:cubicBezTo>
                  <a:pt x="38" y="72"/>
                  <a:pt x="46" y="63"/>
                  <a:pt x="55" y="54"/>
                </a:cubicBezTo>
                <a:cubicBezTo>
                  <a:pt x="63" y="46"/>
                  <a:pt x="73" y="38"/>
                  <a:pt x="83" y="31"/>
                </a:cubicBezTo>
                <a:cubicBezTo>
                  <a:pt x="93" y="25"/>
                  <a:pt x="104" y="19"/>
                  <a:pt x="115" y="14"/>
                </a:cubicBezTo>
                <a:cubicBezTo>
                  <a:pt x="126" y="10"/>
                  <a:pt x="138" y="6"/>
                  <a:pt x="150" y="4"/>
                </a:cubicBezTo>
                <a:cubicBezTo>
                  <a:pt x="162" y="1"/>
                  <a:pt x="174" y="0"/>
                  <a:pt x="186" y="0"/>
                </a:cubicBezTo>
                <a:lnTo>
                  <a:pt x="12049" y="0"/>
                </a:lnTo>
                <a:cubicBezTo>
                  <a:pt x="12061" y="0"/>
                  <a:pt x="12073" y="1"/>
                  <a:pt x="12085" y="4"/>
                </a:cubicBezTo>
                <a:cubicBezTo>
                  <a:pt x="12097" y="6"/>
                  <a:pt x="12109" y="10"/>
                  <a:pt x="12120" y="14"/>
                </a:cubicBezTo>
                <a:cubicBezTo>
                  <a:pt x="12131" y="19"/>
                  <a:pt x="12142" y="25"/>
                  <a:pt x="12152" y="31"/>
                </a:cubicBezTo>
                <a:cubicBezTo>
                  <a:pt x="12162" y="38"/>
                  <a:pt x="12172" y="46"/>
                  <a:pt x="12180" y="54"/>
                </a:cubicBezTo>
                <a:cubicBezTo>
                  <a:pt x="12189" y="63"/>
                  <a:pt x="12196" y="72"/>
                  <a:pt x="12203" y="83"/>
                </a:cubicBezTo>
                <a:cubicBezTo>
                  <a:pt x="12210" y="93"/>
                  <a:pt x="12216" y="103"/>
                  <a:pt x="12220" y="115"/>
                </a:cubicBezTo>
                <a:cubicBezTo>
                  <a:pt x="12225" y="126"/>
                  <a:pt x="12229" y="138"/>
                  <a:pt x="12231" y="150"/>
                </a:cubicBezTo>
                <a:cubicBezTo>
                  <a:pt x="12233" y="162"/>
                  <a:pt x="12235" y="174"/>
                  <a:pt x="12235" y="186"/>
                </a:cubicBezTo>
                <a:lnTo>
                  <a:pt x="12235" y="2972"/>
                </a:lnTo>
                <a:cubicBezTo>
                  <a:pt x="12235" y="2985"/>
                  <a:pt x="12233" y="2997"/>
                  <a:pt x="12231" y="3009"/>
                </a:cubicBezTo>
                <a:cubicBezTo>
                  <a:pt x="12229" y="3021"/>
                  <a:pt x="12225" y="3032"/>
                  <a:pt x="12220" y="3043"/>
                </a:cubicBezTo>
                <a:cubicBezTo>
                  <a:pt x="12216" y="3055"/>
                  <a:pt x="12210" y="3065"/>
                  <a:pt x="12203" y="3076"/>
                </a:cubicBezTo>
                <a:cubicBezTo>
                  <a:pt x="12196" y="3086"/>
                  <a:pt x="12189" y="3095"/>
                  <a:pt x="12180" y="3104"/>
                </a:cubicBezTo>
                <a:cubicBezTo>
                  <a:pt x="12172" y="3112"/>
                  <a:pt x="12162" y="3120"/>
                  <a:pt x="12152" y="3127"/>
                </a:cubicBezTo>
                <a:cubicBezTo>
                  <a:pt x="12142" y="3134"/>
                  <a:pt x="12131" y="3139"/>
                  <a:pt x="12120" y="3144"/>
                </a:cubicBezTo>
                <a:cubicBezTo>
                  <a:pt x="12109" y="3149"/>
                  <a:pt x="12097" y="3152"/>
                  <a:pt x="12085" y="3154"/>
                </a:cubicBezTo>
                <a:cubicBezTo>
                  <a:pt x="12073" y="3157"/>
                  <a:pt x="12061" y="3158"/>
                  <a:pt x="12049" y="3158"/>
                </a:cubicBezTo>
                <a:lnTo>
                  <a:pt x="186" y="3158"/>
                </a:lnTo>
                <a:cubicBezTo>
                  <a:pt x="174" y="3158"/>
                  <a:pt x="162" y="3157"/>
                  <a:pt x="150" y="3154"/>
                </a:cubicBezTo>
                <a:cubicBezTo>
                  <a:pt x="138" y="3152"/>
                  <a:pt x="126" y="3149"/>
                  <a:pt x="115" y="3144"/>
                </a:cubicBezTo>
                <a:cubicBezTo>
                  <a:pt x="104" y="3139"/>
                  <a:pt x="93" y="3134"/>
                  <a:pt x="83" y="3127"/>
                </a:cubicBezTo>
                <a:cubicBezTo>
                  <a:pt x="73" y="3120"/>
                  <a:pt x="63" y="3112"/>
                  <a:pt x="55" y="3104"/>
                </a:cubicBezTo>
                <a:cubicBezTo>
                  <a:pt x="46" y="3095"/>
                  <a:pt x="38" y="3086"/>
                  <a:pt x="32" y="3076"/>
                </a:cubicBezTo>
                <a:cubicBezTo>
                  <a:pt x="25" y="3065"/>
                  <a:pt x="19" y="3055"/>
                  <a:pt x="14" y="3043"/>
                </a:cubicBezTo>
                <a:cubicBezTo>
                  <a:pt x="10" y="3032"/>
                  <a:pt x="6" y="3021"/>
                  <a:pt x="4" y="3009"/>
                </a:cubicBezTo>
                <a:cubicBezTo>
                  <a:pt x="1" y="2997"/>
                  <a:pt x="0" y="2985"/>
                  <a:pt x="0" y="2972"/>
                </a:cubicBezTo>
                <a:close/>
              </a:path>
            </a:pathLst>
          </a:custGeom>
          <a:solidFill>
            <a:srgbClr val="e5e7e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621" name="" descr=""/>
          <p:cNvPicPr/>
          <p:nvPr/>
        </p:nvPicPr>
        <p:blipFill>
          <a:blip r:embed="rId5"/>
          <a:stretch/>
        </p:blipFill>
        <p:spPr>
          <a:xfrm>
            <a:off x="5557320" y="1362240"/>
            <a:ext cx="250200" cy="200160"/>
          </a:xfrm>
          <a:prstGeom prst="rect">
            <a:avLst/>
          </a:prstGeom>
          <a:noFill/>
          <a:ln w="0">
            <a:noFill/>
          </a:ln>
        </p:spPr>
      </p:pic>
      <p:sp>
        <p:nvSpPr>
          <p:cNvPr id="622" name=""/>
          <p:cNvSpPr txBox="1"/>
          <p:nvPr/>
        </p:nvSpPr>
        <p:spPr>
          <a:xfrm>
            <a:off x="646560" y="1344600"/>
            <a:ext cx="160992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三级数据中心架构</a:t>
            </a:r>
            <a:endParaRPr b="0" lang="en-US" sz="1580" strike="noStrike" u="none">
              <a:solidFill>
                <a:srgbClr val="000000"/>
              </a:solidFill>
              <a:effectLst/>
              <a:uFillTx/>
              <a:latin typeface="Times New Roman"/>
            </a:endParaRPr>
          </a:p>
        </p:txBody>
      </p:sp>
      <p:sp>
        <p:nvSpPr>
          <p:cNvPr id="623" name=""/>
          <p:cNvSpPr txBox="1"/>
          <p:nvPr/>
        </p:nvSpPr>
        <p:spPr>
          <a:xfrm>
            <a:off x="5874840" y="1351440"/>
            <a:ext cx="200160" cy="235080"/>
          </a:xfrm>
          <a:prstGeom prst="rect">
            <a:avLst/>
          </a:prstGeom>
          <a:noFill/>
          <a:ln w="0">
            <a:noFill/>
          </a:ln>
        </p:spPr>
        <p:txBody>
          <a:bodyPr wrap="none" lIns="0" rIns="0" tIns="0" bIns="0" anchor="t">
            <a:spAutoFit/>
          </a:bodyPr>
          <a:p>
            <a:r>
              <a:rPr b="1" lang="en-US" sz="1580" strike="noStrike" u="none">
                <a:solidFill>
                  <a:srgbClr val="1e3a8a"/>
                </a:solidFill>
                <a:effectLst/>
                <a:uFillTx/>
                <a:latin typeface="DejaVuSans"/>
                <a:ea typeface="DejaVuSans"/>
              </a:rPr>
              <a:t> </a:t>
            </a:r>
            <a:endParaRPr b="0" lang="en-US" sz="1580" strike="noStrike" u="none">
              <a:solidFill>
                <a:srgbClr val="000000"/>
              </a:solidFill>
              <a:effectLst/>
              <a:uFillTx/>
              <a:latin typeface="Times New Roman"/>
            </a:endParaRPr>
          </a:p>
        </p:txBody>
      </p:sp>
      <p:pic>
        <p:nvPicPr>
          <p:cNvPr id="624" name="" descr=""/>
          <p:cNvPicPr/>
          <p:nvPr/>
        </p:nvPicPr>
        <p:blipFill>
          <a:blip r:embed="rId6"/>
          <a:stretch/>
        </p:blipFill>
        <p:spPr>
          <a:xfrm>
            <a:off x="5891400" y="2172600"/>
            <a:ext cx="208440" cy="166680"/>
          </a:xfrm>
          <a:prstGeom prst="rect">
            <a:avLst/>
          </a:prstGeom>
          <a:noFill/>
          <a:ln w="0">
            <a:noFill/>
          </a:ln>
        </p:spPr>
      </p:pic>
      <p:sp>
        <p:nvSpPr>
          <p:cNvPr id="625" name=""/>
          <p:cNvSpPr txBox="1"/>
          <p:nvPr/>
        </p:nvSpPr>
        <p:spPr>
          <a:xfrm>
            <a:off x="5944680" y="1344600"/>
            <a:ext cx="221364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物理分布、逻辑统一架构</a:t>
            </a:r>
            <a:endParaRPr b="0" lang="en-US" sz="1580" strike="noStrike" u="none">
              <a:solidFill>
                <a:srgbClr val="000000"/>
              </a:solidFill>
              <a:effectLst/>
              <a:uFillTx/>
              <a:latin typeface="Times New Roman"/>
            </a:endParaRPr>
          </a:p>
        </p:txBody>
      </p:sp>
      <p:sp>
        <p:nvSpPr>
          <p:cNvPr id="626" name=""/>
          <p:cNvSpPr/>
          <p:nvPr/>
        </p:nvSpPr>
        <p:spPr>
          <a:xfrm>
            <a:off x="5891400" y="2473560"/>
            <a:ext cx="2005920" cy="802440"/>
          </a:xfrm>
          <a:custGeom>
            <a:avLst/>
            <a:gdLst/>
            <a:ahLst/>
            <a:rect l="0" t="0" r="r" b="b"/>
            <a:pathLst>
              <a:path w="5572" h="2229">
                <a:moveTo>
                  <a:pt x="0" y="2136"/>
                </a:moveTo>
                <a:lnTo>
                  <a:pt x="0" y="92"/>
                </a:lnTo>
                <a:cubicBezTo>
                  <a:pt x="0" y="80"/>
                  <a:pt x="2" y="68"/>
                  <a:pt x="7" y="57"/>
                </a:cubicBezTo>
                <a:cubicBezTo>
                  <a:pt x="11" y="46"/>
                  <a:pt x="18" y="35"/>
                  <a:pt x="27" y="27"/>
                </a:cubicBezTo>
                <a:cubicBezTo>
                  <a:pt x="36" y="18"/>
                  <a:pt x="46" y="11"/>
                  <a:pt x="57" y="7"/>
                </a:cubicBezTo>
                <a:cubicBezTo>
                  <a:pt x="68" y="2"/>
                  <a:pt x="80" y="0"/>
                  <a:pt x="93" y="0"/>
                </a:cubicBezTo>
                <a:lnTo>
                  <a:pt x="5479" y="0"/>
                </a:lnTo>
                <a:cubicBezTo>
                  <a:pt x="5491" y="0"/>
                  <a:pt x="5503" y="2"/>
                  <a:pt x="5515" y="7"/>
                </a:cubicBezTo>
                <a:cubicBezTo>
                  <a:pt x="5526" y="11"/>
                  <a:pt x="5536" y="18"/>
                  <a:pt x="5545" y="27"/>
                </a:cubicBezTo>
                <a:cubicBezTo>
                  <a:pt x="5553" y="35"/>
                  <a:pt x="5560" y="46"/>
                  <a:pt x="5565" y="57"/>
                </a:cubicBezTo>
                <a:cubicBezTo>
                  <a:pt x="5569" y="68"/>
                  <a:pt x="5572" y="80"/>
                  <a:pt x="5572" y="92"/>
                </a:cubicBezTo>
                <a:lnTo>
                  <a:pt x="5572" y="2136"/>
                </a:lnTo>
                <a:cubicBezTo>
                  <a:pt x="5572" y="2148"/>
                  <a:pt x="5569" y="2160"/>
                  <a:pt x="5565" y="2172"/>
                </a:cubicBezTo>
                <a:cubicBezTo>
                  <a:pt x="5560" y="2183"/>
                  <a:pt x="5553" y="2193"/>
                  <a:pt x="5545" y="2202"/>
                </a:cubicBezTo>
                <a:cubicBezTo>
                  <a:pt x="5536" y="2211"/>
                  <a:pt x="5526" y="2217"/>
                  <a:pt x="5515" y="2222"/>
                </a:cubicBezTo>
                <a:cubicBezTo>
                  <a:pt x="5503" y="2227"/>
                  <a:pt x="5491" y="2229"/>
                  <a:pt x="5479" y="2229"/>
                </a:cubicBezTo>
                <a:lnTo>
                  <a:pt x="93" y="2229"/>
                </a:lnTo>
                <a:cubicBezTo>
                  <a:pt x="80" y="2229"/>
                  <a:pt x="68" y="2227"/>
                  <a:pt x="57" y="2222"/>
                </a:cubicBezTo>
                <a:cubicBezTo>
                  <a:pt x="46" y="2217"/>
                  <a:pt x="36" y="2211"/>
                  <a:pt x="27" y="2202"/>
                </a:cubicBezTo>
                <a:cubicBezTo>
                  <a:pt x="18" y="2193"/>
                  <a:pt x="11" y="2183"/>
                  <a:pt x="7" y="2172"/>
                </a:cubicBezTo>
                <a:cubicBezTo>
                  <a:pt x="2" y="2160"/>
                  <a:pt x="0" y="2148"/>
                  <a:pt x="0" y="2136"/>
                </a:cubicBezTo>
                <a:close/>
              </a:path>
            </a:pathLst>
          </a:custGeom>
          <a:solidFill>
            <a:srgbClr val="1d4ed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627" name="" descr=""/>
          <p:cNvPicPr/>
          <p:nvPr/>
        </p:nvPicPr>
        <p:blipFill>
          <a:blip r:embed="rId7"/>
          <a:stretch/>
        </p:blipFill>
        <p:spPr>
          <a:xfrm>
            <a:off x="6802200" y="2657520"/>
            <a:ext cx="174960" cy="200160"/>
          </a:xfrm>
          <a:prstGeom prst="rect">
            <a:avLst/>
          </a:prstGeom>
          <a:noFill/>
          <a:ln w="0">
            <a:noFill/>
          </a:ln>
        </p:spPr>
      </p:pic>
      <p:sp>
        <p:nvSpPr>
          <p:cNvPr id="628" name=""/>
          <p:cNvSpPr txBox="1"/>
          <p:nvPr/>
        </p:nvSpPr>
        <p:spPr>
          <a:xfrm>
            <a:off x="6167160" y="2153880"/>
            <a:ext cx="671400" cy="212400"/>
          </a:xfrm>
          <a:prstGeom prst="rect">
            <a:avLst/>
          </a:prstGeom>
          <a:noFill/>
          <a:ln w="0">
            <a:noFill/>
          </a:ln>
        </p:spPr>
        <p:txBody>
          <a:bodyPr wrap="none" lIns="0" rIns="0" tIns="0" bIns="0" anchor="t">
            <a:spAutoFit/>
          </a:bodyPr>
          <a:p>
            <a:r>
              <a:rPr b="0" lang="zh-CN" sz="1320" strike="noStrike" u="none">
                <a:solidFill>
                  <a:srgbClr val="ffffff"/>
                </a:solidFill>
                <a:effectLst/>
                <a:uFillTx/>
                <a:latin typeface="WenQuanYiZenHei"/>
                <a:ea typeface="WenQuanYiZenHei"/>
              </a:rPr>
              <a:t>云端架构</a:t>
            </a:r>
            <a:endParaRPr b="0" lang="en-US" sz="1320" strike="noStrike" u="none">
              <a:solidFill>
                <a:srgbClr val="000000"/>
              </a:solidFill>
              <a:effectLst/>
              <a:uFillTx/>
              <a:latin typeface="Times New Roman"/>
            </a:endParaRPr>
          </a:p>
        </p:txBody>
      </p:sp>
      <p:sp>
        <p:nvSpPr>
          <p:cNvPr id="629" name=""/>
          <p:cNvSpPr/>
          <p:nvPr/>
        </p:nvSpPr>
        <p:spPr>
          <a:xfrm>
            <a:off x="8030520" y="2473560"/>
            <a:ext cx="1997640" cy="802440"/>
          </a:xfrm>
          <a:custGeom>
            <a:avLst/>
            <a:gdLst/>
            <a:ahLst/>
            <a:rect l="0" t="0" r="r" b="b"/>
            <a:pathLst>
              <a:path w="5549" h="2229">
                <a:moveTo>
                  <a:pt x="0" y="2136"/>
                </a:moveTo>
                <a:lnTo>
                  <a:pt x="0" y="92"/>
                </a:lnTo>
                <a:cubicBezTo>
                  <a:pt x="0" y="80"/>
                  <a:pt x="3" y="68"/>
                  <a:pt x="7" y="57"/>
                </a:cubicBezTo>
                <a:cubicBezTo>
                  <a:pt x="12" y="46"/>
                  <a:pt x="19" y="35"/>
                  <a:pt x="27" y="27"/>
                </a:cubicBezTo>
                <a:cubicBezTo>
                  <a:pt x="36" y="18"/>
                  <a:pt x="46" y="11"/>
                  <a:pt x="58" y="7"/>
                </a:cubicBezTo>
                <a:cubicBezTo>
                  <a:pt x="69" y="2"/>
                  <a:pt x="81" y="0"/>
                  <a:pt x="93" y="0"/>
                </a:cubicBezTo>
                <a:lnTo>
                  <a:pt x="5456" y="0"/>
                </a:lnTo>
                <a:cubicBezTo>
                  <a:pt x="5469" y="0"/>
                  <a:pt x="5480" y="2"/>
                  <a:pt x="5492" y="7"/>
                </a:cubicBezTo>
                <a:cubicBezTo>
                  <a:pt x="5503" y="11"/>
                  <a:pt x="5513" y="18"/>
                  <a:pt x="5522" y="27"/>
                </a:cubicBezTo>
                <a:cubicBezTo>
                  <a:pt x="5531" y="35"/>
                  <a:pt x="5537" y="46"/>
                  <a:pt x="5542" y="57"/>
                </a:cubicBezTo>
                <a:cubicBezTo>
                  <a:pt x="5547" y="68"/>
                  <a:pt x="5549" y="80"/>
                  <a:pt x="5549" y="92"/>
                </a:cubicBezTo>
                <a:lnTo>
                  <a:pt x="5549" y="2136"/>
                </a:lnTo>
                <a:cubicBezTo>
                  <a:pt x="5549" y="2148"/>
                  <a:pt x="5547" y="2160"/>
                  <a:pt x="5542" y="2172"/>
                </a:cubicBezTo>
                <a:cubicBezTo>
                  <a:pt x="5537" y="2183"/>
                  <a:pt x="5531" y="2193"/>
                  <a:pt x="5522" y="2202"/>
                </a:cubicBezTo>
                <a:cubicBezTo>
                  <a:pt x="5513" y="2211"/>
                  <a:pt x="5503" y="2217"/>
                  <a:pt x="5492" y="2222"/>
                </a:cubicBezTo>
                <a:cubicBezTo>
                  <a:pt x="5480" y="2227"/>
                  <a:pt x="5469" y="2229"/>
                  <a:pt x="5456" y="2229"/>
                </a:cubicBezTo>
                <a:lnTo>
                  <a:pt x="93" y="2229"/>
                </a:lnTo>
                <a:cubicBezTo>
                  <a:pt x="81" y="2229"/>
                  <a:pt x="69" y="2227"/>
                  <a:pt x="58" y="2222"/>
                </a:cubicBezTo>
                <a:cubicBezTo>
                  <a:pt x="46" y="2217"/>
                  <a:pt x="36" y="2211"/>
                  <a:pt x="27" y="2202"/>
                </a:cubicBezTo>
                <a:cubicBezTo>
                  <a:pt x="19" y="2193"/>
                  <a:pt x="12" y="2183"/>
                  <a:pt x="7" y="2172"/>
                </a:cubicBezTo>
                <a:cubicBezTo>
                  <a:pt x="3" y="2160"/>
                  <a:pt x="0" y="2148"/>
                  <a:pt x="0" y="2136"/>
                </a:cubicBezTo>
                <a:close/>
              </a:path>
            </a:pathLst>
          </a:custGeom>
          <a:solidFill>
            <a:srgbClr val="1d4ed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630" name="" descr=""/>
          <p:cNvPicPr/>
          <p:nvPr/>
        </p:nvPicPr>
        <p:blipFill>
          <a:blip r:embed="rId8"/>
          <a:stretch/>
        </p:blipFill>
        <p:spPr>
          <a:xfrm>
            <a:off x="8925120" y="2657520"/>
            <a:ext cx="200160" cy="200160"/>
          </a:xfrm>
          <a:prstGeom prst="rect">
            <a:avLst/>
          </a:prstGeom>
          <a:noFill/>
          <a:ln w="0">
            <a:noFill/>
          </a:ln>
        </p:spPr>
      </p:pic>
      <p:sp>
        <p:nvSpPr>
          <p:cNvPr id="631" name=""/>
          <p:cNvSpPr txBox="1"/>
          <p:nvPr/>
        </p:nvSpPr>
        <p:spPr>
          <a:xfrm>
            <a:off x="6541200" y="2937600"/>
            <a:ext cx="704880" cy="148320"/>
          </a:xfrm>
          <a:prstGeom prst="rect">
            <a:avLst/>
          </a:prstGeom>
          <a:noFill/>
          <a:ln w="0">
            <a:noFill/>
          </a:ln>
        </p:spPr>
        <p:txBody>
          <a:bodyPr wrap="none" lIns="0" rIns="0" tIns="0" bIns="0" anchor="t">
            <a:spAutoFit/>
          </a:bodyPr>
          <a:p>
            <a:r>
              <a:rPr b="0" lang="zh-CN" sz="920" strike="noStrike" u="none">
                <a:solidFill>
                  <a:srgbClr val="ffffff"/>
                </a:solidFill>
                <a:effectLst/>
                <a:uFillTx/>
                <a:latin typeface="WenQuanYiZenHei"/>
                <a:ea typeface="WenQuanYiZenHei"/>
              </a:rPr>
              <a:t>模型数据中心</a:t>
            </a:r>
            <a:endParaRPr b="0" lang="en-US" sz="920" strike="noStrike" u="none">
              <a:solidFill>
                <a:srgbClr val="000000"/>
              </a:solidFill>
              <a:effectLst/>
              <a:uFillTx/>
              <a:latin typeface="Times New Roman"/>
            </a:endParaRPr>
          </a:p>
        </p:txBody>
      </p:sp>
      <p:pic>
        <p:nvPicPr>
          <p:cNvPr id="632" name="" descr=""/>
          <p:cNvPicPr/>
          <p:nvPr/>
        </p:nvPicPr>
        <p:blipFill>
          <a:blip r:embed="rId9"/>
          <a:stretch/>
        </p:blipFill>
        <p:spPr>
          <a:xfrm>
            <a:off x="5891400" y="3777120"/>
            <a:ext cx="191880" cy="166680"/>
          </a:xfrm>
          <a:prstGeom prst="rect">
            <a:avLst/>
          </a:prstGeom>
          <a:noFill/>
          <a:ln w="0">
            <a:noFill/>
          </a:ln>
        </p:spPr>
      </p:pic>
      <p:sp>
        <p:nvSpPr>
          <p:cNvPr id="633" name=""/>
          <p:cNvSpPr txBox="1"/>
          <p:nvPr/>
        </p:nvSpPr>
        <p:spPr>
          <a:xfrm>
            <a:off x="8676360" y="2937600"/>
            <a:ext cx="704880" cy="148320"/>
          </a:xfrm>
          <a:prstGeom prst="rect">
            <a:avLst/>
          </a:prstGeom>
          <a:noFill/>
          <a:ln w="0">
            <a:noFill/>
          </a:ln>
        </p:spPr>
        <p:txBody>
          <a:bodyPr wrap="none" lIns="0" rIns="0" tIns="0" bIns="0" anchor="t">
            <a:spAutoFit/>
          </a:bodyPr>
          <a:p>
            <a:r>
              <a:rPr b="0" lang="zh-CN" sz="920" strike="noStrike" u="none">
                <a:solidFill>
                  <a:srgbClr val="ffffff"/>
                </a:solidFill>
                <a:effectLst/>
                <a:uFillTx/>
                <a:latin typeface="WenQuanYiZenHei"/>
                <a:ea typeface="WenQuanYiZenHei"/>
              </a:rPr>
              <a:t>分析决策中心</a:t>
            </a:r>
            <a:endParaRPr b="0" lang="en-US" sz="920" strike="noStrike" u="none">
              <a:solidFill>
                <a:srgbClr val="000000"/>
              </a:solidFill>
              <a:effectLst/>
              <a:uFillTx/>
              <a:latin typeface="Times New Roman"/>
            </a:endParaRPr>
          </a:p>
        </p:txBody>
      </p:sp>
      <p:sp>
        <p:nvSpPr>
          <p:cNvPr id="634" name=""/>
          <p:cNvSpPr/>
          <p:nvPr/>
        </p:nvSpPr>
        <p:spPr>
          <a:xfrm>
            <a:off x="5891400" y="4077720"/>
            <a:ext cx="1312200" cy="435240"/>
          </a:xfrm>
          <a:custGeom>
            <a:avLst/>
            <a:gdLst/>
            <a:ahLst/>
            <a:rect l="0" t="0" r="r" b="b"/>
            <a:pathLst>
              <a:path w="3645" h="1209">
                <a:moveTo>
                  <a:pt x="0" y="1116"/>
                </a:moveTo>
                <a:lnTo>
                  <a:pt x="0" y="93"/>
                </a:lnTo>
                <a:cubicBezTo>
                  <a:pt x="0" y="81"/>
                  <a:pt x="2" y="69"/>
                  <a:pt x="7" y="58"/>
                </a:cubicBezTo>
                <a:cubicBezTo>
                  <a:pt x="11" y="46"/>
                  <a:pt x="18" y="36"/>
                  <a:pt x="27" y="28"/>
                </a:cubicBezTo>
                <a:cubicBezTo>
                  <a:pt x="37" y="19"/>
                  <a:pt x="47" y="12"/>
                  <a:pt x="58" y="8"/>
                </a:cubicBezTo>
                <a:cubicBezTo>
                  <a:pt x="69" y="3"/>
                  <a:pt x="81" y="0"/>
                  <a:pt x="94" y="0"/>
                </a:cubicBezTo>
                <a:lnTo>
                  <a:pt x="3552" y="0"/>
                </a:lnTo>
                <a:cubicBezTo>
                  <a:pt x="3565" y="0"/>
                  <a:pt x="3576" y="3"/>
                  <a:pt x="3588" y="8"/>
                </a:cubicBezTo>
                <a:cubicBezTo>
                  <a:pt x="3599" y="12"/>
                  <a:pt x="3609" y="19"/>
                  <a:pt x="3618" y="28"/>
                </a:cubicBezTo>
                <a:cubicBezTo>
                  <a:pt x="3627" y="36"/>
                  <a:pt x="3633" y="46"/>
                  <a:pt x="3638" y="58"/>
                </a:cubicBezTo>
                <a:cubicBezTo>
                  <a:pt x="3643" y="69"/>
                  <a:pt x="3645" y="81"/>
                  <a:pt x="3645" y="93"/>
                </a:cubicBezTo>
                <a:lnTo>
                  <a:pt x="3645" y="1116"/>
                </a:lnTo>
                <a:cubicBezTo>
                  <a:pt x="3645" y="1128"/>
                  <a:pt x="3643" y="1140"/>
                  <a:pt x="3638" y="1151"/>
                </a:cubicBezTo>
                <a:cubicBezTo>
                  <a:pt x="3633" y="1163"/>
                  <a:pt x="3627" y="1173"/>
                  <a:pt x="3618" y="1181"/>
                </a:cubicBezTo>
                <a:cubicBezTo>
                  <a:pt x="3609" y="1190"/>
                  <a:pt x="3599" y="1197"/>
                  <a:pt x="3588" y="1201"/>
                </a:cubicBezTo>
                <a:cubicBezTo>
                  <a:pt x="3576" y="1206"/>
                  <a:pt x="3565" y="1209"/>
                  <a:pt x="3552" y="1209"/>
                </a:cubicBezTo>
                <a:lnTo>
                  <a:pt x="94" y="1209"/>
                </a:lnTo>
                <a:cubicBezTo>
                  <a:pt x="81" y="1209"/>
                  <a:pt x="69" y="1206"/>
                  <a:pt x="58" y="1201"/>
                </a:cubicBezTo>
                <a:cubicBezTo>
                  <a:pt x="47" y="1197"/>
                  <a:pt x="37" y="1190"/>
                  <a:pt x="27" y="1181"/>
                </a:cubicBezTo>
                <a:cubicBezTo>
                  <a:pt x="18" y="1173"/>
                  <a:pt x="11" y="1163"/>
                  <a:pt x="7" y="1151"/>
                </a:cubicBezTo>
                <a:cubicBezTo>
                  <a:pt x="2" y="1140"/>
                  <a:pt x="0" y="1128"/>
                  <a:pt x="0" y="1116"/>
                </a:cubicBezTo>
                <a:close/>
              </a:path>
            </a:pathLst>
          </a:custGeom>
          <a:solidFill>
            <a:srgbClr val="1f2937"/>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635" name="" descr=""/>
          <p:cNvPicPr/>
          <p:nvPr/>
        </p:nvPicPr>
        <p:blipFill>
          <a:blip r:embed="rId10"/>
          <a:stretch/>
        </p:blipFill>
        <p:spPr>
          <a:xfrm>
            <a:off x="6501600" y="4145040"/>
            <a:ext cx="100080" cy="133200"/>
          </a:xfrm>
          <a:prstGeom prst="rect">
            <a:avLst/>
          </a:prstGeom>
          <a:noFill/>
          <a:ln w="0">
            <a:noFill/>
          </a:ln>
        </p:spPr>
      </p:pic>
      <p:sp>
        <p:nvSpPr>
          <p:cNvPr id="636" name=""/>
          <p:cNvSpPr txBox="1"/>
          <p:nvPr/>
        </p:nvSpPr>
        <p:spPr>
          <a:xfrm>
            <a:off x="6150600" y="3758400"/>
            <a:ext cx="1006560" cy="212400"/>
          </a:xfrm>
          <a:prstGeom prst="rect">
            <a:avLst/>
          </a:prstGeom>
          <a:noFill/>
          <a:ln w="0">
            <a:noFill/>
          </a:ln>
        </p:spPr>
        <p:txBody>
          <a:bodyPr wrap="none" lIns="0" rIns="0" tIns="0" bIns="0" anchor="t">
            <a:spAutoFit/>
          </a:bodyPr>
          <a:p>
            <a:r>
              <a:rPr b="0" lang="zh-CN" sz="1320" strike="noStrike" u="none">
                <a:solidFill>
                  <a:srgbClr val="ffffff"/>
                </a:solidFill>
                <a:effectLst/>
                <a:uFillTx/>
                <a:latin typeface="WenQuanYiZenHei"/>
                <a:ea typeface="WenQuanYiZenHei"/>
              </a:rPr>
              <a:t>本地监控系统</a:t>
            </a:r>
            <a:endParaRPr b="0" lang="en-US" sz="1320" strike="noStrike" u="none">
              <a:solidFill>
                <a:srgbClr val="000000"/>
              </a:solidFill>
              <a:effectLst/>
              <a:uFillTx/>
              <a:latin typeface="Times New Roman"/>
            </a:endParaRPr>
          </a:p>
        </p:txBody>
      </p:sp>
      <p:sp>
        <p:nvSpPr>
          <p:cNvPr id="637" name=""/>
          <p:cNvSpPr txBox="1"/>
          <p:nvPr/>
        </p:nvSpPr>
        <p:spPr>
          <a:xfrm>
            <a:off x="6412680" y="4315680"/>
            <a:ext cx="201960" cy="128520"/>
          </a:xfrm>
          <a:prstGeom prst="rect">
            <a:avLst/>
          </a:prstGeom>
          <a:noFill/>
          <a:ln w="0">
            <a:noFill/>
          </a:ln>
        </p:spPr>
        <p:txBody>
          <a:bodyPr wrap="none" lIns="0" rIns="0" tIns="0" bIns="0" anchor="t">
            <a:spAutoFit/>
          </a:bodyPr>
          <a:p>
            <a:r>
              <a:rPr b="0" lang="zh-CN" sz="790" strike="noStrike" u="none">
                <a:solidFill>
                  <a:srgbClr val="ffffff"/>
                </a:solidFill>
                <a:effectLst/>
                <a:uFillTx/>
                <a:latin typeface="WenQuanYiZenHei"/>
                <a:ea typeface="WenQuanYiZenHei"/>
              </a:rPr>
              <a:t>站点</a:t>
            </a:r>
            <a:endParaRPr b="0" lang="en-US" sz="790" strike="noStrike" u="none">
              <a:solidFill>
                <a:srgbClr val="000000"/>
              </a:solidFill>
              <a:effectLst/>
              <a:uFillTx/>
              <a:latin typeface="Times New Roman"/>
            </a:endParaRPr>
          </a:p>
        </p:txBody>
      </p:sp>
      <p:sp>
        <p:nvSpPr>
          <p:cNvPr id="638" name=""/>
          <p:cNvSpPr/>
          <p:nvPr/>
        </p:nvSpPr>
        <p:spPr>
          <a:xfrm>
            <a:off x="7303680" y="4077720"/>
            <a:ext cx="1312200" cy="435240"/>
          </a:xfrm>
          <a:custGeom>
            <a:avLst/>
            <a:gdLst/>
            <a:ahLst/>
            <a:rect l="0" t="0" r="r" b="b"/>
            <a:pathLst>
              <a:path w="3645" h="1209">
                <a:moveTo>
                  <a:pt x="0" y="1116"/>
                </a:moveTo>
                <a:lnTo>
                  <a:pt x="0" y="93"/>
                </a:lnTo>
                <a:cubicBezTo>
                  <a:pt x="0" y="81"/>
                  <a:pt x="2" y="69"/>
                  <a:pt x="7" y="58"/>
                </a:cubicBezTo>
                <a:cubicBezTo>
                  <a:pt x="11" y="46"/>
                  <a:pt x="18" y="36"/>
                  <a:pt x="27" y="28"/>
                </a:cubicBezTo>
                <a:cubicBezTo>
                  <a:pt x="36" y="19"/>
                  <a:pt x="46" y="12"/>
                  <a:pt x="57" y="8"/>
                </a:cubicBezTo>
                <a:cubicBezTo>
                  <a:pt x="68" y="3"/>
                  <a:pt x="80" y="0"/>
                  <a:pt x="93" y="0"/>
                </a:cubicBezTo>
                <a:lnTo>
                  <a:pt x="3552" y="0"/>
                </a:lnTo>
                <a:cubicBezTo>
                  <a:pt x="3565" y="0"/>
                  <a:pt x="3576" y="3"/>
                  <a:pt x="3588" y="8"/>
                </a:cubicBezTo>
                <a:cubicBezTo>
                  <a:pt x="3599" y="12"/>
                  <a:pt x="3609" y="19"/>
                  <a:pt x="3618" y="28"/>
                </a:cubicBezTo>
                <a:cubicBezTo>
                  <a:pt x="3627" y="36"/>
                  <a:pt x="3633" y="46"/>
                  <a:pt x="3638" y="58"/>
                </a:cubicBezTo>
                <a:cubicBezTo>
                  <a:pt x="3643" y="69"/>
                  <a:pt x="3645" y="81"/>
                  <a:pt x="3645" y="93"/>
                </a:cubicBezTo>
                <a:lnTo>
                  <a:pt x="3645" y="1116"/>
                </a:lnTo>
                <a:cubicBezTo>
                  <a:pt x="3645" y="1128"/>
                  <a:pt x="3643" y="1140"/>
                  <a:pt x="3638" y="1151"/>
                </a:cubicBezTo>
                <a:cubicBezTo>
                  <a:pt x="3633" y="1163"/>
                  <a:pt x="3627" y="1173"/>
                  <a:pt x="3618" y="1181"/>
                </a:cubicBezTo>
                <a:cubicBezTo>
                  <a:pt x="3609" y="1190"/>
                  <a:pt x="3599" y="1197"/>
                  <a:pt x="3588" y="1201"/>
                </a:cubicBezTo>
                <a:cubicBezTo>
                  <a:pt x="3576" y="1206"/>
                  <a:pt x="3565" y="1209"/>
                  <a:pt x="3552" y="1209"/>
                </a:cubicBezTo>
                <a:lnTo>
                  <a:pt x="93" y="1209"/>
                </a:lnTo>
                <a:cubicBezTo>
                  <a:pt x="80" y="1209"/>
                  <a:pt x="68" y="1206"/>
                  <a:pt x="57" y="1201"/>
                </a:cubicBezTo>
                <a:cubicBezTo>
                  <a:pt x="46" y="1197"/>
                  <a:pt x="36" y="1190"/>
                  <a:pt x="27" y="1181"/>
                </a:cubicBezTo>
                <a:cubicBezTo>
                  <a:pt x="18" y="1173"/>
                  <a:pt x="11" y="1163"/>
                  <a:pt x="7" y="1151"/>
                </a:cubicBezTo>
                <a:cubicBezTo>
                  <a:pt x="2" y="1140"/>
                  <a:pt x="0" y="1128"/>
                  <a:pt x="0" y="1116"/>
                </a:cubicBezTo>
                <a:close/>
              </a:path>
            </a:pathLst>
          </a:custGeom>
          <a:solidFill>
            <a:srgbClr val="1f2937"/>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639" name="" descr=""/>
          <p:cNvPicPr/>
          <p:nvPr/>
        </p:nvPicPr>
        <p:blipFill>
          <a:blip r:embed="rId11"/>
          <a:stretch/>
        </p:blipFill>
        <p:spPr>
          <a:xfrm>
            <a:off x="7913880" y="4145040"/>
            <a:ext cx="100080" cy="133200"/>
          </a:xfrm>
          <a:prstGeom prst="rect">
            <a:avLst/>
          </a:prstGeom>
          <a:noFill/>
          <a:ln w="0">
            <a:noFill/>
          </a:ln>
        </p:spPr>
      </p:pic>
      <p:sp>
        <p:nvSpPr>
          <p:cNvPr id="640" name=""/>
          <p:cNvSpPr txBox="1"/>
          <p:nvPr/>
        </p:nvSpPr>
        <p:spPr>
          <a:xfrm>
            <a:off x="6613560" y="4319280"/>
            <a:ext cx="100080" cy="117720"/>
          </a:xfrm>
          <a:prstGeom prst="rect">
            <a:avLst/>
          </a:prstGeom>
          <a:noFill/>
          <a:ln w="0">
            <a:noFill/>
          </a:ln>
        </p:spPr>
        <p:txBody>
          <a:bodyPr wrap="none" lIns="0" rIns="0" tIns="0" bIns="0" anchor="t">
            <a:spAutoFit/>
          </a:bodyPr>
          <a:p>
            <a:r>
              <a:rPr b="0" lang="en-US" sz="790" strike="noStrike" u="none">
                <a:solidFill>
                  <a:srgbClr val="ffffff"/>
                </a:solidFill>
                <a:effectLst/>
                <a:uFillTx/>
                <a:latin typeface="DejaVuSans"/>
                <a:ea typeface="DejaVuSans"/>
              </a:rPr>
              <a:t>A</a:t>
            </a:r>
            <a:endParaRPr b="0" lang="en-US" sz="790" strike="noStrike" u="none">
              <a:solidFill>
                <a:srgbClr val="000000"/>
              </a:solidFill>
              <a:effectLst/>
              <a:uFillTx/>
              <a:latin typeface="Times New Roman"/>
            </a:endParaRPr>
          </a:p>
        </p:txBody>
      </p:sp>
      <p:sp>
        <p:nvSpPr>
          <p:cNvPr id="641" name=""/>
          <p:cNvSpPr txBox="1"/>
          <p:nvPr/>
        </p:nvSpPr>
        <p:spPr>
          <a:xfrm>
            <a:off x="7824960" y="4315680"/>
            <a:ext cx="201960" cy="128520"/>
          </a:xfrm>
          <a:prstGeom prst="rect">
            <a:avLst/>
          </a:prstGeom>
          <a:noFill/>
          <a:ln w="0">
            <a:noFill/>
          </a:ln>
        </p:spPr>
        <p:txBody>
          <a:bodyPr wrap="none" lIns="0" rIns="0" tIns="0" bIns="0" anchor="t">
            <a:spAutoFit/>
          </a:bodyPr>
          <a:p>
            <a:r>
              <a:rPr b="0" lang="zh-CN" sz="790" strike="noStrike" u="none">
                <a:solidFill>
                  <a:srgbClr val="ffffff"/>
                </a:solidFill>
                <a:effectLst/>
                <a:uFillTx/>
                <a:latin typeface="WenQuanYiZenHei"/>
                <a:ea typeface="WenQuanYiZenHei"/>
              </a:rPr>
              <a:t>站点</a:t>
            </a:r>
            <a:endParaRPr b="0" lang="en-US" sz="790" strike="noStrike" u="none">
              <a:solidFill>
                <a:srgbClr val="000000"/>
              </a:solidFill>
              <a:effectLst/>
              <a:uFillTx/>
              <a:latin typeface="Times New Roman"/>
            </a:endParaRPr>
          </a:p>
        </p:txBody>
      </p:sp>
      <p:sp>
        <p:nvSpPr>
          <p:cNvPr id="642" name=""/>
          <p:cNvSpPr/>
          <p:nvPr/>
        </p:nvSpPr>
        <p:spPr>
          <a:xfrm>
            <a:off x="8715960" y="4077720"/>
            <a:ext cx="1312200" cy="435240"/>
          </a:xfrm>
          <a:custGeom>
            <a:avLst/>
            <a:gdLst/>
            <a:ahLst/>
            <a:rect l="0" t="0" r="r" b="b"/>
            <a:pathLst>
              <a:path w="3645" h="1209">
                <a:moveTo>
                  <a:pt x="0" y="1116"/>
                </a:moveTo>
                <a:lnTo>
                  <a:pt x="0" y="93"/>
                </a:lnTo>
                <a:cubicBezTo>
                  <a:pt x="0" y="81"/>
                  <a:pt x="2" y="69"/>
                  <a:pt x="7" y="58"/>
                </a:cubicBezTo>
                <a:cubicBezTo>
                  <a:pt x="11" y="46"/>
                  <a:pt x="18" y="36"/>
                  <a:pt x="27" y="28"/>
                </a:cubicBezTo>
                <a:cubicBezTo>
                  <a:pt x="36" y="19"/>
                  <a:pt x="46" y="12"/>
                  <a:pt x="57" y="8"/>
                </a:cubicBezTo>
                <a:cubicBezTo>
                  <a:pt x="68" y="3"/>
                  <a:pt x="80" y="0"/>
                  <a:pt x="93" y="0"/>
                </a:cubicBezTo>
                <a:lnTo>
                  <a:pt x="3552" y="0"/>
                </a:lnTo>
                <a:cubicBezTo>
                  <a:pt x="3565" y="0"/>
                  <a:pt x="3576" y="3"/>
                  <a:pt x="3588" y="8"/>
                </a:cubicBezTo>
                <a:cubicBezTo>
                  <a:pt x="3599" y="12"/>
                  <a:pt x="3609" y="19"/>
                  <a:pt x="3618" y="28"/>
                </a:cubicBezTo>
                <a:cubicBezTo>
                  <a:pt x="3627" y="36"/>
                  <a:pt x="3633" y="46"/>
                  <a:pt x="3638" y="58"/>
                </a:cubicBezTo>
                <a:cubicBezTo>
                  <a:pt x="3643" y="69"/>
                  <a:pt x="3645" y="81"/>
                  <a:pt x="3645" y="93"/>
                </a:cubicBezTo>
                <a:lnTo>
                  <a:pt x="3645" y="1116"/>
                </a:lnTo>
                <a:cubicBezTo>
                  <a:pt x="3645" y="1128"/>
                  <a:pt x="3643" y="1140"/>
                  <a:pt x="3638" y="1151"/>
                </a:cubicBezTo>
                <a:cubicBezTo>
                  <a:pt x="3633" y="1163"/>
                  <a:pt x="3627" y="1173"/>
                  <a:pt x="3618" y="1181"/>
                </a:cubicBezTo>
                <a:cubicBezTo>
                  <a:pt x="3609" y="1190"/>
                  <a:pt x="3599" y="1197"/>
                  <a:pt x="3588" y="1201"/>
                </a:cubicBezTo>
                <a:cubicBezTo>
                  <a:pt x="3576" y="1206"/>
                  <a:pt x="3565" y="1209"/>
                  <a:pt x="3552" y="1209"/>
                </a:cubicBezTo>
                <a:lnTo>
                  <a:pt x="93" y="1209"/>
                </a:lnTo>
                <a:cubicBezTo>
                  <a:pt x="80" y="1209"/>
                  <a:pt x="68" y="1206"/>
                  <a:pt x="57" y="1201"/>
                </a:cubicBezTo>
                <a:cubicBezTo>
                  <a:pt x="46" y="1197"/>
                  <a:pt x="36" y="1190"/>
                  <a:pt x="27" y="1181"/>
                </a:cubicBezTo>
                <a:cubicBezTo>
                  <a:pt x="18" y="1173"/>
                  <a:pt x="11" y="1163"/>
                  <a:pt x="7" y="1151"/>
                </a:cubicBezTo>
                <a:cubicBezTo>
                  <a:pt x="2" y="1140"/>
                  <a:pt x="0" y="1128"/>
                  <a:pt x="0" y="1116"/>
                </a:cubicBezTo>
                <a:close/>
              </a:path>
            </a:pathLst>
          </a:custGeom>
          <a:solidFill>
            <a:srgbClr val="1f2937"/>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643" name="" descr=""/>
          <p:cNvPicPr/>
          <p:nvPr/>
        </p:nvPicPr>
        <p:blipFill>
          <a:blip r:embed="rId12"/>
          <a:stretch/>
        </p:blipFill>
        <p:spPr>
          <a:xfrm>
            <a:off x="9326160" y="4145040"/>
            <a:ext cx="100080" cy="133200"/>
          </a:xfrm>
          <a:prstGeom prst="rect">
            <a:avLst/>
          </a:prstGeom>
          <a:noFill/>
          <a:ln w="0">
            <a:noFill/>
          </a:ln>
        </p:spPr>
      </p:pic>
      <p:sp>
        <p:nvSpPr>
          <p:cNvPr id="644" name=""/>
          <p:cNvSpPr txBox="1"/>
          <p:nvPr/>
        </p:nvSpPr>
        <p:spPr>
          <a:xfrm>
            <a:off x="8025480" y="4319280"/>
            <a:ext cx="100080" cy="117720"/>
          </a:xfrm>
          <a:prstGeom prst="rect">
            <a:avLst/>
          </a:prstGeom>
          <a:noFill/>
          <a:ln w="0">
            <a:noFill/>
          </a:ln>
        </p:spPr>
        <p:txBody>
          <a:bodyPr wrap="none" lIns="0" rIns="0" tIns="0" bIns="0" anchor="t">
            <a:spAutoFit/>
          </a:bodyPr>
          <a:p>
            <a:r>
              <a:rPr b="0" lang="en-US" sz="790" strike="noStrike" u="none">
                <a:solidFill>
                  <a:srgbClr val="ffffff"/>
                </a:solidFill>
                <a:effectLst/>
                <a:uFillTx/>
                <a:latin typeface="DejaVuSans"/>
                <a:ea typeface="DejaVuSans"/>
              </a:rPr>
              <a:t>B</a:t>
            </a:r>
            <a:endParaRPr b="0" lang="en-US" sz="790" strike="noStrike" u="none">
              <a:solidFill>
                <a:srgbClr val="000000"/>
              </a:solidFill>
              <a:effectLst/>
              <a:uFillTx/>
              <a:latin typeface="Times New Roman"/>
            </a:endParaRPr>
          </a:p>
        </p:txBody>
      </p:sp>
      <p:sp>
        <p:nvSpPr>
          <p:cNvPr id="645" name=""/>
          <p:cNvSpPr txBox="1"/>
          <p:nvPr/>
        </p:nvSpPr>
        <p:spPr>
          <a:xfrm>
            <a:off x="9236520" y="4315680"/>
            <a:ext cx="201960" cy="128520"/>
          </a:xfrm>
          <a:prstGeom prst="rect">
            <a:avLst/>
          </a:prstGeom>
          <a:noFill/>
          <a:ln w="0">
            <a:noFill/>
          </a:ln>
        </p:spPr>
        <p:txBody>
          <a:bodyPr wrap="none" lIns="0" rIns="0" tIns="0" bIns="0" anchor="t">
            <a:spAutoFit/>
          </a:bodyPr>
          <a:p>
            <a:r>
              <a:rPr b="0" lang="zh-CN" sz="790" strike="noStrike" u="none">
                <a:solidFill>
                  <a:srgbClr val="ffffff"/>
                </a:solidFill>
                <a:effectLst/>
                <a:uFillTx/>
                <a:latin typeface="WenQuanYiZenHei"/>
                <a:ea typeface="WenQuanYiZenHei"/>
              </a:rPr>
              <a:t>站点</a:t>
            </a:r>
            <a:endParaRPr b="0" lang="en-US" sz="790" strike="noStrike" u="none">
              <a:solidFill>
                <a:srgbClr val="000000"/>
              </a:solidFill>
              <a:effectLst/>
              <a:uFillTx/>
              <a:latin typeface="Times New Roman"/>
            </a:endParaRPr>
          </a:p>
        </p:txBody>
      </p:sp>
      <p:pic>
        <p:nvPicPr>
          <p:cNvPr id="646" name="" descr=""/>
          <p:cNvPicPr/>
          <p:nvPr/>
        </p:nvPicPr>
        <p:blipFill>
          <a:blip r:embed="rId13"/>
          <a:stretch/>
        </p:blipFill>
        <p:spPr>
          <a:xfrm>
            <a:off x="5891400" y="5022360"/>
            <a:ext cx="191880" cy="150120"/>
          </a:xfrm>
          <a:prstGeom prst="rect">
            <a:avLst/>
          </a:prstGeom>
          <a:noFill/>
          <a:ln w="0">
            <a:noFill/>
          </a:ln>
        </p:spPr>
      </p:pic>
      <p:sp>
        <p:nvSpPr>
          <p:cNvPr id="647" name=""/>
          <p:cNvSpPr txBox="1"/>
          <p:nvPr/>
        </p:nvSpPr>
        <p:spPr>
          <a:xfrm>
            <a:off x="9437040" y="4319280"/>
            <a:ext cx="100080" cy="117720"/>
          </a:xfrm>
          <a:prstGeom prst="rect">
            <a:avLst/>
          </a:prstGeom>
          <a:noFill/>
          <a:ln w="0">
            <a:noFill/>
          </a:ln>
        </p:spPr>
        <p:txBody>
          <a:bodyPr wrap="none" lIns="0" rIns="0" tIns="0" bIns="0" anchor="t">
            <a:spAutoFit/>
          </a:bodyPr>
          <a:p>
            <a:r>
              <a:rPr b="0" lang="en-US" sz="790" strike="noStrike" u="none">
                <a:solidFill>
                  <a:srgbClr val="ffffff"/>
                </a:solidFill>
                <a:effectLst/>
                <a:uFillTx/>
                <a:latin typeface="DejaVuSans"/>
                <a:ea typeface="DejaVuSans"/>
              </a:rPr>
              <a:t>C</a:t>
            </a:r>
            <a:endParaRPr b="0" lang="en-US" sz="790" strike="noStrike" u="none">
              <a:solidFill>
                <a:srgbClr val="000000"/>
              </a:solidFill>
              <a:effectLst/>
              <a:uFillTx/>
              <a:latin typeface="Times New Roman"/>
            </a:endParaRPr>
          </a:p>
        </p:txBody>
      </p:sp>
      <p:sp>
        <p:nvSpPr>
          <p:cNvPr id="648" name=""/>
          <p:cNvSpPr/>
          <p:nvPr/>
        </p:nvSpPr>
        <p:spPr>
          <a:xfrm>
            <a:off x="5891400" y="5314680"/>
            <a:ext cx="2005920" cy="535320"/>
          </a:xfrm>
          <a:custGeom>
            <a:avLst/>
            <a:gdLst/>
            <a:ahLst/>
            <a:rect l="0" t="0" r="r" b="b"/>
            <a:pathLst>
              <a:path w="5572" h="1487">
                <a:moveTo>
                  <a:pt x="0" y="1394"/>
                </a:moveTo>
                <a:lnTo>
                  <a:pt x="0" y="93"/>
                </a:lnTo>
                <a:cubicBezTo>
                  <a:pt x="0" y="81"/>
                  <a:pt x="2" y="69"/>
                  <a:pt x="7" y="57"/>
                </a:cubicBezTo>
                <a:cubicBezTo>
                  <a:pt x="11" y="46"/>
                  <a:pt x="18" y="36"/>
                  <a:pt x="27" y="27"/>
                </a:cubicBezTo>
                <a:cubicBezTo>
                  <a:pt x="36" y="18"/>
                  <a:pt x="46" y="12"/>
                  <a:pt x="57" y="7"/>
                </a:cubicBezTo>
                <a:cubicBezTo>
                  <a:pt x="68" y="2"/>
                  <a:pt x="80" y="0"/>
                  <a:pt x="93" y="0"/>
                </a:cubicBezTo>
                <a:lnTo>
                  <a:pt x="5479" y="0"/>
                </a:lnTo>
                <a:cubicBezTo>
                  <a:pt x="5491" y="0"/>
                  <a:pt x="5503" y="2"/>
                  <a:pt x="5515" y="7"/>
                </a:cubicBezTo>
                <a:cubicBezTo>
                  <a:pt x="5526" y="12"/>
                  <a:pt x="5536" y="18"/>
                  <a:pt x="5545" y="27"/>
                </a:cubicBezTo>
                <a:cubicBezTo>
                  <a:pt x="5553" y="36"/>
                  <a:pt x="5560" y="46"/>
                  <a:pt x="5565" y="57"/>
                </a:cubicBezTo>
                <a:cubicBezTo>
                  <a:pt x="5569" y="69"/>
                  <a:pt x="5572" y="81"/>
                  <a:pt x="5572" y="93"/>
                </a:cubicBezTo>
                <a:lnTo>
                  <a:pt x="5572" y="1394"/>
                </a:lnTo>
                <a:cubicBezTo>
                  <a:pt x="5572" y="1406"/>
                  <a:pt x="5569" y="1418"/>
                  <a:pt x="5565" y="1429"/>
                </a:cubicBezTo>
                <a:cubicBezTo>
                  <a:pt x="5560" y="1441"/>
                  <a:pt x="5553" y="1451"/>
                  <a:pt x="5545" y="1459"/>
                </a:cubicBezTo>
                <a:cubicBezTo>
                  <a:pt x="5536" y="1468"/>
                  <a:pt x="5526" y="1475"/>
                  <a:pt x="5515" y="1480"/>
                </a:cubicBezTo>
                <a:cubicBezTo>
                  <a:pt x="5503" y="1484"/>
                  <a:pt x="5491" y="1487"/>
                  <a:pt x="5479" y="1487"/>
                </a:cubicBezTo>
                <a:lnTo>
                  <a:pt x="93" y="1487"/>
                </a:lnTo>
                <a:cubicBezTo>
                  <a:pt x="80" y="1487"/>
                  <a:pt x="68" y="1484"/>
                  <a:pt x="57" y="1480"/>
                </a:cubicBezTo>
                <a:cubicBezTo>
                  <a:pt x="46" y="1475"/>
                  <a:pt x="36" y="1468"/>
                  <a:pt x="27" y="1459"/>
                </a:cubicBezTo>
                <a:cubicBezTo>
                  <a:pt x="18" y="1451"/>
                  <a:pt x="11" y="1441"/>
                  <a:pt x="7" y="1429"/>
                </a:cubicBezTo>
                <a:cubicBezTo>
                  <a:pt x="2" y="1418"/>
                  <a:pt x="0" y="1406"/>
                  <a:pt x="0" y="1394"/>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49" name=""/>
          <p:cNvSpPr txBox="1"/>
          <p:nvPr/>
        </p:nvSpPr>
        <p:spPr>
          <a:xfrm>
            <a:off x="6150600" y="5002920"/>
            <a:ext cx="1056960" cy="189360"/>
          </a:xfrm>
          <a:prstGeom prst="rect">
            <a:avLst/>
          </a:prstGeom>
          <a:noFill/>
          <a:ln w="0">
            <a:noFill/>
          </a:ln>
        </p:spPr>
        <p:txBody>
          <a:bodyPr wrap="none" lIns="0" rIns="0" tIns="0" bIns="0" anchor="t">
            <a:spAutoFit/>
          </a:bodyPr>
          <a:p>
            <a:r>
              <a:rPr b="0" lang="zh-CN" sz="1180" strike="noStrike" u="none">
                <a:solidFill>
                  <a:srgbClr val="1e3a8a"/>
                </a:solidFill>
                <a:effectLst/>
                <a:uFillTx/>
                <a:latin typeface="WenQuanYiZenHei"/>
                <a:ea typeface="WenQuanYiZenHei"/>
              </a:rPr>
              <a:t>网络和存储优化</a:t>
            </a:r>
            <a:endParaRPr b="0" lang="en-US" sz="1180" strike="noStrike" u="none">
              <a:solidFill>
                <a:srgbClr val="000000"/>
              </a:solidFill>
              <a:effectLst/>
              <a:uFillTx/>
              <a:latin typeface="Times New Roman"/>
            </a:endParaRPr>
          </a:p>
        </p:txBody>
      </p:sp>
      <p:sp>
        <p:nvSpPr>
          <p:cNvPr id="650" name=""/>
          <p:cNvSpPr txBox="1"/>
          <p:nvPr/>
        </p:nvSpPr>
        <p:spPr>
          <a:xfrm>
            <a:off x="5991840" y="5427720"/>
            <a:ext cx="587520" cy="148320"/>
          </a:xfrm>
          <a:prstGeom prst="rect">
            <a:avLst/>
          </a:prstGeom>
          <a:noFill/>
          <a:ln w="0">
            <a:noFill/>
          </a:ln>
        </p:spPr>
        <p:txBody>
          <a:bodyPr wrap="none" lIns="0" rIns="0" tIns="0" bIns="0" anchor="t">
            <a:spAutoFit/>
          </a:bodyPr>
          <a:p>
            <a:r>
              <a:rPr b="0" lang="zh-CN" sz="920" strike="noStrike" u="none">
                <a:solidFill>
                  <a:srgbClr val="1e40af"/>
                </a:solidFill>
                <a:effectLst/>
                <a:uFillTx/>
                <a:latin typeface="WenQuanYiZenHei"/>
                <a:ea typeface="WenQuanYiZenHei"/>
              </a:rPr>
              <a:t>高速广域网</a:t>
            </a:r>
            <a:endParaRPr b="0" lang="en-US" sz="920" strike="noStrike" u="none">
              <a:solidFill>
                <a:srgbClr val="000000"/>
              </a:solidFill>
              <a:effectLst/>
              <a:uFillTx/>
              <a:latin typeface="Times New Roman"/>
            </a:endParaRPr>
          </a:p>
        </p:txBody>
      </p:sp>
      <p:sp>
        <p:nvSpPr>
          <p:cNvPr id="651" name=""/>
          <p:cNvSpPr/>
          <p:nvPr/>
        </p:nvSpPr>
        <p:spPr>
          <a:xfrm>
            <a:off x="8030520" y="5314680"/>
            <a:ext cx="1997640" cy="535320"/>
          </a:xfrm>
          <a:custGeom>
            <a:avLst/>
            <a:gdLst/>
            <a:ahLst/>
            <a:rect l="0" t="0" r="r" b="b"/>
            <a:pathLst>
              <a:path w="5549" h="1487">
                <a:moveTo>
                  <a:pt x="0" y="1394"/>
                </a:moveTo>
                <a:lnTo>
                  <a:pt x="0" y="93"/>
                </a:lnTo>
                <a:cubicBezTo>
                  <a:pt x="0" y="81"/>
                  <a:pt x="3" y="69"/>
                  <a:pt x="7" y="57"/>
                </a:cubicBezTo>
                <a:cubicBezTo>
                  <a:pt x="12" y="46"/>
                  <a:pt x="19" y="36"/>
                  <a:pt x="27" y="27"/>
                </a:cubicBezTo>
                <a:cubicBezTo>
                  <a:pt x="36" y="18"/>
                  <a:pt x="46" y="12"/>
                  <a:pt x="58" y="7"/>
                </a:cubicBezTo>
                <a:cubicBezTo>
                  <a:pt x="69" y="2"/>
                  <a:pt x="81" y="0"/>
                  <a:pt x="93" y="0"/>
                </a:cubicBezTo>
                <a:lnTo>
                  <a:pt x="5456" y="0"/>
                </a:lnTo>
                <a:cubicBezTo>
                  <a:pt x="5469" y="0"/>
                  <a:pt x="5480" y="2"/>
                  <a:pt x="5492" y="7"/>
                </a:cubicBezTo>
                <a:cubicBezTo>
                  <a:pt x="5503" y="12"/>
                  <a:pt x="5513" y="18"/>
                  <a:pt x="5522" y="27"/>
                </a:cubicBezTo>
                <a:cubicBezTo>
                  <a:pt x="5531" y="36"/>
                  <a:pt x="5537" y="46"/>
                  <a:pt x="5542" y="57"/>
                </a:cubicBezTo>
                <a:cubicBezTo>
                  <a:pt x="5547" y="69"/>
                  <a:pt x="5549" y="81"/>
                  <a:pt x="5549" y="93"/>
                </a:cubicBezTo>
                <a:lnTo>
                  <a:pt x="5549" y="1394"/>
                </a:lnTo>
                <a:cubicBezTo>
                  <a:pt x="5549" y="1406"/>
                  <a:pt x="5547" y="1418"/>
                  <a:pt x="5542" y="1429"/>
                </a:cubicBezTo>
                <a:cubicBezTo>
                  <a:pt x="5537" y="1441"/>
                  <a:pt x="5531" y="1451"/>
                  <a:pt x="5522" y="1459"/>
                </a:cubicBezTo>
                <a:cubicBezTo>
                  <a:pt x="5513" y="1468"/>
                  <a:pt x="5503" y="1475"/>
                  <a:pt x="5492" y="1480"/>
                </a:cubicBezTo>
                <a:cubicBezTo>
                  <a:pt x="5480" y="1484"/>
                  <a:pt x="5469" y="1487"/>
                  <a:pt x="5456" y="1487"/>
                </a:cubicBezTo>
                <a:lnTo>
                  <a:pt x="93" y="1487"/>
                </a:lnTo>
                <a:cubicBezTo>
                  <a:pt x="81" y="1487"/>
                  <a:pt x="69" y="1484"/>
                  <a:pt x="58" y="1480"/>
                </a:cubicBezTo>
                <a:cubicBezTo>
                  <a:pt x="46" y="1475"/>
                  <a:pt x="36" y="1468"/>
                  <a:pt x="27" y="1459"/>
                </a:cubicBezTo>
                <a:cubicBezTo>
                  <a:pt x="19" y="1451"/>
                  <a:pt x="12" y="1441"/>
                  <a:pt x="7" y="1429"/>
                </a:cubicBezTo>
                <a:cubicBezTo>
                  <a:pt x="3" y="1418"/>
                  <a:pt x="0" y="1406"/>
                  <a:pt x="0" y="1394"/>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52" name=""/>
          <p:cNvSpPr txBox="1"/>
          <p:nvPr/>
        </p:nvSpPr>
        <p:spPr>
          <a:xfrm>
            <a:off x="5991840" y="5595120"/>
            <a:ext cx="164376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采用虚拟化技术提高网络扩展性</a:t>
            </a:r>
            <a:endParaRPr b="0" lang="en-US" sz="920" strike="noStrike" u="none">
              <a:solidFill>
                <a:srgbClr val="000000"/>
              </a:solidFill>
              <a:effectLst/>
              <a:uFillTx/>
              <a:latin typeface="Times New Roman"/>
            </a:endParaRPr>
          </a:p>
        </p:txBody>
      </p:sp>
      <p:sp>
        <p:nvSpPr>
          <p:cNvPr id="653" name=""/>
          <p:cNvSpPr txBox="1"/>
          <p:nvPr/>
        </p:nvSpPr>
        <p:spPr>
          <a:xfrm>
            <a:off x="8127000" y="5427720"/>
            <a:ext cx="118080" cy="148320"/>
          </a:xfrm>
          <a:prstGeom prst="rect">
            <a:avLst/>
          </a:prstGeom>
          <a:noFill/>
          <a:ln w="0">
            <a:noFill/>
          </a:ln>
        </p:spPr>
        <p:txBody>
          <a:bodyPr wrap="none" lIns="0" rIns="0" tIns="0" bIns="0" anchor="t">
            <a:spAutoFit/>
          </a:bodyPr>
          <a:p>
            <a:r>
              <a:rPr b="0" lang="zh-CN" sz="920" strike="noStrike" u="none">
                <a:solidFill>
                  <a:srgbClr val="1e40af"/>
                </a:solidFill>
                <a:effectLst/>
                <a:uFillTx/>
                <a:latin typeface="WenQuanYiZenHei"/>
                <a:ea typeface="WenQuanYiZenHei"/>
              </a:rPr>
              <a:t>双</a:t>
            </a:r>
            <a:endParaRPr b="0" lang="en-US" sz="920" strike="noStrike" u="none">
              <a:solidFill>
                <a:srgbClr val="000000"/>
              </a:solidFill>
              <a:effectLst/>
              <a:uFillTx/>
              <a:latin typeface="Times New Roman"/>
            </a:endParaRPr>
          </a:p>
        </p:txBody>
      </p:sp>
      <p:sp>
        <p:nvSpPr>
          <p:cNvPr id="654" name=""/>
          <p:cNvSpPr txBox="1"/>
          <p:nvPr/>
        </p:nvSpPr>
        <p:spPr>
          <a:xfrm>
            <a:off x="8244000" y="5432040"/>
            <a:ext cx="360000" cy="136080"/>
          </a:xfrm>
          <a:prstGeom prst="rect">
            <a:avLst/>
          </a:prstGeom>
          <a:noFill/>
          <a:ln w="0">
            <a:noFill/>
          </a:ln>
        </p:spPr>
        <p:txBody>
          <a:bodyPr wrap="none" lIns="0" rIns="0" tIns="0" bIns="0" anchor="t">
            <a:spAutoFit/>
          </a:bodyPr>
          <a:p>
            <a:r>
              <a:rPr b="0" lang="en-US" sz="920" strike="noStrike" u="none">
                <a:solidFill>
                  <a:srgbClr val="1e40af"/>
                </a:solidFill>
                <a:effectLst/>
                <a:uFillTx/>
                <a:latin typeface="DejaVuSans"/>
                <a:ea typeface="DejaVuSans"/>
              </a:rPr>
              <a:t>Fabric</a:t>
            </a:r>
            <a:endParaRPr b="0" lang="en-US" sz="920" strike="noStrike" u="none">
              <a:solidFill>
                <a:srgbClr val="000000"/>
              </a:solidFill>
              <a:effectLst/>
              <a:uFillTx/>
              <a:latin typeface="Times New Roman"/>
            </a:endParaRPr>
          </a:p>
        </p:txBody>
      </p:sp>
      <p:sp>
        <p:nvSpPr>
          <p:cNvPr id="655" name=""/>
          <p:cNvSpPr txBox="1"/>
          <p:nvPr/>
        </p:nvSpPr>
        <p:spPr>
          <a:xfrm>
            <a:off x="8591400" y="5427720"/>
            <a:ext cx="470160" cy="148320"/>
          </a:xfrm>
          <a:prstGeom prst="rect">
            <a:avLst/>
          </a:prstGeom>
          <a:noFill/>
          <a:ln w="0">
            <a:noFill/>
          </a:ln>
        </p:spPr>
        <p:txBody>
          <a:bodyPr wrap="none" lIns="0" rIns="0" tIns="0" bIns="0" anchor="t">
            <a:spAutoFit/>
          </a:bodyPr>
          <a:p>
            <a:r>
              <a:rPr b="0" lang="zh-CN" sz="920" strike="noStrike" u="none">
                <a:solidFill>
                  <a:srgbClr val="1e40af"/>
                </a:solidFill>
                <a:effectLst/>
                <a:uFillTx/>
                <a:latin typeface="WenQuanYiZenHei"/>
                <a:ea typeface="WenQuanYiZenHei"/>
              </a:rPr>
              <a:t>冗余架构</a:t>
            </a:r>
            <a:endParaRPr b="0" lang="en-US" sz="920" strike="noStrike" u="none">
              <a:solidFill>
                <a:srgbClr val="000000"/>
              </a:solidFill>
              <a:effectLst/>
              <a:uFillTx/>
              <a:latin typeface="Times New Roman"/>
            </a:endParaRPr>
          </a:p>
        </p:txBody>
      </p:sp>
      <p:sp>
        <p:nvSpPr>
          <p:cNvPr id="656" name=""/>
          <p:cNvSpPr/>
          <p:nvPr/>
        </p:nvSpPr>
        <p:spPr>
          <a:xfrm>
            <a:off x="0" y="6518160"/>
            <a:ext cx="10696680" cy="401400"/>
          </a:xfrm>
          <a:custGeom>
            <a:avLst/>
            <a:gdLst/>
            <a:ahLst/>
            <a:rect l="0" t="0" r="r" b="b"/>
            <a:pathLst>
              <a:path w="29713" h="1115">
                <a:moveTo>
                  <a:pt x="0" y="0"/>
                </a:moveTo>
                <a:lnTo>
                  <a:pt x="29713" y="0"/>
                </a:lnTo>
                <a:lnTo>
                  <a:pt x="29713" y="1115"/>
                </a:lnTo>
                <a:lnTo>
                  <a:pt x="0" y="1115"/>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57" name=""/>
          <p:cNvSpPr txBox="1"/>
          <p:nvPr/>
        </p:nvSpPr>
        <p:spPr>
          <a:xfrm>
            <a:off x="8127000" y="5595120"/>
            <a:ext cx="164376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自动分级存储，提升数据可靠性</a:t>
            </a:r>
            <a:endParaRPr b="0" lang="en-US" sz="920" strike="noStrike" u="none">
              <a:solidFill>
                <a:srgbClr val="000000"/>
              </a:solidFill>
              <a:effectLst/>
              <a:uFillTx/>
              <a:latin typeface="Times New Roman"/>
            </a:endParaRPr>
          </a:p>
        </p:txBody>
      </p:sp>
      <p:sp>
        <p:nvSpPr>
          <p:cNvPr id="658" name=""/>
          <p:cNvSpPr txBox="1"/>
          <p:nvPr/>
        </p:nvSpPr>
        <p:spPr>
          <a:xfrm>
            <a:off x="534960" y="6631920"/>
            <a:ext cx="2414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业务无损恢复：技术深析与行业应用案例</a:t>
            </a:r>
            <a:endParaRPr b="0" lang="en-US" sz="1050" strike="noStrike" u="none">
              <a:solidFill>
                <a:srgbClr val="000000"/>
              </a:solidFill>
              <a:effectLst/>
              <a:uFillTx/>
              <a:latin typeface="Times New Roman"/>
            </a:endParaRPr>
          </a:p>
        </p:txBody>
      </p:sp>
      <p:sp>
        <p:nvSpPr>
          <p:cNvPr id="659" name=""/>
          <p:cNvSpPr/>
          <p:nvPr/>
        </p:nvSpPr>
        <p:spPr>
          <a:xfrm>
            <a:off x="334080" y="1805040"/>
            <a:ext cx="4813920" cy="668880"/>
          </a:xfrm>
          <a:custGeom>
            <a:avLst/>
            <a:gdLst/>
            <a:ahLst/>
            <a:rect l="0" t="0" r="r" b="b"/>
            <a:pathLst>
              <a:path w="13372" h="1858">
                <a:moveTo>
                  <a:pt x="0" y="1672"/>
                </a:moveTo>
                <a:lnTo>
                  <a:pt x="0" y="185"/>
                </a:lnTo>
                <a:cubicBezTo>
                  <a:pt x="0" y="173"/>
                  <a:pt x="1" y="161"/>
                  <a:pt x="4" y="149"/>
                </a:cubicBezTo>
                <a:cubicBezTo>
                  <a:pt x="6" y="137"/>
                  <a:pt x="9" y="125"/>
                  <a:pt x="14" y="114"/>
                </a:cubicBezTo>
                <a:cubicBezTo>
                  <a:pt x="19" y="103"/>
                  <a:pt x="25" y="92"/>
                  <a:pt x="31" y="82"/>
                </a:cubicBezTo>
                <a:cubicBezTo>
                  <a:pt x="38" y="72"/>
                  <a:pt x="46" y="63"/>
                  <a:pt x="54" y="54"/>
                </a:cubicBezTo>
                <a:cubicBezTo>
                  <a:pt x="63" y="45"/>
                  <a:pt x="72" y="38"/>
                  <a:pt x="83" y="31"/>
                </a:cubicBezTo>
                <a:cubicBezTo>
                  <a:pt x="93" y="24"/>
                  <a:pt x="103" y="18"/>
                  <a:pt x="115" y="14"/>
                </a:cubicBezTo>
                <a:cubicBezTo>
                  <a:pt x="126" y="9"/>
                  <a:pt x="138" y="5"/>
                  <a:pt x="149" y="3"/>
                </a:cubicBezTo>
                <a:cubicBezTo>
                  <a:pt x="161" y="1"/>
                  <a:pt x="174" y="0"/>
                  <a:pt x="186" y="0"/>
                </a:cubicBezTo>
                <a:lnTo>
                  <a:pt x="13186" y="0"/>
                </a:lnTo>
                <a:cubicBezTo>
                  <a:pt x="13198" y="0"/>
                  <a:pt x="13210" y="1"/>
                  <a:pt x="13222" y="3"/>
                </a:cubicBezTo>
                <a:cubicBezTo>
                  <a:pt x="13234" y="5"/>
                  <a:pt x="13246" y="9"/>
                  <a:pt x="13257" y="14"/>
                </a:cubicBezTo>
                <a:cubicBezTo>
                  <a:pt x="13268" y="18"/>
                  <a:pt x="13279" y="24"/>
                  <a:pt x="13289" y="31"/>
                </a:cubicBezTo>
                <a:cubicBezTo>
                  <a:pt x="13299" y="38"/>
                  <a:pt x="13309" y="45"/>
                  <a:pt x="13317" y="54"/>
                </a:cubicBezTo>
                <a:cubicBezTo>
                  <a:pt x="13326" y="63"/>
                  <a:pt x="13334" y="72"/>
                  <a:pt x="13340" y="82"/>
                </a:cubicBezTo>
                <a:cubicBezTo>
                  <a:pt x="13347" y="92"/>
                  <a:pt x="13353" y="103"/>
                  <a:pt x="13358" y="114"/>
                </a:cubicBezTo>
                <a:cubicBezTo>
                  <a:pt x="13362" y="125"/>
                  <a:pt x="13366" y="137"/>
                  <a:pt x="13368" y="149"/>
                </a:cubicBezTo>
                <a:cubicBezTo>
                  <a:pt x="13371" y="161"/>
                  <a:pt x="13372" y="173"/>
                  <a:pt x="13372" y="185"/>
                </a:cubicBezTo>
                <a:lnTo>
                  <a:pt x="13372" y="1672"/>
                </a:lnTo>
                <a:cubicBezTo>
                  <a:pt x="13372" y="1684"/>
                  <a:pt x="13371" y="1696"/>
                  <a:pt x="13368" y="1708"/>
                </a:cubicBezTo>
                <a:cubicBezTo>
                  <a:pt x="13366" y="1720"/>
                  <a:pt x="13362" y="1732"/>
                  <a:pt x="13358" y="1743"/>
                </a:cubicBezTo>
                <a:cubicBezTo>
                  <a:pt x="13353" y="1754"/>
                  <a:pt x="13347" y="1765"/>
                  <a:pt x="13340" y="1775"/>
                </a:cubicBezTo>
                <a:cubicBezTo>
                  <a:pt x="13334" y="1785"/>
                  <a:pt x="13326" y="1795"/>
                  <a:pt x="13317" y="1803"/>
                </a:cubicBezTo>
                <a:cubicBezTo>
                  <a:pt x="13309" y="1812"/>
                  <a:pt x="13299" y="1819"/>
                  <a:pt x="13289" y="1826"/>
                </a:cubicBezTo>
                <a:cubicBezTo>
                  <a:pt x="13279" y="1833"/>
                  <a:pt x="13268" y="1839"/>
                  <a:pt x="13257" y="1843"/>
                </a:cubicBezTo>
                <a:cubicBezTo>
                  <a:pt x="13246" y="1848"/>
                  <a:pt x="13234" y="1852"/>
                  <a:pt x="13222" y="1854"/>
                </a:cubicBezTo>
                <a:cubicBezTo>
                  <a:pt x="13210" y="1856"/>
                  <a:pt x="13198" y="1858"/>
                  <a:pt x="13186" y="1858"/>
                </a:cubicBezTo>
                <a:lnTo>
                  <a:pt x="186" y="1858"/>
                </a:lnTo>
                <a:cubicBezTo>
                  <a:pt x="174" y="1858"/>
                  <a:pt x="161" y="1856"/>
                  <a:pt x="149" y="1854"/>
                </a:cubicBezTo>
                <a:cubicBezTo>
                  <a:pt x="138" y="1852"/>
                  <a:pt x="126" y="1848"/>
                  <a:pt x="115" y="1843"/>
                </a:cubicBezTo>
                <a:cubicBezTo>
                  <a:pt x="103" y="1839"/>
                  <a:pt x="93" y="1833"/>
                  <a:pt x="83" y="1826"/>
                </a:cubicBezTo>
                <a:cubicBezTo>
                  <a:pt x="72" y="1819"/>
                  <a:pt x="63" y="1812"/>
                  <a:pt x="54" y="1803"/>
                </a:cubicBezTo>
                <a:cubicBezTo>
                  <a:pt x="46" y="1795"/>
                  <a:pt x="38" y="1785"/>
                  <a:pt x="31" y="1775"/>
                </a:cubicBezTo>
                <a:cubicBezTo>
                  <a:pt x="25" y="1765"/>
                  <a:pt x="19" y="1754"/>
                  <a:pt x="14" y="1743"/>
                </a:cubicBezTo>
                <a:cubicBezTo>
                  <a:pt x="9" y="1732"/>
                  <a:pt x="6" y="1720"/>
                  <a:pt x="4" y="1708"/>
                </a:cubicBezTo>
                <a:cubicBezTo>
                  <a:pt x="1" y="1696"/>
                  <a:pt x="0" y="1684"/>
                  <a:pt x="0" y="1672"/>
                </a:cubicBezTo>
                <a:close/>
              </a:path>
            </a:pathLst>
          </a:custGeom>
          <a:solidFill>
            <a:srgbClr val="1e40af"/>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60" name=""/>
          <p:cNvSpPr/>
          <p:nvPr/>
        </p:nvSpPr>
        <p:spPr>
          <a:xfrm>
            <a:off x="467640" y="1938600"/>
            <a:ext cx="401760" cy="401400"/>
          </a:xfrm>
          <a:custGeom>
            <a:avLst/>
            <a:gdLst/>
            <a:ahLst/>
            <a:rect l="0" t="0" r="r" b="b"/>
            <a:pathLst>
              <a:path w="1116" h="1115">
                <a:moveTo>
                  <a:pt x="1116" y="557"/>
                </a:moveTo>
                <a:cubicBezTo>
                  <a:pt x="1116" y="594"/>
                  <a:pt x="1112" y="630"/>
                  <a:pt x="1105" y="666"/>
                </a:cubicBezTo>
                <a:cubicBezTo>
                  <a:pt x="1098" y="702"/>
                  <a:pt x="1087" y="736"/>
                  <a:pt x="1073" y="771"/>
                </a:cubicBezTo>
                <a:cubicBezTo>
                  <a:pt x="1059" y="805"/>
                  <a:pt x="1042" y="837"/>
                  <a:pt x="1022" y="868"/>
                </a:cubicBezTo>
                <a:cubicBezTo>
                  <a:pt x="1001" y="898"/>
                  <a:pt x="978" y="926"/>
                  <a:pt x="952" y="952"/>
                </a:cubicBezTo>
                <a:cubicBezTo>
                  <a:pt x="927" y="978"/>
                  <a:pt x="898" y="1001"/>
                  <a:pt x="868" y="1021"/>
                </a:cubicBezTo>
                <a:cubicBezTo>
                  <a:pt x="838" y="1042"/>
                  <a:pt x="806" y="1059"/>
                  <a:pt x="772" y="1073"/>
                </a:cubicBezTo>
                <a:cubicBezTo>
                  <a:pt x="738" y="1087"/>
                  <a:pt x="703" y="1097"/>
                  <a:pt x="667" y="1104"/>
                </a:cubicBezTo>
                <a:cubicBezTo>
                  <a:pt x="631" y="1112"/>
                  <a:pt x="595" y="1115"/>
                  <a:pt x="559" y="1115"/>
                </a:cubicBezTo>
                <a:cubicBezTo>
                  <a:pt x="522" y="1115"/>
                  <a:pt x="486" y="1112"/>
                  <a:pt x="450" y="1104"/>
                </a:cubicBezTo>
                <a:cubicBezTo>
                  <a:pt x="414" y="1097"/>
                  <a:pt x="379" y="1087"/>
                  <a:pt x="344" y="1073"/>
                </a:cubicBezTo>
                <a:cubicBezTo>
                  <a:pt x="311" y="1059"/>
                  <a:pt x="278" y="1042"/>
                  <a:pt x="248" y="1021"/>
                </a:cubicBezTo>
                <a:cubicBezTo>
                  <a:pt x="218" y="1001"/>
                  <a:pt x="189" y="978"/>
                  <a:pt x="164" y="952"/>
                </a:cubicBezTo>
                <a:cubicBezTo>
                  <a:pt x="138" y="926"/>
                  <a:pt x="115" y="898"/>
                  <a:pt x="94" y="868"/>
                </a:cubicBezTo>
                <a:cubicBezTo>
                  <a:pt x="74" y="837"/>
                  <a:pt x="57" y="805"/>
                  <a:pt x="43" y="771"/>
                </a:cubicBezTo>
                <a:cubicBezTo>
                  <a:pt x="29" y="736"/>
                  <a:pt x="18" y="702"/>
                  <a:pt x="11" y="666"/>
                </a:cubicBezTo>
                <a:cubicBezTo>
                  <a:pt x="4" y="630"/>
                  <a:pt x="0" y="594"/>
                  <a:pt x="0" y="557"/>
                </a:cubicBezTo>
                <a:cubicBezTo>
                  <a:pt x="0" y="520"/>
                  <a:pt x="4" y="484"/>
                  <a:pt x="11" y="448"/>
                </a:cubicBezTo>
                <a:cubicBezTo>
                  <a:pt x="18" y="412"/>
                  <a:pt x="29" y="378"/>
                  <a:pt x="43" y="344"/>
                </a:cubicBezTo>
                <a:cubicBezTo>
                  <a:pt x="57" y="310"/>
                  <a:pt x="74" y="278"/>
                  <a:pt x="94" y="248"/>
                </a:cubicBezTo>
                <a:cubicBezTo>
                  <a:pt x="115" y="217"/>
                  <a:pt x="138" y="189"/>
                  <a:pt x="164" y="163"/>
                </a:cubicBezTo>
                <a:cubicBezTo>
                  <a:pt x="189" y="137"/>
                  <a:pt x="218" y="114"/>
                  <a:pt x="248" y="94"/>
                </a:cubicBezTo>
                <a:cubicBezTo>
                  <a:pt x="278" y="73"/>
                  <a:pt x="311" y="56"/>
                  <a:pt x="344" y="42"/>
                </a:cubicBezTo>
                <a:cubicBezTo>
                  <a:pt x="379" y="28"/>
                  <a:pt x="414" y="18"/>
                  <a:pt x="450" y="11"/>
                </a:cubicBezTo>
                <a:cubicBezTo>
                  <a:pt x="486" y="3"/>
                  <a:pt x="522" y="0"/>
                  <a:pt x="559" y="0"/>
                </a:cubicBezTo>
                <a:cubicBezTo>
                  <a:pt x="595" y="0"/>
                  <a:pt x="631" y="3"/>
                  <a:pt x="667" y="11"/>
                </a:cubicBezTo>
                <a:cubicBezTo>
                  <a:pt x="703" y="18"/>
                  <a:pt x="738" y="28"/>
                  <a:pt x="772" y="42"/>
                </a:cubicBezTo>
                <a:cubicBezTo>
                  <a:pt x="806" y="56"/>
                  <a:pt x="838" y="73"/>
                  <a:pt x="868" y="94"/>
                </a:cubicBezTo>
                <a:cubicBezTo>
                  <a:pt x="898" y="114"/>
                  <a:pt x="927" y="137"/>
                  <a:pt x="952" y="163"/>
                </a:cubicBezTo>
                <a:cubicBezTo>
                  <a:pt x="978" y="189"/>
                  <a:pt x="1001" y="217"/>
                  <a:pt x="1022" y="248"/>
                </a:cubicBezTo>
                <a:cubicBezTo>
                  <a:pt x="1042" y="278"/>
                  <a:pt x="1059" y="310"/>
                  <a:pt x="1073" y="344"/>
                </a:cubicBezTo>
                <a:cubicBezTo>
                  <a:pt x="1087" y="378"/>
                  <a:pt x="1098" y="412"/>
                  <a:pt x="1105" y="448"/>
                </a:cubicBezTo>
                <a:cubicBezTo>
                  <a:pt x="1112" y="484"/>
                  <a:pt x="1116" y="520"/>
                  <a:pt x="1116" y="557"/>
                </a:cubicBezTo>
                <a:close/>
              </a:path>
            </a:pathLst>
          </a:custGeom>
          <a:solidFill>
            <a:srgbClr val="2563eb"/>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661" name="" descr=""/>
          <p:cNvPicPr/>
          <p:nvPr/>
        </p:nvPicPr>
        <p:blipFill>
          <a:blip r:embed="rId14"/>
          <a:stretch/>
        </p:blipFill>
        <p:spPr>
          <a:xfrm>
            <a:off x="568080" y="2039040"/>
            <a:ext cx="200160" cy="200160"/>
          </a:xfrm>
          <a:prstGeom prst="rect">
            <a:avLst/>
          </a:prstGeom>
          <a:noFill/>
          <a:ln w="0">
            <a:noFill/>
          </a:ln>
        </p:spPr>
      </p:pic>
      <p:sp>
        <p:nvSpPr>
          <p:cNvPr id="662" name=""/>
          <p:cNvSpPr txBox="1"/>
          <p:nvPr/>
        </p:nvSpPr>
        <p:spPr>
          <a:xfrm>
            <a:off x="9691560" y="6636600"/>
            <a:ext cx="47232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11 / 24</a:t>
            </a:r>
            <a:endParaRPr b="0" lang="en-US" sz="1050" strike="noStrike" u="none">
              <a:solidFill>
                <a:srgbClr val="000000"/>
              </a:solidFill>
              <a:effectLst/>
              <a:uFillTx/>
              <a:latin typeface="Times New Roman"/>
            </a:endParaRPr>
          </a:p>
        </p:txBody>
      </p:sp>
      <p:sp>
        <p:nvSpPr>
          <p:cNvPr id="663" name=""/>
          <p:cNvSpPr txBox="1"/>
          <p:nvPr/>
        </p:nvSpPr>
        <p:spPr>
          <a:xfrm>
            <a:off x="1002960" y="1953360"/>
            <a:ext cx="1174320" cy="212400"/>
          </a:xfrm>
          <a:prstGeom prst="rect">
            <a:avLst/>
          </a:prstGeom>
          <a:noFill/>
          <a:ln w="0">
            <a:noFill/>
          </a:ln>
        </p:spPr>
        <p:txBody>
          <a:bodyPr wrap="none" lIns="0" rIns="0" tIns="0" bIns="0" anchor="t">
            <a:spAutoFit/>
          </a:bodyPr>
          <a:p>
            <a:r>
              <a:rPr b="0" lang="zh-CN" sz="1320" strike="noStrike" u="none">
                <a:solidFill>
                  <a:srgbClr val="ffffff"/>
                </a:solidFill>
                <a:effectLst/>
                <a:uFillTx/>
                <a:latin typeface="WenQuanYiZenHei"/>
                <a:ea typeface="WenQuanYiZenHei"/>
              </a:rPr>
              <a:t>集中式数据中心</a:t>
            </a:r>
            <a:endParaRPr b="0" lang="en-US" sz="1320" strike="noStrike" u="none">
              <a:solidFill>
                <a:srgbClr val="000000"/>
              </a:solidFill>
              <a:effectLst/>
              <a:uFillTx/>
              <a:latin typeface="Times New Roman"/>
            </a:endParaRPr>
          </a:p>
        </p:txBody>
      </p:sp>
      <p:sp>
        <p:nvSpPr>
          <p:cNvPr id="664" name=""/>
          <p:cNvSpPr/>
          <p:nvPr/>
        </p:nvSpPr>
        <p:spPr>
          <a:xfrm>
            <a:off x="668520" y="3150360"/>
            <a:ext cx="4145040" cy="668880"/>
          </a:xfrm>
          <a:custGeom>
            <a:avLst/>
            <a:gdLst/>
            <a:ahLst/>
            <a:rect l="0" t="0" r="r" b="b"/>
            <a:pathLst>
              <a:path w="11514" h="1858">
                <a:moveTo>
                  <a:pt x="0" y="1672"/>
                </a:moveTo>
                <a:lnTo>
                  <a:pt x="0" y="186"/>
                </a:lnTo>
                <a:cubicBezTo>
                  <a:pt x="0" y="173"/>
                  <a:pt x="1" y="161"/>
                  <a:pt x="3" y="149"/>
                </a:cubicBezTo>
                <a:cubicBezTo>
                  <a:pt x="5" y="137"/>
                  <a:pt x="9" y="126"/>
                  <a:pt x="14" y="114"/>
                </a:cubicBezTo>
                <a:cubicBezTo>
                  <a:pt x="18" y="103"/>
                  <a:pt x="24" y="92"/>
                  <a:pt x="31" y="82"/>
                </a:cubicBezTo>
                <a:cubicBezTo>
                  <a:pt x="38" y="72"/>
                  <a:pt x="45" y="63"/>
                  <a:pt x="54" y="54"/>
                </a:cubicBezTo>
                <a:cubicBezTo>
                  <a:pt x="63" y="46"/>
                  <a:pt x="72" y="38"/>
                  <a:pt x="82" y="31"/>
                </a:cubicBezTo>
                <a:cubicBezTo>
                  <a:pt x="92" y="24"/>
                  <a:pt x="103" y="19"/>
                  <a:pt x="114" y="14"/>
                </a:cubicBezTo>
                <a:cubicBezTo>
                  <a:pt x="125" y="9"/>
                  <a:pt x="137" y="6"/>
                  <a:pt x="149" y="3"/>
                </a:cubicBezTo>
                <a:cubicBezTo>
                  <a:pt x="161" y="1"/>
                  <a:pt x="173" y="0"/>
                  <a:pt x="185" y="0"/>
                </a:cubicBezTo>
                <a:lnTo>
                  <a:pt x="11329" y="0"/>
                </a:lnTo>
                <a:cubicBezTo>
                  <a:pt x="11341" y="0"/>
                  <a:pt x="11353" y="1"/>
                  <a:pt x="11365" y="3"/>
                </a:cubicBezTo>
                <a:cubicBezTo>
                  <a:pt x="11377" y="6"/>
                  <a:pt x="11388" y="9"/>
                  <a:pt x="11400" y="14"/>
                </a:cubicBezTo>
                <a:cubicBezTo>
                  <a:pt x="11411" y="19"/>
                  <a:pt x="11422" y="24"/>
                  <a:pt x="11432" y="31"/>
                </a:cubicBezTo>
                <a:cubicBezTo>
                  <a:pt x="11442" y="38"/>
                  <a:pt x="11451" y="46"/>
                  <a:pt x="11460" y="54"/>
                </a:cubicBezTo>
                <a:cubicBezTo>
                  <a:pt x="11468" y="63"/>
                  <a:pt x="11476" y="72"/>
                  <a:pt x="11483" y="82"/>
                </a:cubicBezTo>
                <a:cubicBezTo>
                  <a:pt x="11490" y="92"/>
                  <a:pt x="11495" y="103"/>
                  <a:pt x="11500" y="114"/>
                </a:cubicBezTo>
                <a:cubicBezTo>
                  <a:pt x="11505" y="126"/>
                  <a:pt x="11508" y="137"/>
                  <a:pt x="11511" y="149"/>
                </a:cubicBezTo>
                <a:cubicBezTo>
                  <a:pt x="11513" y="161"/>
                  <a:pt x="11514" y="173"/>
                  <a:pt x="11514" y="186"/>
                </a:cubicBezTo>
                <a:lnTo>
                  <a:pt x="11514" y="1672"/>
                </a:lnTo>
                <a:cubicBezTo>
                  <a:pt x="11514" y="1684"/>
                  <a:pt x="11513" y="1696"/>
                  <a:pt x="11511" y="1708"/>
                </a:cubicBezTo>
                <a:cubicBezTo>
                  <a:pt x="11508" y="1720"/>
                  <a:pt x="11505" y="1732"/>
                  <a:pt x="11500" y="1743"/>
                </a:cubicBezTo>
                <a:cubicBezTo>
                  <a:pt x="11495" y="1754"/>
                  <a:pt x="11490" y="1765"/>
                  <a:pt x="11483" y="1775"/>
                </a:cubicBezTo>
                <a:cubicBezTo>
                  <a:pt x="11476" y="1785"/>
                  <a:pt x="11468" y="1795"/>
                  <a:pt x="11460" y="1803"/>
                </a:cubicBezTo>
                <a:cubicBezTo>
                  <a:pt x="11451" y="1812"/>
                  <a:pt x="11442" y="1820"/>
                  <a:pt x="11432" y="1827"/>
                </a:cubicBezTo>
                <a:cubicBezTo>
                  <a:pt x="11422" y="1833"/>
                  <a:pt x="11411" y="1839"/>
                  <a:pt x="11400" y="1844"/>
                </a:cubicBezTo>
                <a:cubicBezTo>
                  <a:pt x="11388" y="1848"/>
                  <a:pt x="11377" y="1852"/>
                  <a:pt x="11365" y="1854"/>
                </a:cubicBezTo>
                <a:cubicBezTo>
                  <a:pt x="11353" y="1857"/>
                  <a:pt x="11341" y="1858"/>
                  <a:pt x="11329" y="1858"/>
                </a:cubicBezTo>
                <a:lnTo>
                  <a:pt x="185" y="1858"/>
                </a:lnTo>
                <a:cubicBezTo>
                  <a:pt x="173" y="1858"/>
                  <a:pt x="161" y="1857"/>
                  <a:pt x="149" y="1854"/>
                </a:cubicBezTo>
                <a:cubicBezTo>
                  <a:pt x="137" y="1852"/>
                  <a:pt x="125" y="1848"/>
                  <a:pt x="114" y="1844"/>
                </a:cubicBezTo>
                <a:cubicBezTo>
                  <a:pt x="103" y="1839"/>
                  <a:pt x="92" y="1833"/>
                  <a:pt x="82" y="1827"/>
                </a:cubicBezTo>
                <a:cubicBezTo>
                  <a:pt x="72" y="1820"/>
                  <a:pt x="63" y="1812"/>
                  <a:pt x="54" y="1803"/>
                </a:cubicBezTo>
                <a:cubicBezTo>
                  <a:pt x="45" y="1795"/>
                  <a:pt x="38" y="1785"/>
                  <a:pt x="31" y="1775"/>
                </a:cubicBezTo>
                <a:cubicBezTo>
                  <a:pt x="24" y="1765"/>
                  <a:pt x="18" y="1754"/>
                  <a:pt x="14" y="1743"/>
                </a:cubicBezTo>
                <a:cubicBezTo>
                  <a:pt x="9" y="1732"/>
                  <a:pt x="5" y="1720"/>
                  <a:pt x="3" y="1708"/>
                </a:cubicBezTo>
                <a:cubicBezTo>
                  <a:pt x="1" y="1696"/>
                  <a:pt x="0" y="1684"/>
                  <a:pt x="0" y="1672"/>
                </a:cubicBezTo>
                <a:close/>
              </a:path>
            </a:pathLst>
          </a:custGeom>
          <a:solidFill>
            <a:srgbClr val="1d4ed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65" name=""/>
          <p:cNvSpPr/>
          <p:nvPr/>
        </p:nvSpPr>
        <p:spPr>
          <a:xfrm>
            <a:off x="802080" y="3283920"/>
            <a:ext cx="401400" cy="401400"/>
          </a:xfrm>
          <a:custGeom>
            <a:avLst/>
            <a:gdLst/>
            <a:ahLst/>
            <a:rect l="0" t="0" r="r" b="b"/>
            <a:pathLst>
              <a:path w="1115" h="1115">
                <a:moveTo>
                  <a:pt x="1115" y="558"/>
                </a:moveTo>
                <a:cubicBezTo>
                  <a:pt x="1115" y="595"/>
                  <a:pt x="1112" y="631"/>
                  <a:pt x="1104" y="667"/>
                </a:cubicBezTo>
                <a:cubicBezTo>
                  <a:pt x="1097" y="703"/>
                  <a:pt x="1087" y="738"/>
                  <a:pt x="1073" y="772"/>
                </a:cubicBezTo>
                <a:cubicBezTo>
                  <a:pt x="1059" y="805"/>
                  <a:pt x="1042" y="837"/>
                  <a:pt x="1021" y="868"/>
                </a:cubicBezTo>
                <a:cubicBezTo>
                  <a:pt x="1001" y="898"/>
                  <a:pt x="978" y="926"/>
                  <a:pt x="952" y="952"/>
                </a:cubicBezTo>
                <a:cubicBezTo>
                  <a:pt x="926" y="978"/>
                  <a:pt x="898" y="1001"/>
                  <a:pt x="868" y="1022"/>
                </a:cubicBezTo>
                <a:cubicBezTo>
                  <a:pt x="837" y="1042"/>
                  <a:pt x="805" y="1059"/>
                  <a:pt x="771" y="1073"/>
                </a:cubicBezTo>
                <a:cubicBezTo>
                  <a:pt x="737" y="1087"/>
                  <a:pt x="703" y="1098"/>
                  <a:pt x="667" y="1105"/>
                </a:cubicBezTo>
                <a:cubicBezTo>
                  <a:pt x="631" y="1112"/>
                  <a:pt x="595" y="1115"/>
                  <a:pt x="558" y="1115"/>
                </a:cubicBezTo>
                <a:cubicBezTo>
                  <a:pt x="520" y="1115"/>
                  <a:pt x="484" y="1112"/>
                  <a:pt x="448" y="1105"/>
                </a:cubicBezTo>
                <a:cubicBezTo>
                  <a:pt x="413" y="1098"/>
                  <a:pt x="378" y="1087"/>
                  <a:pt x="344" y="1073"/>
                </a:cubicBezTo>
                <a:cubicBezTo>
                  <a:pt x="310" y="1059"/>
                  <a:pt x="278" y="1042"/>
                  <a:pt x="248" y="1022"/>
                </a:cubicBezTo>
                <a:cubicBezTo>
                  <a:pt x="217" y="1001"/>
                  <a:pt x="189" y="978"/>
                  <a:pt x="163" y="952"/>
                </a:cubicBezTo>
                <a:cubicBezTo>
                  <a:pt x="137" y="926"/>
                  <a:pt x="114" y="898"/>
                  <a:pt x="94" y="868"/>
                </a:cubicBezTo>
                <a:cubicBezTo>
                  <a:pt x="74" y="837"/>
                  <a:pt x="56" y="805"/>
                  <a:pt x="42" y="772"/>
                </a:cubicBezTo>
                <a:cubicBezTo>
                  <a:pt x="28" y="738"/>
                  <a:pt x="18" y="703"/>
                  <a:pt x="11" y="667"/>
                </a:cubicBezTo>
                <a:cubicBezTo>
                  <a:pt x="4" y="631"/>
                  <a:pt x="0" y="595"/>
                  <a:pt x="0" y="558"/>
                </a:cubicBezTo>
                <a:cubicBezTo>
                  <a:pt x="0" y="522"/>
                  <a:pt x="4" y="486"/>
                  <a:pt x="11" y="450"/>
                </a:cubicBezTo>
                <a:cubicBezTo>
                  <a:pt x="18" y="414"/>
                  <a:pt x="28" y="379"/>
                  <a:pt x="42" y="344"/>
                </a:cubicBezTo>
                <a:cubicBezTo>
                  <a:pt x="56" y="310"/>
                  <a:pt x="74" y="278"/>
                  <a:pt x="94" y="248"/>
                </a:cubicBezTo>
                <a:cubicBezTo>
                  <a:pt x="114" y="217"/>
                  <a:pt x="137" y="189"/>
                  <a:pt x="163" y="163"/>
                </a:cubicBezTo>
                <a:cubicBezTo>
                  <a:pt x="189" y="138"/>
                  <a:pt x="217" y="114"/>
                  <a:pt x="248" y="94"/>
                </a:cubicBezTo>
                <a:cubicBezTo>
                  <a:pt x="278" y="74"/>
                  <a:pt x="310" y="57"/>
                  <a:pt x="344" y="43"/>
                </a:cubicBezTo>
                <a:cubicBezTo>
                  <a:pt x="378" y="29"/>
                  <a:pt x="413" y="18"/>
                  <a:pt x="448" y="11"/>
                </a:cubicBezTo>
                <a:cubicBezTo>
                  <a:pt x="484" y="4"/>
                  <a:pt x="520" y="0"/>
                  <a:pt x="558" y="0"/>
                </a:cubicBezTo>
                <a:cubicBezTo>
                  <a:pt x="595" y="0"/>
                  <a:pt x="631" y="4"/>
                  <a:pt x="667" y="11"/>
                </a:cubicBezTo>
                <a:cubicBezTo>
                  <a:pt x="703" y="18"/>
                  <a:pt x="737" y="29"/>
                  <a:pt x="771" y="43"/>
                </a:cubicBezTo>
                <a:cubicBezTo>
                  <a:pt x="805" y="57"/>
                  <a:pt x="837" y="74"/>
                  <a:pt x="868" y="94"/>
                </a:cubicBezTo>
                <a:cubicBezTo>
                  <a:pt x="898" y="114"/>
                  <a:pt x="926" y="138"/>
                  <a:pt x="952" y="163"/>
                </a:cubicBezTo>
                <a:cubicBezTo>
                  <a:pt x="978" y="189"/>
                  <a:pt x="1001" y="217"/>
                  <a:pt x="1021" y="248"/>
                </a:cubicBezTo>
                <a:cubicBezTo>
                  <a:pt x="1042" y="278"/>
                  <a:pt x="1059" y="310"/>
                  <a:pt x="1073" y="344"/>
                </a:cubicBezTo>
                <a:cubicBezTo>
                  <a:pt x="1087" y="379"/>
                  <a:pt x="1097" y="414"/>
                  <a:pt x="1104" y="450"/>
                </a:cubicBezTo>
                <a:cubicBezTo>
                  <a:pt x="1112" y="486"/>
                  <a:pt x="1115" y="522"/>
                  <a:pt x="1115" y="558"/>
                </a:cubicBezTo>
                <a:close/>
              </a:path>
            </a:pathLst>
          </a:custGeom>
          <a:solidFill>
            <a:srgbClr val="3b82f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666" name="" descr=""/>
          <p:cNvPicPr/>
          <p:nvPr/>
        </p:nvPicPr>
        <p:blipFill>
          <a:blip r:embed="rId15"/>
          <a:stretch/>
        </p:blipFill>
        <p:spPr>
          <a:xfrm>
            <a:off x="877320" y="3384360"/>
            <a:ext cx="250200" cy="200160"/>
          </a:xfrm>
          <a:prstGeom prst="rect">
            <a:avLst/>
          </a:prstGeom>
          <a:noFill/>
          <a:ln w="0">
            <a:noFill/>
          </a:ln>
        </p:spPr>
      </p:pic>
      <p:sp>
        <p:nvSpPr>
          <p:cNvPr id="667" name=""/>
          <p:cNvSpPr txBox="1"/>
          <p:nvPr/>
        </p:nvSpPr>
        <p:spPr>
          <a:xfrm>
            <a:off x="1002960" y="2185560"/>
            <a:ext cx="2699640" cy="148320"/>
          </a:xfrm>
          <a:prstGeom prst="rect">
            <a:avLst/>
          </a:prstGeom>
          <a:noFill/>
          <a:ln w="0">
            <a:noFill/>
          </a:ln>
        </p:spPr>
        <p:txBody>
          <a:bodyPr wrap="none" lIns="0" rIns="0" tIns="0" bIns="0" anchor="t">
            <a:spAutoFit/>
          </a:bodyPr>
          <a:p>
            <a:r>
              <a:rPr b="0" lang="zh-CN" sz="920" strike="noStrike" u="none">
                <a:solidFill>
                  <a:srgbClr val="bfdbfe"/>
                </a:solidFill>
                <a:effectLst/>
                <a:uFillTx/>
                <a:latin typeface="WenQuanYiZenHei"/>
                <a:ea typeface="WenQuanYiZenHei"/>
              </a:rPr>
              <a:t>将三地灾备中心升级为主要生产中心，实现三地互备</a:t>
            </a:r>
            <a:endParaRPr b="0" lang="en-US" sz="920" strike="noStrike" u="none">
              <a:solidFill>
                <a:srgbClr val="000000"/>
              </a:solidFill>
              <a:effectLst/>
              <a:uFillTx/>
              <a:latin typeface="Times New Roman"/>
            </a:endParaRPr>
          </a:p>
        </p:txBody>
      </p:sp>
      <p:sp>
        <p:nvSpPr>
          <p:cNvPr id="668" name=""/>
          <p:cNvSpPr txBox="1"/>
          <p:nvPr/>
        </p:nvSpPr>
        <p:spPr>
          <a:xfrm>
            <a:off x="1337040" y="3298680"/>
            <a:ext cx="1174320" cy="212400"/>
          </a:xfrm>
          <a:prstGeom prst="rect">
            <a:avLst/>
          </a:prstGeom>
          <a:noFill/>
          <a:ln w="0">
            <a:noFill/>
          </a:ln>
        </p:spPr>
        <p:txBody>
          <a:bodyPr wrap="none" lIns="0" rIns="0" tIns="0" bIns="0" anchor="t">
            <a:spAutoFit/>
          </a:bodyPr>
          <a:p>
            <a:r>
              <a:rPr b="0" lang="zh-CN" sz="1320" strike="noStrike" u="none">
                <a:solidFill>
                  <a:srgbClr val="ffffff"/>
                </a:solidFill>
                <a:effectLst/>
                <a:uFillTx/>
                <a:latin typeface="WenQuanYiZenHei"/>
                <a:ea typeface="WenQuanYiZenHei"/>
              </a:rPr>
              <a:t>应用级灾备中心</a:t>
            </a:r>
            <a:endParaRPr b="0" lang="en-US" sz="1320" strike="noStrike" u="none">
              <a:solidFill>
                <a:srgbClr val="000000"/>
              </a:solidFill>
              <a:effectLst/>
              <a:uFillTx/>
              <a:latin typeface="Times New Roman"/>
            </a:endParaRPr>
          </a:p>
        </p:txBody>
      </p:sp>
      <p:sp>
        <p:nvSpPr>
          <p:cNvPr id="669" name=""/>
          <p:cNvSpPr/>
          <p:nvPr/>
        </p:nvSpPr>
        <p:spPr>
          <a:xfrm>
            <a:off x="1002600" y="4495680"/>
            <a:ext cx="3476880" cy="668880"/>
          </a:xfrm>
          <a:custGeom>
            <a:avLst/>
            <a:gdLst/>
            <a:ahLst/>
            <a:rect l="0" t="0" r="r" b="b"/>
            <a:pathLst>
              <a:path w="9658" h="1858">
                <a:moveTo>
                  <a:pt x="0" y="1672"/>
                </a:moveTo>
                <a:lnTo>
                  <a:pt x="0" y="186"/>
                </a:lnTo>
                <a:cubicBezTo>
                  <a:pt x="0" y="174"/>
                  <a:pt x="1" y="162"/>
                  <a:pt x="4" y="150"/>
                </a:cubicBezTo>
                <a:cubicBezTo>
                  <a:pt x="6" y="138"/>
                  <a:pt x="10" y="126"/>
                  <a:pt x="14" y="115"/>
                </a:cubicBezTo>
                <a:cubicBezTo>
                  <a:pt x="19" y="103"/>
                  <a:pt x="25" y="93"/>
                  <a:pt x="31" y="83"/>
                </a:cubicBezTo>
                <a:cubicBezTo>
                  <a:pt x="38" y="73"/>
                  <a:pt x="46" y="63"/>
                  <a:pt x="54" y="55"/>
                </a:cubicBezTo>
                <a:cubicBezTo>
                  <a:pt x="63" y="46"/>
                  <a:pt x="72" y="38"/>
                  <a:pt x="83" y="31"/>
                </a:cubicBezTo>
                <a:cubicBezTo>
                  <a:pt x="93" y="25"/>
                  <a:pt x="103" y="19"/>
                  <a:pt x="115" y="14"/>
                </a:cubicBezTo>
                <a:cubicBezTo>
                  <a:pt x="126" y="10"/>
                  <a:pt x="138" y="6"/>
                  <a:pt x="150" y="4"/>
                </a:cubicBezTo>
                <a:cubicBezTo>
                  <a:pt x="162" y="1"/>
                  <a:pt x="174" y="0"/>
                  <a:pt x="186" y="0"/>
                </a:cubicBezTo>
                <a:lnTo>
                  <a:pt x="9472" y="0"/>
                </a:lnTo>
                <a:cubicBezTo>
                  <a:pt x="9484" y="0"/>
                  <a:pt x="9496" y="1"/>
                  <a:pt x="9508" y="4"/>
                </a:cubicBezTo>
                <a:cubicBezTo>
                  <a:pt x="9520" y="6"/>
                  <a:pt x="9532" y="10"/>
                  <a:pt x="9543" y="14"/>
                </a:cubicBezTo>
                <a:cubicBezTo>
                  <a:pt x="9554" y="19"/>
                  <a:pt x="9565" y="25"/>
                  <a:pt x="9575" y="31"/>
                </a:cubicBezTo>
                <a:cubicBezTo>
                  <a:pt x="9585" y="38"/>
                  <a:pt x="9595" y="46"/>
                  <a:pt x="9603" y="55"/>
                </a:cubicBezTo>
                <a:cubicBezTo>
                  <a:pt x="9612" y="63"/>
                  <a:pt x="9620" y="73"/>
                  <a:pt x="9626" y="83"/>
                </a:cubicBezTo>
                <a:cubicBezTo>
                  <a:pt x="9633" y="93"/>
                  <a:pt x="9639" y="103"/>
                  <a:pt x="9644" y="115"/>
                </a:cubicBezTo>
                <a:cubicBezTo>
                  <a:pt x="9648" y="126"/>
                  <a:pt x="9652" y="138"/>
                  <a:pt x="9654" y="150"/>
                </a:cubicBezTo>
                <a:cubicBezTo>
                  <a:pt x="9657" y="162"/>
                  <a:pt x="9658" y="174"/>
                  <a:pt x="9658" y="186"/>
                </a:cubicBezTo>
                <a:lnTo>
                  <a:pt x="9658" y="1672"/>
                </a:lnTo>
                <a:cubicBezTo>
                  <a:pt x="9658" y="1685"/>
                  <a:pt x="9657" y="1697"/>
                  <a:pt x="9654" y="1709"/>
                </a:cubicBezTo>
                <a:cubicBezTo>
                  <a:pt x="9652" y="1721"/>
                  <a:pt x="9648" y="1732"/>
                  <a:pt x="9644" y="1744"/>
                </a:cubicBezTo>
                <a:cubicBezTo>
                  <a:pt x="9639" y="1755"/>
                  <a:pt x="9633" y="1765"/>
                  <a:pt x="9626" y="1776"/>
                </a:cubicBezTo>
                <a:cubicBezTo>
                  <a:pt x="9620" y="1786"/>
                  <a:pt x="9612" y="1795"/>
                  <a:pt x="9603" y="1804"/>
                </a:cubicBezTo>
                <a:cubicBezTo>
                  <a:pt x="9595" y="1812"/>
                  <a:pt x="9585" y="1820"/>
                  <a:pt x="9575" y="1827"/>
                </a:cubicBezTo>
                <a:cubicBezTo>
                  <a:pt x="9565" y="1834"/>
                  <a:pt x="9554" y="1839"/>
                  <a:pt x="9543" y="1844"/>
                </a:cubicBezTo>
                <a:cubicBezTo>
                  <a:pt x="9532" y="1849"/>
                  <a:pt x="9520" y="1852"/>
                  <a:pt x="9508" y="1855"/>
                </a:cubicBezTo>
                <a:cubicBezTo>
                  <a:pt x="9496" y="1857"/>
                  <a:pt x="9484" y="1858"/>
                  <a:pt x="9472" y="1858"/>
                </a:cubicBezTo>
                <a:lnTo>
                  <a:pt x="186" y="1858"/>
                </a:lnTo>
                <a:cubicBezTo>
                  <a:pt x="174" y="1858"/>
                  <a:pt x="162" y="1857"/>
                  <a:pt x="150" y="1855"/>
                </a:cubicBezTo>
                <a:cubicBezTo>
                  <a:pt x="138" y="1852"/>
                  <a:pt x="126" y="1849"/>
                  <a:pt x="115" y="1844"/>
                </a:cubicBezTo>
                <a:cubicBezTo>
                  <a:pt x="103" y="1839"/>
                  <a:pt x="93" y="1834"/>
                  <a:pt x="83" y="1827"/>
                </a:cubicBezTo>
                <a:cubicBezTo>
                  <a:pt x="72" y="1820"/>
                  <a:pt x="63" y="1812"/>
                  <a:pt x="54" y="1804"/>
                </a:cubicBezTo>
                <a:cubicBezTo>
                  <a:pt x="46" y="1795"/>
                  <a:pt x="38" y="1786"/>
                  <a:pt x="31" y="1776"/>
                </a:cubicBezTo>
                <a:cubicBezTo>
                  <a:pt x="25" y="1765"/>
                  <a:pt x="19" y="1755"/>
                  <a:pt x="14" y="1744"/>
                </a:cubicBezTo>
                <a:cubicBezTo>
                  <a:pt x="10" y="1732"/>
                  <a:pt x="6" y="1721"/>
                  <a:pt x="4" y="1709"/>
                </a:cubicBezTo>
                <a:cubicBezTo>
                  <a:pt x="1" y="1697"/>
                  <a:pt x="0" y="1685"/>
                  <a:pt x="0" y="1672"/>
                </a:cubicBezTo>
                <a:close/>
              </a:path>
            </a:pathLst>
          </a:custGeom>
          <a:solidFill>
            <a:srgbClr val="2563eb"/>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70" name=""/>
          <p:cNvSpPr/>
          <p:nvPr/>
        </p:nvSpPr>
        <p:spPr>
          <a:xfrm>
            <a:off x="1136160" y="4629600"/>
            <a:ext cx="401760" cy="401400"/>
          </a:xfrm>
          <a:custGeom>
            <a:avLst/>
            <a:gdLst/>
            <a:ahLst/>
            <a:rect l="0" t="0" r="r" b="b"/>
            <a:pathLst>
              <a:path w="1116" h="1115">
                <a:moveTo>
                  <a:pt x="1116" y="557"/>
                </a:moveTo>
                <a:cubicBezTo>
                  <a:pt x="1116" y="593"/>
                  <a:pt x="1112" y="629"/>
                  <a:pt x="1105" y="665"/>
                </a:cubicBezTo>
                <a:cubicBezTo>
                  <a:pt x="1098" y="701"/>
                  <a:pt x="1087" y="736"/>
                  <a:pt x="1073" y="770"/>
                </a:cubicBezTo>
                <a:cubicBezTo>
                  <a:pt x="1059" y="804"/>
                  <a:pt x="1042" y="836"/>
                  <a:pt x="1022" y="866"/>
                </a:cubicBezTo>
                <a:cubicBezTo>
                  <a:pt x="1001" y="897"/>
                  <a:pt x="978" y="925"/>
                  <a:pt x="953" y="951"/>
                </a:cubicBezTo>
                <a:cubicBezTo>
                  <a:pt x="927" y="976"/>
                  <a:pt x="899" y="1000"/>
                  <a:pt x="868" y="1020"/>
                </a:cubicBezTo>
                <a:cubicBezTo>
                  <a:pt x="838" y="1040"/>
                  <a:pt x="806" y="1057"/>
                  <a:pt x="772" y="1072"/>
                </a:cubicBezTo>
                <a:cubicBezTo>
                  <a:pt x="737" y="1086"/>
                  <a:pt x="702" y="1097"/>
                  <a:pt x="666" y="1104"/>
                </a:cubicBezTo>
                <a:cubicBezTo>
                  <a:pt x="630" y="1111"/>
                  <a:pt x="594" y="1115"/>
                  <a:pt x="558" y="1115"/>
                </a:cubicBezTo>
                <a:cubicBezTo>
                  <a:pt x="521" y="1115"/>
                  <a:pt x="485" y="1111"/>
                  <a:pt x="449" y="1104"/>
                </a:cubicBezTo>
                <a:cubicBezTo>
                  <a:pt x="413" y="1097"/>
                  <a:pt x="378" y="1086"/>
                  <a:pt x="344" y="1072"/>
                </a:cubicBezTo>
                <a:cubicBezTo>
                  <a:pt x="311" y="1057"/>
                  <a:pt x="278" y="1040"/>
                  <a:pt x="248" y="1020"/>
                </a:cubicBezTo>
                <a:cubicBezTo>
                  <a:pt x="218" y="1000"/>
                  <a:pt x="190" y="976"/>
                  <a:pt x="164" y="951"/>
                </a:cubicBezTo>
                <a:cubicBezTo>
                  <a:pt x="138" y="925"/>
                  <a:pt x="115" y="897"/>
                  <a:pt x="94" y="866"/>
                </a:cubicBezTo>
                <a:cubicBezTo>
                  <a:pt x="74" y="836"/>
                  <a:pt x="57" y="804"/>
                  <a:pt x="43" y="770"/>
                </a:cubicBezTo>
                <a:cubicBezTo>
                  <a:pt x="29" y="736"/>
                  <a:pt x="18" y="701"/>
                  <a:pt x="11" y="665"/>
                </a:cubicBezTo>
                <a:cubicBezTo>
                  <a:pt x="4" y="629"/>
                  <a:pt x="0" y="593"/>
                  <a:pt x="0" y="557"/>
                </a:cubicBezTo>
                <a:cubicBezTo>
                  <a:pt x="0" y="520"/>
                  <a:pt x="4" y="484"/>
                  <a:pt x="11" y="448"/>
                </a:cubicBezTo>
                <a:cubicBezTo>
                  <a:pt x="18" y="412"/>
                  <a:pt x="29" y="377"/>
                  <a:pt x="43" y="343"/>
                </a:cubicBezTo>
                <a:cubicBezTo>
                  <a:pt x="57" y="310"/>
                  <a:pt x="74" y="278"/>
                  <a:pt x="94" y="247"/>
                </a:cubicBezTo>
                <a:cubicBezTo>
                  <a:pt x="115" y="217"/>
                  <a:pt x="138" y="189"/>
                  <a:pt x="164" y="163"/>
                </a:cubicBezTo>
                <a:cubicBezTo>
                  <a:pt x="190" y="137"/>
                  <a:pt x="218" y="114"/>
                  <a:pt x="248" y="93"/>
                </a:cubicBezTo>
                <a:cubicBezTo>
                  <a:pt x="278" y="73"/>
                  <a:pt x="311" y="56"/>
                  <a:pt x="344" y="42"/>
                </a:cubicBezTo>
                <a:cubicBezTo>
                  <a:pt x="378" y="28"/>
                  <a:pt x="413" y="17"/>
                  <a:pt x="449" y="10"/>
                </a:cubicBezTo>
                <a:cubicBezTo>
                  <a:pt x="485" y="3"/>
                  <a:pt x="521" y="0"/>
                  <a:pt x="558" y="0"/>
                </a:cubicBezTo>
                <a:cubicBezTo>
                  <a:pt x="594" y="0"/>
                  <a:pt x="630" y="3"/>
                  <a:pt x="666" y="10"/>
                </a:cubicBezTo>
                <a:cubicBezTo>
                  <a:pt x="702" y="17"/>
                  <a:pt x="737" y="28"/>
                  <a:pt x="772" y="42"/>
                </a:cubicBezTo>
                <a:cubicBezTo>
                  <a:pt x="806" y="56"/>
                  <a:pt x="838" y="73"/>
                  <a:pt x="868" y="93"/>
                </a:cubicBezTo>
                <a:cubicBezTo>
                  <a:pt x="899" y="114"/>
                  <a:pt x="927" y="137"/>
                  <a:pt x="953" y="163"/>
                </a:cubicBezTo>
                <a:cubicBezTo>
                  <a:pt x="978" y="189"/>
                  <a:pt x="1001" y="217"/>
                  <a:pt x="1022" y="247"/>
                </a:cubicBezTo>
                <a:cubicBezTo>
                  <a:pt x="1042" y="278"/>
                  <a:pt x="1059" y="310"/>
                  <a:pt x="1073" y="343"/>
                </a:cubicBezTo>
                <a:cubicBezTo>
                  <a:pt x="1087" y="377"/>
                  <a:pt x="1098" y="412"/>
                  <a:pt x="1105" y="448"/>
                </a:cubicBezTo>
                <a:cubicBezTo>
                  <a:pt x="1112" y="484"/>
                  <a:pt x="1116" y="520"/>
                  <a:pt x="1116" y="557"/>
                </a:cubicBezTo>
                <a:close/>
              </a:path>
            </a:pathLst>
          </a:custGeom>
          <a:solidFill>
            <a:srgbClr val="60a5fa"/>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671" name="" descr=""/>
          <p:cNvPicPr/>
          <p:nvPr/>
        </p:nvPicPr>
        <p:blipFill>
          <a:blip r:embed="rId16"/>
          <a:stretch/>
        </p:blipFill>
        <p:spPr>
          <a:xfrm>
            <a:off x="1236960" y="4730040"/>
            <a:ext cx="200160" cy="200160"/>
          </a:xfrm>
          <a:prstGeom prst="rect">
            <a:avLst/>
          </a:prstGeom>
          <a:noFill/>
          <a:ln w="0">
            <a:noFill/>
          </a:ln>
        </p:spPr>
      </p:pic>
      <p:sp>
        <p:nvSpPr>
          <p:cNvPr id="672" name=""/>
          <p:cNvSpPr txBox="1"/>
          <p:nvPr/>
        </p:nvSpPr>
        <p:spPr>
          <a:xfrm>
            <a:off x="1337040" y="3530880"/>
            <a:ext cx="2582280" cy="148320"/>
          </a:xfrm>
          <a:prstGeom prst="rect">
            <a:avLst/>
          </a:prstGeom>
          <a:noFill/>
          <a:ln w="0">
            <a:noFill/>
          </a:ln>
        </p:spPr>
        <p:txBody>
          <a:bodyPr wrap="none" lIns="0" rIns="0" tIns="0" bIns="0" anchor="t">
            <a:spAutoFit/>
          </a:bodyPr>
          <a:p>
            <a:r>
              <a:rPr b="0" lang="zh-CN" sz="920" strike="noStrike" u="none">
                <a:solidFill>
                  <a:srgbClr val="bfdbfe"/>
                </a:solidFill>
                <a:effectLst/>
                <a:uFillTx/>
                <a:latin typeface="WenQuanYiZenHei"/>
                <a:ea typeface="WenQuanYiZenHei"/>
              </a:rPr>
              <a:t>在数据级基础上，实现应用系统的同步和快速切换</a:t>
            </a:r>
            <a:endParaRPr b="0" lang="en-US" sz="920" strike="noStrike" u="none">
              <a:solidFill>
                <a:srgbClr val="000000"/>
              </a:solidFill>
              <a:effectLst/>
              <a:uFillTx/>
              <a:latin typeface="Times New Roman"/>
            </a:endParaRPr>
          </a:p>
        </p:txBody>
      </p:sp>
      <p:sp>
        <p:nvSpPr>
          <p:cNvPr id="673" name=""/>
          <p:cNvSpPr txBox="1"/>
          <p:nvPr/>
        </p:nvSpPr>
        <p:spPr>
          <a:xfrm>
            <a:off x="1671480" y="4644000"/>
            <a:ext cx="1174320" cy="212400"/>
          </a:xfrm>
          <a:prstGeom prst="rect">
            <a:avLst/>
          </a:prstGeom>
          <a:noFill/>
          <a:ln w="0">
            <a:noFill/>
          </a:ln>
        </p:spPr>
        <p:txBody>
          <a:bodyPr wrap="none" lIns="0" rIns="0" tIns="0" bIns="0" anchor="t">
            <a:spAutoFit/>
          </a:bodyPr>
          <a:p>
            <a:r>
              <a:rPr b="0" lang="zh-CN" sz="1320" strike="noStrike" u="none">
                <a:solidFill>
                  <a:srgbClr val="ffffff"/>
                </a:solidFill>
                <a:effectLst/>
                <a:uFillTx/>
                <a:latin typeface="WenQuanYiZenHei"/>
                <a:ea typeface="WenQuanYiZenHei"/>
              </a:rPr>
              <a:t>数据级灾备中心</a:t>
            </a:r>
            <a:endParaRPr b="0" lang="en-US" sz="1320" strike="noStrike" u="none">
              <a:solidFill>
                <a:srgbClr val="000000"/>
              </a:solidFill>
              <a:effectLst/>
              <a:uFillTx/>
              <a:latin typeface="Times New Roman"/>
            </a:endParaRPr>
          </a:p>
        </p:txBody>
      </p:sp>
      <p:pic>
        <p:nvPicPr>
          <p:cNvPr id="674" name="" descr=""/>
          <p:cNvPicPr/>
          <p:nvPr/>
        </p:nvPicPr>
        <p:blipFill>
          <a:blip r:embed="rId17"/>
          <a:stretch/>
        </p:blipFill>
        <p:spPr>
          <a:xfrm>
            <a:off x="334440" y="1805040"/>
            <a:ext cx="4813200" cy="4035960"/>
          </a:xfrm>
          <a:prstGeom prst="rect">
            <a:avLst/>
          </a:prstGeom>
          <a:noFill/>
          <a:ln w="0">
            <a:noFill/>
          </a:ln>
        </p:spPr>
      </p:pic>
      <p:sp>
        <p:nvSpPr>
          <p:cNvPr id="675" name=""/>
          <p:cNvSpPr txBox="1"/>
          <p:nvPr/>
        </p:nvSpPr>
        <p:spPr>
          <a:xfrm>
            <a:off x="1671480" y="4876200"/>
            <a:ext cx="2582280" cy="148320"/>
          </a:xfrm>
          <a:prstGeom prst="rect">
            <a:avLst/>
          </a:prstGeom>
          <a:noFill/>
          <a:ln w="0">
            <a:noFill/>
          </a:ln>
        </p:spPr>
        <p:txBody>
          <a:bodyPr wrap="none" lIns="0" rIns="0" tIns="0" bIns="0" anchor="t">
            <a:spAutoFit/>
          </a:bodyPr>
          <a:p>
            <a:r>
              <a:rPr b="0" lang="zh-CN" sz="920" strike="noStrike" u="none">
                <a:solidFill>
                  <a:srgbClr val="bfdbfe"/>
                </a:solidFill>
                <a:effectLst/>
                <a:uFillTx/>
                <a:latin typeface="WenQuanYiZenHei"/>
                <a:ea typeface="WenQuanYiZenHei"/>
              </a:rPr>
              <a:t>在三个城市建立，实现数据的异地备份和快速恢复</a:t>
            </a:r>
            <a:endParaRPr b="0" lang="en-US" sz="92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6" name=""/>
          <p:cNvSpPr/>
          <p:nvPr/>
        </p:nvSpPr>
        <p:spPr>
          <a:xfrm>
            <a:off x="0" y="0"/>
            <a:ext cx="10696680" cy="7287120"/>
          </a:xfrm>
          <a:custGeom>
            <a:avLst/>
            <a:gdLst/>
            <a:ahLst/>
            <a:rect l="0" t="0" r="r" b="b"/>
            <a:pathLst>
              <a:path w="29713" h="20242">
                <a:moveTo>
                  <a:pt x="0" y="0"/>
                </a:moveTo>
                <a:lnTo>
                  <a:pt x="29713" y="0"/>
                </a:lnTo>
                <a:lnTo>
                  <a:pt x="29713" y="20242"/>
                </a:lnTo>
                <a:lnTo>
                  <a:pt x="0" y="20242"/>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677" name="" descr=""/>
          <p:cNvPicPr/>
          <p:nvPr/>
        </p:nvPicPr>
        <p:blipFill>
          <a:blip r:embed="rId1"/>
          <a:stretch/>
        </p:blipFill>
        <p:spPr>
          <a:xfrm>
            <a:off x="0" y="0"/>
            <a:ext cx="10696320" cy="7286760"/>
          </a:xfrm>
          <a:prstGeom prst="rect">
            <a:avLst/>
          </a:prstGeom>
          <a:noFill/>
          <a:ln w="0">
            <a:noFill/>
          </a:ln>
        </p:spPr>
      </p:pic>
      <p:pic>
        <p:nvPicPr>
          <p:cNvPr id="678" name="" descr=""/>
          <p:cNvPicPr/>
          <p:nvPr/>
        </p:nvPicPr>
        <p:blipFill>
          <a:blip r:embed="rId2"/>
          <a:stretch/>
        </p:blipFill>
        <p:spPr>
          <a:xfrm>
            <a:off x="0" y="0"/>
            <a:ext cx="10696320" cy="1002600"/>
          </a:xfrm>
          <a:prstGeom prst="rect">
            <a:avLst/>
          </a:prstGeom>
          <a:noFill/>
          <a:ln w="0">
            <a:noFill/>
          </a:ln>
        </p:spPr>
      </p:pic>
      <p:sp>
        <p:nvSpPr>
          <p:cNvPr id="679" name=""/>
          <p:cNvSpPr txBox="1"/>
          <p:nvPr/>
        </p:nvSpPr>
        <p:spPr>
          <a:xfrm>
            <a:off x="534960" y="178200"/>
            <a:ext cx="3303360" cy="378360"/>
          </a:xfrm>
          <a:prstGeom prst="rect">
            <a:avLst/>
          </a:prstGeom>
          <a:noFill/>
          <a:ln w="0">
            <a:noFill/>
          </a:ln>
        </p:spPr>
        <p:txBody>
          <a:bodyPr wrap="none" lIns="0" rIns="0" tIns="0" bIns="0" anchor="t">
            <a:spAutoFit/>
          </a:bodyPr>
          <a:p>
            <a:r>
              <a:rPr b="0" lang="zh-CN" sz="2370" strike="noStrike" u="none">
                <a:solidFill>
                  <a:srgbClr val="ffffff"/>
                </a:solidFill>
                <a:effectLst/>
                <a:uFillTx/>
                <a:latin typeface="WenQuanYiZenHei"/>
                <a:ea typeface="WenQuanYiZenHei"/>
              </a:rPr>
              <a:t>支付宝：三地五中心架构</a:t>
            </a:r>
            <a:endParaRPr b="0" lang="en-US" sz="2370" strike="noStrike" u="none">
              <a:solidFill>
                <a:srgbClr val="000000"/>
              </a:solidFill>
              <a:effectLst/>
              <a:uFillTx/>
              <a:latin typeface="Times New Roman"/>
            </a:endParaRPr>
          </a:p>
        </p:txBody>
      </p:sp>
      <p:sp>
        <p:nvSpPr>
          <p:cNvPr id="680" name=""/>
          <p:cNvSpPr/>
          <p:nvPr/>
        </p:nvSpPr>
        <p:spPr>
          <a:xfrm>
            <a:off x="334080" y="1337040"/>
            <a:ext cx="4746960" cy="1738440"/>
          </a:xfrm>
          <a:custGeom>
            <a:avLst/>
            <a:gdLst/>
            <a:ahLst/>
            <a:rect l="0" t="0" r="r" b="b"/>
            <a:pathLst>
              <a:path w="13186" h="4829">
                <a:moveTo>
                  <a:pt x="0" y="4643"/>
                </a:moveTo>
                <a:lnTo>
                  <a:pt x="0" y="185"/>
                </a:lnTo>
                <a:cubicBezTo>
                  <a:pt x="0" y="173"/>
                  <a:pt x="1" y="161"/>
                  <a:pt x="4" y="149"/>
                </a:cubicBezTo>
                <a:cubicBezTo>
                  <a:pt x="6" y="137"/>
                  <a:pt x="9" y="125"/>
                  <a:pt x="14" y="114"/>
                </a:cubicBezTo>
                <a:cubicBezTo>
                  <a:pt x="19" y="103"/>
                  <a:pt x="25" y="92"/>
                  <a:pt x="31" y="82"/>
                </a:cubicBezTo>
                <a:cubicBezTo>
                  <a:pt x="38" y="72"/>
                  <a:pt x="46" y="63"/>
                  <a:pt x="54" y="54"/>
                </a:cubicBezTo>
                <a:cubicBezTo>
                  <a:pt x="63" y="45"/>
                  <a:pt x="72" y="38"/>
                  <a:pt x="83" y="31"/>
                </a:cubicBezTo>
                <a:cubicBezTo>
                  <a:pt x="93" y="24"/>
                  <a:pt x="103" y="18"/>
                  <a:pt x="115" y="14"/>
                </a:cubicBezTo>
                <a:cubicBezTo>
                  <a:pt x="126" y="9"/>
                  <a:pt x="138" y="6"/>
                  <a:pt x="149" y="3"/>
                </a:cubicBezTo>
                <a:cubicBezTo>
                  <a:pt x="161" y="1"/>
                  <a:pt x="174" y="0"/>
                  <a:pt x="186" y="0"/>
                </a:cubicBezTo>
                <a:lnTo>
                  <a:pt x="13000" y="0"/>
                </a:lnTo>
                <a:cubicBezTo>
                  <a:pt x="13013" y="0"/>
                  <a:pt x="13025" y="1"/>
                  <a:pt x="13037" y="3"/>
                </a:cubicBezTo>
                <a:cubicBezTo>
                  <a:pt x="13049" y="6"/>
                  <a:pt x="13060" y="9"/>
                  <a:pt x="13071" y="14"/>
                </a:cubicBezTo>
                <a:cubicBezTo>
                  <a:pt x="13083" y="18"/>
                  <a:pt x="13093" y="24"/>
                  <a:pt x="13104" y="31"/>
                </a:cubicBezTo>
                <a:cubicBezTo>
                  <a:pt x="13114" y="38"/>
                  <a:pt x="13123" y="45"/>
                  <a:pt x="13132" y="54"/>
                </a:cubicBezTo>
                <a:cubicBezTo>
                  <a:pt x="13140" y="63"/>
                  <a:pt x="13148" y="72"/>
                  <a:pt x="13155" y="82"/>
                </a:cubicBezTo>
                <a:cubicBezTo>
                  <a:pt x="13162" y="92"/>
                  <a:pt x="13167" y="103"/>
                  <a:pt x="13172" y="114"/>
                </a:cubicBezTo>
                <a:cubicBezTo>
                  <a:pt x="13177" y="125"/>
                  <a:pt x="13180" y="137"/>
                  <a:pt x="13182" y="149"/>
                </a:cubicBezTo>
                <a:cubicBezTo>
                  <a:pt x="13185" y="161"/>
                  <a:pt x="13186" y="173"/>
                  <a:pt x="13186" y="185"/>
                </a:cubicBezTo>
                <a:lnTo>
                  <a:pt x="13186" y="4643"/>
                </a:lnTo>
                <a:cubicBezTo>
                  <a:pt x="13186" y="4655"/>
                  <a:pt x="13185" y="4667"/>
                  <a:pt x="13182" y="4679"/>
                </a:cubicBezTo>
                <a:cubicBezTo>
                  <a:pt x="13180" y="4691"/>
                  <a:pt x="13177" y="4703"/>
                  <a:pt x="13172" y="4714"/>
                </a:cubicBezTo>
                <a:cubicBezTo>
                  <a:pt x="13167" y="4726"/>
                  <a:pt x="13162" y="4736"/>
                  <a:pt x="13155" y="4746"/>
                </a:cubicBezTo>
                <a:cubicBezTo>
                  <a:pt x="13148" y="4757"/>
                  <a:pt x="13140" y="4766"/>
                  <a:pt x="13132" y="4775"/>
                </a:cubicBezTo>
                <a:cubicBezTo>
                  <a:pt x="13123" y="4783"/>
                  <a:pt x="13114" y="4791"/>
                  <a:pt x="13104" y="4798"/>
                </a:cubicBezTo>
                <a:cubicBezTo>
                  <a:pt x="13093" y="4804"/>
                  <a:pt x="13083" y="4810"/>
                  <a:pt x="13071" y="4815"/>
                </a:cubicBezTo>
                <a:cubicBezTo>
                  <a:pt x="13060" y="4819"/>
                  <a:pt x="13049" y="4823"/>
                  <a:pt x="13037" y="4825"/>
                </a:cubicBezTo>
                <a:cubicBezTo>
                  <a:pt x="13025" y="4828"/>
                  <a:pt x="13013" y="4829"/>
                  <a:pt x="13000" y="4829"/>
                </a:cubicBezTo>
                <a:lnTo>
                  <a:pt x="186" y="4829"/>
                </a:lnTo>
                <a:cubicBezTo>
                  <a:pt x="174" y="4829"/>
                  <a:pt x="161" y="4828"/>
                  <a:pt x="149" y="4825"/>
                </a:cubicBezTo>
                <a:cubicBezTo>
                  <a:pt x="138" y="4823"/>
                  <a:pt x="126" y="4819"/>
                  <a:pt x="115" y="4815"/>
                </a:cubicBezTo>
                <a:cubicBezTo>
                  <a:pt x="103" y="4810"/>
                  <a:pt x="93" y="4804"/>
                  <a:pt x="83" y="4798"/>
                </a:cubicBezTo>
                <a:cubicBezTo>
                  <a:pt x="72" y="4791"/>
                  <a:pt x="63" y="4783"/>
                  <a:pt x="54" y="4775"/>
                </a:cubicBezTo>
                <a:cubicBezTo>
                  <a:pt x="46" y="4766"/>
                  <a:pt x="38" y="4757"/>
                  <a:pt x="31" y="4746"/>
                </a:cubicBezTo>
                <a:cubicBezTo>
                  <a:pt x="25" y="4736"/>
                  <a:pt x="19" y="4726"/>
                  <a:pt x="14" y="4714"/>
                </a:cubicBezTo>
                <a:cubicBezTo>
                  <a:pt x="9" y="4703"/>
                  <a:pt x="6" y="4691"/>
                  <a:pt x="4" y="4679"/>
                </a:cubicBezTo>
                <a:cubicBezTo>
                  <a:pt x="1" y="4667"/>
                  <a:pt x="0" y="4655"/>
                  <a:pt x="0" y="4643"/>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81" name=""/>
          <p:cNvSpPr/>
          <p:nvPr/>
        </p:nvSpPr>
        <p:spPr>
          <a:xfrm>
            <a:off x="334080" y="3275640"/>
            <a:ext cx="4746960" cy="3276360"/>
          </a:xfrm>
          <a:custGeom>
            <a:avLst/>
            <a:gdLst/>
            <a:ahLst/>
            <a:rect l="0" t="0" r="r" b="b"/>
            <a:pathLst>
              <a:path w="13186" h="9101">
                <a:moveTo>
                  <a:pt x="0" y="8915"/>
                </a:moveTo>
                <a:lnTo>
                  <a:pt x="0" y="186"/>
                </a:lnTo>
                <a:cubicBezTo>
                  <a:pt x="0" y="174"/>
                  <a:pt x="1" y="161"/>
                  <a:pt x="4" y="149"/>
                </a:cubicBezTo>
                <a:cubicBezTo>
                  <a:pt x="6" y="138"/>
                  <a:pt x="9" y="126"/>
                  <a:pt x="14" y="115"/>
                </a:cubicBezTo>
                <a:cubicBezTo>
                  <a:pt x="19" y="103"/>
                  <a:pt x="25" y="93"/>
                  <a:pt x="31" y="83"/>
                </a:cubicBezTo>
                <a:cubicBezTo>
                  <a:pt x="38" y="72"/>
                  <a:pt x="46" y="63"/>
                  <a:pt x="54" y="54"/>
                </a:cubicBezTo>
                <a:cubicBezTo>
                  <a:pt x="63" y="46"/>
                  <a:pt x="72" y="38"/>
                  <a:pt x="83" y="31"/>
                </a:cubicBezTo>
                <a:cubicBezTo>
                  <a:pt x="93" y="25"/>
                  <a:pt x="103" y="19"/>
                  <a:pt x="115" y="14"/>
                </a:cubicBezTo>
                <a:cubicBezTo>
                  <a:pt x="126" y="9"/>
                  <a:pt x="138" y="6"/>
                  <a:pt x="149" y="4"/>
                </a:cubicBezTo>
                <a:cubicBezTo>
                  <a:pt x="161" y="1"/>
                  <a:pt x="174" y="0"/>
                  <a:pt x="186" y="0"/>
                </a:cubicBezTo>
                <a:lnTo>
                  <a:pt x="13000" y="0"/>
                </a:lnTo>
                <a:cubicBezTo>
                  <a:pt x="13013" y="0"/>
                  <a:pt x="13025" y="1"/>
                  <a:pt x="13037" y="4"/>
                </a:cubicBezTo>
                <a:cubicBezTo>
                  <a:pt x="13049" y="6"/>
                  <a:pt x="13060" y="9"/>
                  <a:pt x="13071" y="14"/>
                </a:cubicBezTo>
                <a:cubicBezTo>
                  <a:pt x="13083" y="19"/>
                  <a:pt x="13093" y="25"/>
                  <a:pt x="13104" y="31"/>
                </a:cubicBezTo>
                <a:cubicBezTo>
                  <a:pt x="13114" y="38"/>
                  <a:pt x="13123" y="46"/>
                  <a:pt x="13132" y="54"/>
                </a:cubicBezTo>
                <a:cubicBezTo>
                  <a:pt x="13140" y="63"/>
                  <a:pt x="13148" y="72"/>
                  <a:pt x="13155" y="83"/>
                </a:cubicBezTo>
                <a:cubicBezTo>
                  <a:pt x="13162" y="93"/>
                  <a:pt x="13167" y="103"/>
                  <a:pt x="13172" y="115"/>
                </a:cubicBezTo>
                <a:cubicBezTo>
                  <a:pt x="13177" y="126"/>
                  <a:pt x="13180" y="138"/>
                  <a:pt x="13182" y="149"/>
                </a:cubicBezTo>
                <a:cubicBezTo>
                  <a:pt x="13185" y="161"/>
                  <a:pt x="13186" y="174"/>
                  <a:pt x="13186" y="186"/>
                </a:cubicBezTo>
                <a:lnTo>
                  <a:pt x="13186" y="8915"/>
                </a:lnTo>
                <a:cubicBezTo>
                  <a:pt x="13186" y="8927"/>
                  <a:pt x="13185" y="8939"/>
                  <a:pt x="13182" y="8951"/>
                </a:cubicBezTo>
                <a:cubicBezTo>
                  <a:pt x="13180" y="8963"/>
                  <a:pt x="13177" y="8975"/>
                  <a:pt x="13172" y="8986"/>
                </a:cubicBezTo>
                <a:cubicBezTo>
                  <a:pt x="13167" y="8997"/>
                  <a:pt x="13162" y="9008"/>
                  <a:pt x="13155" y="9018"/>
                </a:cubicBezTo>
                <a:cubicBezTo>
                  <a:pt x="13148" y="9028"/>
                  <a:pt x="13140" y="9038"/>
                  <a:pt x="13132" y="9046"/>
                </a:cubicBezTo>
                <a:cubicBezTo>
                  <a:pt x="13123" y="9055"/>
                  <a:pt x="13114" y="9062"/>
                  <a:pt x="13104" y="9069"/>
                </a:cubicBezTo>
                <a:cubicBezTo>
                  <a:pt x="13093" y="9076"/>
                  <a:pt x="13083" y="9082"/>
                  <a:pt x="13071" y="9086"/>
                </a:cubicBezTo>
                <a:cubicBezTo>
                  <a:pt x="13060" y="9091"/>
                  <a:pt x="13049" y="9095"/>
                  <a:pt x="13037" y="9097"/>
                </a:cubicBezTo>
                <a:cubicBezTo>
                  <a:pt x="13025" y="9099"/>
                  <a:pt x="13013" y="9101"/>
                  <a:pt x="13000" y="9101"/>
                </a:cubicBezTo>
                <a:lnTo>
                  <a:pt x="186" y="9101"/>
                </a:lnTo>
                <a:cubicBezTo>
                  <a:pt x="174" y="9101"/>
                  <a:pt x="161" y="9099"/>
                  <a:pt x="149" y="9097"/>
                </a:cubicBezTo>
                <a:cubicBezTo>
                  <a:pt x="138" y="9095"/>
                  <a:pt x="126" y="9091"/>
                  <a:pt x="115" y="9086"/>
                </a:cubicBezTo>
                <a:cubicBezTo>
                  <a:pt x="103" y="9082"/>
                  <a:pt x="93" y="9076"/>
                  <a:pt x="83" y="9069"/>
                </a:cubicBezTo>
                <a:cubicBezTo>
                  <a:pt x="72" y="9062"/>
                  <a:pt x="63" y="9055"/>
                  <a:pt x="54" y="9046"/>
                </a:cubicBezTo>
                <a:cubicBezTo>
                  <a:pt x="46" y="9038"/>
                  <a:pt x="38" y="9028"/>
                  <a:pt x="31" y="9018"/>
                </a:cubicBezTo>
                <a:cubicBezTo>
                  <a:pt x="25" y="9008"/>
                  <a:pt x="19" y="8997"/>
                  <a:pt x="14" y="8986"/>
                </a:cubicBezTo>
                <a:cubicBezTo>
                  <a:pt x="9" y="8975"/>
                  <a:pt x="6" y="8963"/>
                  <a:pt x="4" y="8951"/>
                </a:cubicBezTo>
                <a:cubicBezTo>
                  <a:pt x="1" y="8939"/>
                  <a:pt x="0" y="8927"/>
                  <a:pt x="0" y="8915"/>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82" name=""/>
          <p:cNvSpPr/>
          <p:nvPr/>
        </p:nvSpPr>
        <p:spPr>
          <a:xfrm>
            <a:off x="551520" y="3844080"/>
            <a:ext cx="4329000" cy="768960"/>
          </a:xfrm>
          <a:custGeom>
            <a:avLst/>
            <a:gdLst/>
            <a:ahLst/>
            <a:rect l="0" t="0" r="r" b="b"/>
            <a:pathLst>
              <a:path w="12025" h="2136">
                <a:moveTo>
                  <a:pt x="0" y="2043"/>
                </a:moveTo>
                <a:lnTo>
                  <a:pt x="0" y="92"/>
                </a:lnTo>
                <a:cubicBezTo>
                  <a:pt x="0" y="80"/>
                  <a:pt x="1" y="68"/>
                  <a:pt x="3" y="57"/>
                </a:cubicBezTo>
                <a:cubicBezTo>
                  <a:pt x="5" y="45"/>
                  <a:pt x="9" y="35"/>
                  <a:pt x="13" y="27"/>
                </a:cubicBezTo>
                <a:cubicBezTo>
                  <a:pt x="18" y="18"/>
                  <a:pt x="23" y="11"/>
                  <a:pt x="28" y="7"/>
                </a:cubicBezTo>
                <a:cubicBezTo>
                  <a:pt x="34" y="2"/>
                  <a:pt x="40" y="0"/>
                  <a:pt x="46" y="0"/>
                </a:cubicBezTo>
                <a:lnTo>
                  <a:pt x="11932" y="0"/>
                </a:lnTo>
                <a:cubicBezTo>
                  <a:pt x="11944" y="0"/>
                  <a:pt x="11956" y="2"/>
                  <a:pt x="11968" y="7"/>
                </a:cubicBezTo>
                <a:cubicBezTo>
                  <a:pt x="11979" y="11"/>
                  <a:pt x="11989" y="18"/>
                  <a:pt x="11998" y="27"/>
                </a:cubicBezTo>
                <a:cubicBezTo>
                  <a:pt x="12006" y="35"/>
                  <a:pt x="12013" y="45"/>
                  <a:pt x="12018" y="57"/>
                </a:cubicBezTo>
                <a:cubicBezTo>
                  <a:pt x="12023" y="68"/>
                  <a:pt x="12025" y="80"/>
                  <a:pt x="12025" y="92"/>
                </a:cubicBezTo>
                <a:lnTo>
                  <a:pt x="12025" y="2043"/>
                </a:lnTo>
                <a:cubicBezTo>
                  <a:pt x="12025" y="2056"/>
                  <a:pt x="12023" y="2067"/>
                  <a:pt x="12018" y="2079"/>
                </a:cubicBezTo>
                <a:cubicBezTo>
                  <a:pt x="12013" y="2090"/>
                  <a:pt x="12006" y="2100"/>
                  <a:pt x="11998" y="2109"/>
                </a:cubicBezTo>
                <a:cubicBezTo>
                  <a:pt x="11989" y="2118"/>
                  <a:pt x="11979" y="2124"/>
                  <a:pt x="11968" y="2129"/>
                </a:cubicBezTo>
                <a:cubicBezTo>
                  <a:pt x="11956" y="2134"/>
                  <a:pt x="11944" y="2136"/>
                  <a:pt x="11932" y="2136"/>
                </a:cubicBezTo>
                <a:lnTo>
                  <a:pt x="46" y="2136"/>
                </a:lnTo>
                <a:cubicBezTo>
                  <a:pt x="40" y="2136"/>
                  <a:pt x="34" y="2134"/>
                  <a:pt x="28" y="2129"/>
                </a:cubicBezTo>
                <a:cubicBezTo>
                  <a:pt x="23" y="2124"/>
                  <a:pt x="18" y="2118"/>
                  <a:pt x="13" y="2109"/>
                </a:cubicBezTo>
                <a:cubicBezTo>
                  <a:pt x="9" y="2100"/>
                  <a:pt x="5" y="2090"/>
                  <a:pt x="3" y="2079"/>
                </a:cubicBezTo>
                <a:cubicBezTo>
                  <a:pt x="1" y="2067"/>
                  <a:pt x="0" y="2056"/>
                  <a:pt x="0" y="2043"/>
                </a:cubicBezTo>
                <a:close/>
              </a:path>
            </a:pathLst>
          </a:custGeom>
          <a:solidFill>
            <a:srgbClr val="eff6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83" name=""/>
          <p:cNvSpPr/>
          <p:nvPr/>
        </p:nvSpPr>
        <p:spPr>
          <a:xfrm>
            <a:off x="534600" y="3844080"/>
            <a:ext cx="33840" cy="768960"/>
          </a:xfrm>
          <a:custGeom>
            <a:avLst/>
            <a:gdLst/>
            <a:ahLst/>
            <a:rect l="0" t="0" r="r" b="b"/>
            <a:pathLst>
              <a:path w="94" h="2136">
                <a:moveTo>
                  <a:pt x="0" y="0"/>
                </a:moveTo>
                <a:lnTo>
                  <a:pt x="94" y="0"/>
                </a:lnTo>
                <a:lnTo>
                  <a:pt x="94" y="2136"/>
                </a:lnTo>
                <a:lnTo>
                  <a:pt x="0" y="2136"/>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84" name=""/>
          <p:cNvSpPr/>
          <p:nvPr/>
        </p:nvSpPr>
        <p:spPr>
          <a:xfrm>
            <a:off x="551520" y="4713120"/>
            <a:ext cx="4329000" cy="768960"/>
          </a:xfrm>
          <a:custGeom>
            <a:avLst/>
            <a:gdLst/>
            <a:ahLst/>
            <a:rect l="0" t="0" r="r" b="b"/>
            <a:pathLst>
              <a:path w="12025" h="2136">
                <a:moveTo>
                  <a:pt x="0" y="2043"/>
                </a:moveTo>
                <a:lnTo>
                  <a:pt x="0" y="93"/>
                </a:lnTo>
                <a:cubicBezTo>
                  <a:pt x="0" y="80"/>
                  <a:pt x="1" y="68"/>
                  <a:pt x="3" y="57"/>
                </a:cubicBezTo>
                <a:cubicBezTo>
                  <a:pt x="5" y="46"/>
                  <a:pt x="9" y="36"/>
                  <a:pt x="13" y="27"/>
                </a:cubicBezTo>
                <a:cubicBezTo>
                  <a:pt x="18" y="18"/>
                  <a:pt x="23" y="11"/>
                  <a:pt x="28" y="7"/>
                </a:cubicBezTo>
                <a:cubicBezTo>
                  <a:pt x="34" y="2"/>
                  <a:pt x="40" y="0"/>
                  <a:pt x="46" y="0"/>
                </a:cubicBezTo>
                <a:lnTo>
                  <a:pt x="11932" y="0"/>
                </a:lnTo>
                <a:cubicBezTo>
                  <a:pt x="11944" y="0"/>
                  <a:pt x="11956" y="2"/>
                  <a:pt x="11968" y="7"/>
                </a:cubicBezTo>
                <a:cubicBezTo>
                  <a:pt x="11979" y="11"/>
                  <a:pt x="11989" y="18"/>
                  <a:pt x="11998" y="27"/>
                </a:cubicBezTo>
                <a:cubicBezTo>
                  <a:pt x="12006" y="36"/>
                  <a:pt x="12013" y="46"/>
                  <a:pt x="12018" y="57"/>
                </a:cubicBezTo>
                <a:cubicBezTo>
                  <a:pt x="12023" y="68"/>
                  <a:pt x="12025" y="80"/>
                  <a:pt x="12025" y="93"/>
                </a:cubicBezTo>
                <a:lnTo>
                  <a:pt x="12025" y="2043"/>
                </a:lnTo>
                <a:cubicBezTo>
                  <a:pt x="12025" y="2056"/>
                  <a:pt x="12023" y="2068"/>
                  <a:pt x="12018" y="2079"/>
                </a:cubicBezTo>
                <a:cubicBezTo>
                  <a:pt x="12013" y="2090"/>
                  <a:pt x="12006" y="2100"/>
                  <a:pt x="11998" y="2109"/>
                </a:cubicBezTo>
                <a:cubicBezTo>
                  <a:pt x="11989" y="2118"/>
                  <a:pt x="11979" y="2124"/>
                  <a:pt x="11968" y="2129"/>
                </a:cubicBezTo>
                <a:cubicBezTo>
                  <a:pt x="11956" y="2134"/>
                  <a:pt x="11944" y="2136"/>
                  <a:pt x="11932" y="2136"/>
                </a:cubicBezTo>
                <a:lnTo>
                  <a:pt x="46" y="2136"/>
                </a:lnTo>
                <a:cubicBezTo>
                  <a:pt x="40" y="2136"/>
                  <a:pt x="34" y="2134"/>
                  <a:pt x="28" y="2129"/>
                </a:cubicBezTo>
                <a:cubicBezTo>
                  <a:pt x="23" y="2124"/>
                  <a:pt x="18" y="2118"/>
                  <a:pt x="13" y="2109"/>
                </a:cubicBezTo>
                <a:cubicBezTo>
                  <a:pt x="9" y="2100"/>
                  <a:pt x="5" y="2090"/>
                  <a:pt x="3" y="2079"/>
                </a:cubicBezTo>
                <a:cubicBezTo>
                  <a:pt x="1" y="2068"/>
                  <a:pt x="0" y="2056"/>
                  <a:pt x="0" y="2043"/>
                </a:cubicBezTo>
                <a:close/>
              </a:path>
            </a:pathLst>
          </a:custGeom>
          <a:solidFill>
            <a:srgbClr val="eff6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85" name=""/>
          <p:cNvSpPr/>
          <p:nvPr/>
        </p:nvSpPr>
        <p:spPr>
          <a:xfrm>
            <a:off x="534600" y="4713120"/>
            <a:ext cx="33840" cy="768960"/>
          </a:xfrm>
          <a:custGeom>
            <a:avLst/>
            <a:gdLst/>
            <a:ahLst/>
            <a:rect l="0" t="0" r="r" b="b"/>
            <a:pathLst>
              <a:path w="94" h="2136">
                <a:moveTo>
                  <a:pt x="0" y="0"/>
                </a:moveTo>
                <a:lnTo>
                  <a:pt x="94" y="0"/>
                </a:lnTo>
                <a:lnTo>
                  <a:pt x="94" y="2136"/>
                </a:lnTo>
                <a:lnTo>
                  <a:pt x="0" y="2136"/>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86" name=""/>
          <p:cNvSpPr/>
          <p:nvPr/>
        </p:nvSpPr>
        <p:spPr>
          <a:xfrm>
            <a:off x="551520" y="5582160"/>
            <a:ext cx="4329000" cy="768960"/>
          </a:xfrm>
          <a:custGeom>
            <a:avLst/>
            <a:gdLst/>
            <a:ahLst/>
            <a:rect l="0" t="0" r="r" b="b"/>
            <a:pathLst>
              <a:path w="12025" h="2136">
                <a:moveTo>
                  <a:pt x="0" y="2044"/>
                </a:moveTo>
                <a:lnTo>
                  <a:pt x="0" y="93"/>
                </a:lnTo>
                <a:cubicBezTo>
                  <a:pt x="0" y="80"/>
                  <a:pt x="1" y="69"/>
                  <a:pt x="3" y="57"/>
                </a:cubicBezTo>
                <a:cubicBezTo>
                  <a:pt x="5" y="46"/>
                  <a:pt x="9" y="36"/>
                  <a:pt x="13" y="27"/>
                </a:cubicBezTo>
                <a:cubicBezTo>
                  <a:pt x="18" y="18"/>
                  <a:pt x="23" y="12"/>
                  <a:pt x="28" y="7"/>
                </a:cubicBezTo>
                <a:cubicBezTo>
                  <a:pt x="34" y="2"/>
                  <a:pt x="40" y="0"/>
                  <a:pt x="46" y="0"/>
                </a:cubicBezTo>
                <a:lnTo>
                  <a:pt x="11932" y="0"/>
                </a:lnTo>
                <a:cubicBezTo>
                  <a:pt x="11944" y="0"/>
                  <a:pt x="11956" y="2"/>
                  <a:pt x="11968" y="7"/>
                </a:cubicBezTo>
                <a:cubicBezTo>
                  <a:pt x="11979" y="12"/>
                  <a:pt x="11989" y="18"/>
                  <a:pt x="11998" y="27"/>
                </a:cubicBezTo>
                <a:cubicBezTo>
                  <a:pt x="12006" y="36"/>
                  <a:pt x="12013" y="46"/>
                  <a:pt x="12018" y="57"/>
                </a:cubicBezTo>
                <a:cubicBezTo>
                  <a:pt x="12023" y="69"/>
                  <a:pt x="12025" y="80"/>
                  <a:pt x="12025" y="93"/>
                </a:cubicBezTo>
                <a:lnTo>
                  <a:pt x="12025" y="2044"/>
                </a:lnTo>
                <a:cubicBezTo>
                  <a:pt x="12025" y="2056"/>
                  <a:pt x="12023" y="2068"/>
                  <a:pt x="12018" y="2079"/>
                </a:cubicBezTo>
                <a:cubicBezTo>
                  <a:pt x="12013" y="2090"/>
                  <a:pt x="12006" y="2101"/>
                  <a:pt x="11998" y="2109"/>
                </a:cubicBezTo>
                <a:cubicBezTo>
                  <a:pt x="11989" y="2118"/>
                  <a:pt x="11979" y="2125"/>
                  <a:pt x="11968" y="2129"/>
                </a:cubicBezTo>
                <a:cubicBezTo>
                  <a:pt x="11956" y="2134"/>
                  <a:pt x="11944" y="2136"/>
                  <a:pt x="11932" y="2136"/>
                </a:cubicBezTo>
                <a:lnTo>
                  <a:pt x="46" y="2136"/>
                </a:lnTo>
                <a:cubicBezTo>
                  <a:pt x="40" y="2136"/>
                  <a:pt x="34" y="2134"/>
                  <a:pt x="28" y="2129"/>
                </a:cubicBezTo>
                <a:cubicBezTo>
                  <a:pt x="23" y="2125"/>
                  <a:pt x="18" y="2118"/>
                  <a:pt x="13" y="2109"/>
                </a:cubicBezTo>
                <a:cubicBezTo>
                  <a:pt x="9" y="2101"/>
                  <a:pt x="5" y="2090"/>
                  <a:pt x="3" y="2079"/>
                </a:cubicBezTo>
                <a:cubicBezTo>
                  <a:pt x="1" y="2068"/>
                  <a:pt x="0" y="2056"/>
                  <a:pt x="0" y="2044"/>
                </a:cubicBezTo>
                <a:close/>
              </a:path>
            </a:pathLst>
          </a:custGeom>
          <a:solidFill>
            <a:srgbClr val="eff6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87" name=""/>
          <p:cNvSpPr/>
          <p:nvPr/>
        </p:nvSpPr>
        <p:spPr>
          <a:xfrm>
            <a:off x="534600" y="5582160"/>
            <a:ext cx="33840" cy="768960"/>
          </a:xfrm>
          <a:custGeom>
            <a:avLst/>
            <a:gdLst/>
            <a:ahLst/>
            <a:rect l="0" t="0" r="r" b="b"/>
            <a:pathLst>
              <a:path w="94" h="2136">
                <a:moveTo>
                  <a:pt x="0" y="0"/>
                </a:moveTo>
                <a:lnTo>
                  <a:pt x="94" y="0"/>
                </a:lnTo>
                <a:lnTo>
                  <a:pt x="94" y="2136"/>
                </a:lnTo>
                <a:lnTo>
                  <a:pt x="0" y="2136"/>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688" name="" descr=""/>
          <p:cNvPicPr/>
          <p:nvPr/>
        </p:nvPicPr>
        <p:blipFill>
          <a:blip r:embed="rId3"/>
          <a:stretch/>
        </p:blipFill>
        <p:spPr>
          <a:xfrm>
            <a:off x="534960" y="1562760"/>
            <a:ext cx="225360" cy="200160"/>
          </a:xfrm>
          <a:prstGeom prst="rect">
            <a:avLst/>
          </a:prstGeom>
          <a:noFill/>
          <a:ln w="0">
            <a:noFill/>
          </a:ln>
        </p:spPr>
      </p:pic>
      <p:sp>
        <p:nvSpPr>
          <p:cNvPr id="689" name=""/>
          <p:cNvSpPr txBox="1"/>
          <p:nvPr/>
        </p:nvSpPr>
        <p:spPr>
          <a:xfrm>
            <a:off x="534960" y="614880"/>
            <a:ext cx="134172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金融级高可用架构解析</a:t>
            </a:r>
            <a:endParaRPr b="0" lang="en-US" sz="1050" strike="noStrike" u="none">
              <a:solidFill>
                <a:srgbClr val="000000"/>
              </a:solidFill>
              <a:effectLst/>
              <a:uFillTx/>
              <a:latin typeface="Times New Roman"/>
            </a:endParaRPr>
          </a:p>
        </p:txBody>
      </p:sp>
      <p:sp>
        <p:nvSpPr>
          <p:cNvPr id="690" name=""/>
          <p:cNvSpPr txBox="1"/>
          <p:nvPr/>
        </p:nvSpPr>
        <p:spPr>
          <a:xfrm>
            <a:off x="827280" y="1551960"/>
            <a:ext cx="200160" cy="235080"/>
          </a:xfrm>
          <a:prstGeom prst="rect">
            <a:avLst/>
          </a:prstGeom>
          <a:noFill/>
          <a:ln w="0">
            <a:noFill/>
          </a:ln>
        </p:spPr>
        <p:txBody>
          <a:bodyPr wrap="none" lIns="0" rIns="0" tIns="0" bIns="0" anchor="t">
            <a:spAutoFit/>
          </a:bodyPr>
          <a:p>
            <a:r>
              <a:rPr b="1" lang="en-US" sz="1580" strike="noStrike" u="none">
                <a:solidFill>
                  <a:srgbClr val="1e3a8a"/>
                </a:solidFill>
                <a:effectLst/>
                <a:uFillTx/>
                <a:latin typeface="DejaVuSans"/>
                <a:ea typeface="DejaVuSans"/>
              </a:rPr>
              <a:t> </a:t>
            </a:r>
            <a:endParaRPr b="0" lang="en-US" sz="1580" strike="noStrike" u="none">
              <a:solidFill>
                <a:srgbClr val="000000"/>
              </a:solidFill>
              <a:effectLst/>
              <a:uFillTx/>
              <a:latin typeface="Times New Roman"/>
            </a:endParaRPr>
          </a:p>
        </p:txBody>
      </p:sp>
      <p:sp>
        <p:nvSpPr>
          <p:cNvPr id="691" name=""/>
          <p:cNvSpPr txBox="1"/>
          <p:nvPr/>
        </p:nvSpPr>
        <p:spPr>
          <a:xfrm>
            <a:off x="897120" y="1545120"/>
            <a:ext cx="80532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架构概述</a:t>
            </a:r>
            <a:endParaRPr b="0" lang="en-US" sz="1580" strike="noStrike" u="none">
              <a:solidFill>
                <a:srgbClr val="000000"/>
              </a:solidFill>
              <a:effectLst/>
              <a:uFillTx/>
              <a:latin typeface="Times New Roman"/>
            </a:endParaRPr>
          </a:p>
        </p:txBody>
      </p:sp>
      <p:sp>
        <p:nvSpPr>
          <p:cNvPr id="692" name=""/>
          <p:cNvSpPr txBox="1"/>
          <p:nvPr/>
        </p:nvSpPr>
        <p:spPr>
          <a:xfrm>
            <a:off x="534960" y="1951920"/>
            <a:ext cx="403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支付宝</a:t>
            </a:r>
            <a:endParaRPr b="0" lang="en-US" sz="1050" strike="noStrike" u="none">
              <a:solidFill>
                <a:srgbClr val="000000"/>
              </a:solidFill>
              <a:effectLst/>
              <a:uFillTx/>
              <a:latin typeface="Times New Roman"/>
            </a:endParaRPr>
          </a:p>
        </p:txBody>
      </p:sp>
      <p:sp>
        <p:nvSpPr>
          <p:cNvPr id="693" name=""/>
          <p:cNvSpPr txBox="1"/>
          <p:nvPr/>
        </p:nvSpPr>
        <p:spPr>
          <a:xfrm>
            <a:off x="936000" y="1956600"/>
            <a:ext cx="13320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a:t>
            </a:r>
            <a:endParaRPr b="0" lang="en-US" sz="1050" strike="noStrike" u="none">
              <a:solidFill>
                <a:srgbClr val="000000"/>
              </a:solidFill>
              <a:effectLst/>
              <a:uFillTx/>
              <a:latin typeface="Times New Roman"/>
            </a:endParaRPr>
          </a:p>
        </p:txBody>
      </p:sp>
      <p:sp>
        <p:nvSpPr>
          <p:cNvPr id="694" name=""/>
          <p:cNvSpPr txBox="1"/>
          <p:nvPr/>
        </p:nvSpPr>
        <p:spPr>
          <a:xfrm>
            <a:off x="997560" y="1951920"/>
            <a:ext cx="6714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三地五中心</a:t>
            </a:r>
            <a:endParaRPr b="0" lang="en-US" sz="1050" strike="noStrike" u="none">
              <a:solidFill>
                <a:srgbClr val="000000"/>
              </a:solidFill>
              <a:effectLst/>
              <a:uFillTx/>
              <a:latin typeface="Times New Roman"/>
            </a:endParaRPr>
          </a:p>
        </p:txBody>
      </p:sp>
      <p:sp>
        <p:nvSpPr>
          <p:cNvPr id="695" name=""/>
          <p:cNvSpPr txBox="1"/>
          <p:nvPr/>
        </p:nvSpPr>
        <p:spPr>
          <a:xfrm>
            <a:off x="1666080" y="1956600"/>
            <a:ext cx="13320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a:t>
            </a:r>
            <a:endParaRPr b="0" lang="en-US" sz="1050" strike="noStrike" u="none">
              <a:solidFill>
                <a:srgbClr val="000000"/>
              </a:solidFill>
              <a:effectLst/>
              <a:uFillTx/>
              <a:latin typeface="Times New Roman"/>
            </a:endParaRPr>
          </a:p>
        </p:txBody>
      </p:sp>
      <p:sp>
        <p:nvSpPr>
          <p:cNvPr id="696" name=""/>
          <p:cNvSpPr txBox="1"/>
          <p:nvPr/>
        </p:nvSpPr>
        <p:spPr>
          <a:xfrm>
            <a:off x="1727640" y="1951920"/>
            <a:ext cx="3085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架构在三个地理位置分散的城市部署五个数据中心，</a:t>
            </a:r>
            <a:endParaRPr b="0" lang="en-US" sz="1050" strike="noStrike" u="none">
              <a:solidFill>
                <a:srgbClr val="000000"/>
              </a:solidFill>
              <a:effectLst/>
              <a:uFillTx/>
              <a:latin typeface="Times New Roman"/>
            </a:endParaRPr>
          </a:p>
        </p:txBody>
      </p:sp>
      <p:sp>
        <p:nvSpPr>
          <p:cNvPr id="697" name=""/>
          <p:cNvSpPr txBox="1"/>
          <p:nvPr/>
        </p:nvSpPr>
        <p:spPr>
          <a:xfrm>
            <a:off x="534960" y="2152440"/>
            <a:ext cx="42922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形成业界领先的异地多活解决方案，实现金融级的高可用性和业务无损恢</a:t>
            </a:r>
            <a:endParaRPr b="0" lang="en-US" sz="1050" strike="noStrike" u="none">
              <a:solidFill>
                <a:srgbClr val="000000"/>
              </a:solidFill>
              <a:effectLst/>
              <a:uFillTx/>
              <a:latin typeface="Times New Roman"/>
            </a:endParaRPr>
          </a:p>
        </p:txBody>
      </p:sp>
      <p:pic>
        <p:nvPicPr>
          <p:cNvPr id="698" name="" descr=""/>
          <p:cNvPicPr/>
          <p:nvPr/>
        </p:nvPicPr>
        <p:blipFill>
          <a:blip r:embed="rId4"/>
          <a:stretch/>
        </p:blipFill>
        <p:spPr>
          <a:xfrm>
            <a:off x="534960" y="2707560"/>
            <a:ext cx="133200" cy="133200"/>
          </a:xfrm>
          <a:prstGeom prst="rect">
            <a:avLst/>
          </a:prstGeom>
          <a:noFill/>
          <a:ln w="0">
            <a:noFill/>
          </a:ln>
        </p:spPr>
      </p:pic>
      <p:sp>
        <p:nvSpPr>
          <p:cNvPr id="699" name=""/>
          <p:cNvSpPr txBox="1"/>
          <p:nvPr/>
        </p:nvSpPr>
        <p:spPr>
          <a:xfrm>
            <a:off x="534960" y="2353320"/>
            <a:ext cx="2689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复。</a:t>
            </a:r>
            <a:endParaRPr b="0" lang="en-US" sz="1050" strike="noStrike" u="none">
              <a:solidFill>
                <a:srgbClr val="000000"/>
              </a:solidFill>
              <a:effectLst/>
              <a:uFillTx/>
              <a:latin typeface="Times New Roman"/>
            </a:endParaRPr>
          </a:p>
        </p:txBody>
      </p:sp>
      <p:sp>
        <p:nvSpPr>
          <p:cNvPr id="700" name=""/>
          <p:cNvSpPr txBox="1"/>
          <p:nvPr/>
        </p:nvSpPr>
        <p:spPr>
          <a:xfrm>
            <a:off x="735480" y="2687400"/>
            <a:ext cx="1609920" cy="169560"/>
          </a:xfrm>
          <a:prstGeom prst="rect">
            <a:avLst/>
          </a:prstGeom>
          <a:noFill/>
          <a:ln w="0">
            <a:noFill/>
          </a:ln>
        </p:spPr>
        <p:txBody>
          <a:bodyPr wrap="none" lIns="0" rIns="0" tIns="0" bIns="0" anchor="t">
            <a:spAutoFit/>
          </a:bodyPr>
          <a:p>
            <a:r>
              <a:rPr b="0" lang="zh-CN" sz="1050" strike="noStrike" u="none">
                <a:solidFill>
                  <a:srgbClr val="1e40af"/>
                </a:solidFill>
                <a:effectLst/>
                <a:uFillTx/>
                <a:latin typeface="WenQuanYiZenHei"/>
                <a:ea typeface="WenQuanYiZenHei"/>
              </a:rPr>
              <a:t>故障影响范围最低可控制在</a:t>
            </a:r>
            <a:endParaRPr b="0" lang="en-US" sz="1050" strike="noStrike" u="none">
              <a:solidFill>
                <a:srgbClr val="000000"/>
              </a:solidFill>
              <a:effectLst/>
              <a:uFillTx/>
              <a:latin typeface="Times New Roman"/>
            </a:endParaRPr>
          </a:p>
        </p:txBody>
      </p:sp>
      <p:sp>
        <p:nvSpPr>
          <p:cNvPr id="701" name=""/>
          <p:cNvSpPr txBox="1"/>
          <p:nvPr/>
        </p:nvSpPr>
        <p:spPr>
          <a:xfrm>
            <a:off x="2340000" y="2692080"/>
            <a:ext cx="228240" cy="157320"/>
          </a:xfrm>
          <a:prstGeom prst="rect">
            <a:avLst/>
          </a:prstGeom>
          <a:noFill/>
          <a:ln w="0">
            <a:noFill/>
          </a:ln>
        </p:spPr>
        <p:txBody>
          <a:bodyPr wrap="none" lIns="0" rIns="0" tIns="0" bIns="0" anchor="t">
            <a:spAutoFit/>
          </a:bodyPr>
          <a:p>
            <a:r>
              <a:rPr b="1" lang="en-US" sz="1050" strike="noStrike" u="none">
                <a:solidFill>
                  <a:srgbClr val="f5a623"/>
                </a:solidFill>
                <a:effectLst/>
                <a:uFillTx/>
                <a:latin typeface="DejaVuSans"/>
                <a:ea typeface="DejaVuSans"/>
              </a:rPr>
              <a:t>1%</a:t>
            </a:r>
            <a:endParaRPr b="0" lang="en-US" sz="1050" strike="noStrike" u="none">
              <a:solidFill>
                <a:srgbClr val="000000"/>
              </a:solidFill>
              <a:effectLst/>
              <a:uFillTx/>
              <a:latin typeface="Times New Roman"/>
            </a:endParaRPr>
          </a:p>
        </p:txBody>
      </p:sp>
      <p:pic>
        <p:nvPicPr>
          <p:cNvPr id="702" name="" descr=""/>
          <p:cNvPicPr/>
          <p:nvPr/>
        </p:nvPicPr>
        <p:blipFill>
          <a:blip r:embed="rId5"/>
          <a:stretch/>
        </p:blipFill>
        <p:spPr>
          <a:xfrm>
            <a:off x="534960" y="3509640"/>
            <a:ext cx="166680" cy="166680"/>
          </a:xfrm>
          <a:prstGeom prst="rect">
            <a:avLst/>
          </a:prstGeom>
          <a:noFill/>
          <a:ln w="0">
            <a:noFill/>
          </a:ln>
        </p:spPr>
      </p:pic>
      <p:sp>
        <p:nvSpPr>
          <p:cNvPr id="703" name=""/>
          <p:cNvSpPr txBox="1"/>
          <p:nvPr/>
        </p:nvSpPr>
        <p:spPr>
          <a:xfrm>
            <a:off x="2566800" y="2687400"/>
            <a:ext cx="403200" cy="169560"/>
          </a:xfrm>
          <a:prstGeom prst="rect">
            <a:avLst/>
          </a:prstGeom>
          <a:noFill/>
          <a:ln w="0">
            <a:noFill/>
          </a:ln>
        </p:spPr>
        <p:txBody>
          <a:bodyPr wrap="none" lIns="0" rIns="0" tIns="0" bIns="0" anchor="t">
            <a:spAutoFit/>
          </a:bodyPr>
          <a:p>
            <a:r>
              <a:rPr b="0" lang="zh-CN" sz="1050" strike="noStrike" u="none">
                <a:solidFill>
                  <a:srgbClr val="1e40af"/>
                </a:solidFill>
                <a:effectLst/>
                <a:uFillTx/>
                <a:latin typeface="WenQuanYiZenHei"/>
                <a:ea typeface="WenQuanYiZenHei"/>
              </a:rPr>
              <a:t>的业务</a:t>
            </a:r>
            <a:endParaRPr b="0" lang="en-US" sz="1050" strike="noStrike" u="none">
              <a:solidFill>
                <a:srgbClr val="000000"/>
              </a:solidFill>
              <a:effectLst/>
              <a:uFillTx/>
              <a:latin typeface="Times New Roman"/>
            </a:endParaRPr>
          </a:p>
        </p:txBody>
      </p:sp>
      <p:sp>
        <p:nvSpPr>
          <p:cNvPr id="704" name=""/>
          <p:cNvSpPr txBox="1"/>
          <p:nvPr/>
        </p:nvSpPr>
        <p:spPr>
          <a:xfrm>
            <a:off x="768960" y="3496680"/>
            <a:ext cx="166680" cy="195480"/>
          </a:xfrm>
          <a:prstGeom prst="rect">
            <a:avLst/>
          </a:prstGeom>
          <a:noFill/>
          <a:ln w="0">
            <a:noFill/>
          </a:ln>
        </p:spPr>
        <p:txBody>
          <a:bodyPr wrap="none" lIns="0" rIns="0" tIns="0" bIns="0" anchor="t">
            <a:spAutoFit/>
          </a:bodyPr>
          <a:p>
            <a:r>
              <a:rPr b="1" lang="en-US" sz="1320" strike="noStrike" u="none">
                <a:solidFill>
                  <a:srgbClr val="1e3a8a"/>
                </a:solidFill>
                <a:effectLst/>
                <a:uFillTx/>
                <a:latin typeface="DejaVuSans"/>
                <a:ea typeface="DejaVuSans"/>
              </a:rPr>
              <a:t> </a:t>
            </a:r>
            <a:endParaRPr b="0" lang="en-US" sz="1320" strike="noStrike" u="none">
              <a:solidFill>
                <a:srgbClr val="000000"/>
              </a:solidFill>
              <a:effectLst/>
              <a:uFillTx/>
              <a:latin typeface="Times New Roman"/>
            </a:endParaRPr>
          </a:p>
        </p:txBody>
      </p:sp>
      <p:pic>
        <p:nvPicPr>
          <p:cNvPr id="705" name="" descr=""/>
          <p:cNvPicPr/>
          <p:nvPr/>
        </p:nvPicPr>
        <p:blipFill>
          <a:blip r:embed="rId6"/>
          <a:stretch/>
        </p:blipFill>
        <p:spPr>
          <a:xfrm>
            <a:off x="702000" y="3977640"/>
            <a:ext cx="166680" cy="150120"/>
          </a:xfrm>
          <a:prstGeom prst="rect">
            <a:avLst/>
          </a:prstGeom>
          <a:noFill/>
          <a:ln w="0">
            <a:noFill/>
          </a:ln>
        </p:spPr>
      </p:pic>
      <p:sp>
        <p:nvSpPr>
          <p:cNvPr id="706" name=""/>
          <p:cNvSpPr txBox="1"/>
          <p:nvPr/>
        </p:nvSpPr>
        <p:spPr>
          <a:xfrm>
            <a:off x="826920" y="3490920"/>
            <a:ext cx="1006560" cy="212400"/>
          </a:xfrm>
          <a:prstGeom prst="rect">
            <a:avLst/>
          </a:prstGeom>
          <a:noFill/>
          <a:ln w="0">
            <a:noFill/>
          </a:ln>
        </p:spPr>
        <p:txBody>
          <a:bodyPr wrap="none" lIns="0" rIns="0" tIns="0" bIns="0" anchor="t">
            <a:spAutoFit/>
          </a:bodyPr>
          <a:p>
            <a:r>
              <a:rPr b="0" lang="zh-CN" sz="1320" strike="noStrike" u="none">
                <a:solidFill>
                  <a:srgbClr val="1e3a8a"/>
                </a:solidFill>
                <a:effectLst/>
                <a:uFillTx/>
                <a:latin typeface="WenQuanYiZenHei"/>
                <a:ea typeface="WenQuanYiZenHei"/>
              </a:rPr>
              <a:t>核心技术组件</a:t>
            </a:r>
            <a:endParaRPr b="0" lang="en-US" sz="1320" strike="noStrike" u="none">
              <a:solidFill>
                <a:srgbClr val="000000"/>
              </a:solidFill>
              <a:effectLst/>
              <a:uFillTx/>
              <a:latin typeface="Times New Roman"/>
            </a:endParaRPr>
          </a:p>
        </p:txBody>
      </p:sp>
      <p:sp>
        <p:nvSpPr>
          <p:cNvPr id="707" name=""/>
          <p:cNvSpPr txBox="1"/>
          <p:nvPr/>
        </p:nvSpPr>
        <p:spPr>
          <a:xfrm>
            <a:off x="936000" y="3971880"/>
            <a:ext cx="150120" cy="175680"/>
          </a:xfrm>
          <a:prstGeom prst="rect">
            <a:avLst/>
          </a:prstGeom>
          <a:noFill/>
          <a:ln w="0">
            <a:noFill/>
          </a:ln>
        </p:spPr>
        <p:txBody>
          <a:bodyPr wrap="none" lIns="0" rIns="0" tIns="0" bIns="0" anchor="t">
            <a:spAutoFit/>
          </a:bodyPr>
          <a:p>
            <a:r>
              <a:rPr b="0" lang="en-US" sz="1180" strike="noStrike" u="none">
                <a:solidFill>
                  <a:srgbClr val="1e40af"/>
                </a:solidFill>
                <a:effectLst/>
                <a:uFillTx/>
                <a:latin typeface="DejaVuSans"/>
                <a:ea typeface="DejaVuSans"/>
              </a:rPr>
              <a:t> </a:t>
            </a:r>
            <a:endParaRPr b="0" lang="en-US" sz="1180" strike="noStrike" u="none">
              <a:solidFill>
                <a:srgbClr val="000000"/>
              </a:solidFill>
              <a:effectLst/>
              <a:uFillTx/>
              <a:latin typeface="Times New Roman"/>
            </a:endParaRPr>
          </a:p>
        </p:txBody>
      </p:sp>
      <p:sp>
        <p:nvSpPr>
          <p:cNvPr id="708" name=""/>
          <p:cNvSpPr txBox="1"/>
          <p:nvPr/>
        </p:nvSpPr>
        <p:spPr>
          <a:xfrm>
            <a:off x="983880" y="3966480"/>
            <a:ext cx="755280" cy="189360"/>
          </a:xfrm>
          <a:prstGeom prst="rect">
            <a:avLst/>
          </a:prstGeom>
          <a:noFill/>
          <a:ln w="0">
            <a:noFill/>
          </a:ln>
        </p:spPr>
        <p:txBody>
          <a:bodyPr wrap="none" lIns="0" rIns="0" tIns="0" bIns="0" anchor="t">
            <a:spAutoFit/>
          </a:bodyPr>
          <a:p>
            <a:r>
              <a:rPr b="0" lang="zh-CN" sz="1180" strike="noStrike" u="none">
                <a:solidFill>
                  <a:srgbClr val="1e40af"/>
                </a:solidFill>
                <a:effectLst/>
                <a:uFillTx/>
                <a:latin typeface="WenQuanYiZenHei"/>
                <a:ea typeface="WenQuanYiZenHei"/>
              </a:rPr>
              <a:t>单元化设计</a:t>
            </a:r>
            <a:endParaRPr b="0" lang="en-US" sz="1180" strike="noStrike" u="none">
              <a:solidFill>
                <a:srgbClr val="000000"/>
              </a:solidFill>
              <a:effectLst/>
              <a:uFillTx/>
              <a:latin typeface="Times New Roman"/>
            </a:endParaRPr>
          </a:p>
        </p:txBody>
      </p:sp>
      <p:sp>
        <p:nvSpPr>
          <p:cNvPr id="709" name=""/>
          <p:cNvSpPr txBox="1"/>
          <p:nvPr/>
        </p:nvSpPr>
        <p:spPr>
          <a:xfrm>
            <a:off x="702000" y="4191120"/>
            <a:ext cx="387324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将复杂系统拆分为独立、自治的业务单元，每个单元包含完整应用和数据副</a:t>
            </a:r>
            <a:endParaRPr b="0" lang="en-US" sz="920" strike="noStrike" u="none">
              <a:solidFill>
                <a:srgbClr val="000000"/>
              </a:solidFill>
              <a:effectLst/>
              <a:uFillTx/>
              <a:latin typeface="Times New Roman"/>
            </a:endParaRPr>
          </a:p>
        </p:txBody>
      </p:sp>
      <p:pic>
        <p:nvPicPr>
          <p:cNvPr id="710" name="" descr=""/>
          <p:cNvPicPr/>
          <p:nvPr/>
        </p:nvPicPr>
        <p:blipFill>
          <a:blip r:embed="rId7"/>
          <a:stretch/>
        </p:blipFill>
        <p:spPr>
          <a:xfrm>
            <a:off x="702000" y="4847040"/>
            <a:ext cx="191880" cy="150120"/>
          </a:xfrm>
          <a:prstGeom prst="rect">
            <a:avLst/>
          </a:prstGeom>
          <a:noFill/>
          <a:ln w="0">
            <a:noFill/>
          </a:ln>
        </p:spPr>
      </p:pic>
      <p:sp>
        <p:nvSpPr>
          <p:cNvPr id="711" name=""/>
          <p:cNvSpPr txBox="1"/>
          <p:nvPr/>
        </p:nvSpPr>
        <p:spPr>
          <a:xfrm>
            <a:off x="702000" y="4358160"/>
            <a:ext cx="164376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本，可独立部署在不同数据中心</a:t>
            </a:r>
            <a:endParaRPr b="0" lang="en-US" sz="920" strike="noStrike" u="none">
              <a:solidFill>
                <a:srgbClr val="000000"/>
              </a:solidFill>
              <a:effectLst/>
              <a:uFillTx/>
              <a:latin typeface="Times New Roman"/>
            </a:endParaRPr>
          </a:p>
        </p:txBody>
      </p:sp>
      <p:sp>
        <p:nvSpPr>
          <p:cNvPr id="712" name=""/>
          <p:cNvSpPr txBox="1"/>
          <p:nvPr/>
        </p:nvSpPr>
        <p:spPr>
          <a:xfrm>
            <a:off x="961200" y="4840920"/>
            <a:ext cx="453240" cy="175680"/>
          </a:xfrm>
          <a:prstGeom prst="rect">
            <a:avLst/>
          </a:prstGeom>
          <a:noFill/>
          <a:ln w="0">
            <a:noFill/>
          </a:ln>
        </p:spPr>
        <p:txBody>
          <a:bodyPr wrap="none" lIns="0" rIns="0" tIns="0" bIns="0" anchor="t">
            <a:spAutoFit/>
          </a:bodyPr>
          <a:p>
            <a:r>
              <a:rPr b="0" lang="en-US" sz="1180" strike="noStrike" u="none">
                <a:solidFill>
                  <a:srgbClr val="1e40af"/>
                </a:solidFill>
                <a:effectLst/>
                <a:uFillTx/>
                <a:latin typeface="DejaVuSans"/>
                <a:ea typeface="DejaVuSans"/>
              </a:rPr>
              <a:t> SOFA</a:t>
            </a:r>
            <a:endParaRPr b="0" lang="en-US" sz="1180" strike="noStrike" u="none">
              <a:solidFill>
                <a:srgbClr val="000000"/>
              </a:solidFill>
              <a:effectLst/>
              <a:uFillTx/>
              <a:latin typeface="Times New Roman"/>
            </a:endParaRPr>
          </a:p>
        </p:txBody>
      </p:sp>
      <p:sp>
        <p:nvSpPr>
          <p:cNvPr id="713" name=""/>
          <p:cNvSpPr txBox="1"/>
          <p:nvPr/>
        </p:nvSpPr>
        <p:spPr>
          <a:xfrm>
            <a:off x="1398240" y="4835880"/>
            <a:ext cx="755280" cy="189360"/>
          </a:xfrm>
          <a:prstGeom prst="rect">
            <a:avLst/>
          </a:prstGeom>
          <a:noFill/>
          <a:ln w="0">
            <a:noFill/>
          </a:ln>
        </p:spPr>
        <p:txBody>
          <a:bodyPr wrap="none" lIns="0" rIns="0" tIns="0" bIns="0" anchor="t">
            <a:spAutoFit/>
          </a:bodyPr>
          <a:p>
            <a:r>
              <a:rPr b="0" lang="zh-CN" sz="1180" strike="noStrike" u="none">
                <a:solidFill>
                  <a:srgbClr val="1e40af"/>
                </a:solidFill>
                <a:effectLst/>
                <a:uFillTx/>
                <a:latin typeface="WenQuanYiZenHei"/>
                <a:ea typeface="WenQuanYiZenHei"/>
              </a:rPr>
              <a:t>分布式架构</a:t>
            </a:r>
            <a:endParaRPr b="0" lang="en-US" sz="1180" strike="noStrike" u="none">
              <a:solidFill>
                <a:srgbClr val="000000"/>
              </a:solidFill>
              <a:effectLst/>
              <a:uFillTx/>
              <a:latin typeface="Times New Roman"/>
            </a:endParaRPr>
          </a:p>
        </p:txBody>
      </p:sp>
      <p:sp>
        <p:nvSpPr>
          <p:cNvPr id="714" name=""/>
          <p:cNvSpPr txBox="1"/>
          <p:nvPr/>
        </p:nvSpPr>
        <p:spPr>
          <a:xfrm>
            <a:off x="702000" y="5060160"/>
            <a:ext cx="387324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自主研发的金融级分布式架构，确保高并发交易下的资金安全，支持系统扩</a:t>
            </a:r>
            <a:endParaRPr b="0" lang="en-US" sz="920" strike="noStrike" u="none">
              <a:solidFill>
                <a:srgbClr val="000000"/>
              </a:solidFill>
              <a:effectLst/>
              <a:uFillTx/>
              <a:latin typeface="Times New Roman"/>
            </a:endParaRPr>
          </a:p>
        </p:txBody>
      </p:sp>
      <p:pic>
        <p:nvPicPr>
          <p:cNvPr id="715" name="" descr=""/>
          <p:cNvPicPr/>
          <p:nvPr/>
        </p:nvPicPr>
        <p:blipFill>
          <a:blip r:embed="rId8"/>
          <a:stretch/>
        </p:blipFill>
        <p:spPr>
          <a:xfrm>
            <a:off x="702000" y="5716080"/>
            <a:ext cx="133200" cy="150120"/>
          </a:xfrm>
          <a:prstGeom prst="rect">
            <a:avLst/>
          </a:prstGeom>
          <a:noFill/>
          <a:ln w="0">
            <a:noFill/>
          </a:ln>
        </p:spPr>
      </p:pic>
      <p:sp>
        <p:nvSpPr>
          <p:cNvPr id="716" name=""/>
          <p:cNvSpPr txBox="1"/>
          <p:nvPr/>
        </p:nvSpPr>
        <p:spPr>
          <a:xfrm>
            <a:off x="702000" y="5227200"/>
            <a:ext cx="140904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展、容灾恢复时的数据无损</a:t>
            </a:r>
            <a:endParaRPr b="0" lang="en-US" sz="920" strike="noStrike" u="none">
              <a:solidFill>
                <a:srgbClr val="000000"/>
              </a:solidFill>
              <a:effectLst/>
              <a:uFillTx/>
              <a:latin typeface="Times New Roman"/>
            </a:endParaRPr>
          </a:p>
        </p:txBody>
      </p:sp>
      <p:sp>
        <p:nvSpPr>
          <p:cNvPr id="717" name=""/>
          <p:cNvSpPr txBox="1"/>
          <p:nvPr/>
        </p:nvSpPr>
        <p:spPr>
          <a:xfrm>
            <a:off x="902520" y="5709960"/>
            <a:ext cx="898560" cy="175680"/>
          </a:xfrm>
          <a:prstGeom prst="rect">
            <a:avLst/>
          </a:prstGeom>
          <a:noFill/>
          <a:ln w="0">
            <a:noFill/>
          </a:ln>
        </p:spPr>
        <p:txBody>
          <a:bodyPr wrap="none" lIns="0" rIns="0" tIns="0" bIns="0" anchor="t">
            <a:spAutoFit/>
          </a:bodyPr>
          <a:p>
            <a:r>
              <a:rPr b="0" lang="en-US" sz="1180" strike="noStrike" u="none">
                <a:solidFill>
                  <a:srgbClr val="1e40af"/>
                </a:solidFill>
                <a:effectLst/>
                <a:uFillTx/>
                <a:latin typeface="DejaVuSans"/>
                <a:ea typeface="DejaVuSans"/>
              </a:rPr>
              <a:t> OceanBase</a:t>
            </a:r>
            <a:endParaRPr b="0" lang="en-US" sz="1180" strike="noStrike" u="none">
              <a:solidFill>
                <a:srgbClr val="000000"/>
              </a:solidFill>
              <a:effectLst/>
              <a:uFillTx/>
              <a:latin typeface="Times New Roman"/>
            </a:endParaRPr>
          </a:p>
        </p:txBody>
      </p:sp>
      <p:sp>
        <p:nvSpPr>
          <p:cNvPr id="718" name=""/>
          <p:cNvSpPr txBox="1"/>
          <p:nvPr/>
        </p:nvSpPr>
        <p:spPr>
          <a:xfrm>
            <a:off x="1797840" y="5704920"/>
            <a:ext cx="906120" cy="189360"/>
          </a:xfrm>
          <a:prstGeom prst="rect">
            <a:avLst/>
          </a:prstGeom>
          <a:noFill/>
          <a:ln w="0">
            <a:noFill/>
          </a:ln>
        </p:spPr>
        <p:txBody>
          <a:bodyPr wrap="none" lIns="0" rIns="0" tIns="0" bIns="0" anchor="t">
            <a:spAutoFit/>
          </a:bodyPr>
          <a:p>
            <a:r>
              <a:rPr b="0" lang="zh-CN" sz="1180" strike="noStrike" u="none">
                <a:solidFill>
                  <a:srgbClr val="1e40af"/>
                </a:solidFill>
                <a:effectLst/>
                <a:uFillTx/>
                <a:latin typeface="WenQuanYiZenHei"/>
                <a:ea typeface="WenQuanYiZenHei"/>
              </a:rPr>
              <a:t>分布式数据库</a:t>
            </a:r>
            <a:endParaRPr b="0" lang="en-US" sz="1180" strike="noStrike" u="none">
              <a:solidFill>
                <a:srgbClr val="000000"/>
              </a:solidFill>
              <a:effectLst/>
              <a:uFillTx/>
              <a:latin typeface="Times New Roman"/>
            </a:endParaRPr>
          </a:p>
        </p:txBody>
      </p:sp>
      <p:sp>
        <p:nvSpPr>
          <p:cNvPr id="719" name=""/>
          <p:cNvSpPr txBox="1"/>
          <p:nvPr/>
        </p:nvSpPr>
        <p:spPr>
          <a:xfrm>
            <a:off x="702000" y="5929200"/>
            <a:ext cx="23544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基于</a:t>
            </a:r>
            <a:endParaRPr b="0" lang="en-US" sz="920" strike="noStrike" u="none">
              <a:solidFill>
                <a:srgbClr val="000000"/>
              </a:solidFill>
              <a:effectLst/>
              <a:uFillTx/>
              <a:latin typeface="Times New Roman"/>
            </a:endParaRPr>
          </a:p>
        </p:txBody>
      </p:sp>
      <p:sp>
        <p:nvSpPr>
          <p:cNvPr id="720" name=""/>
          <p:cNvSpPr txBox="1"/>
          <p:nvPr/>
        </p:nvSpPr>
        <p:spPr>
          <a:xfrm>
            <a:off x="936000" y="5933160"/>
            <a:ext cx="675000" cy="136080"/>
          </a:xfrm>
          <a:prstGeom prst="rect">
            <a:avLst/>
          </a:prstGeom>
          <a:noFill/>
          <a:ln w="0">
            <a:noFill/>
          </a:ln>
        </p:spPr>
        <p:txBody>
          <a:bodyPr wrap="none" lIns="0" rIns="0" tIns="0" bIns="0" anchor="t">
            <a:spAutoFit/>
          </a:bodyPr>
          <a:p>
            <a:r>
              <a:rPr b="0" lang="en-US" sz="920" strike="noStrike" u="none">
                <a:solidFill>
                  <a:srgbClr val="374151"/>
                </a:solidFill>
                <a:effectLst/>
                <a:uFillTx/>
                <a:latin typeface="DejaVuSans"/>
                <a:ea typeface="DejaVuSans"/>
              </a:rPr>
              <a:t>Multi-Paxos</a:t>
            </a:r>
            <a:endParaRPr b="0" lang="en-US" sz="920" strike="noStrike" u="none">
              <a:solidFill>
                <a:srgbClr val="000000"/>
              </a:solidFill>
              <a:effectLst/>
              <a:uFillTx/>
              <a:latin typeface="Times New Roman"/>
            </a:endParaRPr>
          </a:p>
        </p:txBody>
      </p:sp>
      <p:sp>
        <p:nvSpPr>
          <p:cNvPr id="721" name=""/>
          <p:cNvSpPr txBox="1"/>
          <p:nvPr/>
        </p:nvSpPr>
        <p:spPr>
          <a:xfrm>
            <a:off x="1599120" y="5929200"/>
            <a:ext cx="281700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一致性协议，支持多地多副本部署，故障切换时间最短</a:t>
            </a:r>
            <a:endParaRPr b="0" lang="en-US" sz="920" strike="noStrike" u="none">
              <a:solidFill>
                <a:srgbClr val="000000"/>
              </a:solidFill>
              <a:effectLst/>
              <a:uFillTx/>
              <a:latin typeface="Times New Roman"/>
            </a:endParaRPr>
          </a:p>
        </p:txBody>
      </p:sp>
      <p:sp>
        <p:nvSpPr>
          <p:cNvPr id="722" name=""/>
          <p:cNvSpPr txBox="1"/>
          <p:nvPr/>
        </p:nvSpPr>
        <p:spPr>
          <a:xfrm>
            <a:off x="4407120" y="5933160"/>
            <a:ext cx="116640" cy="136080"/>
          </a:xfrm>
          <a:prstGeom prst="rect">
            <a:avLst/>
          </a:prstGeom>
          <a:noFill/>
          <a:ln w="0">
            <a:noFill/>
          </a:ln>
        </p:spPr>
        <p:txBody>
          <a:bodyPr wrap="none" lIns="0" rIns="0" tIns="0" bIns="0" anchor="t">
            <a:spAutoFit/>
          </a:bodyPr>
          <a:p>
            <a:r>
              <a:rPr b="1" lang="en-US" sz="920" strike="noStrike" u="none">
                <a:solidFill>
                  <a:srgbClr val="f5a623"/>
                </a:solidFill>
                <a:effectLst/>
                <a:uFillTx/>
                <a:latin typeface="DejaVuSans"/>
                <a:ea typeface="DejaVuSans"/>
              </a:rPr>
              <a:t>8</a:t>
            </a:r>
            <a:endParaRPr b="0" lang="en-US" sz="920" strike="noStrike" u="none">
              <a:solidFill>
                <a:srgbClr val="000000"/>
              </a:solidFill>
              <a:effectLst/>
              <a:uFillTx/>
              <a:latin typeface="Times New Roman"/>
            </a:endParaRPr>
          </a:p>
        </p:txBody>
      </p:sp>
      <p:sp>
        <p:nvSpPr>
          <p:cNvPr id="723" name=""/>
          <p:cNvSpPr txBox="1"/>
          <p:nvPr/>
        </p:nvSpPr>
        <p:spPr>
          <a:xfrm>
            <a:off x="4488480" y="5929200"/>
            <a:ext cx="235440" cy="148320"/>
          </a:xfrm>
          <a:prstGeom prst="rect">
            <a:avLst/>
          </a:prstGeom>
          <a:noFill/>
          <a:ln w="0">
            <a:noFill/>
          </a:ln>
        </p:spPr>
        <p:txBody>
          <a:bodyPr wrap="none" lIns="0" rIns="0" tIns="0" bIns="0" anchor="t">
            <a:spAutoFit/>
          </a:bodyPr>
          <a:p>
            <a:r>
              <a:rPr b="0" lang="zh-CN" sz="920" strike="noStrike" u="none">
                <a:solidFill>
                  <a:srgbClr val="f5a623"/>
                </a:solidFill>
                <a:effectLst/>
                <a:uFillTx/>
                <a:latin typeface="WenQuanYiZenHei"/>
                <a:ea typeface="WenQuanYiZenHei"/>
              </a:rPr>
              <a:t>秒</a:t>
            </a:r>
            <a:r>
              <a:rPr b="0" lang="zh-CN" sz="920" strike="noStrike" u="none">
                <a:solidFill>
                  <a:srgbClr val="374151"/>
                </a:solidFill>
                <a:effectLst/>
                <a:uFillTx/>
                <a:latin typeface="WenQuanYiZenHei"/>
                <a:ea typeface="WenQuanYiZenHei"/>
              </a:rPr>
              <a:t>，</a:t>
            </a:r>
            <a:endParaRPr b="0" lang="en-US" sz="920" strike="noStrike" u="none">
              <a:solidFill>
                <a:srgbClr val="000000"/>
              </a:solidFill>
              <a:effectLst/>
              <a:uFillTx/>
              <a:latin typeface="Times New Roman"/>
            </a:endParaRPr>
          </a:p>
        </p:txBody>
      </p:sp>
      <p:sp>
        <p:nvSpPr>
          <p:cNvPr id="724" name=""/>
          <p:cNvSpPr/>
          <p:nvPr/>
        </p:nvSpPr>
        <p:spPr>
          <a:xfrm>
            <a:off x="5615640" y="1337040"/>
            <a:ext cx="4746960" cy="4512960"/>
          </a:xfrm>
          <a:custGeom>
            <a:avLst/>
            <a:gdLst/>
            <a:ahLst/>
            <a:rect l="0" t="0" r="r" b="b"/>
            <a:pathLst>
              <a:path w="13186" h="12536">
                <a:moveTo>
                  <a:pt x="0" y="12350"/>
                </a:moveTo>
                <a:lnTo>
                  <a:pt x="0" y="185"/>
                </a:lnTo>
                <a:cubicBezTo>
                  <a:pt x="0" y="173"/>
                  <a:pt x="1" y="161"/>
                  <a:pt x="3" y="149"/>
                </a:cubicBezTo>
                <a:cubicBezTo>
                  <a:pt x="6" y="137"/>
                  <a:pt x="9" y="125"/>
                  <a:pt x="14" y="114"/>
                </a:cubicBezTo>
                <a:cubicBezTo>
                  <a:pt x="18" y="103"/>
                  <a:pt x="24" y="92"/>
                  <a:pt x="31" y="82"/>
                </a:cubicBezTo>
                <a:cubicBezTo>
                  <a:pt x="38" y="72"/>
                  <a:pt x="45" y="63"/>
                  <a:pt x="54" y="54"/>
                </a:cubicBezTo>
                <a:cubicBezTo>
                  <a:pt x="63" y="45"/>
                  <a:pt x="72" y="38"/>
                  <a:pt x="82" y="31"/>
                </a:cubicBezTo>
                <a:cubicBezTo>
                  <a:pt x="92" y="24"/>
                  <a:pt x="103" y="18"/>
                  <a:pt x="114" y="14"/>
                </a:cubicBezTo>
                <a:cubicBezTo>
                  <a:pt x="126" y="9"/>
                  <a:pt x="137" y="6"/>
                  <a:pt x="149" y="3"/>
                </a:cubicBezTo>
                <a:cubicBezTo>
                  <a:pt x="161" y="1"/>
                  <a:pt x="173" y="0"/>
                  <a:pt x="185" y="0"/>
                </a:cubicBezTo>
                <a:lnTo>
                  <a:pt x="13000" y="0"/>
                </a:lnTo>
                <a:cubicBezTo>
                  <a:pt x="13012" y="0"/>
                  <a:pt x="13024" y="1"/>
                  <a:pt x="13036" y="3"/>
                </a:cubicBezTo>
                <a:cubicBezTo>
                  <a:pt x="13048" y="6"/>
                  <a:pt x="13060" y="9"/>
                  <a:pt x="13071" y="14"/>
                </a:cubicBezTo>
                <a:cubicBezTo>
                  <a:pt x="13082" y="18"/>
                  <a:pt x="13093" y="24"/>
                  <a:pt x="13103" y="31"/>
                </a:cubicBezTo>
                <a:cubicBezTo>
                  <a:pt x="13113" y="38"/>
                  <a:pt x="13123" y="45"/>
                  <a:pt x="13131" y="54"/>
                </a:cubicBezTo>
                <a:cubicBezTo>
                  <a:pt x="13140" y="63"/>
                  <a:pt x="13148" y="72"/>
                  <a:pt x="13154" y="82"/>
                </a:cubicBezTo>
                <a:cubicBezTo>
                  <a:pt x="13161" y="92"/>
                  <a:pt x="13167" y="103"/>
                  <a:pt x="13172" y="114"/>
                </a:cubicBezTo>
                <a:cubicBezTo>
                  <a:pt x="13176" y="125"/>
                  <a:pt x="13180" y="137"/>
                  <a:pt x="13182" y="149"/>
                </a:cubicBezTo>
                <a:cubicBezTo>
                  <a:pt x="13184" y="161"/>
                  <a:pt x="13186" y="173"/>
                  <a:pt x="13186" y="185"/>
                </a:cubicBezTo>
                <a:lnTo>
                  <a:pt x="13186" y="12350"/>
                </a:lnTo>
                <a:cubicBezTo>
                  <a:pt x="13186" y="12362"/>
                  <a:pt x="13184" y="12374"/>
                  <a:pt x="13182" y="12386"/>
                </a:cubicBezTo>
                <a:cubicBezTo>
                  <a:pt x="13180" y="12398"/>
                  <a:pt x="13176" y="12410"/>
                  <a:pt x="13172" y="12421"/>
                </a:cubicBezTo>
                <a:cubicBezTo>
                  <a:pt x="13167" y="12432"/>
                  <a:pt x="13161" y="12443"/>
                  <a:pt x="13154" y="12453"/>
                </a:cubicBezTo>
                <a:cubicBezTo>
                  <a:pt x="13148" y="12463"/>
                  <a:pt x="13140" y="12473"/>
                  <a:pt x="13131" y="12481"/>
                </a:cubicBezTo>
                <a:cubicBezTo>
                  <a:pt x="13123" y="12490"/>
                  <a:pt x="13113" y="12498"/>
                  <a:pt x="13103" y="12504"/>
                </a:cubicBezTo>
                <a:cubicBezTo>
                  <a:pt x="13093" y="12511"/>
                  <a:pt x="13082" y="12517"/>
                  <a:pt x="13071" y="12521"/>
                </a:cubicBezTo>
                <a:cubicBezTo>
                  <a:pt x="13060" y="12526"/>
                  <a:pt x="13048" y="12530"/>
                  <a:pt x="13036" y="12532"/>
                </a:cubicBezTo>
                <a:cubicBezTo>
                  <a:pt x="13024" y="12534"/>
                  <a:pt x="13012" y="12536"/>
                  <a:pt x="13000" y="12536"/>
                </a:cubicBezTo>
                <a:lnTo>
                  <a:pt x="185" y="12536"/>
                </a:lnTo>
                <a:cubicBezTo>
                  <a:pt x="173" y="12536"/>
                  <a:pt x="161" y="12534"/>
                  <a:pt x="149" y="12532"/>
                </a:cubicBezTo>
                <a:cubicBezTo>
                  <a:pt x="137" y="12530"/>
                  <a:pt x="126" y="12526"/>
                  <a:pt x="114" y="12521"/>
                </a:cubicBezTo>
                <a:cubicBezTo>
                  <a:pt x="103" y="12517"/>
                  <a:pt x="92" y="12511"/>
                  <a:pt x="82" y="12504"/>
                </a:cubicBezTo>
                <a:cubicBezTo>
                  <a:pt x="72" y="12498"/>
                  <a:pt x="63" y="12490"/>
                  <a:pt x="54" y="12481"/>
                </a:cubicBezTo>
                <a:cubicBezTo>
                  <a:pt x="45" y="12473"/>
                  <a:pt x="38" y="12463"/>
                  <a:pt x="31" y="12453"/>
                </a:cubicBezTo>
                <a:cubicBezTo>
                  <a:pt x="24" y="12443"/>
                  <a:pt x="18" y="12432"/>
                  <a:pt x="14" y="12421"/>
                </a:cubicBezTo>
                <a:cubicBezTo>
                  <a:pt x="9" y="12410"/>
                  <a:pt x="6" y="12398"/>
                  <a:pt x="3" y="12386"/>
                </a:cubicBezTo>
                <a:cubicBezTo>
                  <a:pt x="1" y="12374"/>
                  <a:pt x="0" y="12362"/>
                  <a:pt x="0" y="1235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725" name="" descr=""/>
          <p:cNvPicPr/>
          <p:nvPr/>
        </p:nvPicPr>
        <p:blipFill>
          <a:blip r:embed="rId9"/>
          <a:stretch/>
        </p:blipFill>
        <p:spPr>
          <a:xfrm>
            <a:off x="5816160" y="1562760"/>
            <a:ext cx="200160" cy="200160"/>
          </a:xfrm>
          <a:prstGeom prst="rect">
            <a:avLst/>
          </a:prstGeom>
          <a:noFill/>
          <a:ln w="0">
            <a:noFill/>
          </a:ln>
        </p:spPr>
      </p:pic>
      <p:sp>
        <p:nvSpPr>
          <p:cNvPr id="726" name=""/>
          <p:cNvSpPr txBox="1"/>
          <p:nvPr/>
        </p:nvSpPr>
        <p:spPr>
          <a:xfrm>
            <a:off x="702000" y="6096240"/>
            <a:ext cx="82224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保证零数据丢失</a:t>
            </a:r>
            <a:endParaRPr b="0" lang="en-US" sz="920" strike="noStrike" u="none">
              <a:solidFill>
                <a:srgbClr val="000000"/>
              </a:solidFill>
              <a:effectLst/>
              <a:uFillTx/>
              <a:latin typeface="Times New Roman"/>
            </a:endParaRPr>
          </a:p>
        </p:txBody>
      </p:sp>
      <p:sp>
        <p:nvSpPr>
          <p:cNvPr id="727" name=""/>
          <p:cNvSpPr txBox="1"/>
          <p:nvPr/>
        </p:nvSpPr>
        <p:spPr>
          <a:xfrm>
            <a:off x="6083640" y="1551960"/>
            <a:ext cx="200160" cy="235080"/>
          </a:xfrm>
          <a:prstGeom prst="rect">
            <a:avLst/>
          </a:prstGeom>
          <a:noFill/>
          <a:ln w="0">
            <a:noFill/>
          </a:ln>
        </p:spPr>
        <p:txBody>
          <a:bodyPr wrap="none" lIns="0" rIns="0" tIns="0" bIns="0" anchor="t">
            <a:spAutoFit/>
          </a:bodyPr>
          <a:p>
            <a:r>
              <a:rPr b="1" lang="en-US" sz="1580" strike="noStrike" u="none">
                <a:solidFill>
                  <a:srgbClr val="1e3a8a"/>
                </a:solidFill>
                <a:effectLst/>
                <a:uFillTx/>
                <a:latin typeface="DejaVuSans"/>
                <a:ea typeface="DejaVuSans"/>
              </a:rPr>
              <a:t> </a:t>
            </a:r>
            <a:endParaRPr b="0" lang="en-US" sz="1580" strike="noStrike" u="none">
              <a:solidFill>
                <a:srgbClr val="000000"/>
              </a:solidFill>
              <a:effectLst/>
              <a:uFillTx/>
              <a:latin typeface="Times New Roman"/>
            </a:endParaRPr>
          </a:p>
        </p:txBody>
      </p:sp>
      <p:pic>
        <p:nvPicPr>
          <p:cNvPr id="728" name="" descr=""/>
          <p:cNvPicPr/>
          <p:nvPr/>
        </p:nvPicPr>
        <p:blipFill>
          <a:blip r:embed="rId10"/>
          <a:stretch/>
        </p:blipFill>
        <p:spPr>
          <a:xfrm>
            <a:off x="5816160" y="1980360"/>
            <a:ext cx="150120" cy="150120"/>
          </a:xfrm>
          <a:prstGeom prst="rect">
            <a:avLst/>
          </a:prstGeom>
          <a:noFill/>
          <a:ln w="0">
            <a:noFill/>
          </a:ln>
        </p:spPr>
      </p:pic>
      <p:sp>
        <p:nvSpPr>
          <p:cNvPr id="729" name=""/>
          <p:cNvSpPr txBox="1"/>
          <p:nvPr/>
        </p:nvSpPr>
        <p:spPr>
          <a:xfrm>
            <a:off x="6153480" y="1545120"/>
            <a:ext cx="160992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业务无损恢复机制</a:t>
            </a:r>
            <a:endParaRPr b="0" lang="en-US" sz="1580" strike="noStrike" u="none">
              <a:solidFill>
                <a:srgbClr val="000000"/>
              </a:solidFill>
              <a:effectLst/>
              <a:uFillTx/>
              <a:latin typeface="Times New Roman"/>
            </a:endParaRPr>
          </a:p>
        </p:txBody>
      </p:sp>
      <p:sp>
        <p:nvSpPr>
          <p:cNvPr id="730" name=""/>
          <p:cNvSpPr txBox="1"/>
          <p:nvPr/>
        </p:nvSpPr>
        <p:spPr>
          <a:xfrm>
            <a:off x="6033600" y="1960920"/>
            <a:ext cx="906120" cy="189360"/>
          </a:xfrm>
          <a:prstGeom prst="rect">
            <a:avLst/>
          </a:prstGeom>
          <a:noFill/>
          <a:ln w="0">
            <a:noFill/>
          </a:ln>
        </p:spPr>
        <p:txBody>
          <a:bodyPr wrap="none" lIns="0" rIns="0" tIns="0" bIns="0" anchor="t">
            <a:spAutoFit/>
          </a:bodyPr>
          <a:p>
            <a:r>
              <a:rPr b="0" lang="zh-CN" sz="1180" strike="noStrike" u="none">
                <a:solidFill>
                  <a:srgbClr val="1e40af"/>
                </a:solidFill>
                <a:effectLst/>
                <a:uFillTx/>
                <a:latin typeface="WenQuanYiZenHei"/>
                <a:ea typeface="WenQuanYiZenHei"/>
              </a:rPr>
              <a:t>全局流量调度</a:t>
            </a:r>
            <a:endParaRPr b="0" lang="en-US" sz="1180" strike="noStrike" u="none">
              <a:solidFill>
                <a:srgbClr val="000000"/>
              </a:solidFill>
              <a:effectLst/>
              <a:uFillTx/>
              <a:latin typeface="Times New Roman"/>
            </a:endParaRPr>
          </a:p>
        </p:txBody>
      </p:sp>
      <p:sp>
        <p:nvSpPr>
          <p:cNvPr id="731" name=""/>
          <p:cNvSpPr txBox="1"/>
          <p:nvPr/>
        </p:nvSpPr>
        <p:spPr>
          <a:xfrm>
            <a:off x="6016680" y="2252880"/>
            <a:ext cx="415836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智能流量调度系统将用户请求路由到健康的业务单元，实现故障隔离和</a:t>
            </a:r>
            <a:endParaRPr b="0" lang="en-US" sz="1050" strike="noStrike" u="none">
              <a:solidFill>
                <a:srgbClr val="000000"/>
              </a:solidFill>
              <a:effectLst/>
              <a:uFillTx/>
              <a:latin typeface="Times New Roman"/>
            </a:endParaRPr>
          </a:p>
        </p:txBody>
      </p:sp>
      <p:sp>
        <p:nvSpPr>
          <p:cNvPr id="732" name=""/>
          <p:cNvSpPr txBox="1"/>
          <p:nvPr/>
        </p:nvSpPr>
        <p:spPr>
          <a:xfrm>
            <a:off x="6016680" y="2453400"/>
            <a:ext cx="40240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快速恢复。根据单元健康状态、负载情况和地理位置动态调整流量分</a:t>
            </a:r>
            <a:endParaRPr b="0" lang="en-US" sz="1050" strike="noStrike" u="none">
              <a:solidFill>
                <a:srgbClr val="000000"/>
              </a:solidFill>
              <a:effectLst/>
              <a:uFillTx/>
              <a:latin typeface="Times New Roman"/>
            </a:endParaRPr>
          </a:p>
        </p:txBody>
      </p:sp>
      <p:pic>
        <p:nvPicPr>
          <p:cNvPr id="733" name="" descr=""/>
          <p:cNvPicPr/>
          <p:nvPr/>
        </p:nvPicPr>
        <p:blipFill>
          <a:blip r:embed="rId11"/>
          <a:stretch/>
        </p:blipFill>
        <p:spPr>
          <a:xfrm>
            <a:off x="5816160" y="3050280"/>
            <a:ext cx="150120" cy="150120"/>
          </a:xfrm>
          <a:prstGeom prst="rect">
            <a:avLst/>
          </a:prstGeom>
          <a:noFill/>
          <a:ln w="0">
            <a:noFill/>
          </a:ln>
        </p:spPr>
      </p:pic>
      <p:sp>
        <p:nvSpPr>
          <p:cNvPr id="734" name=""/>
          <p:cNvSpPr txBox="1"/>
          <p:nvPr/>
        </p:nvSpPr>
        <p:spPr>
          <a:xfrm>
            <a:off x="6016680" y="2653920"/>
            <a:ext cx="2689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配。</a:t>
            </a:r>
            <a:endParaRPr b="0" lang="en-US" sz="1050" strike="noStrike" u="none">
              <a:solidFill>
                <a:srgbClr val="000000"/>
              </a:solidFill>
              <a:effectLst/>
              <a:uFillTx/>
              <a:latin typeface="Times New Roman"/>
            </a:endParaRPr>
          </a:p>
        </p:txBody>
      </p:sp>
      <p:sp>
        <p:nvSpPr>
          <p:cNvPr id="735" name=""/>
          <p:cNvSpPr txBox="1"/>
          <p:nvPr/>
        </p:nvSpPr>
        <p:spPr>
          <a:xfrm>
            <a:off x="6033600" y="3030840"/>
            <a:ext cx="906120" cy="189360"/>
          </a:xfrm>
          <a:prstGeom prst="rect">
            <a:avLst/>
          </a:prstGeom>
          <a:noFill/>
          <a:ln w="0">
            <a:noFill/>
          </a:ln>
        </p:spPr>
        <p:txBody>
          <a:bodyPr wrap="none" lIns="0" rIns="0" tIns="0" bIns="0" anchor="t">
            <a:spAutoFit/>
          </a:bodyPr>
          <a:p>
            <a:r>
              <a:rPr b="0" lang="zh-CN" sz="1180" strike="noStrike" u="none">
                <a:solidFill>
                  <a:srgbClr val="1e40af"/>
                </a:solidFill>
                <a:effectLst/>
                <a:uFillTx/>
                <a:latin typeface="WenQuanYiZenHei"/>
                <a:ea typeface="WenQuanYiZenHei"/>
              </a:rPr>
              <a:t>故障自动切换</a:t>
            </a:r>
            <a:endParaRPr b="0" lang="en-US" sz="1180" strike="noStrike" u="none">
              <a:solidFill>
                <a:srgbClr val="000000"/>
              </a:solidFill>
              <a:effectLst/>
              <a:uFillTx/>
              <a:latin typeface="Times New Roman"/>
            </a:endParaRPr>
          </a:p>
        </p:txBody>
      </p:sp>
      <p:sp>
        <p:nvSpPr>
          <p:cNvPr id="736" name=""/>
          <p:cNvSpPr txBox="1"/>
          <p:nvPr/>
        </p:nvSpPr>
        <p:spPr>
          <a:xfrm>
            <a:off x="6016680" y="3322440"/>
            <a:ext cx="415836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系统能够自动将流量从故障单元切换到正常运行的单元，实现对用户的</a:t>
            </a:r>
            <a:endParaRPr b="0" lang="en-US" sz="1050" strike="noStrike" u="none">
              <a:solidFill>
                <a:srgbClr val="000000"/>
              </a:solidFill>
              <a:effectLst/>
              <a:uFillTx/>
              <a:latin typeface="Times New Roman"/>
            </a:endParaRPr>
          </a:p>
        </p:txBody>
      </p:sp>
      <p:pic>
        <p:nvPicPr>
          <p:cNvPr id="737" name="" descr=""/>
          <p:cNvPicPr/>
          <p:nvPr/>
        </p:nvPicPr>
        <p:blipFill>
          <a:blip r:embed="rId12"/>
          <a:stretch/>
        </p:blipFill>
        <p:spPr>
          <a:xfrm>
            <a:off x="5816160" y="3919320"/>
            <a:ext cx="150120" cy="150120"/>
          </a:xfrm>
          <a:prstGeom prst="rect">
            <a:avLst/>
          </a:prstGeom>
          <a:noFill/>
          <a:ln w="0">
            <a:noFill/>
          </a:ln>
        </p:spPr>
      </p:pic>
      <p:sp>
        <p:nvSpPr>
          <p:cNvPr id="738" name=""/>
          <p:cNvSpPr txBox="1"/>
          <p:nvPr/>
        </p:nvSpPr>
        <p:spPr>
          <a:xfrm>
            <a:off x="6016680" y="3522960"/>
            <a:ext cx="415836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无感知切换。监控系统实时检测各单元健康状态，确保快速响应故障。</a:t>
            </a:r>
            <a:endParaRPr b="0" lang="en-US" sz="1050" strike="noStrike" u="none">
              <a:solidFill>
                <a:srgbClr val="000000"/>
              </a:solidFill>
              <a:effectLst/>
              <a:uFillTx/>
              <a:latin typeface="Times New Roman"/>
            </a:endParaRPr>
          </a:p>
        </p:txBody>
      </p:sp>
      <p:sp>
        <p:nvSpPr>
          <p:cNvPr id="739" name=""/>
          <p:cNvSpPr txBox="1"/>
          <p:nvPr/>
        </p:nvSpPr>
        <p:spPr>
          <a:xfrm>
            <a:off x="6033600" y="3899880"/>
            <a:ext cx="1056960" cy="189360"/>
          </a:xfrm>
          <a:prstGeom prst="rect">
            <a:avLst/>
          </a:prstGeom>
          <a:noFill/>
          <a:ln w="0">
            <a:noFill/>
          </a:ln>
        </p:spPr>
        <p:txBody>
          <a:bodyPr wrap="none" lIns="0" rIns="0" tIns="0" bIns="0" anchor="t">
            <a:spAutoFit/>
          </a:bodyPr>
          <a:p>
            <a:r>
              <a:rPr b="0" lang="zh-CN" sz="1180" strike="noStrike" u="none">
                <a:solidFill>
                  <a:srgbClr val="1e40af"/>
                </a:solidFill>
                <a:effectLst/>
                <a:uFillTx/>
                <a:latin typeface="WenQuanYiZenHei"/>
                <a:ea typeface="WenQuanYiZenHei"/>
              </a:rPr>
              <a:t>数据一致性保证</a:t>
            </a:r>
            <a:endParaRPr b="0" lang="en-US" sz="1180" strike="noStrike" u="none">
              <a:solidFill>
                <a:srgbClr val="000000"/>
              </a:solidFill>
              <a:effectLst/>
              <a:uFillTx/>
              <a:latin typeface="Times New Roman"/>
            </a:endParaRPr>
          </a:p>
        </p:txBody>
      </p:sp>
      <p:sp>
        <p:nvSpPr>
          <p:cNvPr id="740" name=""/>
          <p:cNvSpPr txBox="1"/>
          <p:nvPr/>
        </p:nvSpPr>
        <p:spPr>
          <a:xfrm>
            <a:off x="6016680" y="4191480"/>
            <a:ext cx="415836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采用强一致性复制机制，确保跨数据中心的数据同步和一致性，支持跨</a:t>
            </a:r>
            <a:endParaRPr b="0" lang="en-US" sz="1050" strike="noStrike" u="none">
              <a:solidFill>
                <a:srgbClr val="000000"/>
              </a:solidFill>
              <a:effectLst/>
              <a:uFillTx/>
              <a:latin typeface="Times New Roman"/>
            </a:endParaRPr>
          </a:p>
        </p:txBody>
      </p:sp>
      <p:pic>
        <p:nvPicPr>
          <p:cNvPr id="741" name="" descr=""/>
          <p:cNvPicPr/>
          <p:nvPr/>
        </p:nvPicPr>
        <p:blipFill>
          <a:blip r:embed="rId13"/>
          <a:stretch/>
        </p:blipFill>
        <p:spPr>
          <a:xfrm>
            <a:off x="5816160" y="4788360"/>
            <a:ext cx="150120" cy="150120"/>
          </a:xfrm>
          <a:prstGeom prst="rect">
            <a:avLst/>
          </a:prstGeom>
          <a:noFill/>
          <a:ln w="0">
            <a:noFill/>
          </a:ln>
        </p:spPr>
      </p:pic>
      <p:sp>
        <p:nvSpPr>
          <p:cNvPr id="742" name=""/>
          <p:cNvSpPr txBox="1"/>
          <p:nvPr/>
        </p:nvSpPr>
        <p:spPr>
          <a:xfrm>
            <a:off x="6016680" y="4392360"/>
            <a:ext cx="415836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城市级别的数据容灾。事务处理采用全局协调机制，防止数据不一致。</a:t>
            </a:r>
            <a:endParaRPr b="0" lang="en-US" sz="1050" strike="noStrike" u="none">
              <a:solidFill>
                <a:srgbClr val="000000"/>
              </a:solidFill>
              <a:effectLst/>
              <a:uFillTx/>
              <a:latin typeface="Times New Roman"/>
            </a:endParaRPr>
          </a:p>
        </p:txBody>
      </p:sp>
      <p:sp>
        <p:nvSpPr>
          <p:cNvPr id="743" name=""/>
          <p:cNvSpPr txBox="1"/>
          <p:nvPr/>
        </p:nvSpPr>
        <p:spPr>
          <a:xfrm>
            <a:off x="6033600" y="4768920"/>
            <a:ext cx="1056960" cy="189360"/>
          </a:xfrm>
          <a:prstGeom prst="rect">
            <a:avLst/>
          </a:prstGeom>
          <a:noFill/>
          <a:ln w="0">
            <a:noFill/>
          </a:ln>
        </p:spPr>
        <p:txBody>
          <a:bodyPr wrap="none" lIns="0" rIns="0" tIns="0" bIns="0" anchor="t">
            <a:spAutoFit/>
          </a:bodyPr>
          <a:p>
            <a:r>
              <a:rPr b="0" lang="zh-CN" sz="1180" strike="noStrike" u="none">
                <a:solidFill>
                  <a:srgbClr val="1e40af"/>
                </a:solidFill>
                <a:effectLst/>
                <a:uFillTx/>
                <a:latin typeface="WenQuanYiZenHei"/>
                <a:ea typeface="WenQuanYiZenHei"/>
              </a:rPr>
              <a:t>业务影响最小化</a:t>
            </a:r>
            <a:endParaRPr b="0" lang="en-US" sz="1180" strike="noStrike" u="none">
              <a:solidFill>
                <a:srgbClr val="000000"/>
              </a:solidFill>
              <a:effectLst/>
              <a:uFillTx/>
              <a:latin typeface="Times New Roman"/>
            </a:endParaRPr>
          </a:p>
        </p:txBody>
      </p:sp>
      <p:sp>
        <p:nvSpPr>
          <p:cNvPr id="744" name=""/>
          <p:cNvSpPr txBox="1"/>
          <p:nvPr/>
        </p:nvSpPr>
        <p:spPr>
          <a:xfrm>
            <a:off x="6016680" y="5060880"/>
            <a:ext cx="415836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通过单元化设计和精细的故障隔离，将故障影响范围控制在最小。故障</a:t>
            </a:r>
            <a:endParaRPr b="0" lang="en-US" sz="1050" strike="noStrike" u="none">
              <a:solidFill>
                <a:srgbClr val="000000"/>
              </a:solidFill>
              <a:effectLst/>
              <a:uFillTx/>
              <a:latin typeface="Times New Roman"/>
            </a:endParaRPr>
          </a:p>
        </p:txBody>
      </p:sp>
      <p:sp>
        <p:nvSpPr>
          <p:cNvPr id="745" name=""/>
          <p:cNvSpPr txBox="1"/>
          <p:nvPr/>
        </p:nvSpPr>
        <p:spPr>
          <a:xfrm>
            <a:off x="6016680" y="5261400"/>
            <a:ext cx="415836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发生时，仅影响特定单元的用户，其他用户服务不受影响，实现真正的</a:t>
            </a:r>
            <a:endParaRPr b="0" lang="en-US" sz="1050" strike="noStrike" u="none">
              <a:solidFill>
                <a:srgbClr val="000000"/>
              </a:solidFill>
              <a:effectLst/>
              <a:uFillTx/>
              <a:latin typeface="Times New Roman"/>
            </a:endParaRPr>
          </a:p>
        </p:txBody>
      </p:sp>
      <p:sp>
        <p:nvSpPr>
          <p:cNvPr id="746" name=""/>
          <p:cNvSpPr/>
          <p:nvPr/>
        </p:nvSpPr>
        <p:spPr>
          <a:xfrm>
            <a:off x="0" y="6885720"/>
            <a:ext cx="10696680" cy="401400"/>
          </a:xfrm>
          <a:custGeom>
            <a:avLst/>
            <a:gdLst/>
            <a:ahLst/>
            <a:rect l="0" t="0" r="r" b="b"/>
            <a:pathLst>
              <a:path w="29713" h="1115">
                <a:moveTo>
                  <a:pt x="0" y="0"/>
                </a:moveTo>
                <a:lnTo>
                  <a:pt x="29713" y="0"/>
                </a:lnTo>
                <a:lnTo>
                  <a:pt x="29713" y="1115"/>
                </a:lnTo>
                <a:lnTo>
                  <a:pt x="0" y="1115"/>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47" name=""/>
          <p:cNvSpPr txBox="1"/>
          <p:nvPr/>
        </p:nvSpPr>
        <p:spPr>
          <a:xfrm>
            <a:off x="6016680" y="5461920"/>
            <a:ext cx="9396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业务无损恢复。</a:t>
            </a:r>
            <a:endParaRPr b="0" lang="en-US" sz="1050" strike="noStrike" u="none">
              <a:solidFill>
                <a:srgbClr val="000000"/>
              </a:solidFill>
              <a:effectLst/>
              <a:uFillTx/>
              <a:latin typeface="Times New Roman"/>
            </a:endParaRPr>
          </a:p>
        </p:txBody>
      </p:sp>
      <p:sp>
        <p:nvSpPr>
          <p:cNvPr id="748" name=""/>
          <p:cNvSpPr txBox="1"/>
          <p:nvPr/>
        </p:nvSpPr>
        <p:spPr>
          <a:xfrm>
            <a:off x="534960" y="6999480"/>
            <a:ext cx="2414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业务无损恢复：技术深析与行业应用案例</a:t>
            </a:r>
            <a:endParaRPr b="0" lang="en-US" sz="1050" strike="noStrike" u="none">
              <a:solidFill>
                <a:srgbClr val="000000"/>
              </a:solidFill>
              <a:effectLst/>
              <a:uFillTx/>
              <a:latin typeface="Times New Roman"/>
            </a:endParaRPr>
          </a:p>
        </p:txBody>
      </p:sp>
      <p:sp>
        <p:nvSpPr>
          <p:cNvPr id="749" name=""/>
          <p:cNvSpPr txBox="1"/>
          <p:nvPr/>
        </p:nvSpPr>
        <p:spPr>
          <a:xfrm>
            <a:off x="9691560" y="7004160"/>
            <a:ext cx="47232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12 / 24</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
          <p:cNvSpPr/>
          <p:nvPr/>
        </p:nvSpPr>
        <p:spPr>
          <a:xfrm>
            <a:off x="0" y="0"/>
            <a:ext cx="10696680" cy="6150600"/>
          </a:xfrm>
          <a:custGeom>
            <a:avLst/>
            <a:gdLst/>
            <a:ahLst/>
            <a:rect l="0" t="0" r="r" b="b"/>
            <a:pathLst>
              <a:path w="29713" h="17085">
                <a:moveTo>
                  <a:pt x="0" y="0"/>
                </a:moveTo>
                <a:lnTo>
                  <a:pt x="29713" y="0"/>
                </a:lnTo>
                <a:lnTo>
                  <a:pt x="29713" y="17085"/>
                </a:lnTo>
                <a:lnTo>
                  <a:pt x="0" y="17085"/>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751" name="" descr=""/>
          <p:cNvPicPr/>
          <p:nvPr/>
        </p:nvPicPr>
        <p:blipFill>
          <a:blip r:embed="rId1"/>
          <a:stretch/>
        </p:blipFill>
        <p:spPr>
          <a:xfrm>
            <a:off x="0" y="0"/>
            <a:ext cx="10696320" cy="6150240"/>
          </a:xfrm>
          <a:prstGeom prst="rect">
            <a:avLst/>
          </a:prstGeom>
          <a:noFill/>
          <a:ln w="0">
            <a:noFill/>
          </a:ln>
        </p:spPr>
      </p:pic>
      <p:pic>
        <p:nvPicPr>
          <p:cNvPr id="752" name="" descr=""/>
          <p:cNvPicPr/>
          <p:nvPr/>
        </p:nvPicPr>
        <p:blipFill>
          <a:blip r:embed="rId2"/>
          <a:stretch/>
        </p:blipFill>
        <p:spPr>
          <a:xfrm>
            <a:off x="0" y="0"/>
            <a:ext cx="10696320" cy="1002600"/>
          </a:xfrm>
          <a:prstGeom prst="rect">
            <a:avLst/>
          </a:prstGeom>
          <a:noFill/>
          <a:ln w="0">
            <a:noFill/>
          </a:ln>
        </p:spPr>
      </p:pic>
      <p:sp>
        <p:nvSpPr>
          <p:cNvPr id="753" name=""/>
          <p:cNvSpPr txBox="1"/>
          <p:nvPr/>
        </p:nvSpPr>
        <p:spPr>
          <a:xfrm>
            <a:off x="534960" y="178200"/>
            <a:ext cx="2702880" cy="378360"/>
          </a:xfrm>
          <a:prstGeom prst="rect">
            <a:avLst/>
          </a:prstGeom>
          <a:noFill/>
          <a:ln w="0">
            <a:noFill/>
          </a:ln>
        </p:spPr>
        <p:txBody>
          <a:bodyPr wrap="none" lIns="0" rIns="0" tIns="0" bIns="0" anchor="t">
            <a:spAutoFit/>
          </a:bodyPr>
          <a:p>
            <a:r>
              <a:rPr b="0" lang="zh-CN" sz="2370" strike="noStrike" u="none">
                <a:solidFill>
                  <a:srgbClr val="ffffff"/>
                </a:solidFill>
                <a:effectLst/>
                <a:uFillTx/>
                <a:latin typeface="WenQuanYiZenHei"/>
                <a:ea typeface="WenQuanYiZenHei"/>
              </a:rPr>
              <a:t>支付宝多活架构图解</a:t>
            </a:r>
            <a:endParaRPr b="0" lang="en-US" sz="2370" strike="noStrike" u="none">
              <a:solidFill>
                <a:srgbClr val="000000"/>
              </a:solidFill>
              <a:effectLst/>
              <a:uFillTx/>
              <a:latin typeface="Times New Roman"/>
            </a:endParaRPr>
          </a:p>
        </p:txBody>
      </p:sp>
      <p:pic>
        <p:nvPicPr>
          <p:cNvPr id="754" name="" descr=""/>
          <p:cNvPicPr/>
          <p:nvPr/>
        </p:nvPicPr>
        <p:blipFill>
          <a:blip r:embed="rId3"/>
          <a:stretch/>
        </p:blipFill>
        <p:spPr>
          <a:xfrm>
            <a:off x="819000" y="1203480"/>
            <a:ext cx="5849280" cy="4178160"/>
          </a:xfrm>
          <a:prstGeom prst="rect">
            <a:avLst/>
          </a:prstGeom>
          <a:noFill/>
          <a:ln w="0">
            <a:noFill/>
          </a:ln>
        </p:spPr>
      </p:pic>
      <p:sp>
        <p:nvSpPr>
          <p:cNvPr id="755" name=""/>
          <p:cNvSpPr/>
          <p:nvPr/>
        </p:nvSpPr>
        <p:spPr>
          <a:xfrm>
            <a:off x="7220160" y="1203120"/>
            <a:ext cx="2941920" cy="4345920"/>
          </a:xfrm>
          <a:custGeom>
            <a:avLst/>
            <a:gdLst/>
            <a:ahLst/>
            <a:rect l="0" t="0" r="r" b="b"/>
            <a:pathLst>
              <a:path w="8172" h="12072">
                <a:moveTo>
                  <a:pt x="0" y="11886"/>
                </a:moveTo>
                <a:lnTo>
                  <a:pt x="0" y="186"/>
                </a:lnTo>
                <a:cubicBezTo>
                  <a:pt x="0" y="174"/>
                  <a:pt x="1" y="162"/>
                  <a:pt x="3" y="150"/>
                </a:cubicBezTo>
                <a:cubicBezTo>
                  <a:pt x="6" y="138"/>
                  <a:pt x="9" y="126"/>
                  <a:pt x="14" y="115"/>
                </a:cubicBezTo>
                <a:cubicBezTo>
                  <a:pt x="18" y="104"/>
                  <a:pt x="24" y="93"/>
                  <a:pt x="31" y="83"/>
                </a:cubicBezTo>
                <a:cubicBezTo>
                  <a:pt x="38" y="73"/>
                  <a:pt x="45" y="63"/>
                  <a:pt x="54" y="55"/>
                </a:cubicBezTo>
                <a:cubicBezTo>
                  <a:pt x="63" y="46"/>
                  <a:pt x="72" y="38"/>
                  <a:pt x="82" y="31"/>
                </a:cubicBezTo>
                <a:cubicBezTo>
                  <a:pt x="92" y="25"/>
                  <a:pt x="103" y="19"/>
                  <a:pt x="114" y="14"/>
                </a:cubicBezTo>
                <a:cubicBezTo>
                  <a:pt x="125" y="10"/>
                  <a:pt x="137" y="6"/>
                  <a:pt x="149" y="4"/>
                </a:cubicBezTo>
                <a:cubicBezTo>
                  <a:pt x="161" y="1"/>
                  <a:pt x="173" y="0"/>
                  <a:pt x="185" y="0"/>
                </a:cubicBezTo>
                <a:lnTo>
                  <a:pt x="7986" y="0"/>
                </a:lnTo>
                <a:cubicBezTo>
                  <a:pt x="7998" y="0"/>
                  <a:pt x="8010" y="1"/>
                  <a:pt x="8022" y="4"/>
                </a:cubicBezTo>
                <a:cubicBezTo>
                  <a:pt x="8034" y="6"/>
                  <a:pt x="8046" y="10"/>
                  <a:pt x="8057" y="14"/>
                </a:cubicBezTo>
                <a:cubicBezTo>
                  <a:pt x="8068" y="19"/>
                  <a:pt x="8079" y="25"/>
                  <a:pt x="8089" y="31"/>
                </a:cubicBezTo>
                <a:cubicBezTo>
                  <a:pt x="8099" y="38"/>
                  <a:pt x="8109" y="46"/>
                  <a:pt x="8117" y="55"/>
                </a:cubicBezTo>
                <a:cubicBezTo>
                  <a:pt x="8126" y="63"/>
                  <a:pt x="8133" y="73"/>
                  <a:pt x="8140" y="83"/>
                </a:cubicBezTo>
                <a:cubicBezTo>
                  <a:pt x="8147" y="93"/>
                  <a:pt x="8153" y="104"/>
                  <a:pt x="8157" y="115"/>
                </a:cubicBezTo>
                <a:cubicBezTo>
                  <a:pt x="8162" y="126"/>
                  <a:pt x="8166" y="138"/>
                  <a:pt x="8168" y="150"/>
                </a:cubicBezTo>
                <a:cubicBezTo>
                  <a:pt x="8170" y="162"/>
                  <a:pt x="8172" y="174"/>
                  <a:pt x="8172" y="186"/>
                </a:cubicBezTo>
                <a:lnTo>
                  <a:pt x="8172" y="11886"/>
                </a:lnTo>
                <a:cubicBezTo>
                  <a:pt x="8172" y="11898"/>
                  <a:pt x="8170" y="11911"/>
                  <a:pt x="8168" y="11922"/>
                </a:cubicBezTo>
                <a:cubicBezTo>
                  <a:pt x="8166" y="11934"/>
                  <a:pt x="8162" y="11946"/>
                  <a:pt x="8157" y="11957"/>
                </a:cubicBezTo>
                <a:cubicBezTo>
                  <a:pt x="8153" y="11969"/>
                  <a:pt x="8147" y="11979"/>
                  <a:pt x="8140" y="11989"/>
                </a:cubicBezTo>
                <a:cubicBezTo>
                  <a:pt x="8133" y="12000"/>
                  <a:pt x="8126" y="12009"/>
                  <a:pt x="8117" y="12018"/>
                </a:cubicBezTo>
                <a:cubicBezTo>
                  <a:pt x="8109" y="12026"/>
                  <a:pt x="8099" y="12034"/>
                  <a:pt x="8089" y="12041"/>
                </a:cubicBezTo>
                <a:cubicBezTo>
                  <a:pt x="8079" y="12047"/>
                  <a:pt x="8068" y="12053"/>
                  <a:pt x="8057" y="12058"/>
                </a:cubicBezTo>
                <a:cubicBezTo>
                  <a:pt x="8046" y="12062"/>
                  <a:pt x="8034" y="12066"/>
                  <a:pt x="8022" y="12068"/>
                </a:cubicBezTo>
                <a:cubicBezTo>
                  <a:pt x="8010" y="12071"/>
                  <a:pt x="7998" y="12072"/>
                  <a:pt x="7986" y="12072"/>
                </a:cubicBezTo>
                <a:lnTo>
                  <a:pt x="185" y="12072"/>
                </a:lnTo>
                <a:cubicBezTo>
                  <a:pt x="173" y="12072"/>
                  <a:pt x="161" y="12071"/>
                  <a:pt x="149" y="12068"/>
                </a:cubicBezTo>
                <a:cubicBezTo>
                  <a:pt x="137" y="12066"/>
                  <a:pt x="125" y="12062"/>
                  <a:pt x="114" y="12058"/>
                </a:cubicBezTo>
                <a:cubicBezTo>
                  <a:pt x="103" y="12053"/>
                  <a:pt x="92" y="12047"/>
                  <a:pt x="82" y="12041"/>
                </a:cubicBezTo>
                <a:cubicBezTo>
                  <a:pt x="72" y="12034"/>
                  <a:pt x="63" y="12026"/>
                  <a:pt x="54" y="12018"/>
                </a:cubicBezTo>
                <a:cubicBezTo>
                  <a:pt x="45" y="12009"/>
                  <a:pt x="38" y="12000"/>
                  <a:pt x="31" y="11989"/>
                </a:cubicBezTo>
                <a:cubicBezTo>
                  <a:pt x="24" y="11979"/>
                  <a:pt x="18" y="11969"/>
                  <a:pt x="14" y="11957"/>
                </a:cubicBezTo>
                <a:cubicBezTo>
                  <a:pt x="9" y="11946"/>
                  <a:pt x="6" y="11934"/>
                  <a:pt x="3" y="11922"/>
                </a:cubicBezTo>
                <a:cubicBezTo>
                  <a:pt x="1" y="11911"/>
                  <a:pt x="0" y="11898"/>
                  <a:pt x="0" y="11886"/>
                </a:cubicBezTo>
                <a:close/>
              </a:path>
            </a:pathLst>
          </a:custGeom>
          <a:solidFill>
            <a:srgbClr val="ffffff">
              <a:alpha val="90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56" name=""/>
          <p:cNvSpPr txBox="1"/>
          <p:nvPr/>
        </p:nvSpPr>
        <p:spPr>
          <a:xfrm>
            <a:off x="534960" y="614880"/>
            <a:ext cx="362160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三地五中心架构的物理布局、单元化设计与故障自动切换机制</a:t>
            </a:r>
            <a:endParaRPr b="0" lang="en-US" sz="1050" strike="noStrike" u="none">
              <a:solidFill>
                <a:srgbClr val="000000"/>
              </a:solidFill>
              <a:effectLst/>
              <a:uFillTx/>
              <a:latin typeface="Times New Roman"/>
            </a:endParaRPr>
          </a:p>
        </p:txBody>
      </p:sp>
      <p:pic>
        <p:nvPicPr>
          <p:cNvPr id="757" name="" descr=""/>
          <p:cNvPicPr/>
          <p:nvPr/>
        </p:nvPicPr>
        <p:blipFill>
          <a:blip r:embed="rId4"/>
          <a:stretch/>
        </p:blipFill>
        <p:spPr>
          <a:xfrm>
            <a:off x="7387200" y="1738080"/>
            <a:ext cx="150120" cy="133200"/>
          </a:xfrm>
          <a:prstGeom prst="rect">
            <a:avLst/>
          </a:prstGeom>
          <a:noFill/>
          <a:ln w="0">
            <a:noFill/>
          </a:ln>
        </p:spPr>
      </p:pic>
      <p:sp>
        <p:nvSpPr>
          <p:cNvPr id="758" name=""/>
          <p:cNvSpPr txBox="1"/>
          <p:nvPr/>
        </p:nvSpPr>
        <p:spPr>
          <a:xfrm>
            <a:off x="7387200" y="1384920"/>
            <a:ext cx="1006560" cy="212400"/>
          </a:xfrm>
          <a:prstGeom prst="rect">
            <a:avLst/>
          </a:prstGeom>
          <a:noFill/>
          <a:ln w="0">
            <a:noFill/>
          </a:ln>
        </p:spPr>
        <p:txBody>
          <a:bodyPr wrap="none" lIns="0" rIns="0" tIns="0" bIns="0" anchor="t">
            <a:spAutoFit/>
          </a:bodyPr>
          <a:p>
            <a:r>
              <a:rPr b="0" lang="zh-CN" sz="1320" strike="noStrike" u="none">
                <a:solidFill>
                  <a:srgbClr val="1e3a8a"/>
                </a:solidFill>
                <a:effectLst/>
                <a:uFillTx/>
                <a:latin typeface="WenQuanYiZenHei"/>
                <a:ea typeface="WenQuanYiZenHei"/>
              </a:rPr>
              <a:t>架构关键特点</a:t>
            </a:r>
            <a:endParaRPr b="0" lang="en-US" sz="1320" strike="noStrike" u="none">
              <a:solidFill>
                <a:srgbClr val="000000"/>
              </a:solidFill>
              <a:effectLst/>
              <a:uFillTx/>
              <a:latin typeface="Times New Roman"/>
            </a:endParaRPr>
          </a:p>
        </p:txBody>
      </p:sp>
      <p:sp>
        <p:nvSpPr>
          <p:cNvPr id="759" name=""/>
          <p:cNvSpPr txBox="1"/>
          <p:nvPr/>
        </p:nvSpPr>
        <p:spPr>
          <a:xfrm>
            <a:off x="7638120" y="1717920"/>
            <a:ext cx="228060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单元化设计：将复杂业务系统拆分为独</a:t>
            </a:r>
            <a:endParaRPr b="0" lang="en-US" sz="1050" strike="noStrike" u="none">
              <a:solidFill>
                <a:srgbClr val="000000"/>
              </a:solidFill>
              <a:effectLst/>
              <a:uFillTx/>
              <a:latin typeface="Times New Roman"/>
            </a:endParaRPr>
          </a:p>
        </p:txBody>
      </p:sp>
      <p:pic>
        <p:nvPicPr>
          <p:cNvPr id="760" name="" descr=""/>
          <p:cNvPicPr/>
          <p:nvPr/>
        </p:nvPicPr>
        <p:blipFill>
          <a:blip r:embed="rId5"/>
          <a:stretch/>
        </p:blipFill>
        <p:spPr>
          <a:xfrm>
            <a:off x="7387200" y="2206080"/>
            <a:ext cx="166680" cy="133200"/>
          </a:xfrm>
          <a:prstGeom prst="rect">
            <a:avLst/>
          </a:prstGeom>
          <a:noFill/>
          <a:ln w="0">
            <a:noFill/>
          </a:ln>
        </p:spPr>
      </p:pic>
      <p:sp>
        <p:nvSpPr>
          <p:cNvPr id="761" name=""/>
          <p:cNvSpPr txBox="1"/>
          <p:nvPr/>
        </p:nvSpPr>
        <p:spPr>
          <a:xfrm>
            <a:off x="7638120" y="1918800"/>
            <a:ext cx="120780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立、自治的业务单元</a:t>
            </a:r>
            <a:endParaRPr b="0" lang="en-US" sz="1050" strike="noStrike" u="none">
              <a:solidFill>
                <a:srgbClr val="000000"/>
              </a:solidFill>
              <a:effectLst/>
              <a:uFillTx/>
              <a:latin typeface="Times New Roman"/>
            </a:endParaRPr>
          </a:p>
        </p:txBody>
      </p:sp>
      <p:sp>
        <p:nvSpPr>
          <p:cNvPr id="762" name=""/>
          <p:cNvSpPr txBox="1"/>
          <p:nvPr/>
        </p:nvSpPr>
        <p:spPr>
          <a:xfrm>
            <a:off x="7654680" y="2190600"/>
            <a:ext cx="360360" cy="157320"/>
          </a:xfrm>
          <a:prstGeom prst="rect">
            <a:avLst/>
          </a:prstGeom>
          <a:noFill/>
          <a:ln w="0">
            <a:noFill/>
          </a:ln>
        </p:spPr>
        <p:txBody>
          <a:bodyPr wrap="none" lIns="0" rIns="0" tIns="0" bIns="0" anchor="t">
            <a:spAutoFit/>
          </a:bodyPr>
          <a:p>
            <a:r>
              <a:rPr b="0" lang="en-US" sz="1050" strike="noStrike" u="none">
                <a:solidFill>
                  <a:srgbClr val="000000"/>
                </a:solidFill>
                <a:effectLst/>
                <a:uFillTx/>
                <a:latin typeface="DejaVuSans"/>
                <a:ea typeface="DejaVuSans"/>
              </a:rPr>
              <a:t>SOFA</a:t>
            </a:r>
            <a:endParaRPr b="0" lang="en-US" sz="1050" strike="noStrike" u="none">
              <a:solidFill>
                <a:srgbClr val="000000"/>
              </a:solidFill>
              <a:effectLst/>
              <a:uFillTx/>
              <a:latin typeface="Times New Roman"/>
            </a:endParaRPr>
          </a:p>
        </p:txBody>
      </p:sp>
      <p:sp>
        <p:nvSpPr>
          <p:cNvPr id="763" name=""/>
          <p:cNvSpPr txBox="1"/>
          <p:nvPr/>
        </p:nvSpPr>
        <p:spPr>
          <a:xfrm>
            <a:off x="8001000" y="2185920"/>
            <a:ext cx="187812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分布式架构：支持高并发交易，</a:t>
            </a:r>
            <a:endParaRPr b="0" lang="en-US" sz="1050" strike="noStrike" u="none">
              <a:solidFill>
                <a:srgbClr val="000000"/>
              </a:solidFill>
              <a:effectLst/>
              <a:uFillTx/>
              <a:latin typeface="Times New Roman"/>
            </a:endParaRPr>
          </a:p>
        </p:txBody>
      </p:sp>
      <p:pic>
        <p:nvPicPr>
          <p:cNvPr id="764" name="" descr=""/>
          <p:cNvPicPr/>
          <p:nvPr/>
        </p:nvPicPr>
        <p:blipFill>
          <a:blip r:embed="rId6"/>
          <a:stretch/>
        </p:blipFill>
        <p:spPr>
          <a:xfrm>
            <a:off x="7387200" y="2674080"/>
            <a:ext cx="116640" cy="133200"/>
          </a:xfrm>
          <a:prstGeom prst="rect">
            <a:avLst/>
          </a:prstGeom>
          <a:noFill/>
          <a:ln w="0">
            <a:noFill/>
          </a:ln>
        </p:spPr>
      </p:pic>
      <p:sp>
        <p:nvSpPr>
          <p:cNvPr id="765" name=""/>
          <p:cNvSpPr txBox="1"/>
          <p:nvPr/>
        </p:nvSpPr>
        <p:spPr>
          <a:xfrm>
            <a:off x="7654680" y="2386440"/>
            <a:ext cx="80532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保障资金安全</a:t>
            </a:r>
            <a:endParaRPr b="0" lang="en-US" sz="1050" strike="noStrike" u="none">
              <a:solidFill>
                <a:srgbClr val="000000"/>
              </a:solidFill>
              <a:effectLst/>
              <a:uFillTx/>
              <a:latin typeface="Times New Roman"/>
            </a:endParaRPr>
          </a:p>
        </p:txBody>
      </p:sp>
      <p:sp>
        <p:nvSpPr>
          <p:cNvPr id="766" name=""/>
          <p:cNvSpPr txBox="1"/>
          <p:nvPr/>
        </p:nvSpPr>
        <p:spPr>
          <a:xfrm>
            <a:off x="7604640" y="2658600"/>
            <a:ext cx="756360" cy="157320"/>
          </a:xfrm>
          <a:prstGeom prst="rect">
            <a:avLst/>
          </a:prstGeom>
          <a:noFill/>
          <a:ln w="0">
            <a:noFill/>
          </a:ln>
        </p:spPr>
        <p:txBody>
          <a:bodyPr wrap="none" lIns="0" rIns="0" tIns="0" bIns="0" anchor="t">
            <a:spAutoFit/>
          </a:bodyPr>
          <a:p>
            <a:r>
              <a:rPr b="0" lang="en-US" sz="1050" strike="noStrike" u="none">
                <a:solidFill>
                  <a:srgbClr val="000000"/>
                </a:solidFill>
                <a:effectLst/>
                <a:uFillTx/>
                <a:latin typeface="DejaVuSans"/>
                <a:ea typeface="DejaVuSans"/>
              </a:rPr>
              <a:t>OceanBase</a:t>
            </a:r>
            <a:endParaRPr b="0" lang="en-US" sz="1050" strike="noStrike" u="none">
              <a:solidFill>
                <a:srgbClr val="000000"/>
              </a:solidFill>
              <a:effectLst/>
              <a:uFillTx/>
              <a:latin typeface="Times New Roman"/>
            </a:endParaRPr>
          </a:p>
        </p:txBody>
      </p:sp>
      <p:sp>
        <p:nvSpPr>
          <p:cNvPr id="767" name=""/>
          <p:cNvSpPr txBox="1"/>
          <p:nvPr/>
        </p:nvSpPr>
        <p:spPr>
          <a:xfrm>
            <a:off x="8357760" y="2653920"/>
            <a:ext cx="120780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分布式数据库：基于</a:t>
            </a:r>
            <a:endParaRPr b="0" lang="en-US" sz="1050" strike="noStrike" u="none">
              <a:solidFill>
                <a:srgbClr val="000000"/>
              </a:solidFill>
              <a:effectLst/>
              <a:uFillTx/>
              <a:latin typeface="Times New Roman"/>
            </a:endParaRPr>
          </a:p>
        </p:txBody>
      </p:sp>
      <p:sp>
        <p:nvSpPr>
          <p:cNvPr id="768" name=""/>
          <p:cNvSpPr txBox="1"/>
          <p:nvPr/>
        </p:nvSpPr>
        <p:spPr>
          <a:xfrm>
            <a:off x="9561240" y="2658600"/>
            <a:ext cx="376920" cy="157320"/>
          </a:xfrm>
          <a:prstGeom prst="rect">
            <a:avLst/>
          </a:prstGeom>
          <a:noFill/>
          <a:ln w="0">
            <a:noFill/>
          </a:ln>
        </p:spPr>
        <p:txBody>
          <a:bodyPr wrap="none" lIns="0" rIns="0" tIns="0" bIns="0" anchor="t">
            <a:spAutoFit/>
          </a:bodyPr>
          <a:p>
            <a:r>
              <a:rPr b="0" lang="en-US" sz="1050" strike="noStrike" u="none">
                <a:solidFill>
                  <a:srgbClr val="000000"/>
                </a:solidFill>
                <a:effectLst/>
                <a:uFillTx/>
                <a:latin typeface="DejaVuSans"/>
                <a:ea typeface="DejaVuSans"/>
              </a:rPr>
              <a:t>Multi-</a:t>
            </a:r>
            <a:endParaRPr b="0" lang="en-US" sz="1050" strike="noStrike" u="none">
              <a:solidFill>
                <a:srgbClr val="000000"/>
              </a:solidFill>
              <a:effectLst/>
              <a:uFillTx/>
              <a:latin typeface="Times New Roman"/>
            </a:endParaRPr>
          </a:p>
        </p:txBody>
      </p:sp>
      <p:sp>
        <p:nvSpPr>
          <p:cNvPr id="769" name=""/>
          <p:cNvSpPr txBox="1"/>
          <p:nvPr/>
        </p:nvSpPr>
        <p:spPr>
          <a:xfrm>
            <a:off x="7604640" y="2859120"/>
            <a:ext cx="394920" cy="157320"/>
          </a:xfrm>
          <a:prstGeom prst="rect">
            <a:avLst/>
          </a:prstGeom>
          <a:noFill/>
          <a:ln w="0">
            <a:noFill/>
          </a:ln>
        </p:spPr>
        <p:txBody>
          <a:bodyPr wrap="none" lIns="0" rIns="0" tIns="0" bIns="0" anchor="t">
            <a:spAutoFit/>
          </a:bodyPr>
          <a:p>
            <a:r>
              <a:rPr b="0" lang="en-US" sz="1050" strike="noStrike" u="none">
                <a:solidFill>
                  <a:srgbClr val="000000"/>
                </a:solidFill>
                <a:effectLst/>
                <a:uFillTx/>
                <a:latin typeface="DejaVuSans"/>
                <a:ea typeface="DejaVuSans"/>
              </a:rPr>
              <a:t>Paxos</a:t>
            </a:r>
            <a:endParaRPr b="0" lang="en-US" sz="1050" strike="noStrike" u="none">
              <a:solidFill>
                <a:srgbClr val="000000"/>
              </a:solidFill>
              <a:effectLst/>
              <a:uFillTx/>
              <a:latin typeface="Times New Roman"/>
            </a:endParaRPr>
          </a:p>
        </p:txBody>
      </p:sp>
      <p:sp>
        <p:nvSpPr>
          <p:cNvPr id="770" name=""/>
          <p:cNvSpPr txBox="1"/>
          <p:nvPr/>
        </p:nvSpPr>
        <p:spPr>
          <a:xfrm>
            <a:off x="7987680" y="2854440"/>
            <a:ext cx="201240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一致性协议，支持多地多副本部署</a:t>
            </a:r>
            <a:endParaRPr b="0" lang="en-US" sz="1050" strike="noStrike" u="none">
              <a:solidFill>
                <a:srgbClr val="000000"/>
              </a:solidFill>
              <a:effectLst/>
              <a:uFillTx/>
              <a:latin typeface="Times New Roman"/>
            </a:endParaRPr>
          </a:p>
        </p:txBody>
      </p:sp>
      <p:pic>
        <p:nvPicPr>
          <p:cNvPr id="771" name="" descr=""/>
          <p:cNvPicPr/>
          <p:nvPr/>
        </p:nvPicPr>
        <p:blipFill>
          <a:blip r:embed="rId7"/>
          <a:stretch/>
        </p:blipFill>
        <p:spPr>
          <a:xfrm>
            <a:off x="7387200" y="3543120"/>
            <a:ext cx="133200" cy="133200"/>
          </a:xfrm>
          <a:prstGeom prst="rect">
            <a:avLst/>
          </a:prstGeom>
          <a:noFill/>
          <a:ln w="0">
            <a:noFill/>
          </a:ln>
        </p:spPr>
      </p:pic>
      <p:sp>
        <p:nvSpPr>
          <p:cNvPr id="772" name=""/>
          <p:cNvSpPr txBox="1"/>
          <p:nvPr/>
        </p:nvSpPr>
        <p:spPr>
          <a:xfrm>
            <a:off x="7387200" y="3189960"/>
            <a:ext cx="1006560" cy="212400"/>
          </a:xfrm>
          <a:prstGeom prst="rect">
            <a:avLst/>
          </a:prstGeom>
          <a:noFill/>
          <a:ln w="0">
            <a:noFill/>
          </a:ln>
        </p:spPr>
        <p:txBody>
          <a:bodyPr wrap="none" lIns="0" rIns="0" tIns="0" bIns="0" anchor="t">
            <a:spAutoFit/>
          </a:bodyPr>
          <a:p>
            <a:r>
              <a:rPr b="0" lang="zh-CN" sz="1320" strike="noStrike" u="none">
                <a:solidFill>
                  <a:srgbClr val="1e3a8a"/>
                </a:solidFill>
                <a:effectLst/>
                <a:uFillTx/>
                <a:latin typeface="WenQuanYiZenHei"/>
                <a:ea typeface="WenQuanYiZenHei"/>
              </a:rPr>
              <a:t>故障恢复机制</a:t>
            </a:r>
            <a:endParaRPr b="0" lang="en-US" sz="1320" strike="noStrike" u="none">
              <a:solidFill>
                <a:srgbClr val="000000"/>
              </a:solidFill>
              <a:effectLst/>
              <a:uFillTx/>
              <a:latin typeface="Times New Roman"/>
            </a:endParaRPr>
          </a:p>
        </p:txBody>
      </p:sp>
      <p:sp>
        <p:nvSpPr>
          <p:cNvPr id="773" name=""/>
          <p:cNvSpPr txBox="1"/>
          <p:nvPr/>
        </p:nvSpPr>
        <p:spPr>
          <a:xfrm>
            <a:off x="7621200" y="3522960"/>
            <a:ext cx="228060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全局流量调度：将用户请求智能路由到</a:t>
            </a:r>
            <a:endParaRPr b="0" lang="en-US" sz="1050" strike="noStrike" u="none">
              <a:solidFill>
                <a:srgbClr val="000000"/>
              </a:solidFill>
              <a:effectLst/>
              <a:uFillTx/>
              <a:latin typeface="Times New Roman"/>
            </a:endParaRPr>
          </a:p>
        </p:txBody>
      </p:sp>
      <p:pic>
        <p:nvPicPr>
          <p:cNvPr id="774" name="" descr=""/>
          <p:cNvPicPr/>
          <p:nvPr/>
        </p:nvPicPr>
        <p:blipFill>
          <a:blip r:embed="rId8"/>
          <a:stretch/>
        </p:blipFill>
        <p:spPr>
          <a:xfrm>
            <a:off x="7387200" y="4011120"/>
            <a:ext cx="133200" cy="133200"/>
          </a:xfrm>
          <a:prstGeom prst="rect">
            <a:avLst/>
          </a:prstGeom>
          <a:noFill/>
          <a:ln w="0">
            <a:noFill/>
          </a:ln>
        </p:spPr>
      </p:pic>
      <p:sp>
        <p:nvSpPr>
          <p:cNvPr id="775" name=""/>
          <p:cNvSpPr txBox="1"/>
          <p:nvPr/>
        </p:nvSpPr>
        <p:spPr>
          <a:xfrm>
            <a:off x="7621200" y="3723840"/>
            <a:ext cx="80532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健康业务单元</a:t>
            </a:r>
            <a:endParaRPr b="0" lang="en-US" sz="1050" strike="noStrike" u="none">
              <a:solidFill>
                <a:srgbClr val="000000"/>
              </a:solidFill>
              <a:effectLst/>
              <a:uFillTx/>
              <a:latin typeface="Times New Roman"/>
            </a:endParaRPr>
          </a:p>
        </p:txBody>
      </p:sp>
      <p:sp>
        <p:nvSpPr>
          <p:cNvPr id="776" name=""/>
          <p:cNvSpPr txBox="1"/>
          <p:nvPr/>
        </p:nvSpPr>
        <p:spPr>
          <a:xfrm>
            <a:off x="7621200" y="3990960"/>
            <a:ext cx="93960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故障自动切换：</a:t>
            </a:r>
            <a:endParaRPr b="0" lang="en-US" sz="1050" strike="noStrike" u="none">
              <a:solidFill>
                <a:srgbClr val="000000"/>
              </a:solidFill>
              <a:effectLst/>
              <a:uFillTx/>
              <a:latin typeface="Times New Roman"/>
            </a:endParaRPr>
          </a:p>
        </p:txBody>
      </p:sp>
      <p:sp>
        <p:nvSpPr>
          <p:cNvPr id="777" name=""/>
          <p:cNvSpPr txBox="1"/>
          <p:nvPr/>
        </p:nvSpPr>
        <p:spPr>
          <a:xfrm>
            <a:off x="8557200" y="3995640"/>
            <a:ext cx="133200" cy="157320"/>
          </a:xfrm>
          <a:prstGeom prst="rect">
            <a:avLst/>
          </a:prstGeom>
          <a:noFill/>
          <a:ln w="0">
            <a:noFill/>
          </a:ln>
        </p:spPr>
        <p:txBody>
          <a:bodyPr wrap="none" lIns="0" rIns="0" tIns="0" bIns="0" anchor="t">
            <a:spAutoFit/>
          </a:bodyPr>
          <a:p>
            <a:r>
              <a:rPr b="0" lang="en-US" sz="1050" strike="noStrike" u="none">
                <a:solidFill>
                  <a:srgbClr val="000000"/>
                </a:solidFill>
                <a:effectLst/>
                <a:uFillTx/>
                <a:latin typeface="DejaVuSans"/>
                <a:ea typeface="DejaVuSans"/>
              </a:rPr>
              <a:t>8</a:t>
            </a:r>
            <a:endParaRPr b="0" lang="en-US" sz="1050" strike="noStrike" u="none">
              <a:solidFill>
                <a:srgbClr val="000000"/>
              </a:solidFill>
              <a:effectLst/>
              <a:uFillTx/>
              <a:latin typeface="Times New Roman"/>
            </a:endParaRPr>
          </a:p>
        </p:txBody>
      </p:sp>
      <p:sp>
        <p:nvSpPr>
          <p:cNvPr id="778" name=""/>
          <p:cNvSpPr txBox="1"/>
          <p:nvPr/>
        </p:nvSpPr>
        <p:spPr>
          <a:xfrm>
            <a:off x="8642160" y="3990960"/>
            <a:ext cx="134172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秒内完成故障切换，保</a:t>
            </a:r>
            <a:endParaRPr b="0" lang="en-US" sz="1050" strike="noStrike" u="none">
              <a:solidFill>
                <a:srgbClr val="000000"/>
              </a:solidFill>
              <a:effectLst/>
              <a:uFillTx/>
              <a:latin typeface="Times New Roman"/>
            </a:endParaRPr>
          </a:p>
        </p:txBody>
      </p:sp>
      <p:pic>
        <p:nvPicPr>
          <p:cNvPr id="779" name="" descr=""/>
          <p:cNvPicPr/>
          <p:nvPr/>
        </p:nvPicPr>
        <p:blipFill>
          <a:blip r:embed="rId9"/>
          <a:stretch/>
        </p:blipFill>
        <p:spPr>
          <a:xfrm>
            <a:off x="7387200" y="4479120"/>
            <a:ext cx="133200" cy="133200"/>
          </a:xfrm>
          <a:prstGeom prst="rect">
            <a:avLst/>
          </a:prstGeom>
          <a:noFill/>
          <a:ln w="0">
            <a:noFill/>
          </a:ln>
        </p:spPr>
      </p:pic>
      <p:sp>
        <p:nvSpPr>
          <p:cNvPr id="780" name=""/>
          <p:cNvSpPr txBox="1"/>
          <p:nvPr/>
        </p:nvSpPr>
        <p:spPr>
          <a:xfrm>
            <a:off x="7621200" y="4191480"/>
            <a:ext cx="80532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证零数据丢失</a:t>
            </a:r>
            <a:endParaRPr b="0" lang="en-US" sz="1050" strike="noStrike" u="none">
              <a:solidFill>
                <a:srgbClr val="000000"/>
              </a:solidFill>
              <a:effectLst/>
              <a:uFillTx/>
              <a:latin typeface="Times New Roman"/>
            </a:endParaRPr>
          </a:p>
        </p:txBody>
      </p:sp>
      <p:sp>
        <p:nvSpPr>
          <p:cNvPr id="781" name=""/>
          <p:cNvSpPr txBox="1"/>
          <p:nvPr/>
        </p:nvSpPr>
        <p:spPr>
          <a:xfrm>
            <a:off x="7621200" y="4458960"/>
            <a:ext cx="228060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业务影响最小化：单元化设计将故障影</a:t>
            </a:r>
            <a:endParaRPr b="0" lang="en-US" sz="1050" strike="noStrike" u="none">
              <a:solidFill>
                <a:srgbClr val="000000"/>
              </a:solidFill>
              <a:effectLst/>
              <a:uFillTx/>
              <a:latin typeface="Times New Roman"/>
            </a:endParaRPr>
          </a:p>
        </p:txBody>
      </p:sp>
      <p:sp>
        <p:nvSpPr>
          <p:cNvPr id="782" name=""/>
          <p:cNvSpPr txBox="1"/>
          <p:nvPr/>
        </p:nvSpPr>
        <p:spPr>
          <a:xfrm>
            <a:off x="7621200" y="4659480"/>
            <a:ext cx="80532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响控制在最低</a:t>
            </a:r>
            <a:endParaRPr b="0" lang="en-US" sz="1050" strike="noStrike" u="none">
              <a:solidFill>
                <a:srgbClr val="000000"/>
              </a:solidFill>
              <a:effectLst/>
              <a:uFillTx/>
              <a:latin typeface="Times New Roman"/>
            </a:endParaRPr>
          </a:p>
        </p:txBody>
      </p:sp>
      <p:pic>
        <p:nvPicPr>
          <p:cNvPr id="783" name="" descr=""/>
          <p:cNvPicPr/>
          <p:nvPr/>
        </p:nvPicPr>
        <p:blipFill>
          <a:blip r:embed="rId10"/>
          <a:stretch/>
        </p:blipFill>
        <p:spPr>
          <a:xfrm>
            <a:off x="7387200" y="4947120"/>
            <a:ext cx="133200" cy="133200"/>
          </a:xfrm>
          <a:prstGeom prst="rect">
            <a:avLst/>
          </a:prstGeom>
          <a:noFill/>
          <a:ln w="0">
            <a:noFill/>
          </a:ln>
        </p:spPr>
      </p:pic>
      <p:sp>
        <p:nvSpPr>
          <p:cNvPr id="784" name=""/>
          <p:cNvSpPr txBox="1"/>
          <p:nvPr/>
        </p:nvSpPr>
        <p:spPr>
          <a:xfrm>
            <a:off x="8423640" y="4664160"/>
            <a:ext cx="213480" cy="157320"/>
          </a:xfrm>
          <a:prstGeom prst="rect">
            <a:avLst/>
          </a:prstGeom>
          <a:noFill/>
          <a:ln w="0">
            <a:noFill/>
          </a:ln>
        </p:spPr>
        <p:txBody>
          <a:bodyPr wrap="none" lIns="0" rIns="0" tIns="0" bIns="0" anchor="t">
            <a:spAutoFit/>
          </a:bodyPr>
          <a:p>
            <a:r>
              <a:rPr b="0" lang="en-US" sz="1050" strike="noStrike" u="none">
                <a:solidFill>
                  <a:srgbClr val="000000"/>
                </a:solidFill>
                <a:effectLst/>
                <a:uFillTx/>
                <a:latin typeface="DejaVuSans"/>
                <a:ea typeface="DejaVuSans"/>
              </a:rPr>
              <a:t>1%</a:t>
            </a:r>
            <a:endParaRPr b="0" lang="en-US" sz="1050" strike="noStrike" u="none">
              <a:solidFill>
                <a:srgbClr val="000000"/>
              </a:solidFill>
              <a:effectLst/>
              <a:uFillTx/>
              <a:latin typeface="Times New Roman"/>
            </a:endParaRPr>
          </a:p>
        </p:txBody>
      </p:sp>
      <p:sp>
        <p:nvSpPr>
          <p:cNvPr id="785" name=""/>
          <p:cNvSpPr txBox="1"/>
          <p:nvPr/>
        </p:nvSpPr>
        <p:spPr>
          <a:xfrm>
            <a:off x="7621200" y="4926960"/>
            <a:ext cx="228060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强一致性复制：确保跨数据中心数据同</a:t>
            </a:r>
            <a:endParaRPr b="0" lang="en-US" sz="1050" strike="noStrike" u="none">
              <a:solidFill>
                <a:srgbClr val="000000"/>
              </a:solidFill>
              <a:effectLst/>
              <a:uFillTx/>
              <a:latin typeface="Times New Roman"/>
            </a:endParaRPr>
          </a:p>
        </p:txBody>
      </p:sp>
      <p:sp>
        <p:nvSpPr>
          <p:cNvPr id="786" name=""/>
          <p:cNvSpPr/>
          <p:nvPr/>
        </p:nvSpPr>
        <p:spPr>
          <a:xfrm>
            <a:off x="0" y="5749200"/>
            <a:ext cx="10696680" cy="401400"/>
          </a:xfrm>
          <a:custGeom>
            <a:avLst/>
            <a:gdLst/>
            <a:ahLst/>
            <a:rect l="0" t="0" r="r" b="b"/>
            <a:pathLst>
              <a:path w="29713" h="1115">
                <a:moveTo>
                  <a:pt x="0" y="0"/>
                </a:moveTo>
                <a:lnTo>
                  <a:pt x="29713" y="0"/>
                </a:lnTo>
                <a:lnTo>
                  <a:pt x="29713" y="1115"/>
                </a:lnTo>
                <a:lnTo>
                  <a:pt x="0" y="1115"/>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87" name=""/>
          <p:cNvSpPr txBox="1"/>
          <p:nvPr/>
        </p:nvSpPr>
        <p:spPr>
          <a:xfrm>
            <a:off x="7621200" y="5127480"/>
            <a:ext cx="67140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步和一致性</a:t>
            </a:r>
            <a:endParaRPr b="0" lang="en-US" sz="1050" strike="noStrike" u="none">
              <a:solidFill>
                <a:srgbClr val="000000"/>
              </a:solidFill>
              <a:effectLst/>
              <a:uFillTx/>
              <a:latin typeface="Times New Roman"/>
            </a:endParaRPr>
          </a:p>
        </p:txBody>
      </p:sp>
      <p:sp>
        <p:nvSpPr>
          <p:cNvPr id="788" name=""/>
          <p:cNvSpPr txBox="1"/>
          <p:nvPr/>
        </p:nvSpPr>
        <p:spPr>
          <a:xfrm>
            <a:off x="534960" y="5862960"/>
            <a:ext cx="2414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业务无损恢复：技术深析与行业应用案例</a:t>
            </a:r>
            <a:endParaRPr b="0" lang="en-US" sz="1050" strike="noStrike" u="none">
              <a:solidFill>
                <a:srgbClr val="000000"/>
              </a:solidFill>
              <a:effectLst/>
              <a:uFillTx/>
              <a:latin typeface="Times New Roman"/>
            </a:endParaRPr>
          </a:p>
        </p:txBody>
      </p:sp>
      <p:sp>
        <p:nvSpPr>
          <p:cNvPr id="789" name=""/>
          <p:cNvSpPr txBox="1"/>
          <p:nvPr/>
        </p:nvSpPr>
        <p:spPr>
          <a:xfrm>
            <a:off x="9691560" y="5867640"/>
            <a:ext cx="47232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13 / 24</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0" name=""/>
          <p:cNvSpPr/>
          <p:nvPr/>
        </p:nvSpPr>
        <p:spPr>
          <a:xfrm>
            <a:off x="0" y="0"/>
            <a:ext cx="10696680" cy="7086600"/>
          </a:xfrm>
          <a:custGeom>
            <a:avLst/>
            <a:gdLst/>
            <a:ahLst/>
            <a:rect l="0" t="0" r="r" b="b"/>
            <a:pathLst>
              <a:path w="29713" h="19685">
                <a:moveTo>
                  <a:pt x="0" y="0"/>
                </a:moveTo>
                <a:lnTo>
                  <a:pt x="29713" y="0"/>
                </a:lnTo>
                <a:lnTo>
                  <a:pt x="29713" y="19685"/>
                </a:lnTo>
                <a:lnTo>
                  <a:pt x="0" y="19685"/>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791" name="" descr=""/>
          <p:cNvPicPr/>
          <p:nvPr/>
        </p:nvPicPr>
        <p:blipFill>
          <a:blip r:embed="rId1"/>
          <a:stretch/>
        </p:blipFill>
        <p:spPr>
          <a:xfrm>
            <a:off x="0" y="0"/>
            <a:ext cx="10696320" cy="7086240"/>
          </a:xfrm>
          <a:prstGeom prst="rect">
            <a:avLst/>
          </a:prstGeom>
          <a:noFill/>
          <a:ln w="0">
            <a:noFill/>
          </a:ln>
        </p:spPr>
      </p:pic>
      <p:pic>
        <p:nvPicPr>
          <p:cNvPr id="792" name="" descr=""/>
          <p:cNvPicPr/>
          <p:nvPr/>
        </p:nvPicPr>
        <p:blipFill>
          <a:blip r:embed="rId2"/>
          <a:stretch/>
        </p:blipFill>
        <p:spPr>
          <a:xfrm>
            <a:off x="0" y="0"/>
            <a:ext cx="10696320" cy="1002600"/>
          </a:xfrm>
          <a:prstGeom prst="rect">
            <a:avLst/>
          </a:prstGeom>
          <a:noFill/>
          <a:ln w="0">
            <a:noFill/>
          </a:ln>
        </p:spPr>
      </p:pic>
      <p:sp>
        <p:nvSpPr>
          <p:cNvPr id="793" name=""/>
          <p:cNvSpPr txBox="1"/>
          <p:nvPr/>
        </p:nvSpPr>
        <p:spPr>
          <a:xfrm>
            <a:off x="534960" y="178200"/>
            <a:ext cx="2702880" cy="378360"/>
          </a:xfrm>
          <a:prstGeom prst="rect">
            <a:avLst/>
          </a:prstGeom>
          <a:noFill/>
          <a:ln w="0">
            <a:noFill/>
          </a:ln>
        </p:spPr>
        <p:txBody>
          <a:bodyPr wrap="none" lIns="0" rIns="0" tIns="0" bIns="0" anchor="t">
            <a:spAutoFit/>
          </a:bodyPr>
          <a:p>
            <a:r>
              <a:rPr b="0" lang="zh-CN" sz="2370" strike="noStrike" u="none">
                <a:solidFill>
                  <a:srgbClr val="ffffff"/>
                </a:solidFill>
                <a:effectLst/>
                <a:uFillTx/>
                <a:latin typeface="WenQuanYiZenHei"/>
                <a:ea typeface="WenQuanYiZenHei"/>
              </a:rPr>
              <a:t>特斯拉：数字化韧性</a:t>
            </a:r>
            <a:endParaRPr b="0" lang="en-US" sz="2370" strike="noStrike" u="none">
              <a:solidFill>
                <a:srgbClr val="000000"/>
              </a:solidFill>
              <a:effectLst/>
              <a:uFillTx/>
              <a:latin typeface="Times New Roman"/>
            </a:endParaRPr>
          </a:p>
        </p:txBody>
      </p:sp>
      <p:sp>
        <p:nvSpPr>
          <p:cNvPr id="794" name=""/>
          <p:cNvSpPr/>
          <p:nvPr/>
        </p:nvSpPr>
        <p:spPr>
          <a:xfrm>
            <a:off x="417600" y="1403640"/>
            <a:ext cx="4797000" cy="1404360"/>
          </a:xfrm>
          <a:custGeom>
            <a:avLst/>
            <a:gdLst/>
            <a:ahLst/>
            <a:rect l="0" t="0" r="r" b="b"/>
            <a:pathLst>
              <a:path w="13325" h="3901">
                <a:moveTo>
                  <a:pt x="0" y="3715"/>
                </a:moveTo>
                <a:lnTo>
                  <a:pt x="0" y="186"/>
                </a:lnTo>
                <a:cubicBezTo>
                  <a:pt x="0" y="174"/>
                  <a:pt x="1" y="162"/>
                  <a:pt x="3" y="150"/>
                </a:cubicBezTo>
                <a:cubicBezTo>
                  <a:pt x="5" y="138"/>
                  <a:pt x="7" y="126"/>
                  <a:pt x="11" y="115"/>
                </a:cubicBezTo>
                <a:cubicBezTo>
                  <a:pt x="14" y="104"/>
                  <a:pt x="19" y="93"/>
                  <a:pt x="24" y="83"/>
                </a:cubicBezTo>
                <a:cubicBezTo>
                  <a:pt x="29" y="73"/>
                  <a:pt x="34" y="63"/>
                  <a:pt x="41" y="55"/>
                </a:cubicBezTo>
                <a:cubicBezTo>
                  <a:pt x="47" y="46"/>
                  <a:pt x="54" y="38"/>
                  <a:pt x="62" y="32"/>
                </a:cubicBezTo>
                <a:cubicBezTo>
                  <a:pt x="70" y="25"/>
                  <a:pt x="78" y="19"/>
                  <a:pt x="86" y="14"/>
                </a:cubicBezTo>
                <a:cubicBezTo>
                  <a:pt x="95" y="10"/>
                  <a:pt x="103" y="6"/>
                  <a:pt x="112" y="4"/>
                </a:cubicBezTo>
                <a:cubicBezTo>
                  <a:pt x="121" y="1"/>
                  <a:pt x="130" y="0"/>
                  <a:pt x="139" y="0"/>
                </a:cubicBezTo>
                <a:lnTo>
                  <a:pt x="13140" y="0"/>
                </a:lnTo>
                <a:cubicBezTo>
                  <a:pt x="13152" y="0"/>
                  <a:pt x="13164" y="1"/>
                  <a:pt x="13176" y="4"/>
                </a:cubicBezTo>
                <a:cubicBezTo>
                  <a:pt x="13188" y="6"/>
                  <a:pt x="13200" y="10"/>
                  <a:pt x="13211" y="14"/>
                </a:cubicBezTo>
                <a:cubicBezTo>
                  <a:pt x="13222" y="19"/>
                  <a:pt x="13233" y="25"/>
                  <a:pt x="13243" y="32"/>
                </a:cubicBezTo>
                <a:cubicBezTo>
                  <a:pt x="13253" y="38"/>
                  <a:pt x="13262" y="46"/>
                  <a:pt x="13271" y="55"/>
                </a:cubicBezTo>
                <a:cubicBezTo>
                  <a:pt x="13280" y="63"/>
                  <a:pt x="13287" y="73"/>
                  <a:pt x="13294" y="83"/>
                </a:cubicBezTo>
                <a:cubicBezTo>
                  <a:pt x="13301" y="93"/>
                  <a:pt x="13307" y="104"/>
                  <a:pt x="13311" y="115"/>
                </a:cubicBezTo>
                <a:cubicBezTo>
                  <a:pt x="13316" y="126"/>
                  <a:pt x="13319" y="138"/>
                  <a:pt x="13322" y="150"/>
                </a:cubicBezTo>
                <a:cubicBezTo>
                  <a:pt x="13324" y="162"/>
                  <a:pt x="13325" y="174"/>
                  <a:pt x="13325" y="186"/>
                </a:cubicBezTo>
                <a:lnTo>
                  <a:pt x="13325" y="3715"/>
                </a:lnTo>
                <a:cubicBezTo>
                  <a:pt x="13325" y="3728"/>
                  <a:pt x="13324" y="3740"/>
                  <a:pt x="13322" y="3752"/>
                </a:cubicBezTo>
                <a:cubicBezTo>
                  <a:pt x="13319" y="3764"/>
                  <a:pt x="13316" y="3775"/>
                  <a:pt x="13311" y="3786"/>
                </a:cubicBezTo>
                <a:cubicBezTo>
                  <a:pt x="13307" y="3798"/>
                  <a:pt x="13301" y="3808"/>
                  <a:pt x="13294" y="3819"/>
                </a:cubicBezTo>
                <a:cubicBezTo>
                  <a:pt x="13287" y="3829"/>
                  <a:pt x="13280" y="3838"/>
                  <a:pt x="13271" y="3847"/>
                </a:cubicBezTo>
                <a:cubicBezTo>
                  <a:pt x="13262" y="3855"/>
                  <a:pt x="13253" y="3863"/>
                  <a:pt x="13243" y="3870"/>
                </a:cubicBezTo>
                <a:cubicBezTo>
                  <a:pt x="13233" y="3877"/>
                  <a:pt x="13222" y="3882"/>
                  <a:pt x="13211" y="3887"/>
                </a:cubicBezTo>
                <a:cubicBezTo>
                  <a:pt x="13200" y="3892"/>
                  <a:pt x="13188" y="3895"/>
                  <a:pt x="13176" y="3898"/>
                </a:cubicBezTo>
                <a:cubicBezTo>
                  <a:pt x="13164" y="3900"/>
                  <a:pt x="13152" y="3901"/>
                  <a:pt x="13140" y="3901"/>
                </a:cubicBezTo>
                <a:lnTo>
                  <a:pt x="139" y="3901"/>
                </a:lnTo>
                <a:cubicBezTo>
                  <a:pt x="130" y="3901"/>
                  <a:pt x="121" y="3900"/>
                  <a:pt x="112" y="3898"/>
                </a:cubicBezTo>
                <a:cubicBezTo>
                  <a:pt x="103" y="3895"/>
                  <a:pt x="95" y="3892"/>
                  <a:pt x="86" y="3887"/>
                </a:cubicBezTo>
                <a:cubicBezTo>
                  <a:pt x="78" y="3882"/>
                  <a:pt x="70" y="3877"/>
                  <a:pt x="62" y="3870"/>
                </a:cubicBezTo>
                <a:cubicBezTo>
                  <a:pt x="54" y="3863"/>
                  <a:pt x="47" y="3855"/>
                  <a:pt x="41" y="3847"/>
                </a:cubicBezTo>
                <a:cubicBezTo>
                  <a:pt x="34" y="3838"/>
                  <a:pt x="29" y="3829"/>
                  <a:pt x="24" y="3819"/>
                </a:cubicBezTo>
                <a:cubicBezTo>
                  <a:pt x="19" y="3808"/>
                  <a:pt x="14" y="3798"/>
                  <a:pt x="11" y="3786"/>
                </a:cubicBezTo>
                <a:cubicBezTo>
                  <a:pt x="7" y="3775"/>
                  <a:pt x="5" y="3764"/>
                  <a:pt x="3" y="3752"/>
                </a:cubicBezTo>
                <a:cubicBezTo>
                  <a:pt x="1" y="3740"/>
                  <a:pt x="0" y="3728"/>
                  <a:pt x="0" y="3715"/>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95" name=""/>
          <p:cNvSpPr/>
          <p:nvPr/>
        </p:nvSpPr>
        <p:spPr>
          <a:xfrm>
            <a:off x="401040" y="1403640"/>
            <a:ext cx="66960" cy="1404360"/>
          </a:xfrm>
          <a:custGeom>
            <a:avLst/>
            <a:gdLst/>
            <a:ahLst/>
            <a:rect l="0" t="0" r="r" b="b"/>
            <a:pathLst>
              <a:path w="186" h="3901">
                <a:moveTo>
                  <a:pt x="0" y="0"/>
                </a:moveTo>
                <a:lnTo>
                  <a:pt x="186" y="0"/>
                </a:lnTo>
                <a:lnTo>
                  <a:pt x="186" y="3901"/>
                </a:lnTo>
                <a:lnTo>
                  <a:pt x="0" y="3901"/>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96" name=""/>
          <p:cNvSpPr/>
          <p:nvPr/>
        </p:nvSpPr>
        <p:spPr>
          <a:xfrm>
            <a:off x="417600" y="3008160"/>
            <a:ext cx="4797000" cy="1638360"/>
          </a:xfrm>
          <a:custGeom>
            <a:avLst/>
            <a:gdLst/>
            <a:ahLst/>
            <a:rect l="0" t="0" r="r" b="b"/>
            <a:pathLst>
              <a:path w="13325" h="4551">
                <a:moveTo>
                  <a:pt x="0" y="4365"/>
                </a:moveTo>
                <a:lnTo>
                  <a:pt x="0" y="186"/>
                </a:lnTo>
                <a:cubicBezTo>
                  <a:pt x="0" y="174"/>
                  <a:pt x="1" y="162"/>
                  <a:pt x="3" y="150"/>
                </a:cubicBezTo>
                <a:cubicBezTo>
                  <a:pt x="5" y="138"/>
                  <a:pt x="7" y="126"/>
                  <a:pt x="11" y="115"/>
                </a:cubicBezTo>
                <a:cubicBezTo>
                  <a:pt x="14" y="104"/>
                  <a:pt x="19" y="93"/>
                  <a:pt x="24" y="83"/>
                </a:cubicBezTo>
                <a:cubicBezTo>
                  <a:pt x="29" y="73"/>
                  <a:pt x="34" y="63"/>
                  <a:pt x="41" y="55"/>
                </a:cubicBezTo>
                <a:cubicBezTo>
                  <a:pt x="47" y="46"/>
                  <a:pt x="54" y="38"/>
                  <a:pt x="62" y="31"/>
                </a:cubicBezTo>
                <a:cubicBezTo>
                  <a:pt x="70" y="25"/>
                  <a:pt x="78" y="19"/>
                  <a:pt x="86" y="14"/>
                </a:cubicBezTo>
                <a:cubicBezTo>
                  <a:pt x="95" y="10"/>
                  <a:pt x="103" y="6"/>
                  <a:pt x="112" y="4"/>
                </a:cubicBezTo>
                <a:cubicBezTo>
                  <a:pt x="121" y="1"/>
                  <a:pt x="130" y="0"/>
                  <a:pt x="139" y="0"/>
                </a:cubicBezTo>
                <a:lnTo>
                  <a:pt x="13140" y="0"/>
                </a:lnTo>
                <a:cubicBezTo>
                  <a:pt x="13152" y="0"/>
                  <a:pt x="13164" y="1"/>
                  <a:pt x="13176" y="4"/>
                </a:cubicBezTo>
                <a:cubicBezTo>
                  <a:pt x="13188" y="6"/>
                  <a:pt x="13200" y="10"/>
                  <a:pt x="13211" y="14"/>
                </a:cubicBezTo>
                <a:cubicBezTo>
                  <a:pt x="13222" y="19"/>
                  <a:pt x="13233" y="25"/>
                  <a:pt x="13243" y="31"/>
                </a:cubicBezTo>
                <a:cubicBezTo>
                  <a:pt x="13253" y="38"/>
                  <a:pt x="13262" y="46"/>
                  <a:pt x="13271" y="55"/>
                </a:cubicBezTo>
                <a:cubicBezTo>
                  <a:pt x="13280" y="63"/>
                  <a:pt x="13287" y="73"/>
                  <a:pt x="13294" y="83"/>
                </a:cubicBezTo>
                <a:cubicBezTo>
                  <a:pt x="13301" y="93"/>
                  <a:pt x="13307" y="104"/>
                  <a:pt x="13311" y="115"/>
                </a:cubicBezTo>
                <a:cubicBezTo>
                  <a:pt x="13316" y="126"/>
                  <a:pt x="13319" y="138"/>
                  <a:pt x="13322" y="150"/>
                </a:cubicBezTo>
                <a:cubicBezTo>
                  <a:pt x="13324" y="162"/>
                  <a:pt x="13325" y="174"/>
                  <a:pt x="13325" y="186"/>
                </a:cubicBezTo>
                <a:lnTo>
                  <a:pt x="13325" y="4365"/>
                </a:lnTo>
                <a:cubicBezTo>
                  <a:pt x="13325" y="4377"/>
                  <a:pt x="13324" y="4390"/>
                  <a:pt x="13322" y="4401"/>
                </a:cubicBezTo>
                <a:cubicBezTo>
                  <a:pt x="13319" y="4413"/>
                  <a:pt x="13316" y="4425"/>
                  <a:pt x="13311" y="4436"/>
                </a:cubicBezTo>
                <a:cubicBezTo>
                  <a:pt x="13307" y="4448"/>
                  <a:pt x="13301" y="4458"/>
                  <a:pt x="13294" y="4468"/>
                </a:cubicBezTo>
                <a:cubicBezTo>
                  <a:pt x="13287" y="4479"/>
                  <a:pt x="13280" y="4488"/>
                  <a:pt x="13271" y="4497"/>
                </a:cubicBezTo>
                <a:cubicBezTo>
                  <a:pt x="13262" y="4505"/>
                  <a:pt x="13253" y="4513"/>
                  <a:pt x="13243" y="4520"/>
                </a:cubicBezTo>
                <a:cubicBezTo>
                  <a:pt x="13233" y="4526"/>
                  <a:pt x="13222" y="4532"/>
                  <a:pt x="13211" y="4537"/>
                </a:cubicBezTo>
                <a:cubicBezTo>
                  <a:pt x="13200" y="4541"/>
                  <a:pt x="13188" y="4545"/>
                  <a:pt x="13176" y="4547"/>
                </a:cubicBezTo>
                <a:cubicBezTo>
                  <a:pt x="13164" y="4550"/>
                  <a:pt x="13152" y="4551"/>
                  <a:pt x="13140" y="4551"/>
                </a:cubicBezTo>
                <a:lnTo>
                  <a:pt x="139" y="4551"/>
                </a:lnTo>
                <a:cubicBezTo>
                  <a:pt x="130" y="4551"/>
                  <a:pt x="121" y="4550"/>
                  <a:pt x="112" y="4547"/>
                </a:cubicBezTo>
                <a:cubicBezTo>
                  <a:pt x="103" y="4545"/>
                  <a:pt x="95" y="4541"/>
                  <a:pt x="86" y="4537"/>
                </a:cubicBezTo>
                <a:cubicBezTo>
                  <a:pt x="78" y="4532"/>
                  <a:pt x="70" y="4526"/>
                  <a:pt x="62" y="4520"/>
                </a:cubicBezTo>
                <a:cubicBezTo>
                  <a:pt x="54" y="4513"/>
                  <a:pt x="47" y="4505"/>
                  <a:pt x="41" y="4497"/>
                </a:cubicBezTo>
                <a:cubicBezTo>
                  <a:pt x="34" y="4488"/>
                  <a:pt x="29" y="4479"/>
                  <a:pt x="24" y="4468"/>
                </a:cubicBezTo>
                <a:cubicBezTo>
                  <a:pt x="19" y="4458"/>
                  <a:pt x="14" y="4448"/>
                  <a:pt x="11" y="4436"/>
                </a:cubicBezTo>
                <a:cubicBezTo>
                  <a:pt x="7" y="4425"/>
                  <a:pt x="5" y="4413"/>
                  <a:pt x="3" y="4401"/>
                </a:cubicBezTo>
                <a:cubicBezTo>
                  <a:pt x="1" y="4390"/>
                  <a:pt x="0" y="4377"/>
                  <a:pt x="0" y="4365"/>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97" name=""/>
          <p:cNvSpPr/>
          <p:nvPr/>
        </p:nvSpPr>
        <p:spPr>
          <a:xfrm>
            <a:off x="401040" y="3008160"/>
            <a:ext cx="66960" cy="1638360"/>
          </a:xfrm>
          <a:custGeom>
            <a:avLst/>
            <a:gdLst/>
            <a:ahLst/>
            <a:rect l="0" t="0" r="r" b="b"/>
            <a:pathLst>
              <a:path w="186" h="4551">
                <a:moveTo>
                  <a:pt x="0" y="0"/>
                </a:moveTo>
                <a:lnTo>
                  <a:pt x="186" y="0"/>
                </a:lnTo>
                <a:lnTo>
                  <a:pt x="186" y="4551"/>
                </a:lnTo>
                <a:lnTo>
                  <a:pt x="0" y="4551"/>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98" name=""/>
          <p:cNvSpPr/>
          <p:nvPr/>
        </p:nvSpPr>
        <p:spPr>
          <a:xfrm>
            <a:off x="635040" y="1604160"/>
            <a:ext cx="342720" cy="401760"/>
          </a:xfrm>
          <a:custGeom>
            <a:avLst/>
            <a:gdLst/>
            <a:ahLst/>
            <a:rect l="0" t="0" r="r" b="b"/>
            <a:pathLst>
              <a:path w="952" h="1116">
                <a:moveTo>
                  <a:pt x="0" y="640"/>
                </a:moveTo>
                <a:lnTo>
                  <a:pt x="0" y="476"/>
                </a:lnTo>
                <a:cubicBezTo>
                  <a:pt x="0" y="445"/>
                  <a:pt x="3" y="414"/>
                  <a:pt x="9" y="383"/>
                </a:cubicBezTo>
                <a:cubicBezTo>
                  <a:pt x="15" y="353"/>
                  <a:pt x="24" y="323"/>
                  <a:pt x="36" y="294"/>
                </a:cubicBezTo>
                <a:cubicBezTo>
                  <a:pt x="48" y="265"/>
                  <a:pt x="63" y="238"/>
                  <a:pt x="80" y="212"/>
                </a:cubicBezTo>
                <a:cubicBezTo>
                  <a:pt x="97" y="186"/>
                  <a:pt x="117" y="162"/>
                  <a:pt x="139" y="140"/>
                </a:cubicBezTo>
                <a:cubicBezTo>
                  <a:pt x="161" y="118"/>
                  <a:pt x="185" y="98"/>
                  <a:pt x="211" y="81"/>
                </a:cubicBezTo>
                <a:cubicBezTo>
                  <a:pt x="237" y="63"/>
                  <a:pt x="265" y="49"/>
                  <a:pt x="293" y="37"/>
                </a:cubicBezTo>
                <a:cubicBezTo>
                  <a:pt x="322" y="25"/>
                  <a:pt x="352" y="16"/>
                  <a:pt x="383" y="10"/>
                </a:cubicBezTo>
                <a:cubicBezTo>
                  <a:pt x="413" y="3"/>
                  <a:pt x="444" y="0"/>
                  <a:pt x="476" y="0"/>
                </a:cubicBezTo>
                <a:cubicBezTo>
                  <a:pt x="507" y="0"/>
                  <a:pt x="538" y="3"/>
                  <a:pt x="568" y="10"/>
                </a:cubicBezTo>
                <a:cubicBezTo>
                  <a:pt x="599" y="16"/>
                  <a:pt x="630" y="25"/>
                  <a:pt x="659" y="37"/>
                </a:cubicBezTo>
                <a:cubicBezTo>
                  <a:pt x="688" y="49"/>
                  <a:pt x="715" y="63"/>
                  <a:pt x="741" y="81"/>
                </a:cubicBezTo>
                <a:cubicBezTo>
                  <a:pt x="767" y="98"/>
                  <a:pt x="791" y="118"/>
                  <a:pt x="813" y="140"/>
                </a:cubicBezTo>
                <a:cubicBezTo>
                  <a:pt x="835" y="162"/>
                  <a:pt x="855" y="186"/>
                  <a:pt x="872" y="212"/>
                </a:cubicBezTo>
                <a:cubicBezTo>
                  <a:pt x="890" y="238"/>
                  <a:pt x="904" y="265"/>
                  <a:pt x="916" y="294"/>
                </a:cubicBezTo>
                <a:cubicBezTo>
                  <a:pt x="928" y="323"/>
                  <a:pt x="937" y="353"/>
                  <a:pt x="943" y="383"/>
                </a:cubicBezTo>
                <a:cubicBezTo>
                  <a:pt x="949" y="414"/>
                  <a:pt x="952" y="445"/>
                  <a:pt x="952" y="476"/>
                </a:cubicBezTo>
                <a:lnTo>
                  <a:pt x="952" y="640"/>
                </a:lnTo>
                <a:cubicBezTo>
                  <a:pt x="952" y="671"/>
                  <a:pt x="949" y="702"/>
                  <a:pt x="943" y="733"/>
                </a:cubicBezTo>
                <a:cubicBezTo>
                  <a:pt x="937" y="763"/>
                  <a:pt x="928" y="793"/>
                  <a:pt x="916" y="822"/>
                </a:cubicBezTo>
                <a:cubicBezTo>
                  <a:pt x="904" y="851"/>
                  <a:pt x="890" y="878"/>
                  <a:pt x="872" y="904"/>
                </a:cubicBezTo>
                <a:cubicBezTo>
                  <a:pt x="855" y="930"/>
                  <a:pt x="835" y="954"/>
                  <a:pt x="813" y="976"/>
                </a:cubicBezTo>
                <a:cubicBezTo>
                  <a:pt x="791" y="998"/>
                  <a:pt x="767" y="1018"/>
                  <a:pt x="741" y="1035"/>
                </a:cubicBezTo>
                <a:cubicBezTo>
                  <a:pt x="715" y="1053"/>
                  <a:pt x="688" y="1067"/>
                  <a:pt x="659" y="1079"/>
                </a:cubicBezTo>
                <a:cubicBezTo>
                  <a:pt x="630" y="1091"/>
                  <a:pt x="599" y="1100"/>
                  <a:pt x="568" y="1106"/>
                </a:cubicBezTo>
                <a:cubicBezTo>
                  <a:pt x="538" y="1113"/>
                  <a:pt x="507" y="1116"/>
                  <a:pt x="476" y="1116"/>
                </a:cubicBezTo>
                <a:cubicBezTo>
                  <a:pt x="444" y="1116"/>
                  <a:pt x="413" y="1113"/>
                  <a:pt x="383" y="1106"/>
                </a:cubicBezTo>
                <a:cubicBezTo>
                  <a:pt x="352" y="1100"/>
                  <a:pt x="322" y="1091"/>
                  <a:pt x="293" y="1079"/>
                </a:cubicBezTo>
                <a:cubicBezTo>
                  <a:pt x="265" y="1067"/>
                  <a:pt x="237" y="1053"/>
                  <a:pt x="211" y="1035"/>
                </a:cubicBezTo>
                <a:cubicBezTo>
                  <a:pt x="185" y="1018"/>
                  <a:pt x="161" y="998"/>
                  <a:pt x="139" y="976"/>
                </a:cubicBezTo>
                <a:cubicBezTo>
                  <a:pt x="117" y="954"/>
                  <a:pt x="97" y="930"/>
                  <a:pt x="80" y="904"/>
                </a:cubicBezTo>
                <a:cubicBezTo>
                  <a:pt x="63" y="878"/>
                  <a:pt x="48" y="851"/>
                  <a:pt x="36" y="822"/>
                </a:cubicBezTo>
                <a:cubicBezTo>
                  <a:pt x="24" y="793"/>
                  <a:pt x="15" y="763"/>
                  <a:pt x="9" y="733"/>
                </a:cubicBezTo>
                <a:cubicBezTo>
                  <a:pt x="3" y="702"/>
                  <a:pt x="0" y="671"/>
                  <a:pt x="0" y="640"/>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799" name="" descr=""/>
          <p:cNvPicPr/>
          <p:nvPr/>
        </p:nvPicPr>
        <p:blipFill>
          <a:blip r:embed="rId3"/>
          <a:stretch/>
        </p:blipFill>
        <p:spPr>
          <a:xfrm>
            <a:off x="710280" y="1704600"/>
            <a:ext cx="200160" cy="200160"/>
          </a:xfrm>
          <a:prstGeom prst="rect">
            <a:avLst/>
          </a:prstGeom>
          <a:noFill/>
          <a:ln w="0">
            <a:noFill/>
          </a:ln>
        </p:spPr>
      </p:pic>
      <p:sp>
        <p:nvSpPr>
          <p:cNvPr id="800" name=""/>
          <p:cNvSpPr txBox="1"/>
          <p:nvPr/>
        </p:nvSpPr>
        <p:spPr>
          <a:xfrm>
            <a:off x="534960" y="614880"/>
            <a:ext cx="281700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通过全方位数字化战略构建业务连续性保障体系</a:t>
            </a:r>
            <a:endParaRPr b="0" lang="en-US" sz="1050" strike="noStrike" u="none">
              <a:solidFill>
                <a:srgbClr val="000000"/>
              </a:solidFill>
              <a:effectLst/>
              <a:uFillTx/>
              <a:latin typeface="Times New Roman"/>
            </a:endParaRPr>
          </a:p>
        </p:txBody>
      </p:sp>
      <p:sp>
        <p:nvSpPr>
          <p:cNvPr id="801" name=""/>
          <p:cNvSpPr txBox="1"/>
          <p:nvPr/>
        </p:nvSpPr>
        <p:spPr>
          <a:xfrm>
            <a:off x="1113120" y="1618920"/>
            <a:ext cx="1341720" cy="212400"/>
          </a:xfrm>
          <a:prstGeom prst="rect">
            <a:avLst/>
          </a:prstGeom>
          <a:noFill/>
          <a:ln w="0">
            <a:noFill/>
          </a:ln>
        </p:spPr>
        <p:txBody>
          <a:bodyPr wrap="none" lIns="0" rIns="0" tIns="0" bIns="0" anchor="t">
            <a:spAutoFit/>
          </a:bodyPr>
          <a:p>
            <a:r>
              <a:rPr b="0" lang="zh-CN" sz="1320" strike="noStrike" u="none">
                <a:solidFill>
                  <a:srgbClr val="1e3a8a"/>
                </a:solidFill>
                <a:effectLst/>
                <a:uFillTx/>
                <a:latin typeface="WenQuanYiZenHei"/>
                <a:ea typeface="WenQuanYiZenHei"/>
              </a:rPr>
              <a:t>全生命周期数字化</a:t>
            </a:r>
            <a:endParaRPr b="0" lang="en-US" sz="1320" strike="noStrike" u="none">
              <a:solidFill>
                <a:srgbClr val="000000"/>
              </a:solidFill>
              <a:effectLst/>
              <a:uFillTx/>
              <a:latin typeface="Times New Roman"/>
            </a:endParaRPr>
          </a:p>
        </p:txBody>
      </p:sp>
      <p:sp>
        <p:nvSpPr>
          <p:cNvPr id="802" name=""/>
          <p:cNvSpPr txBox="1"/>
          <p:nvPr/>
        </p:nvSpPr>
        <p:spPr>
          <a:xfrm>
            <a:off x="1113120" y="1918800"/>
            <a:ext cx="388980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从设计、制造到销售服务的全环节数字化整合，确保信息流贯通和</a:t>
            </a:r>
            <a:endParaRPr b="0" lang="en-US" sz="1050" strike="noStrike" u="none">
              <a:solidFill>
                <a:srgbClr val="000000"/>
              </a:solidFill>
              <a:effectLst/>
              <a:uFillTx/>
              <a:latin typeface="Times New Roman"/>
            </a:endParaRPr>
          </a:p>
        </p:txBody>
      </p:sp>
      <p:pic>
        <p:nvPicPr>
          <p:cNvPr id="803" name="" descr=""/>
          <p:cNvPicPr/>
          <p:nvPr/>
        </p:nvPicPr>
        <p:blipFill>
          <a:blip r:embed="rId4"/>
          <a:stretch/>
        </p:blipFill>
        <p:spPr>
          <a:xfrm>
            <a:off x="1111320" y="2431800"/>
            <a:ext cx="133200" cy="133200"/>
          </a:xfrm>
          <a:prstGeom prst="rect">
            <a:avLst/>
          </a:prstGeom>
          <a:noFill/>
          <a:ln w="0">
            <a:noFill/>
          </a:ln>
        </p:spPr>
      </p:pic>
      <p:sp>
        <p:nvSpPr>
          <p:cNvPr id="804" name=""/>
          <p:cNvSpPr txBox="1"/>
          <p:nvPr/>
        </p:nvSpPr>
        <p:spPr>
          <a:xfrm>
            <a:off x="1113120" y="2119320"/>
            <a:ext cx="67140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业务连续性</a:t>
            </a:r>
            <a:endParaRPr b="0" lang="en-US" sz="1050" strike="noStrike" u="none">
              <a:solidFill>
                <a:srgbClr val="000000"/>
              </a:solidFill>
              <a:effectLst/>
              <a:uFillTx/>
              <a:latin typeface="Times New Roman"/>
            </a:endParaRPr>
          </a:p>
        </p:txBody>
      </p:sp>
      <p:sp>
        <p:nvSpPr>
          <p:cNvPr id="805" name=""/>
          <p:cNvSpPr txBox="1"/>
          <p:nvPr/>
        </p:nvSpPr>
        <p:spPr>
          <a:xfrm>
            <a:off x="1313640" y="2424600"/>
            <a:ext cx="13320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 </a:t>
            </a:r>
            <a:endParaRPr b="0" lang="en-US" sz="1050" strike="noStrike" u="none">
              <a:solidFill>
                <a:srgbClr val="000000"/>
              </a:solidFill>
              <a:effectLst/>
              <a:uFillTx/>
              <a:latin typeface="Times New Roman"/>
            </a:endParaRPr>
          </a:p>
        </p:txBody>
      </p:sp>
      <p:sp>
        <p:nvSpPr>
          <p:cNvPr id="806" name=""/>
          <p:cNvSpPr/>
          <p:nvPr/>
        </p:nvSpPr>
        <p:spPr>
          <a:xfrm>
            <a:off x="635040" y="3208680"/>
            <a:ext cx="401400" cy="401760"/>
          </a:xfrm>
          <a:custGeom>
            <a:avLst/>
            <a:gdLst/>
            <a:ahLst/>
            <a:rect l="0" t="0" r="r" b="b"/>
            <a:pathLst>
              <a:path w="1115" h="1116">
                <a:moveTo>
                  <a:pt x="1115" y="558"/>
                </a:moveTo>
                <a:cubicBezTo>
                  <a:pt x="1115" y="595"/>
                  <a:pt x="1111" y="631"/>
                  <a:pt x="1104" y="667"/>
                </a:cubicBezTo>
                <a:cubicBezTo>
                  <a:pt x="1097" y="703"/>
                  <a:pt x="1087" y="738"/>
                  <a:pt x="1073" y="772"/>
                </a:cubicBezTo>
                <a:cubicBezTo>
                  <a:pt x="1059" y="805"/>
                  <a:pt x="1041" y="838"/>
                  <a:pt x="1020" y="868"/>
                </a:cubicBezTo>
                <a:cubicBezTo>
                  <a:pt x="1000" y="898"/>
                  <a:pt x="977" y="926"/>
                  <a:pt x="951" y="952"/>
                </a:cubicBezTo>
                <a:cubicBezTo>
                  <a:pt x="925" y="978"/>
                  <a:pt x="897" y="1001"/>
                  <a:pt x="866" y="1022"/>
                </a:cubicBezTo>
                <a:cubicBezTo>
                  <a:pt x="836" y="1042"/>
                  <a:pt x="804" y="1059"/>
                  <a:pt x="770" y="1073"/>
                </a:cubicBezTo>
                <a:cubicBezTo>
                  <a:pt x="736" y="1087"/>
                  <a:pt x="701" y="1098"/>
                  <a:pt x="665" y="1105"/>
                </a:cubicBezTo>
                <a:cubicBezTo>
                  <a:pt x="630" y="1112"/>
                  <a:pt x="593" y="1116"/>
                  <a:pt x="557" y="1116"/>
                </a:cubicBezTo>
                <a:cubicBezTo>
                  <a:pt x="520" y="1116"/>
                  <a:pt x="484" y="1112"/>
                  <a:pt x="448" y="1105"/>
                </a:cubicBezTo>
                <a:cubicBezTo>
                  <a:pt x="412" y="1098"/>
                  <a:pt x="377" y="1087"/>
                  <a:pt x="344" y="1073"/>
                </a:cubicBezTo>
                <a:cubicBezTo>
                  <a:pt x="310" y="1059"/>
                  <a:pt x="278" y="1042"/>
                  <a:pt x="247" y="1022"/>
                </a:cubicBezTo>
                <a:cubicBezTo>
                  <a:pt x="217" y="1001"/>
                  <a:pt x="189" y="978"/>
                  <a:pt x="163" y="952"/>
                </a:cubicBezTo>
                <a:cubicBezTo>
                  <a:pt x="137" y="926"/>
                  <a:pt x="114" y="898"/>
                  <a:pt x="94" y="868"/>
                </a:cubicBezTo>
                <a:cubicBezTo>
                  <a:pt x="73" y="838"/>
                  <a:pt x="56" y="805"/>
                  <a:pt x="42" y="772"/>
                </a:cubicBezTo>
                <a:cubicBezTo>
                  <a:pt x="28" y="738"/>
                  <a:pt x="18" y="703"/>
                  <a:pt x="10" y="667"/>
                </a:cubicBezTo>
                <a:cubicBezTo>
                  <a:pt x="3" y="631"/>
                  <a:pt x="0" y="595"/>
                  <a:pt x="0" y="558"/>
                </a:cubicBezTo>
                <a:cubicBezTo>
                  <a:pt x="0" y="521"/>
                  <a:pt x="3" y="485"/>
                  <a:pt x="10" y="449"/>
                </a:cubicBezTo>
                <a:cubicBezTo>
                  <a:pt x="18" y="413"/>
                  <a:pt x="28" y="378"/>
                  <a:pt x="42" y="344"/>
                </a:cubicBezTo>
                <a:cubicBezTo>
                  <a:pt x="56" y="310"/>
                  <a:pt x="73" y="278"/>
                  <a:pt x="94" y="248"/>
                </a:cubicBezTo>
                <a:cubicBezTo>
                  <a:pt x="114" y="217"/>
                  <a:pt x="137" y="189"/>
                  <a:pt x="163" y="163"/>
                </a:cubicBezTo>
                <a:cubicBezTo>
                  <a:pt x="189" y="138"/>
                  <a:pt x="217" y="115"/>
                  <a:pt x="247" y="94"/>
                </a:cubicBezTo>
                <a:cubicBezTo>
                  <a:pt x="278" y="74"/>
                  <a:pt x="310" y="57"/>
                  <a:pt x="344" y="43"/>
                </a:cubicBezTo>
                <a:cubicBezTo>
                  <a:pt x="377" y="29"/>
                  <a:pt x="412" y="18"/>
                  <a:pt x="448" y="11"/>
                </a:cubicBezTo>
                <a:cubicBezTo>
                  <a:pt x="484" y="4"/>
                  <a:pt x="520" y="0"/>
                  <a:pt x="557" y="0"/>
                </a:cubicBezTo>
                <a:cubicBezTo>
                  <a:pt x="593" y="0"/>
                  <a:pt x="630" y="4"/>
                  <a:pt x="665" y="11"/>
                </a:cubicBezTo>
                <a:cubicBezTo>
                  <a:pt x="701" y="18"/>
                  <a:pt x="736" y="29"/>
                  <a:pt x="770" y="43"/>
                </a:cubicBezTo>
                <a:cubicBezTo>
                  <a:pt x="804" y="57"/>
                  <a:pt x="836" y="74"/>
                  <a:pt x="866" y="94"/>
                </a:cubicBezTo>
                <a:cubicBezTo>
                  <a:pt x="897" y="115"/>
                  <a:pt x="925" y="138"/>
                  <a:pt x="951" y="163"/>
                </a:cubicBezTo>
                <a:cubicBezTo>
                  <a:pt x="977" y="189"/>
                  <a:pt x="1000" y="217"/>
                  <a:pt x="1020" y="248"/>
                </a:cubicBezTo>
                <a:cubicBezTo>
                  <a:pt x="1041" y="278"/>
                  <a:pt x="1059" y="310"/>
                  <a:pt x="1073" y="344"/>
                </a:cubicBezTo>
                <a:cubicBezTo>
                  <a:pt x="1087" y="378"/>
                  <a:pt x="1097" y="413"/>
                  <a:pt x="1104" y="449"/>
                </a:cubicBezTo>
                <a:cubicBezTo>
                  <a:pt x="1111" y="485"/>
                  <a:pt x="1115" y="521"/>
                  <a:pt x="1115" y="558"/>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807" name="" descr=""/>
          <p:cNvPicPr/>
          <p:nvPr/>
        </p:nvPicPr>
        <p:blipFill>
          <a:blip r:embed="rId5"/>
          <a:stretch/>
        </p:blipFill>
        <p:spPr>
          <a:xfrm>
            <a:off x="718560" y="3309120"/>
            <a:ext cx="225360" cy="200160"/>
          </a:xfrm>
          <a:prstGeom prst="rect">
            <a:avLst/>
          </a:prstGeom>
          <a:noFill/>
          <a:ln w="0">
            <a:noFill/>
          </a:ln>
        </p:spPr>
      </p:pic>
      <p:sp>
        <p:nvSpPr>
          <p:cNvPr id="808" name=""/>
          <p:cNvSpPr txBox="1"/>
          <p:nvPr/>
        </p:nvSpPr>
        <p:spPr>
          <a:xfrm>
            <a:off x="1356120" y="2419920"/>
            <a:ext cx="24148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高度集成的信息系统覆盖产品全生命周期</a:t>
            </a:r>
            <a:endParaRPr b="0" lang="en-US" sz="1050" strike="noStrike" u="none">
              <a:solidFill>
                <a:srgbClr val="000000"/>
              </a:solidFill>
              <a:effectLst/>
              <a:uFillTx/>
              <a:latin typeface="Times New Roman"/>
            </a:endParaRPr>
          </a:p>
        </p:txBody>
      </p:sp>
      <p:sp>
        <p:nvSpPr>
          <p:cNvPr id="809" name=""/>
          <p:cNvSpPr txBox="1"/>
          <p:nvPr/>
        </p:nvSpPr>
        <p:spPr>
          <a:xfrm>
            <a:off x="1166760" y="3223440"/>
            <a:ext cx="671400" cy="212400"/>
          </a:xfrm>
          <a:prstGeom prst="rect">
            <a:avLst/>
          </a:prstGeom>
          <a:noFill/>
          <a:ln w="0">
            <a:noFill/>
          </a:ln>
        </p:spPr>
        <p:txBody>
          <a:bodyPr wrap="none" lIns="0" rIns="0" tIns="0" bIns="0" anchor="t">
            <a:spAutoFit/>
          </a:bodyPr>
          <a:p>
            <a:r>
              <a:rPr b="0" lang="zh-CN" sz="1320" strike="noStrike" u="none">
                <a:solidFill>
                  <a:srgbClr val="1e3a8a"/>
                </a:solidFill>
                <a:effectLst/>
                <a:uFillTx/>
                <a:latin typeface="WenQuanYiZenHei"/>
                <a:ea typeface="WenQuanYiZenHei"/>
              </a:rPr>
              <a:t>智能制造</a:t>
            </a:r>
            <a:endParaRPr b="0" lang="en-US" sz="1320" strike="noStrike" u="none">
              <a:solidFill>
                <a:srgbClr val="000000"/>
              </a:solidFill>
              <a:effectLst/>
              <a:uFillTx/>
              <a:latin typeface="Times New Roman"/>
            </a:endParaRPr>
          </a:p>
        </p:txBody>
      </p:sp>
      <p:sp>
        <p:nvSpPr>
          <p:cNvPr id="810" name=""/>
          <p:cNvSpPr txBox="1"/>
          <p:nvPr/>
        </p:nvSpPr>
        <p:spPr>
          <a:xfrm>
            <a:off x="1166760" y="3522960"/>
            <a:ext cx="375588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上海超级工厂采用高度自动化和智能化的生产线，增强生产稳定</a:t>
            </a:r>
            <a:endParaRPr b="0" lang="en-US" sz="1050" strike="noStrike" u="none">
              <a:solidFill>
                <a:srgbClr val="000000"/>
              </a:solidFill>
              <a:effectLst/>
              <a:uFillTx/>
              <a:latin typeface="Times New Roman"/>
            </a:endParaRPr>
          </a:p>
        </p:txBody>
      </p:sp>
      <p:pic>
        <p:nvPicPr>
          <p:cNvPr id="811" name="" descr=""/>
          <p:cNvPicPr/>
          <p:nvPr/>
        </p:nvPicPr>
        <p:blipFill>
          <a:blip r:embed="rId6"/>
          <a:stretch/>
        </p:blipFill>
        <p:spPr>
          <a:xfrm>
            <a:off x="1170000" y="4036320"/>
            <a:ext cx="133200" cy="133200"/>
          </a:xfrm>
          <a:prstGeom prst="rect">
            <a:avLst/>
          </a:prstGeom>
          <a:noFill/>
          <a:ln w="0">
            <a:noFill/>
          </a:ln>
        </p:spPr>
      </p:pic>
      <p:sp>
        <p:nvSpPr>
          <p:cNvPr id="812" name=""/>
          <p:cNvSpPr txBox="1"/>
          <p:nvPr/>
        </p:nvSpPr>
        <p:spPr>
          <a:xfrm>
            <a:off x="1166760" y="3723840"/>
            <a:ext cx="13500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性</a:t>
            </a:r>
            <a:endParaRPr b="0" lang="en-US" sz="1050" strike="noStrike" u="none">
              <a:solidFill>
                <a:srgbClr val="000000"/>
              </a:solidFill>
              <a:effectLst/>
              <a:uFillTx/>
              <a:latin typeface="Times New Roman"/>
            </a:endParaRPr>
          </a:p>
        </p:txBody>
      </p:sp>
      <p:sp>
        <p:nvSpPr>
          <p:cNvPr id="813" name=""/>
          <p:cNvSpPr txBox="1"/>
          <p:nvPr/>
        </p:nvSpPr>
        <p:spPr>
          <a:xfrm>
            <a:off x="1367280" y="4029120"/>
            <a:ext cx="13320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 </a:t>
            </a:r>
            <a:endParaRPr b="0" lang="en-US" sz="1050" strike="noStrike" u="none">
              <a:solidFill>
                <a:srgbClr val="000000"/>
              </a:solidFill>
              <a:effectLst/>
              <a:uFillTx/>
              <a:latin typeface="Times New Roman"/>
            </a:endParaRPr>
          </a:p>
        </p:txBody>
      </p:sp>
      <p:sp>
        <p:nvSpPr>
          <p:cNvPr id="814" name=""/>
          <p:cNvSpPr txBox="1"/>
          <p:nvPr/>
        </p:nvSpPr>
        <p:spPr>
          <a:xfrm>
            <a:off x="1409760" y="4024440"/>
            <a:ext cx="9396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冲压、涂装车间</a:t>
            </a:r>
            <a:endParaRPr b="0" lang="en-US" sz="1050" strike="noStrike" u="none">
              <a:solidFill>
                <a:srgbClr val="000000"/>
              </a:solidFill>
              <a:effectLst/>
              <a:uFillTx/>
              <a:latin typeface="Times New Roman"/>
            </a:endParaRPr>
          </a:p>
        </p:txBody>
      </p:sp>
      <p:sp>
        <p:nvSpPr>
          <p:cNvPr id="815" name=""/>
          <p:cNvSpPr txBox="1"/>
          <p:nvPr/>
        </p:nvSpPr>
        <p:spPr>
          <a:xfrm>
            <a:off x="2345760" y="4029120"/>
            <a:ext cx="415080" cy="157320"/>
          </a:xfrm>
          <a:prstGeom prst="rect">
            <a:avLst/>
          </a:prstGeom>
          <a:noFill/>
          <a:ln w="0">
            <a:noFill/>
          </a:ln>
        </p:spPr>
        <p:txBody>
          <a:bodyPr wrap="none" lIns="0" rIns="0" tIns="0" bIns="0" anchor="t">
            <a:spAutoFit/>
          </a:bodyPr>
          <a:p>
            <a:r>
              <a:rPr b="1" lang="en-US" sz="1050" strike="noStrike" u="none">
                <a:solidFill>
                  <a:srgbClr val="f5a623"/>
                </a:solidFill>
                <a:effectLst/>
                <a:uFillTx/>
                <a:latin typeface="DejaVuSans"/>
                <a:ea typeface="DejaVuSans"/>
              </a:rPr>
              <a:t>100%</a:t>
            </a:r>
            <a:endParaRPr b="0" lang="en-US" sz="1050" strike="noStrike" u="none">
              <a:solidFill>
                <a:srgbClr val="000000"/>
              </a:solidFill>
              <a:effectLst/>
              <a:uFillTx/>
              <a:latin typeface="Times New Roman"/>
            </a:endParaRPr>
          </a:p>
        </p:txBody>
      </p:sp>
      <p:pic>
        <p:nvPicPr>
          <p:cNvPr id="816" name="" descr=""/>
          <p:cNvPicPr/>
          <p:nvPr/>
        </p:nvPicPr>
        <p:blipFill>
          <a:blip r:embed="rId7"/>
          <a:stretch/>
        </p:blipFill>
        <p:spPr>
          <a:xfrm>
            <a:off x="1170000" y="4270320"/>
            <a:ext cx="133200" cy="133200"/>
          </a:xfrm>
          <a:prstGeom prst="rect">
            <a:avLst/>
          </a:prstGeom>
          <a:noFill/>
          <a:ln w="0">
            <a:noFill/>
          </a:ln>
        </p:spPr>
      </p:pic>
      <p:sp>
        <p:nvSpPr>
          <p:cNvPr id="817" name=""/>
          <p:cNvSpPr txBox="1"/>
          <p:nvPr/>
        </p:nvSpPr>
        <p:spPr>
          <a:xfrm>
            <a:off x="2759040" y="4024440"/>
            <a:ext cx="403200" cy="169560"/>
          </a:xfrm>
          <a:prstGeom prst="rect">
            <a:avLst/>
          </a:prstGeom>
          <a:noFill/>
          <a:ln w="0">
            <a:noFill/>
          </a:ln>
        </p:spPr>
        <p:txBody>
          <a:bodyPr wrap="none" lIns="0" rIns="0" tIns="0" bIns="0" anchor="t">
            <a:spAutoFit/>
          </a:bodyPr>
          <a:p>
            <a:r>
              <a:rPr b="0" lang="zh-CN" sz="1050" strike="noStrike" u="none">
                <a:solidFill>
                  <a:srgbClr val="f5a623"/>
                </a:solidFill>
                <a:effectLst/>
                <a:uFillTx/>
                <a:latin typeface="WenQuanYiZenHei"/>
                <a:ea typeface="WenQuanYiZenHei"/>
              </a:rPr>
              <a:t>自动化</a:t>
            </a:r>
            <a:endParaRPr b="0" lang="en-US" sz="1050" strike="noStrike" u="none">
              <a:solidFill>
                <a:srgbClr val="000000"/>
              </a:solidFill>
              <a:effectLst/>
              <a:uFillTx/>
              <a:latin typeface="Times New Roman"/>
            </a:endParaRPr>
          </a:p>
        </p:txBody>
      </p:sp>
      <p:sp>
        <p:nvSpPr>
          <p:cNvPr id="818" name=""/>
          <p:cNvSpPr txBox="1"/>
          <p:nvPr/>
        </p:nvSpPr>
        <p:spPr>
          <a:xfrm>
            <a:off x="1367280" y="4263120"/>
            <a:ext cx="13320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 </a:t>
            </a:r>
            <a:endParaRPr b="0" lang="en-US" sz="1050" strike="noStrike" u="none">
              <a:solidFill>
                <a:srgbClr val="000000"/>
              </a:solidFill>
              <a:effectLst/>
              <a:uFillTx/>
              <a:latin typeface="Times New Roman"/>
            </a:endParaRPr>
          </a:p>
        </p:txBody>
      </p:sp>
      <p:sp>
        <p:nvSpPr>
          <p:cNvPr id="819" name=""/>
          <p:cNvSpPr/>
          <p:nvPr/>
        </p:nvSpPr>
        <p:spPr>
          <a:xfrm>
            <a:off x="5498640" y="1403640"/>
            <a:ext cx="4797000" cy="1638360"/>
          </a:xfrm>
          <a:custGeom>
            <a:avLst/>
            <a:gdLst/>
            <a:ahLst/>
            <a:rect l="0" t="0" r="r" b="b"/>
            <a:pathLst>
              <a:path w="13325" h="4551">
                <a:moveTo>
                  <a:pt x="0" y="4365"/>
                </a:moveTo>
                <a:lnTo>
                  <a:pt x="0" y="186"/>
                </a:lnTo>
                <a:cubicBezTo>
                  <a:pt x="0" y="174"/>
                  <a:pt x="1" y="162"/>
                  <a:pt x="2" y="150"/>
                </a:cubicBezTo>
                <a:cubicBezTo>
                  <a:pt x="4" y="138"/>
                  <a:pt x="7" y="126"/>
                  <a:pt x="10" y="115"/>
                </a:cubicBezTo>
                <a:cubicBezTo>
                  <a:pt x="14" y="104"/>
                  <a:pt x="18" y="93"/>
                  <a:pt x="23" y="83"/>
                </a:cubicBezTo>
                <a:cubicBezTo>
                  <a:pt x="28" y="73"/>
                  <a:pt x="34" y="63"/>
                  <a:pt x="40" y="55"/>
                </a:cubicBezTo>
                <a:cubicBezTo>
                  <a:pt x="47" y="46"/>
                  <a:pt x="54" y="38"/>
                  <a:pt x="62" y="32"/>
                </a:cubicBezTo>
                <a:cubicBezTo>
                  <a:pt x="69" y="25"/>
                  <a:pt x="77" y="19"/>
                  <a:pt x="86" y="14"/>
                </a:cubicBezTo>
                <a:cubicBezTo>
                  <a:pt x="94" y="10"/>
                  <a:pt x="103" y="6"/>
                  <a:pt x="112" y="4"/>
                </a:cubicBezTo>
                <a:cubicBezTo>
                  <a:pt x="121" y="1"/>
                  <a:pt x="130" y="0"/>
                  <a:pt x="139" y="0"/>
                </a:cubicBezTo>
                <a:lnTo>
                  <a:pt x="13139" y="0"/>
                </a:lnTo>
                <a:cubicBezTo>
                  <a:pt x="13151" y="0"/>
                  <a:pt x="13164" y="1"/>
                  <a:pt x="13176" y="4"/>
                </a:cubicBezTo>
                <a:cubicBezTo>
                  <a:pt x="13187" y="6"/>
                  <a:pt x="13199" y="10"/>
                  <a:pt x="13210" y="14"/>
                </a:cubicBezTo>
                <a:cubicBezTo>
                  <a:pt x="13222" y="19"/>
                  <a:pt x="13232" y="25"/>
                  <a:pt x="13242" y="32"/>
                </a:cubicBezTo>
                <a:cubicBezTo>
                  <a:pt x="13253" y="38"/>
                  <a:pt x="13262" y="46"/>
                  <a:pt x="13271" y="55"/>
                </a:cubicBezTo>
                <a:cubicBezTo>
                  <a:pt x="13279" y="63"/>
                  <a:pt x="13287" y="73"/>
                  <a:pt x="13294" y="83"/>
                </a:cubicBezTo>
                <a:cubicBezTo>
                  <a:pt x="13300" y="93"/>
                  <a:pt x="13306" y="104"/>
                  <a:pt x="13311" y="115"/>
                </a:cubicBezTo>
                <a:cubicBezTo>
                  <a:pt x="13316" y="126"/>
                  <a:pt x="13319" y="138"/>
                  <a:pt x="13321" y="150"/>
                </a:cubicBezTo>
                <a:cubicBezTo>
                  <a:pt x="13324" y="162"/>
                  <a:pt x="13325" y="174"/>
                  <a:pt x="13325" y="186"/>
                </a:cubicBezTo>
                <a:lnTo>
                  <a:pt x="13325" y="4365"/>
                </a:lnTo>
                <a:cubicBezTo>
                  <a:pt x="13325" y="4378"/>
                  <a:pt x="13324" y="4390"/>
                  <a:pt x="13321" y="4402"/>
                </a:cubicBezTo>
                <a:cubicBezTo>
                  <a:pt x="13319" y="4414"/>
                  <a:pt x="13316" y="4425"/>
                  <a:pt x="13311" y="4436"/>
                </a:cubicBezTo>
                <a:cubicBezTo>
                  <a:pt x="13306" y="4448"/>
                  <a:pt x="13300" y="4458"/>
                  <a:pt x="13294" y="4469"/>
                </a:cubicBezTo>
                <a:cubicBezTo>
                  <a:pt x="13287" y="4479"/>
                  <a:pt x="13279" y="4488"/>
                  <a:pt x="13271" y="4497"/>
                </a:cubicBezTo>
                <a:cubicBezTo>
                  <a:pt x="13262" y="4505"/>
                  <a:pt x="13253" y="4513"/>
                  <a:pt x="13242" y="4520"/>
                </a:cubicBezTo>
                <a:cubicBezTo>
                  <a:pt x="13232" y="4527"/>
                  <a:pt x="13222" y="4532"/>
                  <a:pt x="13210" y="4537"/>
                </a:cubicBezTo>
                <a:cubicBezTo>
                  <a:pt x="13199" y="4542"/>
                  <a:pt x="13187" y="4545"/>
                  <a:pt x="13176" y="4547"/>
                </a:cubicBezTo>
                <a:cubicBezTo>
                  <a:pt x="13164" y="4550"/>
                  <a:pt x="13151" y="4551"/>
                  <a:pt x="13139" y="4551"/>
                </a:cubicBezTo>
                <a:lnTo>
                  <a:pt x="139" y="4551"/>
                </a:lnTo>
                <a:cubicBezTo>
                  <a:pt x="130" y="4551"/>
                  <a:pt x="121" y="4550"/>
                  <a:pt x="112" y="4547"/>
                </a:cubicBezTo>
                <a:cubicBezTo>
                  <a:pt x="103" y="4545"/>
                  <a:pt x="94" y="4542"/>
                  <a:pt x="86" y="4537"/>
                </a:cubicBezTo>
                <a:cubicBezTo>
                  <a:pt x="77" y="4532"/>
                  <a:pt x="69" y="4527"/>
                  <a:pt x="62" y="4520"/>
                </a:cubicBezTo>
                <a:cubicBezTo>
                  <a:pt x="54" y="4513"/>
                  <a:pt x="47" y="4505"/>
                  <a:pt x="40" y="4497"/>
                </a:cubicBezTo>
                <a:cubicBezTo>
                  <a:pt x="34" y="4488"/>
                  <a:pt x="28" y="4479"/>
                  <a:pt x="23" y="4469"/>
                </a:cubicBezTo>
                <a:cubicBezTo>
                  <a:pt x="18" y="4458"/>
                  <a:pt x="14" y="4448"/>
                  <a:pt x="10" y="4436"/>
                </a:cubicBezTo>
                <a:cubicBezTo>
                  <a:pt x="7" y="4425"/>
                  <a:pt x="4" y="4414"/>
                  <a:pt x="2" y="4402"/>
                </a:cubicBezTo>
                <a:cubicBezTo>
                  <a:pt x="1" y="4390"/>
                  <a:pt x="0" y="4378"/>
                  <a:pt x="0" y="4365"/>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20" name=""/>
          <p:cNvSpPr/>
          <p:nvPr/>
        </p:nvSpPr>
        <p:spPr>
          <a:xfrm>
            <a:off x="5481720" y="1403640"/>
            <a:ext cx="67320" cy="1638360"/>
          </a:xfrm>
          <a:custGeom>
            <a:avLst/>
            <a:gdLst/>
            <a:ahLst/>
            <a:rect l="0" t="0" r="r" b="b"/>
            <a:pathLst>
              <a:path w="187" h="4551">
                <a:moveTo>
                  <a:pt x="0" y="0"/>
                </a:moveTo>
                <a:lnTo>
                  <a:pt x="187" y="0"/>
                </a:lnTo>
                <a:lnTo>
                  <a:pt x="187" y="4551"/>
                </a:lnTo>
                <a:lnTo>
                  <a:pt x="0" y="4551"/>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21" name=""/>
          <p:cNvSpPr/>
          <p:nvPr/>
        </p:nvSpPr>
        <p:spPr>
          <a:xfrm>
            <a:off x="5498640" y="3242160"/>
            <a:ext cx="4797000" cy="1437840"/>
          </a:xfrm>
          <a:custGeom>
            <a:avLst/>
            <a:gdLst/>
            <a:ahLst/>
            <a:rect l="0" t="0" r="r" b="b"/>
            <a:pathLst>
              <a:path w="13325" h="3994">
                <a:moveTo>
                  <a:pt x="0" y="3808"/>
                </a:moveTo>
                <a:lnTo>
                  <a:pt x="0" y="186"/>
                </a:lnTo>
                <a:cubicBezTo>
                  <a:pt x="0" y="174"/>
                  <a:pt x="1" y="162"/>
                  <a:pt x="2" y="150"/>
                </a:cubicBezTo>
                <a:cubicBezTo>
                  <a:pt x="4" y="138"/>
                  <a:pt x="7" y="126"/>
                  <a:pt x="10" y="115"/>
                </a:cubicBezTo>
                <a:cubicBezTo>
                  <a:pt x="14" y="104"/>
                  <a:pt x="18" y="93"/>
                  <a:pt x="23" y="83"/>
                </a:cubicBezTo>
                <a:cubicBezTo>
                  <a:pt x="28" y="73"/>
                  <a:pt x="34" y="63"/>
                  <a:pt x="40" y="55"/>
                </a:cubicBezTo>
                <a:cubicBezTo>
                  <a:pt x="47" y="46"/>
                  <a:pt x="54" y="38"/>
                  <a:pt x="62" y="31"/>
                </a:cubicBezTo>
                <a:cubicBezTo>
                  <a:pt x="69" y="25"/>
                  <a:pt x="77" y="19"/>
                  <a:pt x="86" y="14"/>
                </a:cubicBezTo>
                <a:cubicBezTo>
                  <a:pt x="94" y="10"/>
                  <a:pt x="103" y="6"/>
                  <a:pt x="112" y="4"/>
                </a:cubicBezTo>
                <a:cubicBezTo>
                  <a:pt x="121" y="1"/>
                  <a:pt x="130" y="0"/>
                  <a:pt x="139" y="0"/>
                </a:cubicBezTo>
                <a:lnTo>
                  <a:pt x="13139" y="0"/>
                </a:lnTo>
                <a:cubicBezTo>
                  <a:pt x="13151" y="0"/>
                  <a:pt x="13164" y="1"/>
                  <a:pt x="13176" y="4"/>
                </a:cubicBezTo>
                <a:cubicBezTo>
                  <a:pt x="13187" y="6"/>
                  <a:pt x="13199" y="10"/>
                  <a:pt x="13210" y="14"/>
                </a:cubicBezTo>
                <a:cubicBezTo>
                  <a:pt x="13222" y="19"/>
                  <a:pt x="13232" y="25"/>
                  <a:pt x="13242" y="31"/>
                </a:cubicBezTo>
                <a:cubicBezTo>
                  <a:pt x="13253" y="38"/>
                  <a:pt x="13262" y="46"/>
                  <a:pt x="13271" y="55"/>
                </a:cubicBezTo>
                <a:cubicBezTo>
                  <a:pt x="13279" y="63"/>
                  <a:pt x="13287" y="73"/>
                  <a:pt x="13294" y="83"/>
                </a:cubicBezTo>
                <a:cubicBezTo>
                  <a:pt x="13300" y="93"/>
                  <a:pt x="13306" y="104"/>
                  <a:pt x="13311" y="115"/>
                </a:cubicBezTo>
                <a:cubicBezTo>
                  <a:pt x="13316" y="126"/>
                  <a:pt x="13319" y="138"/>
                  <a:pt x="13321" y="150"/>
                </a:cubicBezTo>
                <a:cubicBezTo>
                  <a:pt x="13324" y="162"/>
                  <a:pt x="13325" y="174"/>
                  <a:pt x="13325" y="186"/>
                </a:cubicBezTo>
                <a:lnTo>
                  <a:pt x="13325" y="3808"/>
                </a:lnTo>
                <a:cubicBezTo>
                  <a:pt x="13325" y="3820"/>
                  <a:pt x="13324" y="3832"/>
                  <a:pt x="13321" y="3844"/>
                </a:cubicBezTo>
                <a:cubicBezTo>
                  <a:pt x="13319" y="3856"/>
                  <a:pt x="13316" y="3868"/>
                  <a:pt x="13311" y="3879"/>
                </a:cubicBezTo>
                <a:cubicBezTo>
                  <a:pt x="13306" y="3890"/>
                  <a:pt x="13300" y="3901"/>
                  <a:pt x="13294" y="3911"/>
                </a:cubicBezTo>
                <a:cubicBezTo>
                  <a:pt x="13287" y="3921"/>
                  <a:pt x="13279" y="3931"/>
                  <a:pt x="13271" y="3939"/>
                </a:cubicBezTo>
                <a:cubicBezTo>
                  <a:pt x="13262" y="3948"/>
                  <a:pt x="13253" y="3956"/>
                  <a:pt x="13242" y="3963"/>
                </a:cubicBezTo>
                <a:cubicBezTo>
                  <a:pt x="13232" y="3969"/>
                  <a:pt x="13222" y="3975"/>
                  <a:pt x="13210" y="3980"/>
                </a:cubicBezTo>
                <a:cubicBezTo>
                  <a:pt x="13199" y="3984"/>
                  <a:pt x="13187" y="3988"/>
                  <a:pt x="13176" y="3990"/>
                </a:cubicBezTo>
                <a:cubicBezTo>
                  <a:pt x="13164" y="3993"/>
                  <a:pt x="13151" y="3994"/>
                  <a:pt x="13139" y="3994"/>
                </a:cubicBezTo>
                <a:lnTo>
                  <a:pt x="139" y="3994"/>
                </a:lnTo>
                <a:cubicBezTo>
                  <a:pt x="130" y="3994"/>
                  <a:pt x="121" y="3993"/>
                  <a:pt x="112" y="3990"/>
                </a:cubicBezTo>
                <a:cubicBezTo>
                  <a:pt x="103" y="3988"/>
                  <a:pt x="94" y="3984"/>
                  <a:pt x="86" y="3980"/>
                </a:cubicBezTo>
                <a:cubicBezTo>
                  <a:pt x="77" y="3975"/>
                  <a:pt x="69" y="3969"/>
                  <a:pt x="62" y="3963"/>
                </a:cubicBezTo>
                <a:cubicBezTo>
                  <a:pt x="54" y="3956"/>
                  <a:pt x="47" y="3948"/>
                  <a:pt x="40" y="3939"/>
                </a:cubicBezTo>
                <a:cubicBezTo>
                  <a:pt x="34" y="3931"/>
                  <a:pt x="28" y="3921"/>
                  <a:pt x="23" y="3911"/>
                </a:cubicBezTo>
                <a:cubicBezTo>
                  <a:pt x="18" y="3901"/>
                  <a:pt x="14" y="3890"/>
                  <a:pt x="10" y="3879"/>
                </a:cubicBezTo>
                <a:cubicBezTo>
                  <a:pt x="7" y="3868"/>
                  <a:pt x="4" y="3856"/>
                  <a:pt x="2" y="3844"/>
                </a:cubicBezTo>
                <a:cubicBezTo>
                  <a:pt x="1" y="3832"/>
                  <a:pt x="0" y="3820"/>
                  <a:pt x="0" y="3808"/>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22" name=""/>
          <p:cNvSpPr/>
          <p:nvPr/>
        </p:nvSpPr>
        <p:spPr>
          <a:xfrm>
            <a:off x="5481720" y="3242160"/>
            <a:ext cx="67320" cy="1437840"/>
          </a:xfrm>
          <a:custGeom>
            <a:avLst/>
            <a:gdLst/>
            <a:ahLst/>
            <a:rect l="0" t="0" r="r" b="b"/>
            <a:pathLst>
              <a:path w="187" h="3994">
                <a:moveTo>
                  <a:pt x="0" y="0"/>
                </a:moveTo>
                <a:lnTo>
                  <a:pt x="187" y="0"/>
                </a:lnTo>
                <a:lnTo>
                  <a:pt x="187" y="3994"/>
                </a:lnTo>
                <a:lnTo>
                  <a:pt x="0" y="3994"/>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23" name=""/>
          <p:cNvSpPr/>
          <p:nvPr/>
        </p:nvSpPr>
        <p:spPr>
          <a:xfrm>
            <a:off x="5498640" y="4880160"/>
            <a:ext cx="4797000" cy="1404360"/>
          </a:xfrm>
          <a:custGeom>
            <a:avLst/>
            <a:gdLst/>
            <a:ahLst/>
            <a:rect l="0" t="0" r="r" b="b"/>
            <a:pathLst>
              <a:path w="13325" h="3901">
                <a:moveTo>
                  <a:pt x="0" y="3715"/>
                </a:moveTo>
                <a:lnTo>
                  <a:pt x="0" y="187"/>
                </a:lnTo>
                <a:cubicBezTo>
                  <a:pt x="0" y="174"/>
                  <a:pt x="1" y="162"/>
                  <a:pt x="2" y="150"/>
                </a:cubicBezTo>
                <a:cubicBezTo>
                  <a:pt x="4" y="138"/>
                  <a:pt x="7" y="127"/>
                  <a:pt x="10" y="116"/>
                </a:cubicBezTo>
                <a:cubicBezTo>
                  <a:pt x="14" y="104"/>
                  <a:pt x="18" y="94"/>
                  <a:pt x="23" y="82"/>
                </a:cubicBezTo>
                <a:cubicBezTo>
                  <a:pt x="28" y="72"/>
                  <a:pt x="34" y="63"/>
                  <a:pt x="40" y="54"/>
                </a:cubicBezTo>
                <a:cubicBezTo>
                  <a:pt x="47" y="46"/>
                  <a:pt x="54" y="38"/>
                  <a:pt x="62" y="31"/>
                </a:cubicBezTo>
                <a:cubicBezTo>
                  <a:pt x="69" y="24"/>
                  <a:pt x="77" y="19"/>
                  <a:pt x="86" y="14"/>
                </a:cubicBezTo>
                <a:cubicBezTo>
                  <a:pt x="94" y="9"/>
                  <a:pt x="103" y="6"/>
                  <a:pt x="112" y="3"/>
                </a:cubicBezTo>
                <a:cubicBezTo>
                  <a:pt x="121" y="1"/>
                  <a:pt x="130" y="0"/>
                  <a:pt x="139" y="0"/>
                </a:cubicBezTo>
                <a:lnTo>
                  <a:pt x="13139" y="0"/>
                </a:lnTo>
                <a:cubicBezTo>
                  <a:pt x="13151" y="0"/>
                  <a:pt x="13164" y="1"/>
                  <a:pt x="13176" y="3"/>
                </a:cubicBezTo>
                <a:cubicBezTo>
                  <a:pt x="13187" y="6"/>
                  <a:pt x="13199" y="9"/>
                  <a:pt x="13210" y="14"/>
                </a:cubicBezTo>
                <a:cubicBezTo>
                  <a:pt x="13222" y="19"/>
                  <a:pt x="13232" y="24"/>
                  <a:pt x="13242" y="31"/>
                </a:cubicBezTo>
                <a:cubicBezTo>
                  <a:pt x="13253" y="38"/>
                  <a:pt x="13262" y="46"/>
                  <a:pt x="13271" y="54"/>
                </a:cubicBezTo>
                <a:cubicBezTo>
                  <a:pt x="13279" y="63"/>
                  <a:pt x="13287" y="72"/>
                  <a:pt x="13294" y="82"/>
                </a:cubicBezTo>
                <a:cubicBezTo>
                  <a:pt x="13300" y="94"/>
                  <a:pt x="13306" y="104"/>
                  <a:pt x="13311" y="116"/>
                </a:cubicBezTo>
                <a:cubicBezTo>
                  <a:pt x="13316" y="127"/>
                  <a:pt x="13319" y="138"/>
                  <a:pt x="13321" y="150"/>
                </a:cubicBezTo>
                <a:cubicBezTo>
                  <a:pt x="13324" y="162"/>
                  <a:pt x="13325" y="174"/>
                  <a:pt x="13325" y="187"/>
                </a:cubicBezTo>
                <a:lnTo>
                  <a:pt x="13325" y="3715"/>
                </a:lnTo>
                <a:cubicBezTo>
                  <a:pt x="13325" y="3727"/>
                  <a:pt x="13324" y="3739"/>
                  <a:pt x="13321" y="3751"/>
                </a:cubicBezTo>
                <a:cubicBezTo>
                  <a:pt x="13319" y="3763"/>
                  <a:pt x="13316" y="3775"/>
                  <a:pt x="13311" y="3786"/>
                </a:cubicBezTo>
                <a:cubicBezTo>
                  <a:pt x="13306" y="3797"/>
                  <a:pt x="13300" y="3808"/>
                  <a:pt x="13294" y="3818"/>
                </a:cubicBezTo>
                <a:cubicBezTo>
                  <a:pt x="13287" y="3828"/>
                  <a:pt x="13279" y="3838"/>
                  <a:pt x="13271" y="3846"/>
                </a:cubicBezTo>
                <a:cubicBezTo>
                  <a:pt x="13262" y="3855"/>
                  <a:pt x="13253" y="3863"/>
                  <a:pt x="13242" y="3869"/>
                </a:cubicBezTo>
                <a:cubicBezTo>
                  <a:pt x="13232" y="3876"/>
                  <a:pt x="13222" y="3882"/>
                  <a:pt x="13210" y="3887"/>
                </a:cubicBezTo>
                <a:cubicBezTo>
                  <a:pt x="13199" y="3891"/>
                  <a:pt x="13187" y="3895"/>
                  <a:pt x="13176" y="3897"/>
                </a:cubicBezTo>
                <a:cubicBezTo>
                  <a:pt x="13164" y="3900"/>
                  <a:pt x="13151" y="3901"/>
                  <a:pt x="13139" y="3901"/>
                </a:cubicBezTo>
                <a:lnTo>
                  <a:pt x="139" y="3901"/>
                </a:lnTo>
                <a:cubicBezTo>
                  <a:pt x="130" y="3901"/>
                  <a:pt x="121" y="3900"/>
                  <a:pt x="112" y="3897"/>
                </a:cubicBezTo>
                <a:cubicBezTo>
                  <a:pt x="103" y="3895"/>
                  <a:pt x="94" y="3891"/>
                  <a:pt x="86" y="3887"/>
                </a:cubicBezTo>
                <a:cubicBezTo>
                  <a:pt x="77" y="3882"/>
                  <a:pt x="69" y="3876"/>
                  <a:pt x="62" y="3869"/>
                </a:cubicBezTo>
                <a:cubicBezTo>
                  <a:pt x="54" y="3863"/>
                  <a:pt x="47" y="3855"/>
                  <a:pt x="40" y="3846"/>
                </a:cubicBezTo>
                <a:cubicBezTo>
                  <a:pt x="34" y="3838"/>
                  <a:pt x="28" y="3828"/>
                  <a:pt x="23" y="3818"/>
                </a:cubicBezTo>
                <a:cubicBezTo>
                  <a:pt x="18" y="3808"/>
                  <a:pt x="14" y="3797"/>
                  <a:pt x="10" y="3786"/>
                </a:cubicBezTo>
                <a:cubicBezTo>
                  <a:pt x="7" y="3775"/>
                  <a:pt x="4" y="3763"/>
                  <a:pt x="2" y="3751"/>
                </a:cubicBezTo>
                <a:cubicBezTo>
                  <a:pt x="1" y="3739"/>
                  <a:pt x="0" y="3727"/>
                  <a:pt x="0" y="3715"/>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24" name=""/>
          <p:cNvSpPr/>
          <p:nvPr/>
        </p:nvSpPr>
        <p:spPr>
          <a:xfrm>
            <a:off x="5481720" y="4880160"/>
            <a:ext cx="67320" cy="1404360"/>
          </a:xfrm>
          <a:custGeom>
            <a:avLst/>
            <a:gdLst/>
            <a:ahLst/>
            <a:rect l="0" t="0" r="r" b="b"/>
            <a:pathLst>
              <a:path w="187" h="3901">
                <a:moveTo>
                  <a:pt x="0" y="0"/>
                </a:moveTo>
                <a:lnTo>
                  <a:pt x="187" y="0"/>
                </a:lnTo>
                <a:lnTo>
                  <a:pt x="187" y="3901"/>
                </a:lnTo>
                <a:lnTo>
                  <a:pt x="0" y="3901"/>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25" name=""/>
          <p:cNvSpPr/>
          <p:nvPr/>
        </p:nvSpPr>
        <p:spPr>
          <a:xfrm>
            <a:off x="5715720" y="1604160"/>
            <a:ext cx="384840" cy="401760"/>
          </a:xfrm>
          <a:custGeom>
            <a:avLst/>
            <a:gdLst/>
            <a:ahLst/>
            <a:rect l="0" t="0" r="r" b="b"/>
            <a:pathLst>
              <a:path w="1069" h="1116">
                <a:moveTo>
                  <a:pt x="0" y="582"/>
                </a:moveTo>
                <a:lnTo>
                  <a:pt x="0" y="534"/>
                </a:lnTo>
                <a:cubicBezTo>
                  <a:pt x="0" y="499"/>
                  <a:pt x="4" y="465"/>
                  <a:pt x="10" y="430"/>
                </a:cubicBezTo>
                <a:cubicBezTo>
                  <a:pt x="17" y="396"/>
                  <a:pt x="27" y="362"/>
                  <a:pt x="41" y="330"/>
                </a:cubicBezTo>
                <a:cubicBezTo>
                  <a:pt x="54" y="298"/>
                  <a:pt x="71" y="267"/>
                  <a:pt x="90" y="238"/>
                </a:cubicBezTo>
                <a:cubicBezTo>
                  <a:pt x="110" y="209"/>
                  <a:pt x="132" y="182"/>
                  <a:pt x="157" y="157"/>
                </a:cubicBezTo>
                <a:cubicBezTo>
                  <a:pt x="181" y="132"/>
                  <a:pt x="208" y="110"/>
                  <a:pt x="238" y="90"/>
                </a:cubicBezTo>
                <a:cubicBezTo>
                  <a:pt x="267" y="71"/>
                  <a:pt x="297" y="54"/>
                  <a:pt x="330" y="41"/>
                </a:cubicBezTo>
                <a:cubicBezTo>
                  <a:pt x="362" y="28"/>
                  <a:pt x="396" y="18"/>
                  <a:pt x="430" y="11"/>
                </a:cubicBezTo>
                <a:cubicBezTo>
                  <a:pt x="464" y="4"/>
                  <a:pt x="499" y="0"/>
                  <a:pt x="534" y="0"/>
                </a:cubicBezTo>
                <a:cubicBezTo>
                  <a:pt x="569" y="0"/>
                  <a:pt x="604" y="4"/>
                  <a:pt x="638" y="11"/>
                </a:cubicBezTo>
                <a:cubicBezTo>
                  <a:pt x="674" y="18"/>
                  <a:pt x="707" y="28"/>
                  <a:pt x="739" y="41"/>
                </a:cubicBezTo>
                <a:cubicBezTo>
                  <a:pt x="772" y="54"/>
                  <a:pt x="803" y="71"/>
                  <a:pt x="832" y="90"/>
                </a:cubicBezTo>
                <a:cubicBezTo>
                  <a:pt x="861" y="110"/>
                  <a:pt x="888" y="132"/>
                  <a:pt x="913" y="157"/>
                </a:cubicBezTo>
                <a:cubicBezTo>
                  <a:pt x="937" y="182"/>
                  <a:pt x="960" y="209"/>
                  <a:pt x="979" y="238"/>
                </a:cubicBezTo>
                <a:cubicBezTo>
                  <a:pt x="999" y="267"/>
                  <a:pt x="1015" y="298"/>
                  <a:pt x="1028" y="330"/>
                </a:cubicBezTo>
                <a:cubicBezTo>
                  <a:pt x="1042" y="362"/>
                  <a:pt x="1052" y="396"/>
                  <a:pt x="1059" y="430"/>
                </a:cubicBezTo>
                <a:cubicBezTo>
                  <a:pt x="1066" y="465"/>
                  <a:pt x="1069" y="499"/>
                  <a:pt x="1069" y="534"/>
                </a:cubicBezTo>
                <a:lnTo>
                  <a:pt x="1069" y="582"/>
                </a:lnTo>
                <a:cubicBezTo>
                  <a:pt x="1069" y="617"/>
                  <a:pt x="1066" y="652"/>
                  <a:pt x="1059" y="686"/>
                </a:cubicBezTo>
                <a:cubicBezTo>
                  <a:pt x="1052" y="720"/>
                  <a:pt x="1042" y="754"/>
                  <a:pt x="1028" y="786"/>
                </a:cubicBezTo>
                <a:cubicBezTo>
                  <a:pt x="1015" y="818"/>
                  <a:pt x="999" y="849"/>
                  <a:pt x="979" y="878"/>
                </a:cubicBezTo>
                <a:cubicBezTo>
                  <a:pt x="960" y="907"/>
                  <a:pt x="937" y="934"/>
                  <a:pt x="913" y="959"/>
                </a:cubicBezTo>
                <a:cubicBezTo>
                  <a:pt x="888" y="984"/>
                  <a:pt x="861" y="1006"/>
                  <a:pt x="832" y="1026"/>
                </a:cubicBezTo>
                <a:cubicBezTo>
                  <a:pt x="803" y="1045"/>
                  <a:pt x="772" y="1062"/>
                  <a:pt x="739" y="1075"/>
                </a:cubicBezTo>
                <a:cubicBezTo>
                  <a:pt x="707" y="1088"/>
                  <a:pt x="674" y="1099"/>
                  <a:pt x="638" y="1105"/>
                </a:cubicBezTo>
                <a:cubicBezTo>
                  <a:pt x="604" y="1112"/>
                  <a:pt x="569" y="1116"/>
                  <a:pt x="534" y="1116"/>
                </a:cubicBezTo>
                <a:cubicBezTo>
                  <a:pt x="499" y="1116"/>
                  <a:pt x="464" y="1112"/>
                  <a:pt x="430" y="1105"/>
                </a:cubicBezTo>
                <a:cubicBezTo>
                  <a:pt x="396" y="1099"/>
                  <a:pt x="362" y="1088"/>
                  <a:pt x="330" y="1075"/>
                </a:cubicBezTo>
                <a:cubicBezTo>
                  <a:pt x="297" y="1062"/>
                  <a:pt x="267" y="1045"/>
                  <a:pt x="238" y="1026"/>
                </a:cubicBezTo>
                <a:cubicBezTo>
                  <a:pt x="208" y="1006"/>
                  <a:pt x="181" y="984"/>
                  <a:pt x="157" y="959"/>
                </a:cubicBezTo>
                <a:cubicBezTo>
                  <a:pt x="132" y="934"/>
                  <a:pt x="110" y="907"/>
                  <a:pt x="90" y="878"/>
                </a:cubicBezTo>
                <a:cubicBezTo>
                  <a:pt x="71" y="849"/>
                  <a:pt x="54" y="818"/>
                  <a:pt x="41" y="786"/>
                </a:cubicBezTo>
                <a:cubicBezTo>
                  <a:pt x="27" y="754"/>
                  <a:pt x="17" y="720"/>
                  <a:pt x="10" y="686"/>
                </a:cubicBezTo>
                <a:cubicBezTo>
                  <a:pt x="4" y="652"/>
                  <a:pt x="0" y="617"/>
                  <a:pt x="0" y="582"/>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826" name="" descr=""/>
          <p:cNvPicPr/>
          <p:nvPr/>
        </p:nvPicPr>
        <p:blipFill>
          <a:blip r:embed="rId8"/>
          <a:stretch/>
        </p:blipFill>
        <p:spPr>
          <a:xfrm>
            <a:off x="5807880" y="1704600"/>
            <a:ext cx="200160" cy="200160"/>
          </a:xfrm>
          <a:prstGeom prst="rect">
            <a:avLst/>
          </a:prstGeom>
          <a:noFill/>
          <a:ln w="0">
            <a:noFill/>
          </a:ln>
        </p:spPr>
      </p:pic>
      <p:sp>
        <p:nvSpPr>
          <p:cNvPr id="827" name=""/>
          <p:cNvSpPr txBox="1"/>
          <p:nvPr/>
        </p:nvSpPr>
        <p:spPr>
          <a:xfrm>
            <a:off x="1409760" y="4258440"/>
            <a:ext cx="18781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应用数字孪生技术优化生产流程</a:t>
            </a:r>
            <a:endParaRPr b="0" lang="en-US" sz="1050" strike="noStrike" u="none">
              <a:solidFill>
                <a:srgbClr val="000000"/>
              </a:solidFill>
              <a:effectLst/>
              <a:uFillTx/>
              <a:latin typeface="Times New Roman"/>
            </a:endParaRPr>
          </a:p>
        </p:txBody>
      </p:sp>
      <p:sp>
        <p:nvSpPr>
          <p:cNvPr id="828" name=""/>
          <p:cNvSpPr txBox="1"/>
          <p:nvPr/>
        </p:nvSpPr>
        <p:spPr>
          <a:xfrm>
            <a:off x="6235560" y="1618920"/>
            <a:ext cx="1006560" cy="212400"/>
          </a:xfrm>
          <a:prstGeom prst="rect">
            <a:avLst/>
          </a:prstGeom>
          <a:noFill/>
          <a:ln w="0">
            <a:noFill/>
          </a:ln>
        </p:spPr>
        <p:txBody>
          <a:bodyPr wrap="none" lIns="0" rIns="0" tIns="0" bIns="0" anchor="t">
            <a:spAutoFit/>
          </a:bodyPr>
          <a:p>
            <a:r>
              <a:rPr b="0" lang="zh-CN" sz="1320" strike="noStrike" u="none">
                <a:solidFill>
                  <a:srgbClr val="1e3a8a"/>
                </a:solidFill>
                <a:effectLst/>
                <a:uFillTx/>
                <a:latin typeface="WenQuanYiZenHei"/>
                <a:ea typeface="WenQuanYiZenHei"/>
              </a:rPr>
              <a:t>数据驱动决策</a:t>
            </a:r>
            <a:endParaRPr b="0" lang="en-US" sz="1320" strike="noStrike" u="none">
              <a:solidFill>
                <a:srgbClr val="000000"/>
              </a:solidFill>
              <a:effectLst/>
              <a:uFillTx/>
              <a:latin typeface="Times New Roman"/>
            </a:endParaRPr>
          </a:p>
        </p:txBody>
      </p:sp>
      <p:sp>
        <p:nvSpPr>
          <p:cNvPr id="829" name=""/>
          <p:cNvSpPr txBox="1"/>
          <p:nvPr/>
        </p:nvSpPr>
        <p:spPr>
          <a:xfrm>
            <a:off x="6235560" y="1918800"/>
            <a:ext cx="375588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大规模应用数据分析和人工智能技术，增强业务预测和风险管理</a:t>
            </a:r>
            <a:endParaRPr b="0" lang="en-US" sz="1050" strike="noStrike" u="none">
              <a:solidFill>
                <a:srgbClr val="000000"/>
              </a:solidFill>
              <a:effectLst/>
              <a:uFillTx/>
              <a:latin typeface="Times New Roman"/>
            </a:endParaRPr>
          </a:p>
        </p:txBody>
      </p:sp>
      <p:pic>
        <p:nvPicPr>
          <p:cNvPr id="830" name="" descr=""/>
          <p:cNvPicPr/>
          <p:nvPr/>
        </p:nvPicPr>
        <p:blipFill>
          <a:blip r:embed="rId9"/>
          <a:stretch/>
        </p:blipFill>
        <p:spPr>
          <a:xfrm>
            <a:off x="6234120" y="2431800"/>
            <a:ext cx="133200" cy="133200"/>
          </a:xfrm>
          <a:prstGeom prst="rect">
            <a:avLst/>
          </a:prstGeom>
          <a:noFill/>
          <a:ln w="0">
            <a:noFill/>
          </a:ln>
        </p:spPr>
      </p:pic>
      <p:sp>
        <p:nvSpPr>
          <p:cNvPr id="831" name=""/>
          <p:cNvSpPr txBox="1"/>
          <p:nvPr/>
        </p:nvSpPr>
        <p:spPr>
          <a:xfrm>
            <a:off x="6235560" y="2119320"/>
            <a:ext cx="26892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能力</a:t>
            </a:r>
            <a:endParaRPr b="0" lang="en-US" sz="1050" strike="noStrike" u="none">
              <a:solidFill>
                <a:srgbClr val="000000"/>
              </a:solidFill>
              <a:effectLst/>
              <a:uFillTx/>
              <a:latin typeface="Times New Roman"/>
            </a:endParaRPr>
          </a:p>
        </p:txBody>
      </p:sp>
      <p:sp>
        <p:nvSpPr>
          <p:cNvPr id="832" name=""/>
          <p:cNvSpPr txBox="1"/>
          <p:nvPr/>
        </p:nvSpPr>
        <p:spPr>
          <a:xfrm>
            <a:off x="6436080" y="2424600"/>
            <a:ext cx="13320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 </a:t>
            </a:r>
            <a:endParaRPr b="0" lang="en-US" sz="1050" strike="noStrike" u="none">
              <a:solidFill>
                <a:srgbClr val="000000"/>
              </a:solidFill>
              <a:effectLst/>
              <a:uFillTx/>
              <a:latin typeface="Times New Roman"/>
            </a:endParaRPr>
          </a:p>
        </p:txBody>
      </p:sp>
      <p:pic>
        <p:nvPicPr>
          <p:cNvPr id="833" name="" descr=""/>
          <p:cNvPicPr/>
          <p:nvPr/>
        </p:nvPicPr>
        <p:blipFill>
          <a:blip r:embed="rId10"/>
          <a:stretch/>
        </p:blipFill>
        <p:spPr>
          <a:xfrm>
            <a:off x="6234120" y="2665800"/>
            <a:ext cx="133200" cy="133200"/>
          </a:xfrm>
          <a:prstGeom prst="rect">
            <a:avLst/>
          </a:prstGeom>
          <a:noFill/>
          <a:ln w="0">
            <a:noFill/>
          </a:ln>
        </p:spPr>
      </p:pic>
      <p:sp>
        <p:nvSpPr>
          <p:cNvPr id="834" name=""/>
          <p:cNvSpPr txBox="1"/>
          <p:nvPr/>
        </p:nvSpPr>
        <p:spPr>
          <a:xfrm>
            <a:off x="6478560" y="2419920"/>
            <a:ext cx="1744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产品设计优化与生产效率提升</a:t>
            </a:r>
            <a:endParaRPr b="0" lang="en-US" sz="1050" strike="noStrike" u="none">
              <a:solidFill>
                <a:srgbClr val="000000"/>
              </a:solidFill>
              <a:effectLst/>
              <a:uFillTx/>
              <a:latin typeface="Times New Roman"/>
            </a:endParaRPr>
          </a:p>
        </p:txBody>
      </p:sp>
      <p:sp>
        <p:nvSpPr>
          <p:cNvPr id="835" name=""/>
          <p:cNvSpPr txBox="1"/>
          <p:nvPr/>
        </p:nvSpPr>
        <p:spPr>
          <a:xfrm>
            <a:off x="6436080" y="2658600"/>
            <a:ext cx="13320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 </a:t>
            </a:r>
            <a:endParaRPr b="0" lang="en-US" sz="1050" strike="noStrike" u="none">
              <a:solidFill>
                <a:srgbClr val="000000"/>
              </a:solidFill>
              <a:effectLst/>
              <a:uFillTx/>
              <a:latin typeface="Times New Roman"/>
            </a:endParaRPr>
          </a:p>
        </p:txBody>
      </p:sp>
      <p:sp>
        <p:nvSpPr>
          <p:cNvPr id="836" name=""/>
          <p:cNvSpPr/>
          <p:nvPr/>
        </p:nvSpPr>
        <p:spPr>
          <a:xfrm>
            <a:off x="5715720" y="3442680"/>
            <a:ext cx="401400" cy="401760"/>
          </a:xfrm>
          <a:custGeom>
            <a:avLst/>
            <a:gdLst/>
            <a:ahLst/>
            <a:rect l="0" t="0" r="r" b="b"/>
            <a:pathLst>
              <a:path w="1115" h="1116">
                <a:moveTo>
                  <a:pt x="1115" y="557"/>
                </a:moveTo>
                <a:cubicBezTo>
                  <a:pt x="1115" y="594"/>
                  <a:pt x="1112" y="630"/>
                  <a:pt x="1105" y="666"/>
                </a:cubicBezTo>
                <a:cubicBezTo>
                  <a:pt x="1098" y="702"/>
                  <a:pt x="1087" y="737"/>
                  <a:pt x="1073" y="771"/>
                </a:cubicBezTo>
                <a:cubicBezTo>
                  <a:pt x="1059" y="804"/>
                  <a:pt x="1042" y="836"/>
                  <a:pt x="1022" y="867"/>
                </a:cubicBezTo>
                <a:cubicBezTo>
                  <a:pt x="1001" y="897"/>
                  <a:pt x="978" y="925"/>
                  <a:pt x="952" y="951"/>
                </a:cubicBezTo>
                <a:cubicBezTo>
                  <a:pt x="926" y="977"/>
                  <a:pt x="898" y="1000"/>
                  <a:pt x="868" y="1022"/>
                </a:cubicBezTo>
                <a:cubicBezTo>
                  <a:pt x="837" y="1042"/>
                  <a:pt x="805" y="1059"/>
                  <a:pt x="772" y="1073"/>
                </a:cubicBezTo>
                <a:cubicBezTo>
                  <a:pt x="738" y="1087"/>
                  <a:pt x="703" y="1098"/>
                  <a:pt x="667" y="1105"/>
                </a:cubicBezTo>
                <a:cubicBezTo>
                  <a:pt x="631" y="1112"/>
                  <a:pt x="595" y="1116"/>
                  <a:pt x="558" y="1116"/>
                </a:cubicBezTo>
                <a:cubicBezTo>
                  <a:pt x="522" y="1116"/>
                  <a:pt x="486" y="1112"/>
                  <a:pt x="450" y="1105"/>
                </a:cubicBezTo>
                <a:cubicBezTo>
                  <a:pt x="414" y="1098"/>
                  <a:pt x="379" y="1087"/>
                  <a:pt x="345" y="1073"/>
                </a:cubicBezTo>
                <a:cubicBezTo>
                  <a:pt x="311" y="1059"/>
                  <a:pt x="279" y="1042"/>
                  <a:pt x="248" y="1022"/>
                </a:cubicBezTo>
                <a:cubicBezTo>
                  <a:pt x="217" y="1000"/>
                  <a:pt x="189" y="977"/>
                  <a:pt x="163" y="951"/>
                </a:cubicBezTo>
                <a:cubicBezTo>
                  <a:pt x="138" y="925"/>
                  <a:pt x="114" y="897"/>
                  <a:pt x="94" y="867"/>
                </a:cubicBezTo>
                <a:cubicBezTo>
                  <a:pt x="74" y="836"/>
                  <a:pt x="57" y="804"/>
                  <a:pt x="43" y="771"/>
                </a:cubicBezTo>
                <a:cubicBezTo>
                  <a:pt x="29" y="737"/>
                  <a:pt x="18" y="702"/>
                  <a:pt x="11" y="666"/>
                </a:cubicBezTo>
                <a:cubicBezTo>
                  <a:pt x="4" y="630"/>
                  <a:pt x="0" y="594"/>
                  <a:pt x="0" y="557"/>
                </a:cubicBezTo>
                <a:cubicBezTo>
                  <a:pt x="0" y="521"/>
                  <a:pt x="4" y="485"/>
                  <a:pt x="11" y="449"/>
                </a:cubicBezTo>
                <a:cubicBezTo>
                  <a:pt x="18" y="413"/>
                  <a:pt x="29" y="378"/>
                  <a:pt x="43" y="344"/>
                </a:cubicBezTo>
                <a:cubicBezTo>
                  <a:pt x="57" y="310"/>
                  <a:pt x="74" y="278"/>
                  <a:pt x="94" y="248"/>
                </a:cubicBezTo>
                <a:cubicBezTo>
                  <a:pt x="114" y="217"/>
                  <a:pt x="138" y="189"/>
                  <a:pt x="163" y="163"/>
                </a:cubicBezTo>
                <a:cubicBezTo>
                  <a:pt x="189" y="138"/>
                  <a:pt x="217" y="114"/>
                  <a:pt x="248" y="94"/>
                </a:cubicBezTo>
                <a:cubicBezTo>
                  <a:pt x="279" y="74"/>
                  <a:pt x="311" y="57"/>
                  <a:pt x="345" y="43"/>
                </a:cubicBezTo>
                <a:cubicBezTo>
                  <a:pt x="379" y="29"/>
                  <a:pt x="414" y="18"/>
                  <a:pt x="450" y="11"/>
                </a:cubicBezTo>
                <a:cubicBezTo>
                  <a:pt x="486" y="4"/>
                  <a:pt x="522" y="0"/>
                  <a:pt x="558" y="0"/>
                </a:cubicBezTo>
                <a:cubicBezTo>
                  <a:pt x="595" y="0"/>
                  <a:pt x="631" y="4"/>
                  <a:pt x="667" y="11"/>
                </a:cubicBezTo>
                <a:cubicBezTo>
                  <a:pt x="703" y="18"/>
                  <a:pt x="738" y="29"/>
                  <a:pt x="772" y="43"/>
                </a:cubicBezTo>
                <a:cubicBezTo>
                  <a:pt x="805" y="57"/>
                  <a:pt x="837" y="74"/>
                  <a:pt x="868" y="94"/>
                </a:cubicBezTo>
                <a:cubicBezTo>
                  <a:pt x="898" y="114"/>
                  <a:pt x="926" y="138"/>
                  <a:pt x="952" y="163"/>
                </a:cubicBezTo>
                <a:cubicBezTo>
                  <a:pt x="978" y="189"/>
                  <a:pt x="1001" y="217"/>
                  <a:pt x="1022" y="248"/>
                </a:cubicBezTo>
                <a:cubicBezTo>
                  <a:pt x="1042" y="278"/>
                  <a:pt x="1059" y="310"/>
                  <a:pt x="1073" y="344"/>
                </a:cubicBezTo>
                <a:cubicBezTo>
                  <a:pt x="1087" y="378"/>
                  <a:pt x="1098" y="413"/>
                  <a:pt x="1105" y="449"/>
                </a:cubicBezTo>
                <a:cubicBezTo>
                  <a:pt x="1112" y="485"/>
                  <a:pt x="1115" y="521"/>
                  <a:pt x="1115" y="557"/>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837" name="" descr=""/>
          <p:cNvPicPr/>
          <p:nvPr/>
        </p:nvPicPr>
        <p:blipFill>
          <a:blip r:embed="rId11"/>
          <a:stretch/>
        </p:blipFill>
        <p:spPr>
          <a:xfrm>
            <a:off x="5791320" y="3543120"/>
            <a:ext cx="250200" cy="200160"/>
          </a:xfrm>
          <a:prstGeom prst="rect">
            <a:avLst/>
          </a:prstGeom>
          <a:noFill/>
          <a:ln w="0">
            <a:noFill/>
          </a:ln>
        </p:spPr>
      </p:pic>
      <p:sp>
        <p:nvSpPr>
          <p:cNvPr id="838" name=""/>
          <p:cNvSpPr txBox="1"/>
          <p:nvPr/>
        </p:nvSpPr>
        <p:spPr>
          <a:xfrm>
            <a:off x="6478560" y="2653920"/>
            <a:ext cx="16099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供应链风险实时监控与预警</a:t>
            </a:r>
            <a:endParaRPr b="0" lang="en-US" sz="1050" strike="noStrike" u="none">
              <a:solidFill>
                <a:srgbClr val="000000"/>
              </a:solidFill>
              <a:effectLst/>
              <a:uFillTx/>
              <a:latin typeface="Times New Roman"/>
            </a:endParaRPr>
          </a:p>
        </p:txBody>
      </p:sp>
      <p:sp>
        <p:nvSpPr>
          <p:cNvPr id="839" name=""/>
          <p:cNvSpPr txBox="1"/>
          <p:nvPr/>
        </p:nvSpPr>
        <p:spPr>
          <a:xfrm>
            <a:off x="6250680" y="3457440"/>
            <a:ext cx="838800" cy="212400"/>
          </a:xfrm>
          <a:prstGeom prst="rect">
            <a:avLst/>
          </a:prstGeom>
          <a:noFill/>
          <a:ln w="0">
            <a:noFill/>
          </a:ln>
        </p:spPr>
        <p:txBody>
          <a:bodyPr wrap="none" lIns="0" rIns="0" tIns="0" bIns="0" anchor="t">
            <a:spAutoFit/>
          </a:bodyPr>
          <a:p>
            <a:r>
              <a:rPr b="0" lang="zh-CN" sz="1320" strike="noStrike" u="none">
                <a:solidFill>
                  <a:srgbClr val="1e3a8a"/>
                </a:solidFill>
                <a:effectLst/>
                <a:uFillTx/>
                <a:latin typeface="WenQuanYiZenHei"/>
                <a:ea typeface="WenQuanYiZenHei"/>
              </a:rPr>
              <a:t>供应链韧性</a:t>
            </a:r>
            <a:endParaRPr b="0" lang="en-US" sz="1320" strike="noStrike" u="none">
              <a:solidFill>
                <a:srgbClr val="000000"/>
              </a:solidFill>
              <a:effectLst/>
              <a:uFillTx/>
              <a:latin typeface="Times New Roman"/>
            </a:endParaRPr>
          </a:p>
        </p:txBody>
      </p:sp>
      <p:pic>
        <p:nvPicPr>
          <p:cNvPr id="840" name="" descr=""/>
          <p:cNvPicPr/>
          <p:nvPr/>
        </p:nvPicPr>
        <p:blipFill>
          <a:blip r:embed="rId12"/>
          <a:stretch/>
        </p:blipFill>
        <p:spPr>
          <a:xfrm>
            <a:off x="6250680" y="4069800"/>
            <a:ext cx="133200" cy="133200"/>
          </a:xfrm>
          <a:prstGeom prst="rect">
            <a:avLst/>
          </a:prstGeom>
          <a:noFill/>
          <a:ln w="0">
            <a:noFill/>
          </a:ln>
        </p:spPr>
      </p:pic>
      <p:sp>
        <p:nvSpPr>
          <p:cNvPr id="841" name=""/>
          <p:cNvSpPr txBox="1"/>
          <p:nvPr/>
        </p:nvSpPr>
        <p:spPr>
          <a:xfrm>
            <a:off x="6250680" y="3756960"/>
            <a:ext cx="362160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构建多元化供应体系和关键技术自主可控能力，应对外部冲击</a:t>
            </a:r>
            <a:endParaRPr b="0" lang="en-US" sz="1050" strike="noStrike" u="none">
              <a:solidFill>
                <a:srgbClr val="000000"/>
              </a:solidFill>
              <a:effectLst/>
              <a:uFillTx/>
              <a:latin typeface="Times New Roman"/>
            </a:endParaRPr>
          </a:p>
        </p:txBody>
      </p:sp>
      <p:sp>
        <p:nvSpPr>
          <p:cNvPr id="842" name=""/>
          <p:cNvSpPr txBox="1"/>
          <p:nvPr/>
        </p:nvSpPr>
        <p:spPr>
          <a:xfrm>
            <a:off x="6451200" y="4062600"/>
            <a:ext cx="13320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 </a:t>
            </a:r>
            <a:endParaRPr b="0" lang="en-US" sz="1050" strike="noStrike" u="none">
              <a:solidFill>
                <a:srgbClr val="000000"/>
              </a:solidFill>
              <a:effectLst/>
              <a:uFillTx/>
              <a:latin typeface="Times New Roman"/>
            </a:endParaRPr>
          </a:p>
        </p:txBody>
      </p:sp>
      <p:sp>
        <p:nvSpPr>
          <p:cNvPr id="843" name=""/>
          <p:cNvSpPr txBox="1"/>
          <p:nvPr/>
        </p:nvSpPr>
        <p:spPr>
          <a:xfrm>
            <a:off x="6494040" y="4057920"/>
            <a:ext cx="24145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与多家锂电池供应商（</a:t>
            </a:r>
            <a:r>
              <a:rPr b="0" lang="zh-CN" sz="1050" strike="noStrike" u="none">
                <a:solidFill>
                  <a:srgbClr val="f5a623"/>
                </a:solidFill>
                <a:effectLst/>
                <a:uFillTx/>
                <a:latin typeface="WenQuanYiZenHei"/>
                <a:ea typeface="WenQuanYiZenHei"/>
              </a:rPr>
              <a:t>宁德时代、松下、</a:t>
            </a:r>
            <a:endParaRPr b="0" lang="en-US" sz="1050" strike="noStrike" u="none">
              <a:solidFill>
                <a:srgbClr val="000000"/>
              </a:solidFill>
              <a:effectLst/>
              <a:uFillTx/>
              <a:latin typeface="Times New Roman"/>
            </a:endParaRPr>
          </a:p>
        </p:txBody>
      </p:sp>
      <p:sp>
        <p:nvSpPr>
          <p:cNvPr id="844" name=""/>
          <p:cNvSpPr txBox="1"/>
          <p:nvPr/>
        </p:nvSpPr>
        <p:spPr>
          <a:xfrm>
            <a:off x="8900640" y="4062600"/>
            <a:ext cx="196200" cy="157320"/>
          </a:xfrm>
          <a:prstGeom prst="rect">
            <a:avLst/>
          </a:prstGeom>
          <a:noFill/>
          <a:ln w="0">
            <a:noFill/>
          </a:ln>
        </p:spPr>
        <p:txBody>
          <a:bodyPr wrap="none" lIns="0" rIns="0" tIns="0" bIns="0" anchor="t">
            <a:spAutoFit/>
          </a:bodyPr>
          <a:p>
            <a:r>
              <a:rPr b="1" lang="en-US" sz="1050" strike="noStrike" u="none">
                <a:solidFill>
                  <a:srgbClr val="f5a623"/>
                </a:solidFill>
                <a:effectLst/>
                <a:uFillTx/>
                <a:latin typeface="DejaVuSans"/>
                <a:ea typeface="DejaVuSans"/>
              </a:rPr>
              <a:t>LG</a:t>
            </a:r>
            <a:endParaRPr b="0" lang="en-US" sz="1050" strike="noStrike" u="none">
              <a:solidFill>
                <a:srgbClr val="000000"/>
              </a:solidFill>
              <a:effectLst/>
              <a:uFillTx/>
              <a:latin typeface="Times New Roman"/>
            </a:endParaRPr>
          </a:p>
        </p:txBody>
      </p:sp>
      <p:pic>
        <p:nvPicPr>
          <p:cNvPr id="845" name="" descr=""/>
          <p:cNvPicPr/>
          <p:nvPr/>
        </p:nvPicPr>
        <p:blipFill>
          <a:blip r:embed="rId13"/>
          <a:stretch/>
        </p:blipFill>
        <p:spPr>
          <a:xfrm>
            <a:off x="6250680" y="4303800"/>
            <a:ext cx="133200" cy="133200"/>
          </a:xfrm>
          <a:prstGeom prst="rect">
            <a:avLst/>
          </a:prstGeom>
          <a:noFill/>
          <a:ln w="0">
            <a:noFill/>
          </a:ln>
        </p:spPr>
      </p:pic>
      <p:sp>
        <p:nvSpPr>
          <p:cNvPr id="846" name=""/>
          <p:cNvSpPr txBox="1"/>
          <p:nvPr/>
        </p:nvSpPr>
        <p:spPr>
          <a:xfrm>
            <a:off x="9095760" y="4057920"/>
            <a:ext cx="403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）合作</a:t>
            </a:r>
            <a:endParaRPr b="0" lang="en-US" sz="1050" strike="noStrike" u="none">
              <a:solidFill>
                <a:srgbClr val="000000"/>
              </a:solidFill>
              <a:effectLst/>
              <a:uFillTx/>
              <a:latin typeface="Times New Roman"/>
            </a:endParaRPr>
          </a:p>
        </p:txBody>
      </p:sp>
      <p:sp>
        <p:nvSpPr>
          <p:cNvPr id="847" name=""/>
          <p:cNvSpPr txBox="1"/>
          <p:nvPr/>
        </p:nvSpPr>
        <p:spPr>
          <a:xfrm>
            <a:off x="6451200" y="4296600"/>
            <a:ext cx="13320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 </a:t>
            </a:r>
            <a:endParaRPr b="0" lang="en-US" sz="1050" strike="noStrike" u="none">
              <a:solidFill>
                <a:srgbClr val="000000"/>
              </a:solidFill>
              <a:effectLst/>
              <a:uFillTx/>
              <a:latin typeface="Times New Roman"/>
            </a:endParaRPr>
          </a:p>
        </p:txBody>
      </p:sp>
      <p:sp>
        <p:nvSpPr>
          <p:cNvPr id="848" name=""/>
          <p:cNvSpPr/>
          <p:nvPr/>
        </p:nvSpPr>
        <p:spPr>
          <a:xfrm>
            <a:off x="5715720" y="5080680"/>
            <a:ext cx="376560" cy="401400"/>
          </a:xfrm>
          <a:custGeom>
            <a:avLst/>
            <a:gdLst/>
            <a:ahLst/>
            <a:rect l="0" t="0" r="r" b="b"/>
            <a:pathLst>
              <a:path w="1046" h="1115">
                <a:moveTo>
                  <a:pt x="0" y="592"/>
                </a:moveTo>
                <a:lnTo>
                  <a:pt x="0" y="522"/>
                </a:lnTo>
                <a:cubicBezTo>
                  <a:pt x="0" y="488"/>
                  <a:pt x="4" y="454"/>
                  <a:pt x="10" y="420"/>
                </a:cubicBezTo>
                <a:cubicBezTo>
                  <a:pt x="17" y="387"/>
                  <a:pt x="27" y="354"/>
                  <a:pt x="40" y="322"/>
                </a:cubicBezTo>
                <a:cubicBezTo>
                  <a:pt x="53" y="291"/>
                  <a:pt x="69" y="261"/>
                  <a:pt x="88" y="232"/>
                </a:cubicBezTo>
                <a:cubicBezTo>
                  <a:pt x="107" y="204"/>
                  <a:pt x="129" y="177"/>
                  <a:pt x="153" y="153"/>
                </a:cubicBezTo>
                <a:cubicBezTo>
                  <a:pt x="177" y="129"/>
                  <a:pt x="204" y="107"/>
                  <a:pt x="232" y="88"/>
                </a:cubicBezTo>
                <a:cubicBezTo>
                  <a:pt x="261" y="69"/>
                  <a:pt x="291" y="53"/>
                  <a:pt x="324" y="40"/>
                </a:cubicBezTo>
                <a:cubicBezTo>
                  <a:pt x="355" y="27"/>
                  <a:pt x="388" y="17"/>
                  <a:pt x="422" y="10"/>
                </a:cubicBezTo>
                <a:cubicBezTo>
                  <a:pt x="455" y="3"/>
                  <a:pt x="489" y="0"/>
                  <a:pt x="524" y="0"/>
                </a:cubicBezTo>
                <a:cubicBezTo>
                  <a:pt x="558" y="0"/>
                  <a:pt x="592" y="3"/>
                  <a:pt x="625" y="10"/>
                </a:cubicBezTo>
                <a:cubicBezTo>
                  <a:pt x="659" y="17"/>
                  <a:pt x="692" y="27"/>
                  <a:pt x="723" y="40"/>
                </a:cubicBezTo>
                <a:cubicBezTo>
                  <a:pt x="755" y="53"/>
                  <a:pt x="785" y="69"/>
                  <a:pt x="814" y="88"/>
                </a:cubicBezTo>
                <a:cubicBezTo>
                  <a:pt x="842" y="107"/>
                  <a:pt x="869" y="129"/>
                  <a:pt x="893" y="153"/>
                </a:cubicBezTo>
                <a:cubicBezTo>
                  <a:pt x="917" y="177"/>
                  <a:pt x="939" y="204"/>
                  <a:pt x="958" y="232"/>
                </a:cubicBezTo>
                <a:cubicBezTo>
                  <a:pt x="977" y="261"/>
                  <a:pt x="993" y="291"/>
                  <a:pt x="1006" y="322"/>
                </a:cubicBezTo>
                <a:cubicBezTo>
                  <a:pt x="1019" y="354"/>
                  <a:pt x="1029" y="387"/>
                  <a:pt x="1036" y="420"/>
                </a:cubicBezTo>
                <a:cubicBezTo>
                  <a:pt x="1042" y="454"/>
                  <a:pt x="1046" y="488"/>
                  <a:pt x="1046" y="522"/>
                </a:cubicBezTo>
                <a:lnTo>
                  <a:pt x="1046" y="592"/>
                </a:lnTo>
                <a:cubicBezTo>
                  <a:pt x="1046" y="626"/>
                  <a:pt x="1042" y="660"/>
                  <a:pt x="1036" y="694"/>
                </a:cubicBezTo>
                <a:cubicBezTo>
                  <a:pt x="1029" y="727"/>
                  <a:pt x="1019" y="760"/>
                  <a:pt x="1006" y="792"/>
                </a:cubicBezTo>
                <a:cubicBezTo>
                  <a:pt x="993" y="824"/>
                  <a:pt x="977" y="854"/>
                  <a:pt x="958" y="882"/>
                </a:cubicBezTo>
                <a:cubicBezTo>
                  <a:pt x="939" y="911"/>
                  <a:pt x="917" y="938"/>
                  <a:pt x="893" y="962"/>
                </a:cubicBezTo>
                <a:cubicBezTo>
                  <a:pt x="869" y="987"/>
                  <a:pt x="842" y="1008"/>
                  <a:pt x="814" y="1027"/>
                </a:cubicBezTo>
                <a:cubicBezTo>
                  <a:pt x="785" y="1046"/>
                  <a:pt x="755" y="1062"/>
                  <a:pt x="723" y="1076"/>
                </a:cubicBezTo>
                <a:cubicBezTo>
                  <a:pt x="692" y="1089"/>
                  <a:pt x="659" y="1099"/>
                  <a:pt x="625" y="1105"/>
                </a:cubicBezTo>
                <a:cubicBezTo>
                  <a:pt x="592" y="1112"/>
                  <a:pt x="558" y="1115"/>
                  <a:pt x="524" y="1115"/>
                </a:cubicBezTo>
                <a:cubicBezTo>
                  <a:pt x="489" y="1115"/>
                  <a:pt x="455" y="1112"/>
                  <a:pt x="422" y="1105"/>
                </a:cubicBezTo>
                <a:cubicBezTo>
                  <a:pt x="388" y="1099"/>
                  <a:pt x="355" y="1089"/>
                  <a:pt x="324" y="1076"/>
                </a:cubicBezTo>
                <a:cubicBezTo>
                  <a:pt x="291" y="1062"/>
                  <a:pt x="261" y="1046"/>
                  <a:pt x="232" y="1027"/>
                </a:cubicBezTo>
                <a:cubicBezTo>
                  <a:pt x="204" y="1008"/>
                  <a:pt x="177" y="987"/>
                  <a:pt x="153" y="962"/>
                </a:cubicBezTo>
                <a:cubicBezTo>
                  <a:pt x="129" y="938"/>
                  <a:pt x="107" y="911"/>
                  <a:pt x="88" y="882"/>
                </a:cubicBezTo>
                <a:cubicBezTo>
                  <a:pt x="69" y="854"/>
                  <a:pt x="53" y="824"/>
                  <a:pt x="40" y="792"/>
                </a:cubicBezTo>
                <a:cubicBezTo>
                  <a:pt x="27" y="760"/>
                  <a:pt x="17" y="727"/>
                  <a:pt x="10" y="694"/>
                </a:cubicBezTo>
                <a:cubicBezTo>
                  <a:pt x="4" y="660"/>
                  <a:pt x="0" y="626"/>
                  <a:pt x="0" y="592"/>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849" name="" descr=""/>
          <p:cNvPicPr/>
          <p:nvPr/>
        </p:nvPicPr>
        <p:blipFill>
          <a:blip r:embed="rId14"/>
          <a:stretch/>
        </p:blipFill>
        <p:spPr>
          <a:xfrm>
            <a:off x="5774400" y="5181120"/>
            <a:ext cx="250200" cy="200160"/>
          </a:xfrm>
          <a:prstGeom prst="rect">
            <a:avLst/>
          </a:prstGeom>
          <a:noFill/>
          <a:ln w="0">
            <a:noFill/>
          </a:ln>
        </p:spPr>
      </p:pic>
      <p:sp>
        <p:nvSpPr>
          <p:cNvPr id="850" name=""/>
          <p:cNvSpPr txBox="1"/>
          <p:nvPr/>
        </p:nvSpPr>
        <p:spPr>
          <a:xfrm>
            <a:off x="6494040" y="4291920"/>
            <a:ext cx="22806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自研芯片提高关键技术的自主可控能力</a:t>
            </a:r>
            <a:endParaRPr b="0" lang="en-US" sz="1050" strike="noStrike" u="none">
              <a:solidFill>
                <a:srgbClr val="000000"/>
              </a:solidFill>
              <a:effectLst/>
              <a:uFillTx/>
              <a:latin typeface="Times New Roman"/>
            </a:endParaRPr>
          </a:p>
        </p:txBody>
      </p:sp>
      <p:sp>
        <p:nvSpPr>
          <p:cNvPr id="851" name=""/>
          <p:cNvSpPr txBox="1"/>
          <p:nvPr/>
        </p:nvSpPr>
        <p:spPr>
          <a:xfrm>
            <a:off x="6224400" y="5101200"/>
            <a:ext cx="387360" cy="195480"/>
          </a:xfrm>
          <a:prstGeom prst="rect">
            <a:avLst/>
          </a:prstGeom>
          <a:noFill/>
          <a:ln w="0">
            <a:noFill/>
          </a:ln>
        </p:spPr>
        <p:txBody>
          <a:bodyPr wrap="none" lIns="0" rIns="0" tIns="0" bIns="0" anchor="t">
            <a:spAutoFit/>
          </a:bodyPr>
          <a:p>
            <a:r>
              <a:rPr b="1" lang="en-US" sz="1320" strike="noStrike" u="none">
                <a:solidFill>
                  <a:srgbClr val="1e3a8a"/>
                </a:solidFill>
                <a:effectLst/>
                <a:uFillTx/>
                <a:latin typeface="DejaVuSans"/>
                <a:ea typeface="DejaVuSans"/>
              </a:rPr>
              <a:t>OTA</a:t>
            </a:r>
            <a:endParaRPr b="0" lang="en-US" sz="1320" strike="noStrike" u="none">
              <a:solidFill>
                <a:srgbClr val="000000"/>
              </a:solidFill>
              <a:effectLst/>
              <a:uFillTx/>
              <a:latin typeface="Times New Roman"/>
            </a:endParaRPr>
          </a:p>
        </p:txBody>
      </p:sp>
      <p:sp>
        <p:nvSpPr>
          <p:cNvPr id="852" name=""/>
          <p:cNvSpPr txBox="1"/>
          <p:nvPr/>
        </p:nvSpPr>
        <p:spPr>
          <a:xfrm>
            <a:off x="6596640" y="5095440"/>
            <a:ext cx="1174320" cy="212400"/>
          </a:xfrm>
          <a:prstGeom prst="rect">
            <a:avLst/>
          </a:prstGeom>
          <a:noFill/>
          <a:ln w="0">
            <a:noFill/>
          </a:ln>
        </p:spPr>
        <p:txBody>
          <a:bodyPr wrap="none" lIns="0" rIns="0" tIns="0" bIns="0" anchor="t">
            <a:spAutoFit/>
          </a:bodyPr>
          <a:p>
            <a:r>
              <a:rPr b="0" lang="zh-CN" sz="1320" strike="noStrike" u="none">
                <a:solidFill>
                  <a:srgbClr val="1e3a8a"/>
                </a:solidFill>
                <a:effectLst/>
                <a:uFillTx/>
                <a:latin typeface="WenQuanYiZenHei"/>
                <a:ea typeface="WenQuanYiZenHei"/>
              </a:rPr>
              <a:t>更新与远程诊断</a:t>
            </a:r>
            <a:endParaRPr b="0" lang="en-US" sz="1320" strike="noStrike" u="none">
              <a:solidFill>
                <a:srgbClr val="000000"/>
              </a:solidFill>
              <a:effectLst/>
              <a:uFillTx/>
              <a:latin typeface="Times New Roman"/>
            </a:endParaRPr>
          </a:p>
        </p:txBody>
      </p:sp>
      <p:sp>
        <p:nvSpPr>
          <p:cNvPr id="853" name=""/>
          <p:cNvSpPr txBox="1"/>
          <p:nvPr/>
        </p:nvSpPr>
        <p:spPr>
          <a:xfrm>
            <a:off x="6224400" y="5394960"/>
            <a:ext cx="375588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通过空中软件更新和远程诊断技术，实现车辆性能持续优化和快</a:t>
            </a:r>
            <a:endParaRPr b="0" lang="en-US" sz="1050" strike="noStrike" u="none">
              <a:solidFill>
                <a:srgbClr val="000000"/>
              </a:solidFill>
              <a:effectLst/>
              <a:uFillTx/>
              <a:latin typeface="Times New Roman"/>
            </a:endParaRPr>
          </a:p>
        </p:txBody>
      </p:sp>
      <p:pic>
        <p:nvPicPr>
          <p:cNvPr id="854" name="" descr=""/>
          <p:cNvPicPr/>
          <p:nvPr/>
        </p:nvPicPr>
        <p:blipFill>
          <a:blip r:embed="rId15"/>
          <a:stretch/>
        </p:blipFill>
        <p:spPr>
          <a:xfrm>
            <a:off x="6225840" y="5908320"/>
            <a:ext cx="133200" cy="133200"/>
          </a:xfrm>
          <a:prstGeom prst="rect">
            <a:avLst/>
          </a:prstGeom>
          <a:noFill/>
          <a:ln w="0">
            <a:noFill/>
          </a:ln>
        </p:spPr>
      </p:pic>
      <p:sp>
        <p:nvSpPr>
          <p:cNvPr id="855" name=""/>
          <p:cNvSpPr txBox="1"/>
          <p:nvPr/>
        </p:nvSpPr>
        <p:spPr>
          <a:xfrm>
            <a:off x="6224400" y="5595480"/>
            <a:ext cx="40320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速响应</a:t>
            </a:r>
            <a:endParaRPr b="0" lang="en-US" sz="1050" strike="noStrike" u="none">
              <a:solidFill>
                <a:srgbClr val="000000"/>
              </a:solidFill>
              <a:effectLst/>
              <a:uFillTx/>
              <a:latin typeface="Times New Roman"/>
            </a:endParaRPr>
          </a:p>
        </p:txBody>
      </p:sp>
      <p:sp>
        <p:nvSpPr>
          <p:cNvPr id="856" name=""/>
          <p:cNvSpPr txBox="1"/>
          <p:nvPr/>
        </p:nvSpPr>
        <p:spPr>
          <a:xfrm>
            <a:off x="6424920" y="5901120"/>
            <a:ext cx="13320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 </a:t>
            </a:r>
            <a:endParaRPr b="0" lang="en-US" sz="1050" strike="noStrike" u="none">
              <a:solidFill>
                <a:srgbClr val="000000"/>
              </a:solidFill>
              <a:effectLst/>
              <a:uFillTx/>
              <a:latin typeface="Times New Roman"/>
            </a:endParaRPr>
          </a:p>
        </p:txBody>
      </p:sp>
      <p:sp>
        <p:nvSpPr>
          <p:cNvPr id="857" name=""/>
          <p:cNvSpPr/>
          <p:nvPr/>
        </p:nvSpPr>
        <p:spPr>
          <a:xfrm>
            <a:off x="0" y="6685200"/>
            <a:ext cx="10696680" cy="401400"/>
          </a:xfrm>
          <a:custGeom>
            <a:avLst/>
            <a:gdLst/>
            <a:ahLst/>
            <a:rect l="0" t="0" r="r" b="b"/>
            <a:pathLst>
              <a:path w="29713" h="1115">
                <a:moveTo>
                  <a:pt x="0" y="0"/>
                </a:moveTo>
                <a:lnTo>
                  <a:pt x="29713" y="0"/>
                </a:lnTo>
                <a:lnTo>
                  <a:pt x="29713" y="1115"/>
                </a:lnTo>
                <a:lnTo>
                  <a:pt x="0" y="1115"/>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58" name=""/>
          <p:cNvSpPr txBox="1"/>
          <p:nvPr/>
        </p:nvSpPr>
        <p:spPr>
          <a:xfrm>
            <a:off x="6467400" y="5896440"/>
            <a:ext cx="21466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提高服务连续性，降低实体维修需求</a:t>
            </a:r>
            <a:endParaRPr b="0" lang="en-US" sz="1050" strike="noStrike" u="none">
              <a:solidFill>
                <a:srgbClr val="000000"/>
              </a:solidFill>
              <a:effectLst/>
              <a:uFillTx/>
              <a:latin typeface="Times New Roman"/>
            </a:endParaRPr>
          </a:p>
        </p:txBody>
      </p:sp>
      <p:sp>
        <p:nvSpPr>
          <p:cNvPr id="859" name=""/>
          <p:cNvSpPr txBox="1"/>
          <p:nvPr/>
        </p:nvSpPr>
        <p:spPr>
          <a:xfrm>
            <a:off x="534960" y="6798960"/>
            <a:ext cx="2414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业务无损恢复：技术深析与行业应用案例</a:t>
            </a:r>
            <a:endParaRPr b="0" lang="en-US" sz="1050" strike="noStrike" u="none">
              <a:solidFill>
                <a:srgbClr val="000000"/>
              </a:solidFill>
              <a:effectLst/>
              <a:uFillTx/>
              <a:latin typeface="Times New Roman"/>
            </a:endParaRPr>
          </a:p>
        </p:txBody>
      </p:sp>
      <p:sp>
        <p:nvSpPr>
          <p:cNvPr id="860" name=""/>
          <p:cNvSpPr txBox="1"/>
          <p:nvPr/>
        </p:nvSpPr>
        <p:spPr>
          <a:xfrm>
            <a:off x="9691560" y="6803640"/>
            <a:ext cx="47232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14 / 24</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1" name=""/>
          <p:cNvSpPr/>
          <p:nvPr/>
        </p:nvSpPr>
        <p:spPr>
          <a:xfrm>
            <a:off x="0" y="0"/>
            <a:ext cx="10696680" cy="6819120"/>
          </a:xfrm>
          <a:custGeom>
            <a:avLst/>
            <a:gdLst/>
            <a:ahLst/>
            <a:rect l="0" t="0" r="r" b="b"/>
            <a:pathLst>
              <a:path w="29713" h="18942">
                <a:moveTo>
                  <a:pt x="0" y="0"/>
                </a:moveTo>
                <a:lnTo>
                  <a:pt x="29713" y="0"/>
                </a:lnTo>
                <a:lnTo>
                  <a:pt x="29713" y="18942"/>
                </a:lnTo>
                <a:lnTo>
                  <a:pt x="0" y="18942"/>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862" name="" descr=""/>
          <p:cNvPicPr/>
          <p:nvPr/>
        </p:nvPicPr>
        <p:blipFill>
          <a:blip r:embed="rId1"/>
          <a:stretch/>
        </p:blipFill>
        <p:spPr>
          <a:xfrm>
            <a:off x="0" y="0"/>
            <a:ext cx="10696320" cy="6818760"/>
          </a:xfrm>
          <a:prstGeom prst="rect">
            <a:avLst/>
          </a:prstGeom>
          <a:noFill/>
          <a:ln w="0">
            <a:noFill/>
          </a:ln>
        </p:spPr>
      </p:pic>
      <p:pic>
        <p:nvPicPr>
          <p:cNvPr id="863" name="" descr=""/>
          <p:cNvPicPr/>
          <p:nvPr/>
        </p:nvPicPr>
        <p:blipFill>
          <a:blip r:embed="rId2"/>
          <a:stretch/>
        </p:blipFill>
        <p:spPr>
          <a:xfrm>
            <a:off x="0" y="0"/>
            <a:ext cx="10696320" cy="1002600"/>
          </a:xfrm>
          <a:prstGeom prst="rect">
            <a:avLst/>
          </a:prstGeom>
          <a:noFill/>
          <a:ln w="0">
            <a:noFill/>
          </a:ln>
        </p:spPr>
      </p:pic>
      <p:sp>
        <p:nvSpPr>
          <p:cNvPr id="864" name=""/>
          <p:cNvSpPr txBox="1"/>
          <p:nvPr/>
        </p:nvSpPr>
        <p:spPr>
          <a:xfrm>
            <a:off x="534960" y="178200"/>
            <a:ext cx="3003120" cy="378360"/>
          </a:xfrm>
          <a:prstGeom prst="rect">
            <a:avLst/>
          </a:prstGeom>
          <a:noFill/>
          <a:ln w="0">
            <a:noFill/>
          </a:ln>
        </p:spPr>
        <p:txBody>
          <a:bodyPr wrap="none" lIns="0" rIns="0" tIns="0" bIns="0" anchor="t">
            <a:spAutoFit/>
          </a:bodyPr>
          <a:p>
            <a:r>
              <a:rPr b="0" lang="zh-CN" sz="2370" strike="noStrike" u="none">
                <a:solidFill>
                  <a:srgbClr val="ffffff"/>
                </a:solidFill>
                <a:effectLst/>
                <a:uFillTx/>
                <a:latin typeface="WenQuanYiZenHei"/>
                <a:ea typeface="WenQuanYiZenHei"/>
              </a:rPr>
              <a:t>特斯拉数字化架构图解</a:t>
            </a:r>
            <a:endParaRPr b="0" lang="en-US" sz="2370" strike="noStrike" u="none">
              <a:solidFill>
                <a:srgbClr val="000000"/>
              </a:solidFill>
              <a:effectLst/>
              <a:uFillTx/>
              <a:latin typeface="Times New Roman"/>
            </a:endParaRPr>
          </a:p>
        </p:txBody>
      </p:sp>
      <p:sp>
        <p:nvSpPr>
          <p:cNvPr id="865" name=""/>
          <p:cNvSpPr txBox="1"/>
          <p:nvPr/>
        </p:nvSpPr>
        <p:spPr>
          <a:xfrm>
            <a:off x="534960" y="614880"/>
            <a:ext cx="147600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全生命周期数字化集成与</a:t>
            </a:r>
            <a:endParaRPr b="0" lang="en-US" sz="1050" strike="noStrike" u="none">
              <a:solidFill>
                <a:srgbClr val="000000"/>
              </a:solidFill>
              <a:effectLst/>
              <a:uFillTx/>
              <a:latin typeface="Times New Roman"/>
            </a:endParaRPr>
          </a:p>
        </p:txBody>
      </p:sp>
      <p:sp>
        <p:nvSpPr>
          <p:cNvPr id="866" name=""/>
          <p:cNvSpPr txBox="1"/>
          <p:nvPr/>
        </p:nvSpPr>
        <p:spPr>
          <a:xfrm>
            <a:off x="2005560" y="619560"/>
            <a:ext cx="28008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OTA</a:t>
            </a:r>
            <a:endParaRPr b="0" lang="en-US" sz="1050" strike="noStrike" u="none">
              <a:solidFill>
                <a:srgbClr val="000000"/>
              </a:solidFill>
              <a:effectLst/>
              <a:uFillTx/>
              <a:latin typeface="Times New Roman"/>
            </a:endParaRPr>
          </a:p>
        </p:txBody>
      </p:sp>
      <p:sp>
        <p:nvSpPr>
          <p:cNvPr id="867" name=""/>
          <p:cNvSpPr txBox="1"/>
          <p:nvPr/>
        </p:nvSpPr>
        <p:spPr>
          <a:xfrm>
            <a:off x="2273760" y="614880"/>
            <a:ext cx="147600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更新和远程诊断技术架构</a:t>
            </a:r>
            <a:endParaRPr b="0" lang="en-US" sz="1050" strike="noStrike" u="none">
              <a:solidFill>
                <a:srgbClr val="000000"/>
              </a:solidFill>
              <a:effectLst/>
              <a:uFillTx/>
              <a:latin typeface="Times New Roman"/>
            </a:endParaRPr>
          </a:p>
        </p:txBody>
      </p:sp>
      <p:sp>
        <p:nvSpPr>
          <p:cNvPr id="868" name=""/>
          <p:cNvSpPr/>
          <p:nvPr/>
        </p:nvSpPr>
        <p:spPr>
          <a:xfrm>
            <a:off x="534600" y="1688040"/>
            <a:ext cx="2406960" cy="1320480"/>
          </a:xfrm>
          <a:custGeom>
            <a:avLst/>
            <a:gdLst/>
            <a:ahLst/>
            <a:rect l="0" t="0" r="r" b="b"/>
            <a:pathLst>
              <a:path w="6686" h="3668">
                <a:moveTo>
                  <a:pt x="0" y="3482"/>
                </a:moveTo>
                <a:lnTo>
                  <a:pt x="0" y="139"/>
                </a:lnTo>
                <a:cubicBezTo>
                  <a:pt x="0" y="130"/>
                  <a:pt x="1" y="121"/>
                  <a:pt x="4" y="112"/>
                </a:cubicBezTo>
                <a:cubicBezTo>
                  <a:pt x="6" y="103"/>
                  <a:pt x="10" y="94"/>
                  <a:pt x="14" y="86"/>
                </a:cubicBezTo>
                <a:cubicBezTo>
                  <a:pt x="19" y="77"/>
                  <a:pt x="25" y="69"/>
                  <a:pt x="31" y="61"/>
                </a:cubicBezTo>
                <a:cubicBezTo>
                  <a:pt x="38" y="54"/>
                  <a:pt x="46" y="47"/>
                  <a:pt x="55" y="40"/>
                </a:cubicBezTo>
                <a:cubicBezTo>
                  <a:pt x="63" y="34"/>
                  <a:pt x="73" y="28"/>
                  <a:pt x="83" y="23"/>
                </a:cubicBezTo>
                <a:cubicBezTo>
                  <a:pt x="93" y="18"/>
                  <a:pt x="104" y="14"/>
                  <a:pt x="115" y="10"/>
                </a:cubicBezTo>
                <a:cubicBezTo>
                  <a:pt x="126" y="7"/>
                  <a:pt x="138" y="4"/>
                  <a:pt x="150" y="2"/>
                </a:cubicBezTo>
                <a:cubicBezTo>
                  <a:pt x="162" y="0"/>
                  <a:pt x="174" y="0"/>
                  <a:pt x="186" y="0"/>
                </a:cubicBezTo>
                <a:lnTo>
                  <a:pt x="6501" y="0"/>
                </a:lnTo>
                <a:cubicBezTo>
                  <a:pt x="6513" y="0"/>
                  <a:pt x="6525" y="0"/>
                  <a:pt x="6537" y="2"/>
                </a:cubicBezTo>
                <a:cubicBezTo>
                  <a:pt x="6549" y="4"/>
                  <a:pt x="6561" y="7"/>
                  <a:pt x="6572" y="10"/>
                </a:cubicBezTo>
                <a:cubicBezTo>
                  <a:pt x="6583" y="14"/>
                  <a:pt x="6594" y="18"/>
                  <a:pt x="6604" y="23"/>
                </a:cubicBezTo>
                <a:cubicBezTo>
                  <a:pt x="6614" y="28"/>
                  <a:pt x="6623" y="34"/>
                  <a:pt x="6632" y="40"/>
                </a:cubicBezTo>
                <a:cubicBezTo>
                  <a:pt x="6641" y="47"/>
                  <a:pt x="6648" y="54"/>
                  <a:pt x="6655" y="61"/>
                </a:cubicBezTo>
                <a:cubicBezTo>
                  <a:pt x="6662" y="69"/>
                  <a:pt x="6668" y="77"/>
                  <a:pt x="6672" y="86"/>
                </a:cubicBezTo>
                <a:cubicBezTo>
                  <a:pt x="6677" y="94"/>
                  <a:pt x="6681" y="103"/>
                  <a:pt x="6683" y="112"/>
                </a:cubicBezTo>
                <a:cubicBezTo>
                  <a:pt x="6685" y="121"/>
                  <a:pt x="6686" y="130"/>
                  <a:pt x="6686" y="139"/>
                </a:cubicBezTo>
                <a:lnTo>
                  <a:pt x="6686" y="3482"/>
                </a:lnTo>
                <a:cubicBezTo>
                  <a:pt x="6686" y="3495"/>
                  <a:pt x="6685" y="3507"/>
                  <a:pt x="6683" y="3519"/>
                </a:cubicBezTo>
                <a:cubicBezTo>
                  <a:pt x="6681" y="3531"/>
                  <a:pt x="6677" y="3542"/>
                  <a:pt x="6672" y="3554"/>
                </a:cubicBezTo>
                <a:cubicBezTo>
                  <a:pt x="6668" y="3565"/>
                  <a:pt x="6662" y="3576"/>
                  <a:pt x="6655" y="3586"/>
                </a:cubicBezTo>
                <a:cubicBezTo>
                  <a:pt x="6648" y="3596"/>
                  <a:pt x="6641" y="3605"/>
                  <a:pt x="6632" y="3614"/>
                </a:cubicBezTo>
                <a:cubicBezTo>
                  <a:pt x="6623" y="3622"/>
                  <a:pt x="6614" y="3630"/>
                  <a:pt x="6604" y="3637"/>
                </a:cubicBezTo>
                <a:cubicBezTo>
                  <a:pt x="6594" y="3644"/>
                  <a:pt x="6583" y="3649"/>
                  <a:pt x="6572" y="3654"/>
                </a:cubicBezTo>
                <a:cubicBezTo>
                  <a:pt x="6561" y="3659"/>
                  <a:pt x="6549" y="3662"/>
                  <a:pt x="6537" y="3665"/>
                </a:cubicBezTo>
                <a:cubicBezTo>
                  <a:pt x="6525" y="3667"/>
                  <a:pt x="6513" y="3668"/>
                  <a:pt x="6501" y="3668"/>
                </a:cubicBezTo>
                <a:lnTo>
                  <a:pt x="186" y="3668"/>
                </a:lnTo>
                <a:cubicBezTo>
                  <a:pt x="174" y="3668"/>
                  <a:pt x="162" y="3667"/>
                  <a:pt x="150" y="3665"/>
                </a:cubicBezTo>
                <a:cubicBezTo>
                  <a:pt x="138" y="3662"/>
                  <a:pt x="126" y="3659"/>
                  <a:pt x="115" y="3654"/>
                </a:cubicBezTo>
                <a:cubicBezTo>
                  <a:pt x="104" y="3649"/>
                  <a:pt x="93" y="3644"/>
                  <a:pt x="83" y="3637"/>
                </a:cubicBezTo>
                <a:cubicBezTo>
                  <a:pt x="73" y="3630"/>
                  <a:pt x="63" y="3622"/>
                  <a:pt x="55" y="3614"/>
                </a:cubicBezTo>
                <a:cubicBezTo>
                  <a:pt x="46" y="3605"/>
                  <a:pt x="38" y="3596"/>
                  <a:pt x="31" y="3586"/>
                </a:cubicBezTo>
                <a:cubicBezTo>
                  <a:pt x="25" y="3576"/>
                  <a:pt x="19" y="3565"/>
                  <a:pt x="14" y="3554"/>
                </a:cubicBezTo>
                <a:cubicBezTo>
                  <a:pt x="10" y="3542"/>
                  <a:pt x="6" y="3531"/>
                  <a:pt x="4" y="3519"/>
                </a:cubicBezTo>
                <a:cubicBezTo>
                  <a:pt x="1" y="3507"/>
                  <a:pt x="0" y="3495"/>
                  <a:pt x="0" y="3482"/>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69" name=""/>
          <p:cNvSpPr/>
          <p:nvPr/>
        </p:nvSpPr>
        <p:spPr>
          <a:xfrm>
            <a:off x="534600" y="1671120"/>
            <a:ext cx="2406960" cy="67320"/>
          </a:xfrm>
          <a:custGeom>
            <a:avLst/>
            <a:gdLst/>
            <a:ahLst/>
            <a:rect l="0" t="0" r="r" b="b"/>
            <a:pathLst>
              <a:path w="6686" h="187">
                <a:moveTo>
                  <a:pt x="0" y="0"/>
                </a:moveTo>
                <a:lnTo>
                  <a:pt x="6686" y="0"/>
                </a:lnTo>
                <a:lnTo>
                  <a:pt x="6686" y="187"/>
                </a:lnTo>
                <a:lnTo>
                  <a:pt x="0" y="187"/>
                </a:lnTo>
                <a:lnTo>
                  <a:pt x="0" y="0"/>
                </a:lnTo>
                <a:close/>
              </a:path>
            </a:pathLst>
          </a:custGeom>
          <a:solidFill>
            <a:srgbClr val="2563eb"/>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70" name=""/>
          <p:cNvSpPr/>
          <p:nvPr/>
        </p:nvSpPr>
        <p:spPr>
          <a:xfrm>
            <a:off x="701640" y="1871640"/>
            <a:ext cx="401760" cy="401400"/>
          </a:xfrm>
          <a:custGeom>
            <a:avLst/>
            <a:gdLst/>
            <a:ahLst/>
            <a:rect l="0" t="0" r="r" b="b"/>
            <a:pathLst>
              <a:path w="1116" h="1115">
                <a:moveTo>
                  <a:pt x="1116" y="557"/>
                </a:moveTo>
                <a:cubicBezTo>
                  <a:pt x="1116" y="594"/>
                  <a:pt x="1112" y="630"/>
                  <a:pt x="1105" y="666"/>
                </a:cubicBezTo>
                <a:cubicBezTo>
                  <a:pt x="1098" y="702"/>
                  <a:pt x="1087" y="737"/>
                  <a:pt x="1073" y="771"/>
                </a:cubicBezTo>
                <a:cubicBezTo>
                  <a:pt x="1059" y="804"/>
                  <a:pt x="1042" y="836"/>
                  <a:pt x="1022" y="867"/>
                </a:cubicBezTo>
                <a:cubicBezTo>
                  <a:pt x="1001" y="897"/>
                  <a:pt x="978" y="925"/>
                  <a:pt x="952" y="952"/>
                </a:cubicBezTo>
                <a:cubicBezTo>
                  <a:pt x="927" y="978"/>
                  <a:pt x="898" y="1001"/>
                  <a:pt x="868" y="1022"/>
                </a:cubicBezTo>
                <a:cubicBezTo>
                  <a:pt x="838" y="1042"/>
                  <a:pt x="805" y="1059"/>
                  <a:pt x="771" y="1073"/>
                </a:cubicBezTo>
                <a:cubicBezTo>
                  <a:pt x="737" y="1087"/>
                  <a:pt x="702" y="1098"/>
                  <a:pt x="666" y="1105"/>
                </a:cubicBezTo>
                <a:cubicBezTo>
                  <a:pt x="630" y="1112"/>
                  <a:pt x="594" y="1115"/>
                  <a:pt x="558" y="1115"/>
                </a:cubicBezTo>
                <a:cubicBezTo>
                  <a:pt x="521" y="1115"/>
                  <a:pt x="485" y="1112"/>
                  <a:pt x="449" y="1105"/>
                </a:cubicBezTo>
                <a:cubicBezTo>
                  <a:pt x="413" y="1098"/>
                  <a:pt x="378" y="1087"/>
                  <a:pt x="344" y="1073"/>
                </a:cubicBezTo>
                <a:cubicBezTo>
                  <a:pt x="311" y="1059"/>
                  <a:pt x="278" y="1042"/>
                  <a:pt x="248" y="1022"/>
                </a:cubicBezTo>
                <a:cubicBezTo>
                  <a:pt x="218" y="1001"/>
                  <a:pt x="189" y="978"/>
                  <a:pt x="164" y="952"/>
                </a:cubicBezTo>
                <a:cubicBezTo>
                  <a:pt x="138" y="925"/>
                  <a:pt x="115" y="897"/>
                  <a:pt x="94" y="867"/>
                </a:cubicBezTo>
                <a:cubicBezTo>
                  <a:pt x="74" y="836"/>
                  <a:pt x="57" y="804"/>
                  <a:pt x="43" y="771"/>
                </a:cubicBezTo>
                <a:cubicBezTo>
                  <a:pt x="29" y="737"/>
                  <a:pt x="18" y="702"/>
                  <a:pt x="11" y="666"/>
                </a:cubicBezTo>
                <a:cubicBezTo>
                  <a:pt x="4" y="630"/>
                  <a:pt x="0" y="594"/>
                  <a:pt x="0" y="557"/>
                </a:cubicBezTo>
                <a:cubicBezTo>
                  <a:pt x="0" y="521"/>
                  <a:pt x="4" y="485"/>
                  <a:pt x="11" y="449"/>
                </a:cubicBezTo>
                <a:cubicBezTo>
                  <a:pt x="18" y="413"/>
                  <a:pt x="29" y="378"/>
                  <a:pt x="43" y="344"/>
                </a:cubicBezTo>
                <a:cubicBezTo>
                  <a:pt x="57" y="310"/>
                  <a:pt x="74" y="278"/>
                  <a:pt x="94" y="248"/>
                </a:cubicBezTo>
                <a:cubicBezTo>
                  <a:pt x="115" y="217"/>
                  <a:pt x="138" y="189"/>
                  <a:pt x="164" y="163"/>
                </a:cubicBezTo>
                <a:cubicBezTo>
                  <a:pt x="189" y="138"/>
                  <a:pt x="218" y="114"/>
                  <a:pt x="248" y="94"/>
                </a:cubicBezTo>
                <a:cubicBezTo>
                  <a:pt x="278" y="74"/>
                  <a:pt x="311" y="57"/>
                  <a:pt x="344" y="43"/>
                </a:cubicBezTo>
                <a:cubicBezTo>
                  <a:pt x="378" y="29"/>
                  <a:pt x="413" y="18"/>
                  <a:pt x="449" y="11"/>
                </a:cubicBezTo>
                <a:cubicBezTo>
                  <a:pt x="485" y="4"/>
                  <a:pt x="521" y="0"/>
                  <a:pt x="558" y="0"/>
                </a:cubicBezTo>
                <a:cubicBezTo>
                  <a:pt x="594" y="0"/>
                  <a:pt x="630" y="4"/>
                  <a:pt x="666" y="11"/>
                </a:cubicBezTo>
                <a:cubicBezTo>
                  <a:pt x="702" y="18"/>
                  <a:pt x="737" y="29"/>
                  <a:pt x="771" y="43"/>
                </a:cubicBezTo>
                <a:cubicBezTo>
                  <a:pt x="805" y="57"/>
                  <a:pt x="838" y="74"/>
                  <a:pt x="868" y="94"/>
                </a:cubicBezTo>
                <a:cubicBezTo>
                  <a:pt x="898" y="114"/>
                  <a:pt x="927" y="138"/>
                  <a:pt x="952" y="163"/>
                </a:cubicBezTo>
                <a:cubicBezTo>
                  <a:pt x="978" y="189"/>
                  <a:pt x="1001" y="217"/>
                  <a:pt x="1022" y="248"/>
                </a:cubicBezTo>
                <a:cubicBezTo>
                  <a:pt x="1042" y="278"/>
                  <a:pt x="1059" y="310"/>
                  <a:pt x="1073" y="344"/>
                </a:cubicBezTo>
                <a:cubicBezTo>
                  <a:pt x="1087" y="378"/>
                  <a:pt x="1098" y="413"/>
                  <a:pt x="1105" y="449"/>
                </a:cubicBezTo>
                <a:cubicBezTo>
                  <a:pt x="1112" y="485"/>
                  <a:pt x="1116" y="521"/>
                  <a:pt x="1116" y="557"/>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871" name="" descr=""/>
          <p:cNvPicPr/>
          <p:nvPr/>
        </p:nvPicPr>
        <p:blipFill>
          <a:blip r:embed="rId3"/>
          <a:stretch/>
        </p:blipFill>
        <p:spPr>
          <a:xfrm>
            <a:off x="802080" y="1972080"/>
            <a:ext cx="200160" cy="200160"/>
          </a:xfrm>
          <a:prstGeom prst="rect">
            <a:avLst/>
          </a:prstGeom>
          <a:noFill/>
          <a:ln w="0">
            <a:noFill/>
          </a:ln>
        </p:spPr>
      </p:pic>
      <p:sp>
        <p:nvSpPr>
          <p:cNvPr id="872" name=""/>
          <p:cNvSpPr txBox="1"/>
          <p:nvPr/>
        </p:nvSpPr>
        <p:spPr>
          <a:xfrm>
            <a:off x="534960" y="1277640"/>
            <a:ext cx="201240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全生命周期数字化集成</a:t>
            </a:r>
            <a:endParaRPr b="0" lang="en-US" sz="1580" strike="noStrike" u="none">
              <a:solidFill>
                <a:srgbClr val="000000"/>
              </a:solidFill>
              <a:effectLst/>
              <a:uFillTx/>
              <a:latin typeface="Times New Roman"/>
            </a:endParaRPr>
          </a:p>
        </p:txBody>
      </p:sp>
      <p:pic>
        <p:nvPicPr>
          <p:cNvPr id="873" name="" descr=""/>
          <p:cNvPicPr/>
          <p:nvPr/>
        </p:nvPicPr>
        <p:blipFill>
          <a:blip r:embed="rId4"/>
          <a:stretch/>
        </p:blipFill>
        <p:spPr>
          <a:xfrm>
            <a:off x="702000" y="2406600"/>
            <a:ext cx="133200" cy="133200"/>
          </a:xfrm>
          <a:prstGeom prst="rect">
            <a:avLst/>
          </a:prstGeom>
          <a:noFill/>
          <a:ln w="0">
            <a:noFill/>
          </a:ln>
        </p:spPr>
      </p:pic>
      <p:sp>
        <p:nvSpPr>
          <p:cNvPr id="874" name=""/>
          <p:cNvSpPr txBox="1"/>
          <p:nvPr/>
        </p:nvSpPr>
        <p:spPr>
          <a:xfrm>
            <a:off x="1203480" y="1969920"/>
            <a:ext cx="671400" cy="212400"/>
          </a:xfrm>
          <a:prstGeom prst="rect">
            <a:avLst/>
          </a:prstGeom>
          <a:noFill/>
          <a:ln w="0">
            <a:noFill/>
          </a:ln>
        </p:spPr>
        <p:txBody>
          <a:bodyPr wrap="none" lIns="0" rIns="0" tIns="0" bIns="0" anchor="t">
            <a:spAutoFit/>
          </a:bodyPr>
          <a:p>
            <a:r>
              <a:rPr b="0" lang="zh-CN" sz="1320" strike="noStrike" u="none">
                <a:solidFill>
                  <a:srgbClr val="1e40af"/>
                </a:solidFill>
                <a:effectLst/>
                <a:uFillTx/>
                <a:latin typeface="WenQuanYiZenHei"/>
                <a:ea typeface="WenQuanYiZenHei"/>
              </a:rPr>
              <a:t>设计阶段</a:t>
            </a:r>
            <a:endParaRPr b="0" lang="en-US" sz="1320" strike="noStrike" u="none">
              <a:solidFill>
                <a:srgbClr val="000000"/>
              </a:solidFill>
              <a:effectLst/>
              <a:uFillTx/>
              <a:latin typeface="Times New Roman"/>
            </a:endParaRPr>
          </a:p>
        </p:txBody>
      </p:sp>
      <p:pic>
        <p:nvPicPr>
          <p:cNvPr id="875" name="" descr=""/>
          <p:cNvPicPr/>
          <p:nvPr/>
        </p:nvPicPr>
        <p:blipFill>
          <a:blip r:embed="rId5"/>
          <a:stretch/>
        </p:blipFill>
        <p:spPr>
          <a:xfrm>
            <a:off x="702000" y="2674080"/>
            <a:ext cx="133200" cy="133200"/>
          </a:xfrm>
          <a:prstGeom prst="rect">
            <a:avLst/>
          </a:prstGeom>
          <a:noFill/>
          <a:ln w="0">
            <a:noFill/>
          </a:ln>
        </p:spPr>
      </p:pic>
      <p:sp>
        <p:nvSpPr>
          <p:cNvPr id="876" name=""/>
          <p:cNvSpPr txBox="1"/>
          <p:nvPr/>
        </p:nvSpPr>
        <p:spPr>
          <a:xfrm>
            <a:off x="902520" y="2386440"/>
            <a:ext cx="10735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数据驱动设计优化</a:t>
            </a:r>
            <a:endParaRPr b="0" lang="en-US" sz="1050" strike="noStrike" u="none">
              <a:solidFill>
                <a:srgbClr val="000000"/>
              </a:solidFill>
              <a:effectLst/>
              <a:uFillTx/>
              <a:latin typeface="Times New Roman"/>
            </a:endParaRPr>
          </a:p>
        </p:txBody>
      </p:sp>
      <p:sp>
        <p:nvSpPr>
          <p:cNvPr id="877" name=""/>
          <p:cNvSpPr/>
          <p:nvPr/>
        </p:nvSpPr>
        <p:spPr>
          <a:xfrm>
            <a:off x="4144680" y="1688040"/>
            <a:ext cx="2407320" cy="1320480"/>
          </a:xfrm>
          <a:custGeom>
            <a:avLst/>
            <a:gdLst/>
            <a:ahLst/>
            <a:rect l="0" t="0" r="r" b="b"/>
            <a:pathLst>
              <a:path w="6687" h="3668">
                <a:moveTo>
                  <a:pt x="0" y="3482"/>
                </a:moveTo>
                <a:lnTo>
                  <a:pt x="0" y="139"/>
                </a:lnTo>
                <a:cubicBezTo>
                  <a:pt x="0" y="130"/>
                  <a:pt x="1" y="121"/>
                  <a:pt x="4" y="112"/>
                </a:cubicBezTo>
                <a:cubicBezTo>
                  <a:pt x="6" y="103"/>
                  <a:pt x="10" y="94"/>
                  <a:pt x="14" y="86"/>
                </a:cubicBezTo>
                <a:cubicBezTo>
                  <a:pt x="19" y="77"/>
                  <a:pt x="25" y="69"/>
                  <a:pt x="31" y="61"/>
                </a:cubicBezTo>
                <a:cubicBezTo>
                  <a:pt x="38" y="54"/>
                  <a:pt x="46" y="47"/>
                  <a:pt x="55" y="40"/>
                </a:cubicBezTo>
                <a:cubicBezTo>
                  <a:pt x="63" y="34"/>
                  <a:pt x="73" y="28"/>
                  <a:pt x="83" y="23"/>
                </a:cubicBezTo>
                <a:cubicBezTo>
                  <a:pt x="93" y="18"/>
                  <a:pt x="104" y="14"/>
                  <a:pt x="115" y="10"/>
                </a:cubicBezTo>
                <a:cubicBezTo>
                  <a:pt x="126" y="7"/>
                  <a:pt x="138" y="4"/>
                  <a:pt x="150" y="2"/>
                </a:cubicBezTo>
                <a:cubicBezTo>
                  <a:pt x="162" y="0"/>
                  <a:pt x="174" y="0"/>
                  <a:pt x="186" y="0"/>
                </a:cubicBezTo>
                <a:lnTo>
                  <a:pt x="6501" y="0"/>
                </a:lnTo>
                <a:cubicBezTo>
                  <a:pt x="6513" y="0"/>
                  <a:pt x="6525" y="0"/>
                  <a:pt x="6537" y="2"/>
                </a:cubicBezTo>
                <a:cubicBezTo>
                  <a:pt x="6549" y="4"/>
                  <a:pt x="6561" y="7"/>
                  <a:pt x="6572" y="10"/>
                </a:cubicBezTo>
                <a:cubicBezTo>
                  <a:pt x="6583" y="14"/>
                  <a:pt x="6594" y="18"/>
                  <a:pt x="6604" y="23"/>
                </a:cubicBezTo>
                <a:cubicBezTo>
                  <a:pt x="6614" y="28"/>
                  <a:pt x="6624" y="34"/>
                  <a:pt x="6632" y="40"/>
                </a:cubicBezTo>
                <a:cubicBezTo>
                  <a:pt x="6641" y="47"/>
                  <a:pt x="6648" y="54"/>
                  <a:pt x="6655" y="61"/>
                </a:cubicBezTo>
                <a:cubicBezTo>
                  <a:pt x="6662" y="69"/>
                  <a:pt x="6668" y="77"/>
                  <a:pt x="6672" y="86"/>
                </a:cubicBezTo>
                <a:cubicBezTo>
                  <a:pt x="6677" y="94"/>
                  <a:pt x="6681" y="103"/>
                  <a:pt x="6683" y="112"/>
                </a:cubicBezTo>
                <a:cubicBezTo>
                  <a:pt x="6685" y="121"/>
                  <a:pt x="6687" y="130"/>
                  <a:pt x="6687" y="139"/>
                </a:cubicBezTo>
                <a:lnTo>
                  <a:pt x="6687" y="3482"/>
                </a:lnTo>
                <a:cubicBezTo>
                  <a:pt x="6687" y="3495"/>
                  <a:pt x="6685" y="3507"/>
                  <a:pt x="6683" y="3519"/>
                </a:cubicBezTo>
                <a:cubicBezTo>
                  <a:pt x="6681" y="3531"/>
                  <a:pt x="6677" y="3542"/>
                  <a:pt x="6672" y="3554"/>
                </a:cubicBezTo>
                <a:cubicBezTo>
                  <a:pt x="6668" y="3565"/>
                  <a:pt x="6662" y="3576"/>
                  <a:pt x="6655" y="3586"/>
                </a:cubicBezTo>
                <a:cubicBezTo>
                  <a:pt x="6648" y="3596"/>
                  <a:pt x="6641" y="3605"/>
                  <a:pt x="6632" y="3614"/>
                </a:cubicBezTo>
                <a:cubicBezTo>
                  <a:pt x="6624" y="3622"/>
                  <a:pt x="6614" y="3630"/>
                  <a:pt x="6604" y="3637"/>
                </a:cubicBezTo>
                <a:cubicBezTo>
                  <a:pt x="6594" y="3644"/>
                  <a:pt x="6583" y="3649"/>
                  <a:pt x="6572" y="3654"/>
                </a:cubicBezTo>
                <a:cubicBezTo>
                  <a:pt x="6561" y="3659"/>
                  <a:pt x="6549" y="3662"/>
                  <a:pt x="6537" y="3665"/>
                </a:cubicBezTo>
                <a:cubicBezTo>
                  <a:pt x="6525" y="3667"/>
                  <a:pt x="6513" y="3668"/>
                  <a:pt x="6501" y="3668"/>
                </a:cubicBezTo>
                <a:lnTo>
                  <a:pt x="186" y="3668"/>
                </a:lnTo>
                <a:cubicBezTo>
                  <a:pt x="174" y="3668"/>
                  <a:pt x="162" y="3667"/>
                  <a:pt x="150" y="3665"/>
                </a:cubicBezTo>
                <a:cubicBezTo>
                  <a:pt x="138" y="3662"/>
                  <a:pt x="126" y="3659"/>
                  <a:pt x="115" y="3654"/>
                </a:cubicBezTo>
                <a:cubicBezTo>
                  <a:pt x="104" y="3649"/>
                  <a:pt x="93" y="3644"/>
                  <a:pt x="83" y="3637"/>
                </a:cubicBezTo>
                <a:cubicBezTo>
                  <a:pt x="73" y="3630"/>
                  <a:pt x="63" y="3622"/>
                  <a:pt x="55" y="3614"/>
                </a:cubicBezTo>
                <a:cubicBezTo>
                  <a:pt x="46" y="3605"/>
                  <a:pt x="38" y="3596"/>
                  <a:pt x="31" y="3586"/>
                </a:cubicBezTo>
                <a:cubicBezTo>
                  <a:pt x="25" y="3576"/>
                  <a:pt x="19" y="3565"/>
                  <a:pt x="14" y="3554"/>
                </a:cubicBezTo>
                <a:cubicBezTo>
                  <a:pt x="10" y="3542"/>
                  <a:pt x="6" y="3531"/>
                  <a:pt x="4" y="3519"/>
                </a:cubicBezTo>
                <a:cubicBezTo>
                  <a:pt x="1" y="3507"/>
                  <a:pt x="0" y="3495"/>
                  <a:pt x="0" y="3482"/>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78" name=""/>
          <p:cNvSpPr/>
          <p:nvPr/>
        </p:nvSpPr>
        <p:spPr>
          <a:xfrm>
            <a:off x="4144680" y="1671120"/>
            <a:ext cx="2407320" cy="67320"/>
          </a:xfrm>
          <a:custGeom>
            <a:avLst/>
            <a:gdLst/>
            <a:ahLst/>
            <a:rect l="0" t="0" r="r" b="b"/>
            <a:pathLst>
              <a:path w="6687" h="187">
                <a:moveTo>
                  <a:pt x="0" y="0"/>
                </a:moveTo>
                <a:lnTo>
                  <a:pt x="6687" y="0"/>
                </a:lnTo>
                <a:lnTo>
                  <a:pt x="6687" y="187"/>
                </a:lnTo>
                <a:lnTo>
                  <a:pt x="0" y="187"/>
                </a:lnTo>
                <a:lnTo>
                  <a:pt x="0" y="0"/>
                </a:lnTo>
                <a:close/>
              </a:path>
            </a:pathLst>
          </a:custGeom>
          <a:solidFill>
            <a:srgbClr val="2563eb"/>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79" name=""/>
          <p:cNvSpPr/>
          <p:nvPr/>
        </p:nvSpPr>
        <p:spPr>
          <a:xfrm>
            <a:off x="4311720" y="1871640"/>
            <a:ext cx="401760" cy="401400"/>
          </a:xfrm>
          <a:custGeom>
            <a:avLst/>
            <a:gdLst/>
            <a:ahLst/>
            <a:rect l="0" t="0" r="r" b="b"/>
            <a:pathLst>
              <a:path w="1116" h="1115">
                <a:moveTo>
                  <a:pt x="1116" y="557"/>
                </a:moveTo>
                <a:cubicBezTo>
                  <a:pt x="1116" y="594"/>
                  <a:pt x="1112" y="630"/>
                  <a:pt x="1105" y="666"/>
                </a:cubicBezTo>
                <a:cubicBezTo>
                  <a:pt x="1098" y="702"/>
                  <a:pt x="1087" y="737"/>
                  <a:pt x="1073" y="771"/>
                </a:cubicBezTo>
                <a:cubicBezTo>
                  <a:pt x="1059" y="804"/>
                  <a:pt x="1042" y="836"/>
                  <a:pt x="1022" y="867"/>
                </a:cubicBezTo>
                <a:cubicBezTo>
                  <a:pt x="1001" y="897"/>
                  <a:pt x="978" y="925"/>
                  <a:pt x="952" y="952"/>
                </a:cubicBezTo>
                <a:cubicBezTo>
                  <a:pt x="927" y="978"/>
                  <a:pt x="898" y="1001"/>
                  <a:pt x="868" y="1022"/>
                </a:cubicBezTo>
                <a:cubicBezTo>
                  <a:pt x="838" y="1042"/>
                  <a:pt x="805" y="1059"/>
                  <a:pt x="771" y="1073"/>
                </a:cubicBezTo>
                <a:cubicBezTo>
                  <a:pt x="737" y="1087"/>
                  <a:pt x="702" y="1098"/>
                  <a:pt x="666" y="1105"/>
                </a:cubicBezTo>
                <a:cubicBezTo>
                  <a:pt x="630" y="1112"/>
                  <a:pt x="594" y="1115"/>
                  <a:pt x="558" y="1115"/>
                </a:cubicBezTo>
                <a:cubicBezTo>
                  <a:pt x="521" y="1115"/>
                  <a:pt x="485" y="1112"/>
                  <a:pt x="449" y="1105"/>
                </a:cubicBezTo>
                <a:cubicBezTo>
                  <a:pt x="413" y="1098"/>
                  <a:pt x="378" y="1087"/>
                  <a:pt x="344" y="1073"/>
                </a:cubicBezTo>
                <a:cubicBezTo>
                  <a:pt x="311" y="1059"/>
                  <a:pt x="278" y="1042"/>
                  <a:pt x="248" y="1022"/>
                </a:cubicBezTo>
                <a:cubicBezTo>
                  <a:pt x="218" y="1001"/>
                  <a:pt x="189" y="978"/>
                  <a:pt x="164" y="952"/>
                </a:cubicBezTo>
                <a:cubicBezTo>
                  <a:pt x="138" y="925"/>
                  <a:pt x="115" y="897"/>
                  <a:pt x="94" y="867"/>
                </a:cubicBezTo>
                <a:cubicBezTo>
                  <a:pt x="74" y="836"/>
                  <a:pt x="57" y="804"/>
                  <a:pt x="43" y="771"/>
                </a:cubicBezTo>
                <a:cubicBezTo>
                  <a:pt x="29" y="737"/>
                  <a:pt x="18" y="702"/>
                  <a:pt x="11" y="666"/>
                </a:cubicBezTo>
                <a:cubicBezTo>
                  <a:pt x="4" y="630"/>
                  <a:pt x="0" y="594"/>
                  <a:pt x="0" y="557"/>
                </a:cubicBezTo>
                <a:cubicBezTo>
                  <a:pt x="0" y="521"/>
                  <a:pt x="4" y="485"/>
                  <a:pt x="11" y="449"/>
                </a:cubicBezTo>
                <a:cubicBezTo>
                  <a:pt x="18" y="413"/>
                  <a:pt x="29" y="378"/>
                  <a:pt x="43" y="344"/>
                </a:cubicBezTo>
                <a:cubicBezTo>
                  <a:pt x="57" y="310"/>
                  <a:pt x="74" y="278"/>
                  <a:pt x="94" y="248"/>
                </a:cubicBezTo>
                <a:cubicBezTo>
                  <a:pt x="115" y="217"/>
                  <a:pt x="138" y="189"/>
                  <a:pt x="164" y="163"/>
                </a:cubicBezTo>
                <a:cubicBezTo>
                  <a:pt x="189" y="138"/>
                  <a:pt x="218" y="114"/>
                  <a:pt x="248" y="94"/>
                </a:cubicBezTo>
                <a:cubicBezTo>
                  <a:pt x="278" y="74"/>
                  <a:pt x="311" y="57"/>
                  <a:pt x="344" y="43"/>
                </a:cubicBezTo>
                <a:cubicBezTo>
                  <a:pt x="378" y="29"/>
                  <a:pt x="413" y="18"/>
                  <a:pt x="449" y="11"/>
                </a:cubicBezTo>
                <a:cubicBezTo>
                  <a:pt x="485" y="4"/>
                  <a:pt x="521" y="0"/>
                  <a:pt x="558" y="0"/>
                </a:cubicBezTo>
                <a:cubicBezTo>
                  <a:pt x="594" y="0"/>
                  <a:pt x="630" y="4"/>
                  <a:pt x="666" y="11"/>
                </a:cubicBezTo>
                <a:cubicBezTo>
                  <a:pt x="702" y="18"/>
                  <a:pt x="737" y="29"/>
                  <a:pt x="771" y="43"/>
                </a:cubicBezTo>
                <a:cubicBezTo>
                  <a:pt x="805" y="57"/>
                  <a:pt x="838" y="74"/>
                  <a:pt x="868" y="94"/>
                </a:cubicBezTo>
                <a:cubicBezTo>
                  <a:pt x="898" y="114"/>
                  <a:pt x="927" y="138"/>
                  <a:pt x="952" y="163"/>
                </a:cubicBezTo>
                <a:cubicBezTo>
                  <a:pt x="978" y="189"/>
                  <a:pt x="1001" y="217"/>
                  <a:pt x="1022" y="248"/>
                </a:cubicBezTo>
                <a:cubicBezTo>
                  <a:pt x="1042" y="278"/>
                  <a:pt x="1059" y="310"/>
                  <a:pt x="1073" y="344"/>
                </a:cubicBezTo>
                <a:cubicBezTo>
                  <a:pt x="1087" y="378"/>
                  <a:pt x="1098" y="413"/>
                  <a:pt x="1105" y="449"/>
                </a:cubicBezTo>
                <a:cubicBezTo>
                  <a:pt x="1112" y="485"/>
                  <a:pt x="1116" y="521"/>
                  <a:pt x="1116" y="557"/>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880" name="" descr=""/>
          <p:cNvPicPr/>
          <p:nvPr/>
        </p:nvPicPr>
        <p:blipFill>
          <a:blip r:embed="rId6"/>
          <a:stretch/>
        </p:blipFill>
        <p:spPr>
          <a:xfrm>
            <a:off x="4403880" y="1972080"/>
            <a:ext cx="225360" cy="200160"/>
          </a:xfrm>
          <a:prstGeom prst="rect">
            <a:avLst/>
          </a:prstGeom>
          <a:noFill/>
          <a:ln w="0">
            <a:noFill/>
          </a:ln>
        </p:spPr>
      </p:pic>
      <p:sp>
        <p:nvSpPr>
          <p:cNvPr id="881" name=""/>
          <p:cNvSpPr txBox="1"/>
          <p:nvPr/>
        </p:nvSpPr>
        <p:spPr>
          <a:xfrm>
            <a:off x="902520" y="2653920"/>
            <a:ext cx="10735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数字孪生技术应用</a:t>
            </a:r>
            <a:endParaRPr b="0" lang="en-US" sz="1050" strike="noStrike" u="none">
              <a:solidFill>
                <a:srgbClr val="000000"/>
              </a:solidFill>
              <a:effectLst/>
              <a:uFillTx/>
              <a:latin typeface="Times New Roman"/>
            </a:endParaRPr>
          </a:p>
        </p:txBody>
      </p:sp>
      <p:pic>
        <p:nvPicPr>
          <p:cNvPr id="882" name="" descr=""/>
          <p:cNvPicPr/>
          <p:nvPr/>
        </p:nvPicPr>
        <p:blipFill>
          <a:blip r:embed="rId7"/>
          <a:stretch/>
        </p:blipFill>
        <p:spPr>
          <a:xfrm>
            <a:off x="4312080" y="2406600"/>
            <a:ext cx="133200" cy="133200"/>
          </a:xfrm>
          <a:prstGeom prst="rect">
            <a:avLst/>
          </a:prstGeom>
          <a:noFill/>
          <a:ln w="0">
            <a:noFill/>
          </a:ln>
        </p:spPr>
      </p:pic>
      <p:sp>
        <p:nvSpPr>
          <p:cNvPr id="883" name=""/>
          <p:cNvSpPr txBox="1"/>
          <p:nvPr/>
        </p:nvSpPr>
        <p:spPr>
          <a:xfrm>
            <a:off x="4813560" y="1969920"/>
            <a:ext cx="671400" cy="212400"/>
          </a:xfrm>
          <a:prstGeom prst="rect">
            <a:avLst/>
          </a:prstGeom>
          <a:noFill/>
          <a:ln w="0">
            <a:noFill/>
          </a:ln>
        </p:spPr>
        <p:txBody>
          <a:bodyPr wrap="none" lIns="0" rIns="0" tIns="0" bIns="0" anchor="t">
            <a:spAutoFit/>
          </a:bodyPr>
          <a:p>
            <a:r>
              <a:rPr b="0" lang="zh-CN" sz="1320" strike="noStrike" u="none">
                <a:solidFill>
                  <a:srgbClr val="1e40af"/>
                </a:solidFill>
                <a:effectLst/>
                <a:uFillTx/>
                <a:latin typeface="WenQuanYiZenHei"/>
                <a:ea typeface="WenQuanYiZenHei"/>
              </a:rPr>
              <a:t>制造阶段</a:t>
            </a:r>
            <a:endParaRPr b="0" lang="en-US" sz="1320" strike="noStrike" u="none">
              <a:solidFill>
                <a:srgbClr val="000000"/>
              </a:solidFill>
              <a:effectLst/>
              <a:uFillTx/>
              <a:latin typeface="Times New Roman"/>
            </a:endParaRPr>
          </a:p>
        </p:txBody>
      </p:sp>
      <p:sp>
        <p:nvSpPr>
          <p:cNvPr id="884" name=""/>
          <p:cNvSpPr txBox="1"/>
          <p:nvPr/>
        </p:nvSpPr>
        <p:spPr>
          <a:xfrm>
            <a:off x="4512600" y="2386440"/>
            <a:ext cx="9396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冲压、涂装车间</a:t>
            </a:r>
            <a:endParaRPr b="0" lang="en-US" sz="1050" strike="noStrike" u="none">
              <a:solidFill>
                <a:srgbClr val="000000"/>
              </a:solidFill>
              <a:effectLst/>
              <a:uFillTx/>
              <a:latin typeface="Times New Roman"/>
            </a:endParaRPr>
          </a:p>
        </p:txBody>
      </p:sp>
      <p:sp>
        <p:nvSpPr>
          <p:cNvPr id="885" name=""/>
          <p:cNvSpPr txBox="1"/>
          <p:nvPr/>
        </p:nvSpPr>
        <p:spPr>
          <a:xfrm>
            <a:off x="5448600" y="2391120"/>
            <a:ext cx="384120" cy="157320"/>
          </a:xfrm>
          <a:prstGeom prst="rect">
            <a:avLst/>
          </a:prstGeom>
          <a:noFill/>
          <a:ln w="0">
            <a:noFill/>
          </a:ln>
        </p:spPr>
        <p:txBody>
          <a:bodyPr wrap="none" lIns="0" rIns="0" tIns="0" bIns="0" anchor="t">
            <a:spAutoFit/>
          </a:bodyPr>
          <a:p>
            <a:r>
              <a:rPr b="0" lang="en-US" sz="1050" strike="noStrike" u="none">
                <a:solidFill>
                  <a:srgbClr val="f5a623"/>
                </a:solidFill>
                <a:effectLst/>
                <a:uFillTx/>
                <a:latin typeface="DejaVuSans"/>
                <a:ea typeface="DejaVuSans"/>
              </a:rPr>
              <a:t>100%</a:t>
            </a:r>
            <a:endParaRPr b="0" lang="en-US" sz="1050" strike="noStrike" u="none">
              <a:solidFill>
                <a:srgbClr val="000000"/>
              </a:solidFill>
              <a:effectLst/>
              <a:uFillTx/>
              <a:latin typeface="Times New Roman"/>
            </a:endParaRPr>
          </a:p>
        </p:txBody>
      </p:sp>
      <p:pic>
        <p:nvPicPr>
          <p:cNvPr id="886" name="" descr=""/>
          <p:cNvPicPr/>
          <p:nvPr/>
        </p:nvPicPr>
        <p:blipFill>
          <a:blip r:embed="rId8"/>
          <a:stretch/>
        </p:blipFill>
        <p:spPr>
          <a:xfrm>
            <a:off x="4312080" y="2674080"/>
            <a:ext cx="133200" cy="133200"/>
          </a:xfrm>
          <a:prstGeom prst="rect">
            <a:avLst/>
          </a:prstGeom>
          <a:noFill/>
          <a:ln w="0">
            <a:noFill/>
          </a:ln>
        </p:spPr>
      </p:pic>
      <p:sp>
        <p:nvSpPr>
          <p:cNvPr id="887" name=""/>
          <p:cNvSpPr txBox="1"/>
          <p:nvPr/>
        </p:nvSpPr>
        <p:spPr>
          <a:xfrm>
            <a:off x="5830920" y="2386440"/>
            <a:ext cx="403200" cy="169560"/>
          </a:xfrm>
          <a:prstGeom prst="rect">
            <a:avLst/>
          </a:prstGeom>
          <a:noFill/>
          <a:ln w="0">
            <a:noFill/>
          </a:ln>
        </p:spPr>
        <p:txBody>
          <a:bodyPr wrap="none" lIns="0" rIns="0" tIns="0" bIns="0" anchor="t">
            <a:spAutoFit/>
          </a:bodyPr>
          <a:p>
            <a:r>
              <a:rPr b="0" lang="zh-CN" sz="1050" strike="noStrike" u="none">
                <a:solidFill>
                  <a:srgbClr val="f5a623"/>
                </a:solidFill>
                <a:effectLst/>
                <a:uFillTx/>
                <a:latin typeface="WenQuanYiZenHei"/>
                <a:ea typeface="WenQuanYiZenHei"/>
              </a:rPr>
              <a:t>自动化</a:t>
            </a:r>
            <a:endParaRPr b="0" lang="en-US" sz="1050" strike="noStrike" u="none">
              <a:solidFill>
                <a:srgbClr val="000000"/>
              </a:solidFill>
              <a:effectLst/>
              <a:uFillTx/>
              <a:latin typeface="Times New Roman"/>
            </a:endParaRPr>
          </a:p>
        </p:txBody>
      </p:sp>
      <p:sp>
        <p:nvSpPr>
          <p:cNvPr id="888" name=""/>
          <p:cNvSpPr/>
          <p:nvPr/>
        </p:nvSpPr>
        <p:spPr>
          <a:xfrm>
            <a:off x="7754760" y="1688040"/>
            <a:ext cx="2407320" cy="1320480"/>
          </a:xfrm>
          <a:custGeom>
            <a:avLst/>
            <a:gdLst/>
            <a:ahLst/>
            <a:rect l="0" t="0" r="r" b="b"/>
            <a:pathLst>
              <a:path w="6687" h="3668">
                <a:moveTo>
                  <a:pt x="0" y="3482"/>
                </a:moveTo>
                <a:lnTo>
                  <a:pt x="0" y="139"/>
                </a:lnTo>
                <a:cubicBezTo>
                  <a:pt x="0" y="130"/>
                  <a:pt x="1" y="121"/>
                  <a:pt x="4" y="112"/>
                </a:cubicBezTo>
                <a:cubicBezTo>
                  <a:pt x="6" y="103"/>
                  <a:pt x="10" y="94"/>
                  <a:pt x="14" y="86"/>
                </a:cubicBezTo>
                <a:cubicBezTo>
                  <a:pt x="19" y="77"/>
                  <a:pt x="25" y="69"/>
                  <a:pt x="32" y="61"/>
                </a:cubicBezTo>
                <a:cubicBezTo>
                  <a:pt x="38" y="54"/>
                  <a:pt x="46" y="47"/>
                  <a:pt x="55" y="40"/>
                </a:cubicBezTo>
                <a:cubicBezTo>
                  <a:pt x="63" y="34"/>
                  <a:pt x="73" y="28"/>
                  <a:pt x="83" y="23"/>
                </a:cubicBezTo>
                <a:cubicBezTo>
                  <a:pt x="93" y="18"/>
                  <a:pt x="104" y="14"/>
                  <a:pt x="115" y="10"/>
                </a:cubicBezTo>
                <a:cubicBezTo>
                  <a:pt x="126" y="7"/>
                  <a:pt x="138" y="4"/>
                  <a:pt x="150" y="2"/>
                </a:cubicBezTo>
                <a:cubicBezTo>
                  <a:pt x="162" y="0"/>
                  <a:pt x="174" y="0"/>
                  <a:pt x="186" y="0"/>
                </a:cubicBezTo>
                <a:lnTo>
                  <a:pt x="6501" y="0"/>
                </a:lnTo>
                <a:cubicBezTo>
                  <a:pt x="6513" y="0"/>
                  <a:pt x="6525" y="0"/>
                  <a:pt x="6537" y="2"/>
                </a:cubicBezTo>
                <a:cubicBezTo>
                  <a:pt x="6549" y="4"/>
                  <a:pt x="6561" y="7"/>
                  <a:pt x="6572" y="10"/>
                </a:cubicBezTo>
                <a:cubicBezTo>
                  <a:pt x="6583" y="14"/>
                  <a:pt x="6594" y="18"/>
                  <a:pt x="6604" y="23"/>
                </a:cubicBezTo>
                <a:cubicBezTo>
                  <a:pt x="6614" y="28"/>
                  <a:pt x="6624" y="34"/>
                  <a:pt x="6632" y="40"/>
                </a:cubicBezTo>
                <a:cubicBezTo>
                  <a:pt x="6641" y="47"/>
                  <a:pt x="6648" y="54"/>
                  <a:pt x="6655" y="61"/>
                </a:cubicBezTo>
                <a:cubicBezTo>
                  <a:pt x="6662" y="69"/>
                  <a:pt x="6668" y="77"/>
                  <a:pt x="6672" y="86"/>
                </a:cubicBezTo>
                <a:cubicBezTo>
                  <a:pt x="6677" y="94"/>
                  <a:pt x="6681" y="103"/>
                  <a:pt x="6683" y="112"/>
                </a:cubicBezTo>
                <a:cubicBezTo>
                  <a:pt x="6685" y="121"/>
                  <a:pt x="6687" y="130"/>
                  <a:pt x="6687" y="139"/>
                </a:cubicBezTo>
                <a:lnTo>
                  <a:pt x="6687" y="3482"/>
                </a:lnTo>
                <a:cubicBezTo>
                  <a:pt x="6687" y="3495"/>
                  <a:pt x="6685" y="3507"/>
                  <a:pt x="6683" y="3519"/>
                </a:cubicBezTo>
                <a:cubicBezTo>
                  <a:pt x="6681" y="3531"/>
                  <a:pt x="6677" y="3542"/>
                  <a:pt x="6672" y="3554"/>
                </a:cubicBezTo>
                <a:cubicBezTo>
                  <a:pt x="6668" y="3565"/>
                  <a:pt x="6662" y="3576"/>
                  <a:pt x="6655" y="3586"/>
                </a:cubicBezTo>
                <a:cubicBezTo>
                  <a:pt x="6648" y="3596"/>
                  <a:pt x="6641" y="3605"/>
                  <a:pt x="6632" y="3614"/>
                </a:cubicBezTo>
                <a:cubicBezTo>
                  <a:pt x="6624" y="3622"/>
                  <a:pt x="6614" y="3630"/>
                  <a:pt x="6604" y="3637"/>
                </a:cubicBezTo>
                <a:cubicBezTo>
                  <a:pt x="6594" y="3644"/>
                  <a:pt x="6583" y="3649"/>
                  <a:pt x="6572" y="3654"/>
                </a:cubicBezTo>
                <a:cubicBezTo>
                  <a:pt x="6561" y="3659"/>
                  <a:pt x="6549" y="3662"/>
                  <a:pt x="6537" y="3665"/>
                </a:cubicBezTo>
                <a:cubicBezTo>
                  <a:pt x="6525" y="3667"/>
                  <a:pt x="6513" y="3668"/>
                  <a:pt x="6501" y="3668"/>
                </a:cubicBezTo>
                <a:lnTo>
                  <a:pt x="186" y="3668"/>
                </a:lnTo>
                <a:cubicBezTo>
                  <a:pt x="174" y="3668"/>
                  <a:pt x="162" y="3667"/>
                  <a:pt x="150" y="3665"/>
                </a:cubicBezTo>
                <a:cubicBezTo>
                  <a:pt x="138" y="3662"/>
                  <a:pt x="126" y="3659"/>
                  <a:pt x="115" y="3654"/>
                </a:cubicBezTo>
                <a:cubicBezTo>
                  <a:pt x="104" y="3649"/>
                  <a:pt x="93" y="3644"/>
                  <a:pt x="83" y="3637"/>
                </a:cubicBezTo>
                <a:cubicBezTo>
                  <a:pt x="73" y="3630"/>
                  <a:pt x="63" y="3622"/>
                  <a:pt x="55" y="3614"/>
                </a:cubicBezTo>
                <a:cubicBezTo>
                  <a:pt x="46" y="3605"/>
                  <a:pt x="38" y="3596"/>
                  <a:pt x="32" y="3586"/>
                </a:cubicBezTo>
                <a:cubicBezTo>
                  <a:pt x="25" y="3576"/>
                  <a:pt x="19" y="3565"/>
                  <a:pt x="14" y="3554"/>
                </a:cubicBezTo>
                <a:cubicBezTo>
                  <a:pt x="10" y="3542"/>
                  <a:pt x="6" y="3531"/>
                  <a:pt x="4" y="3519"/>
                </a:cubicBezTo>
                <a:cubicBezTo>
                  <a:pt x="1" y="3507"/>
                  <a:pt x="0" y="3495"/>
                  <a:pt x="0" y="3482"/>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89" name=""/>
          <p:cNvSpPr/>
          <p:nvPr/>
        </p:nvSpPr>
        <p:spPr>
          <a:xfrm>
            <a:off x="7754760" y="1671120"/>
            <a:ext cx="2407320" cy="67320"/>
          </a:xfrm>
          <a:custGeom>
            <a:avLst/>
            <a:gdLst/>
            <a:ahLst/>
            <a:rect l="0" t="0" r="r" b="b"/>
            <a:pathLst>
              <a:path w="6687" h="187">
                <a:moveTo>
                  <a:pt x="0" y="0"/>
                </a:moveTo>
                <a:lnTo>
                  <a:pt x="6687" y="0"/>
                </a:lnTo>
                <a:lnTo>
                  <a:pt x="6687" y="187"/>
                </a:lnTo>
                <a:lnTo>
                  <a:pt x="0" y="187"/>
                </a:lnTo>
                <a:lnTo>
                  <a:pt x="0" y="0"/>
                </a:lnTo>
                <a:close/>
              </a:path>
            </a:pathLst>
          </a:custGeom>
          <a:solidFill>
            <a:srgbClr val="2563eb"/>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90" name=""/>
          <p:cNvSpPr/>
          <p:nvPr/>
        </p:nvSpPr>
        <p:spPr>
          <a:xfrm>
            <a:off x="7921800" y="1871640"/>
            <a:ext cx="401760" cy="401400"/>
          </a:xfrm>
          <a:custGeom>
            <a:avLst/>
            <a:gdLst/>
            <a:ahLst/>
            <a:rect l="0" t="0" r="r" b="b"/>
            <a:pathLst>
              <a:path w="1116" h="1115">
                <a:moveTo>
                  <a:pt x="1116" y="557"/>
                </a:moveTo>
                <a:cubicBezTo>
                  <a:pt x="1116" y="594"/>
                  <a:pt x="1112" y="630"/>
                  <a:pt x="1105" y="666"/>
                </a:cubicBezTo>
                <a:cubicBezTo>
                  <a:pt x="1098" y="702"/>
                  <a:pt x="1087" y="737"/>
                  <a:pt x="1073" y="771"/>
                </a:cubicBezTo>
                <a:cubicBezTo>
                  <a:pt x="1059" y="804"/>
                  <a:pt x="1042" y="836"/>
                  <a:pt x="1022" y="867"/>
                </a:cubicBezTo>
                <a:cubicBezTo>
                  <a:pt x="1001" y="897"/>
                  <a:pt x="978" y="925"/>
                  <a:pt x="953" y="952"/>
                </a:cubicBezTo>
                <a:cubicBezTo>
                  <a:pt x="927" y="978"/>
                  <a:pt x="899" y="1001"/>
                  <a:pt x="868" y="1022"/>
                </a:cubicBezTo>
                <a:cubicBezTo>
                  <a:pt x="838" y="1042"/>
                  <a:pt x="805" y="1059"/>
                  <a:pt x="771" y="1073"/>
                </a:cubicBezTo>
                <a:cubicBezTo>
                  <a:pt x="737" y="1087"/>
                  <a:pt x="702" y="1098"/>
                  <a:pt x="666" y="1105"/>
                </a:cubicBezTo>
                <a:cubicBezTo>
                  <a:pt x="630" y="1112"/>
                  <a:pt x="594" y="1115"/>
                  <a:pt x="558" y="1115"/>
                </a:cubicBezTo>
                <a:cubicBezTo>
                  <a:pt x="521" y="1115"/>
                  <a:pt x="485" y="1112"/>
                  <a:pt x="449" y="1105"/>
                </a:cubicBezTo>
                <a:cubicBezTo>
                  <a:pt x="413" y="1098"/>
                  <a:pt x="378" y="1087"/>
                  <a:pt x="344" y="1073"/>
                </a:cubicBezTo>
                <a:cubicBezTo>
                  <a:pt x="311" y="1059"/>
                  <a:pt x="278" y="1042"/>
                  <a:pt x="248" y="1022"/>
                </a:cubicBezTo>
                <a:cubicBezTo>
                  <a:pt x="218" y="1001"/>
                  <a:pt x="190" y="978"/>
                  <a:pt x="164" y="952"/>
                </a:cubicBezTo>
                <a:cubicBezTo>
                  <a:pt x="138" y="925"/>
                  <a:pt x="115" y="897"/>
                  <a:pt x="94" y="867"/>
                </a:cubicBezTo>
                <a:cubicBezTo>
                  <a:pt x="74" y="836"/>
                  <a:pt x="57" y="804"/>
                  <a:pt x="43" y="771"/>
                </a:cubicBezTo>
                <a:cubicBezTo>
                  <a:pt x="29" y="737"/>
                  <a:pt x="18" y="702"/>
                  <a:pt x="11" y="666"/>
                </a:cubicBezTo>
                <a:cubicBezTo>
                  <a:pt x="4" y="630"/>
                  <a:pt x="0" y="594"/>
                  <a:pt x="0" y="557"/>
                </a:cubicBezTo>
                <a:cubicBezTo>
                  <a:pt x="0" y="521"/>
                  <a:pt x="4" y="485"/>
                  <a:pt x="11" y="449"/>
                </a:cubicBezTo>
                <a:cubicBezTo>
                  <a:pt x="18" y="413"/>
                  <a:pt x="29" y="378"/>
                  <a:pt x="43" y="344"/>
                </a:cubicBezTo>
                <a:cubicBezTo>
                  <a:pt x="57" y="310"/>
                  <a:pt x="74" y="278"/>
                  <a:pt x="94" y="248"/>
                </a:cubicBezTo>
                <a:cubicBezTo>
                  <a:pt x="115" y="217"/>
                  <a:pt x="138" y="189"/>
                  <a:pt x="164" y="163"/>
                </a:cubicBezTo>
                <a:cubicBezTo>
                  <a:pt x="190" y="138"/>
                  <a:pt x="218" y="114"/>
                  <a:pt x="248" y="94"/>
                </a:cubicBezTo>
                <a:cubicBezTo>
                  <a:pt x="278" y="74"/>
                  <a:pt x="311" y="57"/>
                  <a:pt x="344" y="43"/>
                </a:cubicBezTo>
                <a:cubicBezTo>
                  <a:pt x="378" y="29"/>
                  <a:pt x="413" y="18"/>
                  <a:pt x="449" y="11"/>
                </a:cubicBezTo>
                <a:cubicBezTo>
                  <a:pt x="485" y="4"/>
                  <a:pt x="521" y="0"/>
                  <a:pt x="558" y="0"/>
                </a:cubicBezTo>
                <a:cubicBezTo>
                  <a:pt x="594" y="0"/>
                  <a:pt x="630" y="4"/>
                  <a:pt x="666" y="11"/>
                </a:cubicBezTo>
                <a:cubicBezTo>
                  <a:pt x="702" y="18"/>
                  <a:pt x="737" y="29"/>
                  <a:pt x="771" y="43"/>
                </a:cubicBezTo>
                <a:cubicBezTo>
                  <a:pt x="805" y="57"/>
                  <a:pt x="838" y="74"/>
                  <a:pt x="868" y="94"/>
                </a:cubicBezTo>
                <a:cubicBezTo>
                  <a:pt x="899" y="114"/>
                  <a:pt x="927" y="138"/>
                  <a:pt x="953" y="163"/>
                </a:cubicBezTo>
                <a:cubicBezTo>
                  <a:pt x="978" y="189"/>
                  <a:pt x="1001" y="217"/>
                  <a:pt x="1022" y="248"/>
                </a:cubicBezTo>
                <a:cubicBezTo>
                  <a:pt x="1042" y="278"/>
                  <a:pt x="1059" y="310"/>
                  <a:pt x="1073" y="344"/>
                </a:cubicBezTo>
                <a:cubicBezTo>
                  <a:pt x="1087" y="378"/>
                  <a:pt x="1098" y="413"/>
                  <a:pt x="1105" y="449"/>
                </a:cubicBezTo>
                <a:cubicBezTo>
                  <a:pt x="1112" y="485"/>
                  <a:pt x="1116" y="521"/>
                  <a:pt x="1116" y="557"/>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891" name="" descr=""/>
          <p:cNvPicPr/>
          <p:nvPr/>
        </p:nvPicPr>
        <p:blipFill>
          <a:blip r:embed="rId9"/>
          <a:stretch/>
        </p:blipFill>
        <p:spPr>
          <a:xfrm>
            <a:off x="7997400" y="1972080"/>
            <a:ext cx="250200" cy="200160"/>
          </a:xfrm>
          <a:prstGeom prst="rect">
            <a:avLst/>
          </a:prstGeom>
          <a:noFill/>
          <a:ln w="0">
            <a:noFill/>
          </a:ln>
        </p:spPr>
      </p:pic>
      <p:sp>
        <p:nvSpPr>
          <p:cNvPr id="892" name=""/>
          <p:cNvSpPr txBox="1"/>
          <p:nvPr/>
        </p:nvSpPr>
        <p:spPr>
          <a:xfrm>
            <a:off x="4512600" y="2653920"/>
            <a:ext cx="8053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柔性生产系统</a:t>
            </a:r>
            <a:endParaRPr b="0" lang="en-US" sz="1050" strike="noStrike" u="none">
              <a:solidFill>
                <a:srgbClr val="000000"/>
              </a:solidFill>
              <a:effectLst/>
              <a:uFillTx/>
              <a:latin typeface="Times New Roman"/>
            </a:endParaRPr>
          </a:p>
        </p:txBody>
      </p:sp>
      <p:pic>
        <p:nvPicPr>
          <p:cNvPr id="893" name="" descr=""/>
          <p:cNvPicPr/>
          <p:nvPr/>
        </p:nvPicPr>
        <p:blipFill>
          <a:blip r:embed="rId10"/>
          <a:stretch/>
        </p:blipFill>
        <p:spPr>
          <a:xfrm>
            <a:off x="7922160" y="2406600"/>
            <a:ext cx="133200" cy="133200"/>
          </a:xfrm>
          <a:prstGeom prst="rect">
            <a:avLst/>
          </a:prstGeom>
          <a:noFill/>
          <a:ln w="0">
            <a:noFill/>
          </a:ln>
        </p:spPr>
      </p:pic>
      <p:sp>
        <p:nvSpPr>
          <p:cNvPr id="894" name=""/>
          <p:cNvSpPr txBox="1"/>
          <p:nvPr/>
        </p:nvSpPr>
        <p:spPr>
          <a:xfrm>
            <a:off x="8423640" y="1969920"/>
            <a:ext cx="838800" cy="212400"/>
          </a:xfrm>
          <a:prstGeom prst="rect">
            <a:avLst/>
          </a:prstGeom>
          <a:noFill/>
          <a:ln w="0">
            <a:noFill/>
          </a:ln>
        </p:spPr>
        <p:txBody>
          <a:bodyPr wrap="none" lIns="0" rIns="0" tIns="0" bIns="0" anchor="t">
            <a:spAutoFit/>
          </a:bodyPr>
          <a:p>
            <a:r>
              <a:rPr b="0" lang="zh-CN" sz="1320" strike="noStrike" u="none">
                <a:solidFill>
                  <a:srgbClr val="1e40af"/>
                </a:solidFill>
                <a:effectLst/>
                <a:uFillTx/>
                <a:latin typeface="WenQuanYiZenHei"/>
                <a:ea typeface="WenQuanYiZenHei"/>
              </a:rPr>
              <a:t>销售与服务</a:t>
            </a:r>
            <a:endParaRPr b="0" lang="en-US" sz="1320" strike="noStrike" u="none">
              <a:solidFill>
                <a:srgbClr val="000000"/>
              </a:solidFill>
              <a:effectLst/>
              <a:uFillTx/>
              <a:latin typeface="Times New Roman"/>
            </a:endParaRPr>
          </a:p>
        </p:txBody>
      </p:sp>
      <p:pic>
        <p:nvPicPr>
          <p:cNvPr id="895" name="" descr=""/>
          <p:cNvPicPr/>
          <p:nvPr/>
        </p:nvPicPr>
        <p:blipFill>
          <a:blip r:embed="rId11"/>
          <a:stretch/>
        </p:blipFill>
        <p:spPr>
          <a:xfrm>
            <a:off x="7922160" y="2674080"/>
            <a:ext cx="133200" cy="133200"/>
          </a:xfrm>
          <a:prstGeom prst="rect">
            <a:avLst/>
          </a:prstGeom>
          <a:noFill/>
          <a:ln w="0">
            <a:noFill/>
          </a:ln>
        </p:spPr>
      </p:pic>
      <p:sp>
        <p:nvSpPr>
          <p:cNvPr id="896" name=""/>
          <p:cNvSpPr txBox="1"/>
          <p:nvPr/>
        </p:nvSpPr>
        <p:spPr>
          <a:xfrm>
            <a:off x="8122680" y="2386440"/>
            <a:ext cx="9396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直销模式数字化</a:t>
            </a:r>
            <a:endParaRPr b="0" lang="en-US" sz="1050" strike="noStrike" u="none">
              <a:solidFill>
                <a:srgbClr val="000000"/>
              </a:solidFill>
              <a:effectLst/>
              <a:uFillTx/>
              <a:latin typeface="Times New Roman"/>
            </a:endParaRPr>
          </a:p>
        </p:txBody>
      </p:sp>
      <p:sp>
        <p:nvSpPr>
          <p:cNvPr id="897" name=""/>
          <p:cNvSpPr/>
          <p:nvPr/>
        </p:nvSpPr>
        <p:spPr>
          <a:xfrm>
            <a:off x="534600" y="3208680"/>
            <a:ext cx="9627480" cy="501840"/>
          </a:xfrm>
          <a:custGeom>
            <a:avLst/>
            <a:gdLst/>
            <a:ahLst/>
            <a:rect l="0" t="0" r="r" b="b"/>
            <a:pathLst>
              <a:path w="26743" h="1394">
                <a:moveTo>
                  <a:pt x="0" y="1208"/>
                </a:moveTo>
                <a:lnTo>
                  <a:pt x="0" y="187"/>
                </a:lnTo>
                <a:cubicBezTo>
                  <a:pt x="0" y="175"/>
                  <a:pt x="1" y="163"/>
                  <a:pt x="4" y="151"/>
                </a:cubicBezTo>
                <a:cubicBezTo>
                  <a:pt x="6" y="139"/>
                  <a:pt x="10" y="126"/>
                  <a:pt x="14" y="115"/>
                </a:cubicBezTo>
                <a:cubicBezTo>
                  <a:pt x="19" y="104"/>
                  <a:pt x="25" y="93"/>
                  <a:pt x="31" y="83"/>
                </a:cubicBezTo>
                <a:cubicBezTo>
                  <a:pt x="38" y="73"/>
                  <a:pt x="46" y="63"/>
                  <a:pt x="55" y="55"/>
                </a:cubicBezTo>
                <a:cubicBezTo>
                  <a:pt x="63" y="46"/>
                  <a:pt x="73" y="38"/>
                  <a:pt x="83" y="32"/>
                </a:cubicBezTo>
                <a:cubicBezTo>
                  <a:pt x="93" y="25"/>
                  <a:pt x="104" y="19"/>
                  <a:pt x="115" y="14"/>
                </a:cubicBezTo>
                <a:cubicBezTo>
                  <a:pt x="126" y="10"/>
                  <a:pt x="138" y="6"/>
                  <a:pt x="150" y="4"/>
                </a:cubicBezTo>
                <a:cubicBezTo>
                  <a:pt x="162" y="2"/>
                  <a:pt x="174" y="0"/>
                  <a:pt x="186" y="0"/>
                </a:cubicBezTo>
                <a:lnTo>
                  <a:pt x="26557" y="0"/>
                </a:lnTo>
                <a:cubicBezTo>
                  <a:pt x="26569" y="0"/>
                  <a:pt x="26581" y="2"/>
                  <a:pt x="26593" y="4"/>
                </a:cubicBezTo>
                <a:cubicBezTo>
                  <a:pt x="26605" y="6"/>
                  <a:pt x="26617" y="10"/>
                  <a:pt x="26628" y="14"/>
                </a:cubicBezTo>
                <a:cubicBezTo>
                  <a:pt x="26639" y="19"/>
                  <a:pt x="26650" y="25"/>
                  <a:pt x="26660" y="32"/>
                </a:cubicBezTo>
                <a:cubicBezTo>
                  <a:pt x="26670" y="38"/>
                  <a:pt x="26680" y="46"/>
                  <a:pt x="26688" y="55"/>
                </a:cubicBezTo>
                <a:cubicBezTo>
                  <a:pt x="26697" y="63"/>
                  <a:pt x="26704" y="73"/>
                  <a:pt x="26711" y="83"/>
                </a:cubicBezTo>
                <a:cubicBezTo>
                  <a:pt x="26718" y="93"/>
                  <a:pt x="26724" y="104"/>
                  <a:pt x="26728" y="115"/>
                </a:cubicBezTo>
                <a:cubicBezTo>
                  <a:pt x="26733" y="126"/>
                  <a:pt x="26737" y="139"/>
                  <a:pt x="26739" y="151"/>
                </a:cubicBezTo>
                <a:cubicBezTo>
                  <a:pt x="26741" y="163"/>
                  <a:pt x="26743" y="175"/>
                  <a:pt x="26743" y="187"/>
                </a:cubicBezTo>
                <a:lnTo>
                  <a:pt x="26743" y="1208"/>
                </a:lnTo>
                <a:cubicBezTo>
                  <a:pt x="26743" y="1221"/>
                  <a:pt x="26741" y="1233"/>
                  <a:pt x="26739" y="1245"/>
                </a:cubicBezTo>
                <a:cubicBezTo>
                  <a:pt x="26737" y="1257"/>
                  <a:pt x="26733" y="1268"/>
                  <a:pt x="26728" y="1279"/>
                </a:cubicBezTo>
                <a:cubicBezTo>
                  <a:pt x="26724" y="1291"/>
                  <a:pt x="26718" y="1301"/>
                  <a:pt x="26711" y="1312"/>
                </a:cubicBezTo>
                <a:cubicBezTo>
                  <a:pt x="26704" y="1322"/>
                  <a:pt x="26697" y="1331"/>
                  <a:pt x="26688" y="1340"/>
                </a:cubicBezTo>
                <a:cubicBezTo>
                  <a:pt x="26680" y="1348"/>
                  <a:pt x="26670" y="1356"/>
                  <a:pt x="26660" y="1363"/>
                </a:cubicBezTo>
                <a:cubicBezTo>
                  <a:pt x="26650" y="1370"/>
                  <a:pt x="26639" y="1375"/>
                  <a:pt x="26628" y="1380"/>
                </a:cubicBezTo>
                <a:cubicBezTo>
                  <a:pt x="26617" y="1385"/>
                  <a:pt x="26605" y="1388"/>
                  <a:pt x="26593" y="1391"/>
                </a:cubicBezTo>
                <a:cubicBezTo>
                  <a:pt x="26581" y="1393"/>
                  <a:pt x="26569" y="1394"/>
                  <a:pt x="26557" y="1394"/>
                </a:cubicBezTo>
                <a:lnTo>
                  <a:pt x="186" y="1394"/>
                </a:lnTo>
                <a:cubicBezTo>
                  <a:pt x="174" y="1394"/>
                  <a:pt x="162" y="1393"/>
                  <a:pt x="150" y="1391"/>
                </a:cubicBezTo>
                <a:cubicBezTo>
                  <a:pt x="138" y="1388"/>
                  <a:pt x="126" y="1385"/>
                  <a:pt x="115" y="1380"/>
                </a:cubicBezTo>
                <a:cubicBezTo>
                  <a:pt x="104" y="1375"/>
                  <a:pt x="93" y="1370"/>
                  <a:pt x="83" y="1363"/>
                </a:cubicBezTo>
                <a:cubicBezTo>
                  <a:pt x="73" y="1356"/>
                  <a:pt x="63" y="1348"/>
                  <a:pt x="55" y="1340"/>
                </a:cubicBezTo>
                <a:cubicBezTo>
                  <a:pt x="46" y="1331"/>
                  <a:pt x="38" y="1322"/>
                  <a:pt x="31" y="1312"/>
                </a:cubicBezTo>
                <a:cubicBezTo>
                  <a:pt x="25" y="1301"/>
                  <a:pt x="19" y="1291"/>
                  <a:pt x="14" y="1279"/>
                </a:cubicBezTo>
                <a:cubicBezTo>
                  <a:pt x="10" y="1268"/>
                  <a:pt x="6" y="1257"/>
                  <a:pt x="4" y="1245"/>
                </a:cubicBezTo>
                <a:cubicBezTo>
                  <a:pt x="1" y="1233"/>
                  <a:pt x="0" y="1221"/>
                  <a:pt x="0" y="1208"/>
                </a:cubicBez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898" name="" descr=""/>
          <p:cNvPicPr/>
          <p:nvPr/>
        </p:nvPicPr>
        <p:blipFill>
          <a:blip r:embed="rId12"/>
          <a:stretch/>
        </p:blipFill>
        <p:spPr>
          <a:xfrm>
            <a:off x="4395600" y="3359520"/>
            <a:ext cx="174960" cy="200160"/>
          </a:xfrm>
          <a:prstGeom prst="rect">
            <a:avLst/>
          </a:prstGeom>
          <a:noFill/>
          <a:ln w="0">
            <a:noFill/>
          </a:ln>
        </p:spPr>
      </p:pic>
      <p:sp>
        <p:nvSpPr>
          <p:cNvPr id="899" name=""/>
          <p:cNvSpPr txBox="1"/>
          <p:nvPr/>
        </p:nvSpPr>
        <p:spPr>
          <a:xfrm>
            <a:off x="8122680" y="2653920"/>
            <a:ext cx="9396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嵌入式保险服务</a:t>
            </a:r>
            <a:endParaRPr b="0" lang="en-US" sz="1050" strike="noStrike" u="none">
              <a:solidFill>
                <a:srgbClr val="000000"/>
              </a:solidFill>
              <a:effectLst/>
              <a:uFillTx/>
              <a:latin typeface="Times New Roman"/>
            </a:endParaRPr>
          </a:p>
        </p:txBody>
      </p:sp>
      <p:pic>
        <p:nvPicPr>
          <p:cNvPr id="900" name="" descr=""/>
          <p:cNvPicPr/>
          <p:nvPr/>
        </p:nvPicPr>
        <p:blipFill>
          <a:blip r:embed="rId13"/>
          <a:stretch/>
        </p:blipFill>
        <p:spPr>
          <a:xfrm>
            <a:off x="6108840" y="3359520"/>
            <a:ext cx="200160" cy="200160"/>
          </a:xfrm>
          <a:prstGeom prst="rect">
            <a:avLst/>
          </a:prstGeom>
          <a:noFill/>
          <a:ln w="0">
            <a:noFill/>
          </a:ln>
        </p:spPr>
      </p:pic>
      <p:pic>
        <p:nvPicPr>
          <p:cNvPr id="901" name="" descr=""/>
          <p:cNvPicPr/>
          <p:nvPr/>
        </p:nvPicPr>
        <p:blipFill>
          <a:blip r:embed="rId14"/>
          <a:stretch/>
        </p:blipFill>
        <p:spPr>
          <a:xfrm>
            <a:off x="5114160" y="3777120"/>
            <a:ext cx="66600" cy="133200"/>
          </a:xfrm>
          <a:prstGeom prst="rect">
            <a:avLst/>
          </a:prstGeom>
          <a:noFill/>
          <a:ln w="0">
            <a:noFill/>
          </a:ln>
        </p:spPr>
      </p:pic>
      <p:pic>
        <p:nvPicPr>
          <p:cNvPr id="902" name="" descr=""/>
          <p:cNvPicPr/>
          <p:nvPr/>
        </p:nvPicPr>
        <p:blipFill>
          <a:blip r:embed="rId15"/>
          <a:stretch/>
        </p:blipFill>
        <p:spPr>
          <a:xfrm>
            <a:off x="5315040" y="3777120"/>
            <a:ext cx="66600" cy="133200"/>
          </a:xfrm>
          <a:prstGeom prst="rect">
            <a:avLst/>
          </a:prstGeom>
          <a:noFill/>
          <a:ln w="0">
            <a:noFill/>
          </a:ln>
        </p:spPr>
      </p:pic>
      <p:pic>
        <p:nvPicPr>
          <p:cNvPr id="903" name="" descr=""/>
          <p:cNvPicPr/>
          <p:nvPr/>
        </p:nvPicPr>
        <p:blipFill>
          <a:blip r:embed="rId16"/>
          <a:stretch/>
        </p:blipFill>
        <p:spPr>
          <a:xfrm>
            <a:off x="5515560" y="3777120"/>
            <a:ext cx="66600" cy="133200"/>
          </a:xfrm>
          <a:prstGeom prst="rect">
            <a:avLst/>
          </a:prstGeom>
          <a:noFill/>
          <a:ln w="0">
            <a:noFill/>
          </a:ln>
        </p:spPr>
      </p:pic>
      <p:sp>
        <p:nvSpPr>
          <p:cNvPr id="904" name=""/>
          <p:cNvSpPr txBox="1"/>
          <p:nvPr/>
        </p:nvSpPr>
        <p:spPr>
          <a:xfrm>
            <a:off x="4667040" y="3357360"/>
            <a:ext cx="1341720" cy="212400"/>
          </a:xfrm>
          <a:prstGeom prst="rect">
            <a:avLst/>
          </a:prstGeom>
          <a:noFill/>
          <a:ln w="0">
            <a:noFill/>
          </a:ln>
        </p:spPr>
        <p:txBody>
          <a:bodyPr wrap="none" lIns="0" rIns="0" tIns="0" bIns="0" anchor="t">
            <a:spAutoFit/>
          </a:bodyPr>
          <a:p>
            <a:r>
              <a:rPr b="0" lang="zh-CN" sz="1320" strike="noStrike" u="none">
                <a:solidFill>
                  <a:srgbClr val="ffffff"/>
                </a:solidFill>
                <a:effectLst/>
                <a:uFillTx/>
                <a:latin typeface="WenQuanYiZenHei"/>
                <a:ea typeface="WenQuanYiZenHei"/>
              </a:rPr>
              <a:t>数据驱动决策中心</a:t>
            </a:r>
            <a:endParaRPr b="0" lang="en-US" sz="1320" strike="noStrike" u="none">
              <a:solidFill>
                <a:srgbClr val="000000"/>
              </a:solidFill>
              <a:effectLst/>
              <a:uFillTx/>
              <a:latin typeface="Times New Roman"/>
            </a:endParaRPr>
          </a:p>
        </p:txBody>
      </p:sp>
      <p:sp>
        <p:nvSpPr>
          <p:cNvPr id="905" name=""/>
          <p:cNvSpPr txBox="1"/>
          <p:nvPr/>
        </p:nvSpPr>
        <p:spPr>
          <a:xfrm>
            <a:off x="534960" y="4192920"/>
            <a:ext cx="464760" cy="235080"/>
          </a:xfrm>
          <a:prstGeom prst="rect">
            <a:avLst/>
          </a:prstGeom>
          <a:noFill/>
          <a:ln w="0">
            <a:noFill/>
          </a:ln>
        </p:spPr>
        <p:txBody>
          <a:bodyPr wrap="none" lIns="0" rIns="0" tIns="0" bIns="0" anchor="t">
            <a:spAutoFit/>
          </a:bodyPr>
          <a:p>
            <a:r>
              <a:rPr b="1" lang="en-US" sz="1580" strike="noStrike" u="none">
                <a:solidFill>
                  <a:srgbClr val="1e3a8a"/>
                </a:solidFill>
                <a:effectLst/>
                <a:uFillTx/>
                <a:latin typeface="DejaVuSans"/>
                <a:ea typeface="DejaVuSans"/>
              </a:rPr>
              <a:t>OTA</a:t>
            </a:r>
            <a:endParaRPr b="0" lang="en-US" sz="1580" strike="noStrike" u="none">
              <a:solidFill>
                <a:srgbClr val="000000"/>
              </a:solidFill>
              <a:effectLst/>
              <a:uFillTx/>
              <a:latin typeface="Times New Roman"/>
            </a:endParaRPr>
          </a:p>
        </p:txBody>
      </p:sp>
      <p:sp>
        <p:nvSpPr>
          <p:cNvPr id="906" name=""/>
          <p:cNvSpPr/>
          <p:nvPr/>
        </p:nvSpPr>
        <p:spPr>
          <a:xfrm>
            <a:off x="551520" y="4579200"/>
            <a:ext cx="2991960" cy="1571400"/>
          </a:xfrm>
          <a:custGeom>
            <a:avLst/>
            <a:gdLst/>
            <a:ahLst/>
            <a:rect l="0" t="0" r="r" b="b"/>
            <a:pathLst>
              <a:path w="8311" h="4365">
                <a:moveTo>
                  <a:pt x="0" y="4180"/>
                </a:moveTo>
                <a:lnTo>
                  <a:pt x="0" y="186"/>
                </a:lnTo>
                <a:cubicBezTo>
                  <a:pt x="0" y="174"/>
                  <a:pt x="0" y="162"/>
                  <a:pt x="2" y="150"/>
                </a:cubicBezTo>
                <a:cubicBezTo>
                  <a:pt x="4" y="138"/>
                  <a:pt x="7" y="126"/>
                  <a:pt x="10" y="115"/>
                </a:cubicBezTo>
                <a:cubicBezTo>
                  <a:pt x="14" y="104"/>
                  <a:pt x="18" y="93"/>
                  <a:pt x="23" y="83"/>
                </a:cubicBezTo>
                <a:cubicBezTo>
                  <a:pt x="28" y="73"/>
                  <a:pt x="34" y="63"/>
                  <a:pt x="40" y="55"/>
                </a:cubicBezTo>
                <a:cubicBezTo>
                  <a:pt x="47" y="46"/>
                  <a:pt x="54" y="38"/>
                  <a:pt x="61" y="32"/>
                </a:cubicBezTo>
                <a:cubicBezTo>
                  <a:pt x="69" y="25"/>
                  <a:pt x="77" y="19"/>
                  <a:pt x="86" y="14"/>
                </a:cubicBezTo>
                <a:cubicBezTo>
                  <a:pt x="94" y="10"/>
                  <a:pt x="103" y="6"/>
                  <a:pt x="112" y="4"/>
                </a:cubicBezTo>
                <a:cubicBezTo>
                  <a:pt x="121" y="1"/>
                  <a:pt x="130" y="0"/>
                  <a:pt x="139" y="0"/>
                </a:cubicBezTo>
                <a:lnTo>
                  <a:pt x="8125" y="0"/>
                </a:lnTo>
                <a:cubicBezTo>
                  <a:pt x="8137" y="0"/>
                  <a:pt x="8149" y="1"/>
                  <a:pt x="8161" y="4"/>
                </a:cubicBezTo>
                <a:cubicBezTo>
                  <a:pt x="8173" y="6"/>
                  <a:pt x="8185" y="10"/>
                  <a:pt x="8196" y="14"/>
                </a:cubicBezTo>
                <a:cubicBezTo>
                  <a:pt x="8207" y="19"/>
                  <a:pt x="8218" y="25"/>
                  <a:pt x="8228" y="32"/>
                </a:cubicBezTo>
                <a:cubicBezTo>
                  <a:pt x="8238" y="38"/>
                  <a:pt x="8248" y="46"/>
                  <a:pt x="8256" y="55"/>
                </a:cubicBezTo>
                <a:cubicBezTo>
                  <a:pt x="8265" y="63"/>
                  <a:pt x="8273" y="73"/>
                  <a:pt x="8280" y="83"/>
                </a:cubicBezTo>
                <a:cubicBezTo>
                  <a:pt x="8286" y="93"/>
                  <a:pt x="8292" y="104"/>
                  <a:pt x="8297" y="115"/>
                </a:cubicBezTo>
                <a:cubicBezTo>
                  <a:pt x="8301" y="126"/>
                  <a:pt x="8305" y="138"/>
                  <a:pt x="8307" y="150"/>
                </a:cubicBezTo>
                <a:cubicBezTo>
                  <a:pt x="8310" y="162"/>
                  <a:pt x="8311" y="174"/>
                  <a:pt x="8311" y="186"/>
                </a:cubicBezTo>
                <a:lnTo>
                  <a:pt x="8311" y="4180"/>
                </a:lnTo>
                <a:cubicBezTo>
                  <a:pt x="8311" y="4192"/>
                  <a:pt x="8310" y="4204"/>
                  <a:pt x="8307" y="4216"/>
                </a:cubicBezTo>
                <a:cubicBezTo>
                  <a:pt x="8305" y="4228"/>
                  <a:pt x="8301" y="4239"/>
                  <a:pt x="8297" y="4251"/>
                </a:cubicBezTo>
                <a:cubicBezTo>
                  <a:pt x="8292" y="4262"/>
                  <a:pt x="8286" y="4273"/>
                  <a:pt x="8280" y="4283"/>
                </a:cubicBezTo>
                <a:cubicBezTo>
                  <a:pt x="8273" y="4293"/>
                  <a:pt x="8265" y="4302"/>
                  <a:pt x="8256" y="4311"/>
                </a:cubicBezTo>
                <a:cubicBezTo>
                  <a:pt x="8248" y="4320"/>
                  <a:pt x="8238" y="4327"/>
                  <a:pt x="8228" y="4334"/>
                </a:cubicBezTo>
                <a:cubicBezTo>
                  <a:pt x="8218" y="4341"/>
                  <a:pt x="8207" y="4347"/>
                  <a:pt x="8196" y="4351"/>
                </a:cubicBezTo>
                <a:cubicBezTo>
                  <a:pt x="8185" y="4356"/>
                  <a:pt x="8173" y="4359"/>
                  <a:pt x="8161" y="4362"/>
                </a:cubicBezTo>
                <a:cubicBezTo>
                  <a:pt x="8149" y="4364"/>
                  <a:pt x="8137" y="4365"/>
                  <a:pt x="8125" y="4365"/>
                </a:cubicBezTo>
                <a:lnTo>
                  <a:pt x="139" y="4365"/>
                </a:lnTo>
                <a:cubicBezTo>
                  <a:pt x="130" y="4365"/>
                  <a:pt x="121" y="4364"/>
                  <a:pt x="112" y="4362"/>
                </a:cubicBezTo>
                <a:cubicBezTo>
                  <a:pt x="103" y="4359"/>
                  <a:pt x="94" y="4356"/>
                  <a:pt x="86" y="4351"/>
                </a:cubicBezTo>
                <a:cubicBezTo>
                  <a:pt x="77" y="4347"/>
                  <a:pt x="69" y="4341"/>
                  <a:pt x="61" y="4334"/>
                </a:cubicBezTo>
                <a:cubicBezTo>
                  <a:pt x="54" y="4327"/>
                  <a:pt x="47" y="4320"/>
                  <a:pt x="40" y="4311"/>
                </a:cubicBezTo>
                <a:cubicBezTo>
                  <a:pt x="34" y="4302"/>
                  <a:pt x="28" y="4293"/>
                  <a:pt x="23" y="4283"/>
                </a:cubicBezTo>
                <a:cubicBezTo>
                  <a:pt x="18" y="4273"/>
                  <a:pt x="14" y="4262"/>
                  <a:pt x="10" y="4251"/>
                </a:cubicBezTo>
                <a:cubicBezTo>
                  <a:pt x="7" y="4239"/>
                  <a:pt x="4" y="4228"/>
                  <a:pt x="2" y="4216"/>
                </a:cubicBezTo>
                <a:cubicBezTo>
                  <a:pt x="0" y="4204"/>
                  <a:pt x="0" y="4192"/>
                  <a:pt x="0" y="418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07" name=""/>
          <p:cNvSpPr/>
          <p:nvPr/>
        </p:nvSpPr>
        <p:spPr>
          <a:xfrm>
            <a:off x="534600" y="4579200"/>
            <a:ext cx="67320" cy="1571400"/>
          </a:xfrm>
          <a:custGeom>
            <a:avLst/>
            <a:gdLst/>
            <a:ahLst/>
            <a:rect l="0" t="0" r="r" b="b"/>
            <a:pathLst>
              <a:path w="187" h="4365">
                <a:moveTo>
                  <a:pt x="0" y="0"/>
                </a:moveTo>
                <a:lnTo>
                  <a:pt x="187" y="0"/>
                </a:lnTo>
                <a:lnTo>
                  <a:pt x="187" y="4365"/>
                </a:lnTo>
                <a:lnTo>
                  <a:pt x="0" y="4365"/>
                </a:lnTo>
                <a:lnTo>
                  <a:pt x="0" y="0"/>
                </a:lnTo>
                <a:close/>
              </a:path>
            </a:pathLst>
          </a:custGeom>
          <a:solidFill>
            <a:srgbClr val="e5e7e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08" name=""/>
          <p:cNvSpPr/>
          <p:nvPr/>
        </p:nvSpPr>
        <p:spPr>
          <a:xfrm>
            <a:off x="735120" y="4746600"/>
            <a:ext cx="401400" cy="401400"/>
          </a:xfrm>
          <a:custGeom>
            <a:avLst/>
            <a:gdLst/>
            <a:ahLst/>
            <a:rect l="0" t="0" r="r" b="b"/>
            <a:pathLst>
              <a:path w="1115" h="1115">
                <a:moveTo>
                  <a:pt x="1115" y="557"/>
                </a:moveTo>
                <a:cubicBezTo>
                  <a:pt x="1115" y="593"/>
                  <a:pt x="1112" y="629"/>
                  <a:pt x="1105" y="665"/>
                </a:cubicBezTo>
                <a:cubicBezTo>
                  <a:pt x="1098" y="701"/>
                  <a:pt x="1087" y="736"/>
                  <a:pt x="1073" y="771"/>
                </a:cubicBezTo>
                <a:cubicBezTo>
                  <a:pt x="1059" y="805"/>
                  <a:pt x="1042" y="837"/>
                  <a:pt x="1022" y="867"/>
                </a:cubicBezTo>
                <a:cubicBezTo>
                  <a:pt x="1001" y="898"/>
                  <a:pt x="978" y="926"/>
                  <a:pt x="952" y="952"/>
                </a:cubicBezTo>
                <a:cubicBezTo>
                  <a:pt x="926" y="977"/>
                  <a:pt x="898" y="1001"/>
                  <a:pt x="868" y="1021"/>
                </a:cubicBezTo>
                <a:cubicBezTo>
                  <a:pt x="837" y="1041"/>
                  <a:pt x="805" y="1058"/>
                  <a:pt x="772" y="1072"/>
                </a:cubicBezTo>
                <a:cubicBezTo>
                  <a:pt x="737" y="1086"/>
                  <a:pt x="702" y="1097"/>
                  <a:pt x="666" y="1104"/>
                </a:cubicBezTo>
                <a:cubicBezTo>
                  <a:pt x="630" y="1111"/>
                  <a:pt x="594" y="1115"/>
                  <a:pt x="557" y="1115"/>
                </a:cubicBezTo>
                <a:cubicBezTo>
                  <a:pt x="521" y="1115"/>
                  <a:pt x="485" y="1111"/>
                  <a:pt x="449" y="1104"/>
                </a:cubicBezTo>
                <a:cubicBezTo>
                  <a:pt x="413" y="1097"/>
                  <a:pt x="378" y="1086"/>
                  <a:pt x="344" y="1072"/>
                </a:cubicBezTo>
                <a:cubicBezTo>
                  <a:pt x="310" y="1058"/>
                  <a:pt x="278" y="1041"/>
                  <a:pt x="248" y="1021"/>
                </a:cubicBezTo>
                <a:cubicBezTo>
                  <a:pt x="217" y="1001"/>
                  <a:pt x="189" y="977"/>
                  <a:pt x="163" y="952"/>
                </a:cubicBezTo>
                <a:cubicBezTo>
                  <a:pt x="138" y="926"/>
                  <a:pt x="114" y="898"/>
                  <a:pt x="94" y="867"/>
                </a:cubicBezTo>
                <a:cubicBezTo>
                  <a:pt x="74" y="837"/>
                  <a:pt x="57" y="805"/>
                  <a:pt x="43" y="771"/>
                </a:cubicBezTo>
                <a:cubicBezTo>
                  <a:pt x="29" y="736"/>
                  <a:pt x="18" y="701"/>
                  <a:pt x="11" y="665"/>
                </a:cubicBezTo>
                <a:cubicBezTo>
                  <a:pt x="4" y="629"/>
                  <a:pt x="0" y="593"/>
                  <a:pt x="0" y="557"/>
                </a:cubicBezTo>
                <a:cubicBezTo>
                  <a:pt x="0" y="520"/>
                  <a:pt x="4" y="484"/>
                  <a:pt x="11" y="448"/>
                </a:cubicBezTo>
                <a:cubicBezTo>
                  <a:pt x="18" y="412"/>
                  <a:pt x="29" y="377"/>
                  <a:pt x="43" y="343"/>
                </a:cubicBezTo>
                <a:cubicBezTo>
                  <a:pt x="57" y="310"/>
                  <a:pt x="74" y="278"/>
                  <a:pt x="94" y="247"/>
                </a:cubicBezTo>
                <a:cubicBezTo>
                  <a:pt x="114" y="217"/>
                  <a:pt x="138" y="189"/>
                  <a:pt x="163" y="163"/>
                </a:cubicBezTo>
                <a:cubicBezTo>
                  <a:pt x="189" y="137"/>
                  <a:pt x="217" y="114"/>
                  <a:pt x="248" y="93"/>
                </a:cubicBezTo>
                <a:cubicBezTo>
                  <a:pt x="278" y="73"/>
                  <a:pt x="310" y="56"/>
                  <a:pt x="344" y="42"/>
                </a:cubicBezTo>
                <a:cubicBezTo>
                  <a:pt x="378" y="28"/>
                  <a:pt x="413" y="17"/>
                  <a:pt x="449" y="10"/>
                </a:cubicBezTo>
                <a:cubicBezTo>
                  <a:pt x="485" y="3"/>
                  <a:pt x="521" y="0"/>
                  <a:pt x="557" y="0"/>
                </a:cubicBezTo>
                <a:cubicBezTo>
                  <a:pt x="594" y="0"/>
                  <a:pt x="630" y="3"/>
                  <a:pt x="666" y="10"/>
                </a:cubicBezTo>
                <a:cubicBezTo>
                  <a:pt x="702" y="17"/>
                  <a:pt x="737" y="28"/>
                  <a:pt x="772" y="42"/>
                </a:cubicBezTo>
                <a:cubicBezTo>
                  <a:pt x="805" y="56"/>
                  <a:pt x="837" y="73"/>
                  <a:pt x="868" y="93"/>
                </a:cubicBezTo>
                <a:cubicBezTo>
                  <a:pt x="898" y="114"/>
                  <a:pt x="926" y="137"/>
                  <a:pt x="952" y="163"/>
                </a:cubicBezTo>
                <a:cubicBezTo>
                  <a:pt x="978" y="189"/>
                  <a:pt x="1001" y="217"/>
                  <a:pt x="1022" y="247"/>
                </a:cubicBezTo>
                <a:cubicBezTo>
                  <a:pt x="1042" y="278"/>
                  <a:pt x="1059" y="310"/>
                  <a:pt x="1073" y="343"/>
                </a:cubicBezTo>
                <a:cubicBezTo>
                  <a:pt x="1087" y="377"/>
                  <a:pt x="1098" y="412"/>
                  <a:pt x="1105" y="448"/>
                </a:cubicBezTo>
                <a:cubicBezTo>
                  <a:pt x="1112" y="484"/>
                  <a:pt x="1115" y="520"/>
                  <a:pt x="1115" y="557"/>
                </a:cubicBezTo>
                <a:close/>
              </a:path>
            </a:pathLst>
          </a:custGeom>
          <a:solidFill>
            <a:srgbClr val="ffedd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909" name="" descr=""/>
          <p:cNvPicPr/>
          <p:nvPr/>
        </p:nvPicPr>
        <p:blipFill>
          <a:blip r:embed="rId17"/>
          <a:stretch/>
        </p:blipFill>
        <p:spPr>
          <a:xfrm>
            <a:off x="810720" y="4847040"/>
            <a:ext cx="250200" cy="200160"/>
          </a:xfrm>
          <a:prstGeom prst="rect">
            <a:avLst/>
          </a:prstGeom>
          <a:noFill/>
          <a:ln w="0">
            <a:noFill/>
          </a:ln>
        </p:spPr>
      </p:pic>
      <p:sp>
        <p:nvSpPr>
          <p:cNvPr id="910" name=""/>
          <p:cNvSpPr txBox="1"/>
          <p:nvPr/>
        </p:nvSpPr>
        <p:spPr>
          <a:xfrm>
            <a:off x="981720" y="4185720"/>
            <a:ext cx="181116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更新与远程诊断架构</a:t>
            </a:r>
            <a:endParaRPr b="0" lang="en-US" sz="1580" strike="noStrike" u="none">
              <a:solidFill>
                <a:srgbClr val="000000"/>
              </a:solidFill>
              <a:effectLst/>
              <a:uFillTx/>
              <a:latin typeface="Times New Roman"/>
            </a:endParaRPr>
          </a:p>
        </p:txBody>
      </p:sp>
      <p:sp>
        <p:nvSpPr>
          <p:cNvPr id="911" name=""/>
          <p:cNvSpPr txBox="1"/>
          <p:nvPr/>
        </p:nvSpPr>
        <p:spPr>
          <a:xfrm>
            <a:off x="1236960" y="4850640"/>
            <a:ext cx="349920" cy="195480"/>
          </a:xfrm>
          <a:prstGeom prst="rect">
            <a:avLst/>
          </a:prstGeom>
          <a:noFill/>
          <a:ln w="0">
            <a:noFill/>
          </a:ln>
        </p:spPr>
        <p:txBody>
          <a:bodyPr wrap="none" lIns="0" rIns="0" tIns="0" bIns="0" anchor="t">
            <a:spAutoFit/>
          </a:bodyPr>
          <a:p>
            <a:r>
              <a:rPr b="0" lang="en-US" sz="1320" strike="noStrike" u="none">
                <a:solidFill>
                  <a:srgbClr val="1e40af"/>
                </a:solidFill>
                <a:effectLst/>
                <a:uFillTx/>
                <a:latin typeface="DejaVuSans"/>
                <a:ea typeface="DejaVuSans"/>
              </a:rPr>
              <a:t>OTA</a:t>
            </a:r>
            <a:endParaRPr b="0" lang="en-US" sz="1320" strike="noStrike" u="none">
              <a:solidFill>
                <a:srgbClr val="000000"/>
              </a:solidFill>
              <a:effectLst/>
              <a:uFillTx/>
              <a:latin typeface="Times New Roman"/>
            </a:endParaRPr>
          </a:p>
        </p:txBody>
      </p:sp>
      <p:pic>
        <p:nvPicPr>
          <p:cNvPr id="912" name="" descr=""/>
          <p:cNvPicPr/>
          <p:nvPr/>
        </p:nvPicPr>
        <p:blipFill>
          <a:blip r:embed="rId18"/>
          <a:stretch/>
        </p:blipFill>
        <p:spPr>
          <a:xfrm>
            <a:off x="735480" y="5281560"/>
            <a:ext cx="116640" cy="133200"/>
          </a:xfrm>
          <a:prstGeom prst="rect">
            <a:avLst/>
          </a:prstGeom>
          <a:noFill/>
          <a:ln w="0">
            <a:noFill/>
          </a:ln>
        </p:spPr>
      </p:pic>
      <p:sp>
        <p:nvSpPr>
          <p:cNvPr id="913" name=""/>
          <p:cNvSpPr txBox="1"/>
          <p:nvPr/>
        </p:nvSpPr>
        <p:spPr>
          <a:xfrm>
            <a:off x="1571760" y="4844880"/>
            <a:ext cx="671400" cy="212400"/>
          </a:xfrm>
          <a:prstGeom prst="rect">
            <a:avLst/>
          </a:prstGeom>
          <a:noFill/>
          <a:ln w="0">
            <a:noFill/>
          </a:ln>
        </p:spPr>
        <p:txBody>
          <a:bodyPr wrap="none" lIns="0" rIns="0" tIns="0" bIns="0" anchor="t">
            <a:spAutoFit/>
          </a:bodyPr>
          <a:p>
            <a:r>
              <a:rPr b="0" lang="zh-CN" sz="1320" strike="noStrike" u="none">
                <a:solidFill>
                  <a:srgbClr val="1e40af"/>
                </a:solidFill>
                <a:effectLst/>
                <a:uFillTx/>
                <a:latin typeface="WenQuanYiZenHei"/>
                <a:ea typeface="WenQuanYiZenHei"/>
              </a:rPr>
              <a:t>空中更新</a:t>
            </a:r>
            <a:endParaRPr b="0" lang="en-US" sz="1320" strike="noStrike" u="none">
              <a:solidFill>
                <a:srgbClr val="000000"/>
              </a:solidFill>
              <a:effectLst/>
              <a:uFillTx/>
              <a:latin typeface="Times New Roman"/>
            </a:endParaRPr>
          </a:p>
        </p:txBody>
      </p:sp>
      <p:pic>
        <p:nvPicPr>
          <p:cNvPr id="914" name="" descr=""/>
          <p:cNvPicPr/>
          <p:nvPr/>
        </p:nvPicPr>
        <p:blipFill>
          <a:blip r:embed="rId19"/>
          <a:stretch/>
        </p:blipFill>
        <p:spPr>
          <a:xfrm>
            <a:off x="735480" y="5548680"/>
            <a:ext cx="116640" cy="133200"/>
          </a:xfrm>
          <a:prstGeom prst="rect">
            <a:avLst/>
          </a:prstGeom>
          <a:noFill/>
          <a:ln w="0">
            <a:noFill/>
          </a:ln>
        </p:spPr>
      </p:pic>
      <p:sp>
        <p:nvSpPr>
          <p:cNvPr id="915" name=""/>
          <p:cNvSpPr txBox="1"/>
          <p:nvPr/>
        </p:nvSpPr>
        <p:spPr>
          <a:xfrm>
            <a:off x="919080" y="5261400"/>
            <a:ext cx="10735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车辆性能持续优化</a:t>
            </a:r>
            <a:endParaRPr b="0" lang="en-US" sz="1050" strike="noStrike" u="none">
              <a:solidFill>
                <a:srgbClr val="000000"/>
              </a:solidFill>
              <a:effectLst/>
              <a:uFillTx/>
              <a:latin typeface="Times New Roman"/>
            </a:endParaRPr>
          </a:p>
        </p:txBody>
      </p:sp>
      <p:pic>
        <p:nvPicPr>
          <p:cNvPr id="916" name="" descr=""/>
          <p:cNvPicPr/>
          <p:nvPr/>
        </p:nvPicPr>
        <p:blipFill>
          <a:blip r:embed="rId20"/>
          <a:stretch/>
        </p:blipFill>
        <p:spPr>
          <a:xfrm>
            <a:off x="735480" y="5816160"/>
            <a:ext cx="116640" cy="133200"/>
          </a:xfrm>
          <a:prstGeom prst="rect">
            <a:avLst/>
          </a:prstGeom>
          <a:noFill/>
          <a:ln w="0">
            <a:noFill/>
          </a:ln>
        </p:spPr>
      </p:pic>
      <p:sp>
        <p:nvSpPr>
          <p:cNvPr id="917" name=""/>
          <p:cNvSpPr txBox="1"/>
          <p:nvPr/>
        </p:nvSpPr>
        <p:spPr>
          <a:xfrm>
            <a:off x="919080" y="5528880"/>
            <a:ext cx="12078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功能扩展与安全更新</a:t>
            </a:r>
            <a:endParaRPr b="0" lang="en-US" sz="1050" strike="noStrike" u="none">
              <a:solidFill>
                <a:srgbClr val="000000"/>
              </a:solidFill>
              <a:effectLst/>
              <a:uFillTx/>
              <a:latin typeface="Times New Roman"/>
            </a:endParaRPr>
          </a:p>
        </p:txBody>
      </p:sp>
      <p:sp>
        <p:nvSpPr>
          <p:cNvPr id="918" name=""/>
          <p:cNvSpPr/>
          <p:nvPr/>
        </p:nvSpPr>
        <p:spPr>
          <a:xfrm>
            <a:off x="3960720" y="4579200"/>
            <a:ext cx="2992320" cy="1571400"/>
          </a:xfrm>
          <a:custGeom>
            <a:avLst/>
            <a:gdLst/>
            <a:ahLst/>
            <a:rect l="0" t="0" r="r" b="b"/>
            <a:pathLst>
              <a:path w="8312" h="4365">
                <a:moveTo>
                  <a:pt x="0" y="4180"/>
                </a:moveTo>
                <a:lnTo>
                  <a:pt x="0" y="186"/>
                </a:lnTo>
                <a:cubicBezTo>
                  <a:pt x="0" y="174"/>
                  <a:pt x="1" y="162"/>
                  <a:pt x="3" y="150"/>
                </a:cubicBezTo>
                <a:cubicBezTo>
                  <a:pt x="5" y="138"/>
                  <a:pt x="8" y="126"/>
                  <a:pt x="11" y="115"/>
                </a:cubicBezTo>
                <a:cubicBezTo>
                  <a:pt x="15" y="104"/>
                  <a:pt x="19" y="93"/>
                  <a:pt x="24" y="83"/>
                </a:cubicBezTo>
                <a:cubicBezTo>
                  <a:pt x="29" y="73"/>
                  <a:pt x="35" y="63"/>
                  <a:pt x="41" y="55"/>
                </a:cubicBezTo>
                <a:cubicBezTo>
                  <a:pt x="48" y="46"/>
                  <a:pt x="55" y="38"/>
                  <a:pt x="62" y="32"/>
                </a:cubicBezTo>
                <a:cubicBezTo>
                  <a:pt x="70" y="25"/>
                  <a:pt x="78" y="19"/>
                  <a:pt x="86" y="14"/>
                </a:cubicBezTo>
                <a:cubicBezTo>
                  <a:pt x="95" y="10"/>
                  <a:pt x="104" y="6"/>
                  <a:pt x="113" y="4"/>
                </a:cubicBezTo>
                <a:cubicBezTo>
                  <a:pt x="122" y="1"/>
                  <a:pt x="131" y="0"/>
                  <a:pt x="140" y="0"/>
                </a:cubicBezTo>
                <a:lnTo>
                  <a:pt x="8126" y="0"/>
                </a:lnTo>
                <a:cubicBezTo>
                  <a:pt x="8138" y="0"/>
                  <a:pt x="8150" y="1"/>
                  <a:pt x="8162" y="4"/>
                </a:cubicBezTo>
                <a:cubicBezTo>
                  <a:pt x="8174" y="6"/>
                  <a:pt x="8186" y="10"/>
                  <a:pt x="8197" y="14"/>
                </a:cubicBezTo>
                <a:cubicBezTo>
                  <a:pt x="8208" y="19"/>
                  <a:pt x="8219" y="25"/>
                  <a:pt x="8229" y="32"/>
                </a:cubicBezTo>
                <a:cubicBezTo>
                  <a:pt x="8239" y="38"/>
                  <a:pt x="8249" y="46"/>
                  <a:pt x="8257" y="55"/>
                </a:cubicBezTo>
                <a:cubicBezTo>
                  <a:pt x="8266" y="63"/>
                  <a:pt x="8274" y="73"/>
                  <a:pt x="8280" y="83"/>
                </a:cubicBezTo>
                <a:cubicBezTo>
                  <a:pt x="8287" y="93"/>
                  <a:pt x="8293" y="104"/>
                  <a:pt x="8298" y="115"/>
                </a:cubicBezTo>
                <a:cubicBezTo>
                  <a:pt x="8302" y="126"/>
                  <a:pt x="8306" y="138"/>
                  <a:pt x="8308" y="150"/>
                </a:cubicBezTo>
                <a:cubicBezTo>
                  <a:pt x="8311" y="162"/>
                  <a:pt x="8312" y="174"/>
                  <a:pt x="8312" y="186"/>
                </a:cubicBezTo>
                <a:lnTo>
                  <a:pt x="8312" y="4180"/>
                </a:lnTo>
                <a:cubicBezTo>
                  <a:pt x="8312" y="4192"/>
                  <a:pt x="8311" y="4204"/>
                  <a:pt x="8308" y="4216"/>
                </a:cubicBezTo>
                <a:cubicBezTo>
                  <a:pt x="8306" y="4228"/>
                  <a:pt x="8302" y="4239"/>
                  <a:pt x="8298" y="4251"/>
                </a:cubicBezTo>
                <a:cubicBezTo>
                  <a:pt x="8293" y="4262"/>
                  <a:pt x="8287" y="4273"/>
                  <a:pt x="8280" y="4283"/>
                </a:cubicBezTo>
                <a:cubicBezTo>
                  <a:pt x="8274" y="4293"/>
                  <a:pt x="8266" y="4302"/>
                  <a:pt x="8257" y="4311"/>
                </a:cubicBezTo>
                <a:cubicBezTo>
                  <a:pt x="8249" y="4320"/>
                  <a:pt x="8239" y="4327"/>
                  <a:pt x="8229" y="4334"/>
                </a:cubicBezTo>
                <a:cubicBezTo>
                  <a:pt x="8219" y="4341"/>
                  <a:pt x="8208" y="4347"/>
                  <a:pt x="8197" y="4351"/>
                </a:cubicBezTo>
                <a:cubicBezTo>
                  <a:pt x="8186" y="4356"/>
                  <a:pt x="8174" y="4359"/>
                  <a:pt x="8162" y="4362"/>
                </a:cubicBezTo>
                <a:cubicBezTo>
                  <a:pt x="8150" y="4364"/>
                  <a:pt x="8138" y="4365"/>
                  <a:pt x="8126" y="4365"/>
                </a:cubicBezTo>
                <a:lnTo>
                  <a:pt x="140" y="4365"/>
                </a:lnTo>
                <a:cubicBezTo>
                  <a:pt x="131" y="4365"/>
                  <a:pt x="122" y="4364"/>
                  <a:pt x="113" y="4362"/>
                </a:cubicBezTo>
                <a:cubicBezTo>
                  <a:pt x="104" y="4359"/>
                  <a:pt x="95" y="4356"/>
                  <a:pt x="86" y="4351"/>
                </a:cubicBezTo>
                <a:cubicBezTo>
                  <a:pt x="78" y="4347"/>
                  <a:pt x="70" y="4341"/>
                  <a:pt x="62" y="4334"/>
                </a:cubicBezTo>
                <a:cubicBezTo>
                  <a:pt x="55" y="4327"/>
                  <a:pt x="48" y="4320"/>
                  <a:pt x="41" y="4311"/>
                </a:cubicBezTo>
                <a:cubicBezTo>
                  <a:pt x="35" y="4302"/>
                  <a:pt x="29" y="4293"/>
                  <a:pt x="24" y="4283"/>
                </a:cubicBezTo>
                <a:cubicBezTo>
                  <a:pt x="19" y="4273"/>
                  <a:pt x="15" y="4262"/>
                  <a:pt x="11" y="4251"/>
                </a:cubicBezTo>
                <a:cubicBezTo>
                  <a:pt x="8" y="4239"/>
                  <a:pt x="5" y="4228"/>
                  <a:pt x="3" y="4216"/>
                </a:cubicBezTo>
                <a:cubicBezTo>
                  <a:pt x="1" y="4204"/>
                  <a:pt x="0" y="4192"/>
                  <a:pt x="0" y="418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19" name=""/>
          <p:cNvSpPr/>
          <p:nvPr/>
        </p:nvSpPr>
        <p:spPr>
          <a:xfrm>
            <a:off x="3944160" y="4579200"/>
            <a:ext cx="67320" cy="1571400"/>
          </a:xfrm>
          <a:custGeom>
            <a:avLst/>
            <a:gdLst/>
            <a:ahLst/>
            <a:rect l="0" t="0" r="r" b="b"/>
            <a:pathLst>
              <a:path w="187" h="4365">
                <a:moveTo>
                  <a:pt x="0" y="0"/>
                </a:moveTo>
                <a:lnTo>
                  <a:pt x="187" y="0"/>
                </a:lnTo>
                <a:lnTo>
                  <a:pt x="187" y="4365"/>
                </a:lnTo>
                <a:lnTo>
                  <a:pt x="0" y="4365"/>
                </a:lnTo>
                <a:lnTo>
                  <a:pt x="0" y="0"/>
                </a:lnTo>
                <a:close/>
              </a:path>
            </a:pathLst>
          </a:custGeom>
          <a:solidFill>
            <a:srgbClr val="10b981"/>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20" name=""/>
          <p:cNvSpPr/>
          <p:nvPr/>
        </p:nvSpPr>
        <p:spPr>
          <a:xfrm>
            <a:off x="4144680" y="4746600"/>
            <a:ext cx="401400" cy="401400"/>
          </a:xfrm>
          <a:custGeom>
            <a:avLst/>
            <a:gdLst/>
            <a:ahLst/>
            <a:rect l="0" t="0" r="r" b="b"/>
            <a:pathLst>
              <a:path w="1115" h="1115">
                <a:moveTo>
                  <a:pt x="1115" y="557"/>
                </a:moveTo>
                <a:cubicBezTo>
                  <a:pt x="1115" y="593"/>
                  <a:pt x="1112" y="629"/>
                  <a:pt x="1105" y="665"/>
                </a:cubicBezTo>
                <a:cubicBezTo>
                  <a:pt x="1098" y="701"/>
                  <a:pt x="1087" y="736"/>
                  <a:pt x="1073" y="771"/>
                </a:cubicBezTo>
                <a:cubicBezTo>
                  <a:pt x="1059" y="805"/>
                  <a:pt x="1042" y="837"/>
                  <a:pt x="1022" y="867"/>
                </a:cubicBezTo>
                <a:cubicBezTo>
                  <a:pt x="1001" y="898"/>
                  <a:pt x="978" y="926"/>
                  <a:pt x="952" y="952"/>
                </a:cubicBezTo>
                <a:cubicBezTo>
                  <a:pt x="926" y="977"/>
                  <a:pt x="898" y="1001"/>
                  <a:pt x="868" y="1021"/>
                </a:cubicBezTo>
                <a:cubicBezTo>
                  <a:pt x="837" y="1041"/>
                  <a:pt x="805" y="1058"/>
                  <a:pt x="771" y="1072"/>
                </a:cubicBezTo>
                <a:cubicBezTo>
                  <a:pt x="738" y="1086"/>
                  <a:pt x="703" y="1097"/>
                  <a:pt x="667" y="1104"/>
                </a:cubicBezTo>
                <a:cubicBezTo>
                  <a:pt x="631" y="1111"/>
                  <a:pt x="595" y="1115"/>
                  <a:pt x="558" y="1115"/>
                </a:cubicBezTo>
                <a:cubicBezTo>
                  <a:pt x="522" y="1115"/>
                  <a:pt x="485" y="1111"/>
                  <a:pt x="450" y="1104"/>
                </a:cubicBezTo>
                <a:cubicBezTo>
                  <a:pt x="414" y="1097"/>
                  <a:pt x="379" y="1086"/>
                  <a:pt x="345" y="1072"/>
                </a:cubicBezTo>
                <a:cubicBezTo>
                  <a:pt x="311" y="1058"/>
                  <a:pt x="279" y="1041"/>
                  <a:pt x="249" y="1021"/>
                </a:cubicBezTo>
                <a:cubicBezTo>
                  <a:pt x="218" y="1001"/>
                  <a:pt x="190" y="977"/>
                  <a:pt x="163" y="952"/>
                </a:cubicBezTo>
                <a:cubicBezTo>
                  <a:pt x="137" y="926"/>
                  <a:pt x="114" y="898"/>
                  <a:pt x="94" y="867"/>
                </a:cubicBezTo>
                <a:cubicBezTo>
                  <a:pt x="74" y="837"/>
                  <a:pt x="57" y="805"/>
                  <a:pt x="43" y="771"/>
                </a:cubicBezTo>
                <a:cubicBezTo>
                  <a:pt x="29" y="736"/>
                  <a:pt x="18" y="701"/>
                  <a:pt x="11" y="665"/>
                </a:cubicBezTo>
                <a:cubicBezTo>
                  <a:pt x="4" y="629"/>
                  <a:pt x="0" y="593"/>
                  <a:pt x="0" y="557"/>
                </a:cubicBezTo>
                <a:cubicBezTo>
                  <a:pt x="0" y="520"/>
                  <a:pt x="4" y="484"/>
                  <a:pt x="11" y="448"/>
                </a:cubicBezTo>
                <a:cubicBezTo>
                  <a:pt x="18" y="412"/>
                  <a:pt x="29" y="377"/>
                  <a:pt x="43" y="343"/>
                </a:cubicBezTo>
                <a:cubicBezTo>
                  <a:pt x="57" y="310"/>
                  <a:pt x="74" y="278"/>
                  <a:pt x="94" y="247"/>
                </a:cubicBezTo>
                <a:cubicBezTo>
                  <a:pt x="114" y="217"/>
                  <a:pt x="137" y="189"/>
                  <a:pt x="163" y="163"/>
                </a:cubicBezTo>
                <a:cubicBezTo>
                  <a:pt x="190" y="137"/>
                  <a:pt x="218" y="114"/>
                  <a:pt x="249" y="93"/>
                </a:cubicBezTo>
                <a:cubicBezTo>
                  <a:pt x="279" y="73"/>
                  <a:pt x="311" y="56"/>
                  <a:pt x="345" y="42"/>
                </a:cubicBezTo>
                <a:cubicBezTo>
                  <a:pt x="379" y="28"/>
                  <a:pt x="414" y="17"/>
                  <a:pt x="450" y="10"/>
                </a:cubicBezTo>
                <a:cubicBezTo>
                  <a:pt x="485" y="3"/>
                  <a:pt x="522" y="0"/>
                  <a:pt x="558" y="0"/>
                </a:cubicBezTo>
                <a:cubicBezTo>
                  <a:pt x="595" y="0"/>
                  <a:pt x="631" y="3"/>
                  <a:pt x="667" y="10"/>
                </a:cubicBezTo>
                <a:cubicBezTo>
                  <a:pt x="703" y="17"/>
                  <a:pt x="738" y="28"/>
                  <a:pt x="771" y="42"/>
                </a:cubicBezTo>
                <a:cubicBezTo>
                  <a:pt x="805" y="56"/>
                  <a:pt x="837" y="73"/>
                  <a:pt x="868" y="93"/>
                </a:cubicBezTo>
                <a:cubicBezTo>
                  <a:pt x="898" y="114"/>
                  <a:pt x="926" y="137"/>
                  <a:pt x="952" y="163"/>
                </a:cubicBezTo>
                <a:cubicBezTo>
                  <a:pt x="978" y="189"/>
                  <a:pt x="1001" y="217"/>
                  <a:pt x="1022" y="247"/>
                </a:cubicBezTo>
                <a:cubicBezTo>
                  <a:pt x="1042" y="278"/>
                  <a:pt x="1059" y="310"/>
                  <a:pt x="1073" y="343"/>
                </a:cubicBezTo>
                <a:cubicBezTo>
                  <a:pt x="1087" y="377"/>
                  <a:pt x="1098" y="412"/>
                  <a:pt x="1105" y="448"/>
                </a:cubicBezTo>
                <a:cubicBezTo>
                  <a:pt x="1112" y="484"/>
                  <a:pt x="1115" y="520"/>
                  <a:pt x="1115" y="557"/>
                </a:cubicBezTo>
                <a:close/>
              </a:path>
            </a:pathLst>
          </a:custGeom>
          <a:solidFill>
            <a:srgbClr val="d1fae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921" name="" descr=""/>
          <p:cNvPicPr/>
          <p:nvPr/>
        </p:nvPicPr>
        <p:blipFill>
          <a:blip r:embed="rId21"/>
          <a:stretch/>
        </p:blipFill>
        <p:spPr>
          <a:xfrm>
            <a:off x="4236840" y="4847040"/>
            <a:ext cx="225360" cy="200160"/>
          </a:xfrm>
          <a:prstGeom prst="rect">
            <a:avLst/>
          </a:prstGeom>
          <a:noFill/>
          <a:ln w="0">
            <a:noFill/>
          </a:ln>
        </p:spPr>
      </p:pic>
      <p:sp>
        <p:nvSpPr>
          <p:cNvPr id="922" name=""/>
          <p:cNvSpPr txBox="1"/>
          <p:nvPr/>
        </p:nvSpPr>
        <p:spPr>
          <a:xfrm>
            <a:off x="919080" y="5796000"/>
            <a:ext cx="9396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软件即服务模式</a:t>
            </a:r>
            <a:endParaRPr b="0" lang="en-US" sz="1050" strike="noStrike" u="none">
              <a:solidFill>
                <a:srgbClr val="000000"/>
              </a:solidFill>
              <a:effectLst/>
              <a:uFillTx/>
              <a:latin typeface="Times New Roman"/>
            </a:endParaRPr>
          </a:p>
        </p:txBody>
      </p:sp>
      <p:pic>
        <p:nvPicPr>
          <p:cNvPr id="923" name="" descr=""/>
          <p:cNvPicPr/>
          <p:nvPr/>
        </p:nvPicPr>
        <p:blipFill>
          <a:blip r:embed="rId22"/>
          <a:stretch/>
        </p:blipFill>
        <p:spPr>
          <a:xfrm>
            <a:off x="4145040" y="5281560"/>
            <a:ext cx="116640" cy="133200"/>
          </a:xfrm>
          <a:prstGeom prst="rect">
            <a:avLst/>
          </a:prstGeom>
          <a:noFill/>
          <a:ln w="0">
            <a:noFill/>
          </a:ln>
        </p:spPr>
      </p:pic>
      <p:sp>
        <p:nvSpPr>
          <p:cNvPr id="924" name=""/>
          <p:cNvSpPr txBox="1"/>
          <p:nvPr/>
        </p:nvSpPr>
        <p:spPr>
          <a:xfrm>
            <a:off x="4646160" y="4844880"/>
            <a:ext cx="1006560" cy="212400"/>
          </a:xfrm>
          <a:prstGeom prst="rect">
            <a:avLst/>
          </a:prstGeom>
          <a:noFill/>
          <a:ln w="0">
            <a:noFill/>
          </a:ln>
        </p:spPr>
        <p:txBody>
          <a:bodyPr wrap="none" lIns="0" rIns="0" tIns="0" bIns="0" anchor="t">
            <a:spAutoFit/>
          </a:bodyPr>
          <a:p>
            <a:r>
              <a:rPr b="0" lang="zh-CN" sz="1320" strike="noStrike" u="none">
                <a:solidFill>
                  <a:srgbClr val="1e40af"/>
                </a:solidFill>
                <a:effectLst/>
                <a:uFillTx/>
                <a:latin typeface="WenQuanYiZenHei"/>
                <a:ea typeface="WenQuanYiZenHei"/>
              </a:rPr>
              <a:t>远程诊断系统</a:t>
            </a:r>
            <a:endParaRPr b="0" lang="en-US" sz="1320" strike="noStrike" u="none">
              <a:solidFill>
                <a:srgbClr val="000000"/>
              </a:solidFill>
              <a:effectLst/>
              <a:uFillTx/>
              <a:latin typeface="Times New Roman"/>
            </a:endParaRPr>
          </a:p>
        </p:txBody>
      </p:sp>
      <p:pic>
        <p:nvPicPr>
          <p:cNvPr id="925" name="" descr=""/>
          <p:cNvPicPr/>
          <p:nvPr/>
        </p:nvPicPr>
        <p:blipFill>
          <a:blip r:embed="rId23"/>
          <a:stretch/>
        </p:blipFill>
        <p:spPr>
          <a:xfrm>
            <a:off x="4145040" y="5548680"/>
            <a:ext cx="116640" cy="133200"/>
          </a:xfrm>
          <a:prstGeom prst="rect">
            <a:avLst/>
          </a:prstGeom>
          <a:noFill/>
          <a:ln w="0">
            <a:noFill/>
          </a:ln>
        </p:spPr>
      </p:pic>
      <p:sp>
        <p:nvSpPr>
          <p:cNvPr id="926" name=""/>
          <p:cNvSpPr txBox="1"/>
          <p:nvPr/>
        </p:nvSpPr>
        <p:spPr>
          <a:xfrm>
            <a:off x="4328640" y="5261400"/>
            <a:ext cx="10735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实时车辆状态监控</a:t>
            </a:r>
            <a:endParaRPr b="0" lang="en-US" sz="1050" strike="noStrike" u="none">
              <a:solidFill>
                <a:srgbClr val="000000"/>
              </a:solidFill>
              <a:effectLst/>
              <a:uFillTx/>
              <a:latin typeface="Times New Roman"/>
            </a:endParaRPr>
          </a:p>
        </p:txBody>
      </p:sp>
      <p:pic>
        <p:nvPicPr>
          <p:cNvPr id="927" name="" descr=""/>
          <p:cNvPicPr/>
          <p:nvPr/>
        </p:nvPicPr>
        <p:blipFill>
          <a:blip r:embed="rId24"/>
          <a:stretch/>
        </p:blipFill>
        <p:spPr>
          <a:xfrm>
            <a:off x="4145040" y="5816160"/>
            <a:ext cx="116640" cy="133200"/>
          </a:xfrm>
          <a:prstGeom prst="rect">
            <a:avLst/>
          </a:prstGeom>
          <a:noFill/>
          <a:ln w="0">
            <a:noFill/>
          </a:ln>
        </p:spPr>
      </p:pic>
      <p:sp>
        <p:nvSpPr>
          <p:cNvPr id="928" name=""/>
          <p:cNvSpPr txBox="1"/>
          <p:nvPr/>
        </p:nvSpPr>
        <p:spPr>
          <a:xfrm>
            <a:off x="4328640" y="5528880"/>
            <a:ext cx="10735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问题快速响应机制</a:t>
            </a:r>
            <a:endParaRPr b="0" lang="en-US" sz="1050" strike="noStrike" u="none">
              <a:solidFill>
                <a:srgbClr val="000000"/>
              </a:solidFill>
              <a:effectLst/>
              <a:uFillTx/>
              <a:latin typeface="Times New Roman"/>
            </a:endParaRPr>
          </a:p>
        </p:txBody>
      </p:sp>
      <p:sp>
        <p:nvSpPr>
          <p:cNvPr id="929" name=""/>
          <p:cNvSpPr/>
          <p:nvPr/>
        </p:nvSpPr>
        <p:spPr>
          <a:xfrm>
            <a:off x="7169760" y="4579200"/>
            <a:ext cx="2992320" cy="1571400"/>
          </a:xfrm>
          <a:custGeom>
            <a:avLst/>
            <a:gdLst/>
            <a:ahLst/>
            <a:rect l="0" t="0" r="r" b="b"/>
            <a:pathLst>
              <a:path w="8312" h="4365">
                <a:moveTo>
                  <a:pt x="0" y="4180"/>
                </a:moveTo>
                <a:lnTo>
                  <a:pt x="0" y="186"/>
                </a:lnTo>
                <a:cubicBezTo>
                  <a:pt x="0" y="174"/>
                  <a:pt x="1" y="162"/>
                  <a:pt x="3" y="150"/>
                </a:cubicBezTo>
                <a:cubicBezTo>
                  <a:pt x="5" y="138"/>
                  <a:pt x="7" y="126"/>
                  <a:pt x="11" y="115"/>
                </a:cubicBezTo>
                <a:cubicBezTo>
                  <a:pt x="14" y="104"/>
                  <a:pt x="19" y="93"/>
                  <a:pt x="24" y="83"/>
                </a:cubicBezTo>
                <a:cubicBezTo>
                  <a:pt x="29" y="73"/>
                  <a:pt x="35" y="63"/>
                  <a:pt x="41" y="55"/>
                </a:cubicBezTo>
                <a:cubicBezTo>
                  <a:pt x="48" y="46"/>
                  <a:pt x="55" y="38"/>
                  <a:pt x="62" y="32"/>
                </a:cubicBezTo>
                <a:cubicBezTo>
                  <a:pt x="70" y="25"/>
                  <a:pt x="78" y="19"/>
                  <a:pt x="86" y="14"/>
                </a:cubicBezTo>
                <a:cubicBezTo>
                  <a:pt x="95" y="10"/>
                  <a:pt x="103" y="6"/>
                  <a:pt x="112" y="4"/>
                </a:cubicBezTo>
                <a:cubicBezTo>
                  <a:pt x="121" y="1"/>
                  <a:pt x="130" y="0"/>
                  <a:pt x="140" y="0"/>
                </a:cubicBezTo>
                <a:lnTo>
                  <a:pt x="8126" y="0"/>
                </a:lnTo>
                <a:cubicBezTo>
                  <a:pt x="8138" y="0"/>
                  <a:pt x="8150" y="1"/>
                  <a:pt x="8162" y="4"/>
                </a:cubicBezTo>
                <a:cubicBezTo>
                  <a:pt x="8174" y="6"/>
                  <a:pt x="8186" y="10"/>
                  <a:pt x="8197" y="14"/>
                </a:cubicBezTo>
                <a:cubicBezTo>
                  <a:pt x="8208" y="19"/>
                  <a:pt x="8219" y="25"/>
                  <a:pt x="8229" y="32"/>
                </a:cubicBezTo>
                <a:cubicBezTo>
                  <a:pt x="8239" y="38"/>
                  <a:pt x="8249" y="46"/>
                  <a:pt x="8257" y="55"/>
                </a:cubicBezTo>
                <a:cubicBezTo>
                  <a:pt x="8266" y="63"/>
                  <a:pt x="8273" y="73"/>
                  <a:pt x="8280" y="83"/>
                </a:cubicBezTo>
                <a:cubicBezTo>
                  <a:pt x="8287" y="93"/>
                  <a:pt x="8293" y="104"/>
                  <a:pt x="8297" y="115"/>
                </a:cubicBezTo>
                <a:cubicBezTo>
                  <a:pt x="8302" y="126"/>
                  <a:pt x="8306" y="138"/>
                  <a:pt x="8308" y="150"/>
                </a:cubicBezTo>
                <a:cubicBezTo>
                  <a:pt x="8310" y="162"/>
                  <a:pt x="8312" y="174"/>
                  <a:pt x="8312" y="186"/>
                </a:cubicBezTo>
                <a:lnTo>
                  <a:pt x="8312" y="4180"/>
                </a:lnTo>
                <a:cubicBezTo>
                  <a:pt x="8312" y="4192"/>
                  <a:pt x="8310" y="4204"/>
                  <a:pt x="8308" y="4216"/>
                </a:cubicBezTo>
                <a:cubicBezTo>
                  <a:pt x="8306" y="4228"/>
                  <a:pt x="8302" y="4239"/>
                  <a:pt x="8297" y="4251"/>
                </a:cubicBezTo>
                <a:cubicBezTo>
                  <a:pt x="8293" y="4262"/>
                  <a:pt x="8287" y="4273"/>
                  <a:pt x="8280" y="4283"/>
                </a:cubicBezTo>
                <a:cubicBezTo>
                  <a:pt x="8273" y="4293"/>
                  <a:pt x="8266" y="4302"/>
                  <a:pt x="8257" y="4311"/>
                </a:cubicBezTo>
                <a:cubicBezTo>
                  <a:pt x="8249" y="4320"/>
                  <a:pt x="8239" y="4327"/>
                  <a:pt x="8229" y="4334"/>
                </a:cubicBezTo>
                <a:cubicBezTo>
                  <a:pt x="8219" y="4341"/>
                  <a:pt x="8208" y="4347"/>
                  <a:pt x="8197" y="4351"/>
                </a:cubicBezTo>
                <a:cubicBezTo>
                  <a:pt x="8186" y="4356"/>
                  <a:pt x="8174" y="4359"/>
                  <a:pt x="8162" y="4362"/>
                </a:cubicBezTo>
                <a:cubicBezTo>
                  <a:pt x="8150" y="4364"/>
                  <a:pt x="8138" y="4365"/>
                  <a:pt x="8126" y="4365"/>
                </a:cubicBezTo>
                <a:lnTo>
                  <a:pt x="140" y="4365"/>
                </a:lnTo>
                <a:cubicBezTo>
                  <a:pt x="130" y="4365"/>
                  <a:pt x="121" y="4364"/>
                  <a:pt x="112" y="4362"/>
                </a:cubicBezTo>
                <a:cubicBezTo>
                  <a:pt x="103" y="4359"/>
                  <a:pt x="95" y="4356"/>
                  <a:pt x="86" y="4351"/>
                </a:cubicBezTo>
                <a:cubicBezTo>
                  <a:pt x="78" y="4347"/>
                  <a:pt x="70" y="4341"/>
                  <a:pt x="62" y="4334"/>
                </a:cubicBezTo>
                <a:cubicBezTo>
                  <a:pt x="55" y="4327"/>
                  <a:pt x="48" y="4320"/>
                  <a:pt x="41" y="4311"/>
                </a:cubicBezTo>
                <a:cubicBezTo>
                  <a:pt x="35" y="4302"/>
                  <a:pt x="29" y="4293"/>
                  <a:pt x="24" y="4283"/>
                </a:cubicBezTo>
                <a:cubicBezTo>
                  <a:pt x="19" y="4273"/>
                  <a:pt x="14" y="4262"/>
                  <a:pt x="11" y="4251"/>
                </a:cubicBezTo>
                <a:cubicBezTo>
                  <a:pt x="7" y="4239"/>
                  <a:pt x="5" y="4228"/>
                  <a:pt x="3" y="4216"/>
                </a:cubicBezTo>
                <a:cubicBezTo>
                  <a:pt x="1" y="4204"/>
                  <a:pt x="0" y="4192"/>
                  <a:pt x="0" y="418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30" name=""/>
          <p:cNvSpPr/>
          <p:nvPr/>
        </p:nvSpPr>
        <p:spPr>
          <a:xfrm>
            <a:off x="7153200" y="4579200"/>
            <a:ext cx="67320" cy="1571400"/>
          </a:xfrm>
          <a:custGeom>
            <a:avLst/>
            <a:gdLst/>
            <a:ahLst/>
            <a:rect l="0" t="0" r="r" b="b"/>
            <a:pathLst>
              <a:path w="187" h="4365">
                <a:moveTo>
                  <a:pt x="0" y="0"/>
                </a:moveTo>
                <a:lnTo>
                  <a:pt x="187" y="0"/>
                </a:lnTo>
                <a:lnTo>
                  <a:pt x="187" y="4365"/>
                </a:lnTo>
                <a:lnTo>
                  <a:pt x="0" y="4365"/>
                </a:lnTo>
                <a:lnTo>
                  <a:pt x="0" y="0"/>
                </a:lnTo>
                <a:close/>
              </a:path>
            </a:pathLst>
          </a:custGeom>
          <a:solidFill>
            <a:srgbClr val="8b5cf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31" name=""/>
          <p:cNvSpPr/>
          <p:nvPr/>
        </p:nvSpPr>
        <p:spPr>
          <a:xfrm>
            <a:off x="7353720" y="4746600"/>
            <a:ext cx="401400" cy="401400"/>
          </a:xfrm>
          <a:custGeom>
            <a:avLst/>
            <a:gdLst/>
            <a:ahLst/>
            <a:rect l="0" t="0" r="r" b="b"/>
            <a:pathLst>
              <a:path w="1115" h="1115">
                <a:moveTo>
                  <a:pt x="1115" y="557"/>
                </a:moveTo>
                <a:cubicBezTo>
                  <a:pt x="1115" y="593"/>
                  <a:pt x="1112" y="629"/>
                  <a:pt x="1105" y="665"/>
                </a:cubicBezTo>
                <a:cubicBezTo>
                  <a:pt x="1097" y="701"/>
                  <a:pt x="1087" y="736"/>
                  <a:pt x="1073" y="771"/>
                </a:cubicBezTo>
                <a:cubicBezTo>
                  <a:pt x="1059" y="805"/>
                  <a:pt x="1042" y="837"/>
                  <a:pt x="1021" y="867"/>
                </a:cubicBezTo>
                <a:cubicBezTo>
                  <a:pt x="1001" y="898"/>
                  <a:pt x="978" y="926"/>
                  <a:pt x="952" y="952"/>
                </a:cubicBezTo>
                <a:cubicBezTo>
                  <a:pt x="926" y="977"/>
                  <a:pt x="898" y="1001"/>
                  <a:pt x="868" y="1021"/>
                </a:cubicBezTo>
                <a:cubicBezTo>
                  <a:pt x="837" y="1041"/>
                  <a:pt x="805" y="1058"/>
                  <a:pt x="771" y="1072"/>
                </a:cubicBezTo>
                <a:cubicBezTo>
                  <a:pt x="738" y="1086"/>
                  <a:pt x="703" y="1097"/>
                  <a:pt x="667" y="1104"/>
                </a:cubicBezTo>
                <a:cubicBezTo>
                  <a:pt x="631" y="1111"/>
                  <a:pt x="595" y="1115"/>
                  <a:pt x="558" y="1115"/>
                </a:cubicBezTo>
                <a:cubicBezTo>
                  <a:pt x="522" y="1115"/>
                  <a:pt x="485" y="1111"/>
                  <a:pt x="449" y="1104"/>
                </a:cubicBezTo>
                <a:cubicBezTo>
                  <a:pt x="414" y="1097"/>
                  <a:pt x="379" y="1086"/>
                  <a:pt x="345" y="1072"/>
                </a:cubicBezTo>
                <a:cubicBezTo>
                  <a:pt x="311" y="1058"/>
                  <a:pt x="279" y="1041"/>
                  <a:pt x="249" y="1021"/>
                </a:cubicBezTo>
                <a:cubicBezTo>
                  <a:pt x="218" y="1001"/>
                  <a:pt x="190" y="977"/>
                  <a:pt x="163" y="952"/>
                </a:cubicBezTo>
                <a:cubicBezTo>
                  <a:pt x="137" y="926"/>
                  <a:pt x="114" y="898"/>
                  <a:pt x="94" y="867"/>
                </a:cubicBezTo>
                <a:cubicBezTo>
                  <a:pt x="74" y="837"/>
                  <a:pt x="56" y="805"/>
                  <a:pt x="42" y="771"/>
                </a:cubicBezTo>
                <a:cubicBezTo>
                  <a:pt x="28" y="736"/>
                  <a:pt x="18" y="701"/>
                  <a:pt x="11" y="665"/>
                </a:cubicBezTo>
                <a:cubicBezTo>
                  <a:pt x="4" y="629"/>
                  <a:pt x="0" y="593"/>
                  <a:pt x="0" y="557"/>
                </a:cubicBezTo>
                <a:cubicBezTo>
                  <a:pt x="0" y="520"/>
                  <a:pt x="4" y="484"/>
                  <a:pt x="11" y="448"/>
                </a:cubicBezTo>
                <a:cubicBezTo>
                  <a:pt x="18" y="412"/>
                  <a:pt x="28" y="377"/>
                  <a:pt x="42" y="343"/>
                </a:cubicBezTo>
                <a:cubicBezTo>
                  <a:pt x="56" y="310"/>
                  <a:pt x="74" y="278"/>
                  <a:pt x="94" y="247"/>
                </a:cubicBezTo>
                <a:cubicBezTo>
                  <a:pt x="114" y="217"/>
                  <a:pt x="137" y="189"/>
                  <a:pt x="163" y="163"/>
                </a:cubicBezTo>
                <a:cubicBezTo>
                  <a:pt x="190" y="137"/>
                  <a:pt x="218" y="114"/>
                  <a:pt x="249" y="93"/>
                </a:cubicBezTo>
                <a:cubicBezTo>
                  <a:pt x="279" y="73"/>
                  <a:pt x="311" y="56"/>
                  <a:pt x="345" y="42"/>
                </a:cubicBezTo>
                <a:cubicBezTo>
                  <a:pt x="379" y="28"/>
                  <a:pt x="414" y="17"/>
                  <a:pt x="449" y="10"/>
                </a:cubicBezTo>
                <a:cubicBezTo>
                  <a:pt x="485" y="3"/>
                  <a:pt x="522" y="0"/>
                  <a:pt x="558" y="0"/>
                </a:cubicBezTo>
                <a:cubicBezTo>
                  <a:pt x="595" y="0"/>
                  <a:pt x="631" y="3"/>
                  <a:pt x="667" y="10"/>
                </a:cubicBezTo>
                <a:cubicBezTo>
                  <a:pt x="703" y="17"/>
                  <a:pt x="738" y="28"/>
                  <a:pt x="771" y="42"/>
                </a:cubicBezTo>
                <a:cubicBezTo>
                  <a:pt x="805" y="56"/>
                  <a:pt x="837" y="73"/>
                  <a:pt x="868" y="93"/>
                </a:cubicBezTo>
                <a:cubicBezTo>
                  <a:pt x="898" y="114"/>
                  <a:pt x="926" y="137"/>
                  <a:pt x="952" y="163"/>
                </a:cubicBezTo>
                <a:cubicBezTo>
                  <a:pt x="978" y="189"/>
                  <a:pt x="1001" y="217"/>
                  <a:pt x="1021" y="247"/>
                </a:cubicBezTo>
                <a:cubicBezTo>
                  <a:pt x="1042" y="278"/>
                  <a:pt x="1059" y="310"/>
                  <a:pt x="1073" y="343"/>
                </a:cubicBezTo>
                <a:cubicBezTo>
                  <a:pt x="1087" y="377"/>
                  <a:pt x="1097" y="412"/>
                  <a:pt x="1105" y="448"/>
                </a:cubicBezTo>
                <a:cubicBezTo>
                  <a:pt x="1112" y="484"/>
                  <a:pt x="1115" y="520"/>
                  <a:pt x="1115" y="557"/>
                </a:cubicBezTo>
                <a:close/>
              </a:path>
            </a:pathLst>
          </a:custGeom>
          <a:solidFill>
            <a:srgbClr val="ede9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932" name="" descr=""/>
          <p:cNvPicPr/>
          <p:nvPr/>
        </p:nvPicPr>
        <p:blipFill>
          <a:blip r:embed="rId25"/>
          <a:stretch/>
        </p:blipFill>
        <p:spPr>
          <a:xfrm>
            <a:off x="7428960" y="4847040"/>
            <a:ext cx="250200" cy="200160"/>
          </a:xfrm>
          <a:prstGeom prst="rect">
            <a:avLst/>
          </a:prstGeom>
          <a:noFill/>
          <a:ln w="0">
            <a:noFill/>
          </a:ln>
        </p:spPr>
      </p:pic>
      <p:sp>
        <p:nvSpPr>
          <p:cNvPr id="933" name=""/>
          <p:cNvSpPr txBox="1"/>
          <p:nvPr/>
        </p:nvSpPr>
        <p:spPr>
          <a:xfrm>
            <a:off x="4328640" y="5796000"/>
            <a:ext cx="9396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预测性维护建议</a:t>
            </a:r>
            <a:endParaRPr b="0" lang="en-US" sz="1050" strike="noStrike" u="none">
              <a:solidFill>
                <a:srgbClr val="000000"/>
              </a:solidFill>
              <a:effectLst/>
              <a:uFillTx/>
              <a:latin typeface="Times New Roman"/>
            </a:endParaRPr>
          </a:p>
        </p:txBody>
      </p:sp>
      <p:pic>
        <p:nvPicPr>
          <p:cNvPr id="934" name="" descr=""/>
          <p:cNvPicPr/>
          <p:nvPr/>
        </p:nvPicPr>
        <p:blipFill>
          <a:blip r:embed="rId26"/>
          <a:stretch/>
        </p:blipFill>
        <p:spPr>
          <a:xfrm>
            <a:off x="7353720" y="5281560"/>
            <a:ext cx="116640" cy="133200"/>
          </a:xfrm>
          <a:prstGeom prst="rect">
            <a:avLst/>
          </a:prstGeom>
          <a:noFill/>
          <a:ln w="0">
            <a:noFill/>
          </a:ln>
        </p:spPr>
      </p:pic>
      <p:sp>
        <p:nvSpPr>
          <p:cNvPr id="935" name=""/>
          <p:cNvSpPr txBox="1"/>
          <p:nvPr/>
        </p:nvSpPr>
        <p:spPr>
          <a:xfrm>
            <a:off x="7855200" y="4844880"/>
            <a:ext cx="838800" cy="212400"/>
          </a:xfrm>
          <a:prstGeom prst="rect">
            <a:avLst/>
          </a:prstGeom>
          <a:noFill/>
          <a:ln w="0">
            <a:noFill/>
          </a:ln>
        </p:spPr>
        <p:txBody>
          <a:bodyPr wrap="none" lIns="0" rIns="0" tIns="0" bIns="0" anchor="t">
            <a:spAutoFit/>
          </a:bodyPr>
          <a:p>
            <a:r>
              <a:rPr b="0" lang="zh-CN" sz="1320" strike="noStrike" u="none">
                <a:solidFill>
                  <a:srgbClr val="1e40af"/>
                </a:solidFill>
                <a:effectLst/>
                <a:uFillTx/>
                <a:latin typeface="WenQuanYiZenHei"/>
                <a:ea typeface="WenQuanYiZenHei"/>
              </a:rPr>
              <a:t>供应链韧性</a:t>
            </a:r>
            <a:endParaRPr b="0" lang="en-US" sz="1320" strike="noStrike" u="none">
              <a:solidFill>
                <a:srgbClr val="000000"/>
              </a:solidFill>
              <a:effectLst/>
              <a:uFillTx/>
              <a:latin typeface="Times New Roman"/>
            </a:endParaRPr>
          </a:p>
        </p:txBody>
      </p:sp>
      <p:pic>
        <p:nvPicPr>
          <p:cNvPr id="936" name="" descr=""/>
          <p:cNvPicPr/>
          <p:nvPr/>
        </p:nvPicPr>
        <p:blipFill>
          <a:blip r:embed="rId27"/>
          <a:stretch/>
        </p:blipFill>
        <p:spPr>
          <a:xfrm>
            <a:off x="7353720" y="5548680"/>
            <a:ext cx="116640" cy="133200"/>
          </a:xfrm>
          <a:prstGeom prst="rect">
            <a:avLst/>
          </a:prstGeom>
          <a:noFill/>
          <a:ln w="0">
            <a:noFill/>
          </a:ln>
        </p:spPr>
      </p:pic>
      <p:sp>
        <p:nvSpPr>
          <p:cNvPr id="937" name=""/>
          <p:cNvSpPr txBox="1"/>
          <p:nvPr/>
        </p:nvSpPr>
        <p:spPr>
          <a:xfrm>
            <a:off x="7537680" y="5261400"/>
            <a:ext cx="8053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多供应商战略</a:t>
            </a:r>
            <a:endParaRPr b="0" lang="en-US" sz="1050" strike="noStrike" u="none">
              <a:solidFill>
                <a:srgbClr val="000000"/>
              </a:solidFill>
              <a:effectLst/>
              <a:uFillTx/>
              <a:latin typeface="Times New Roman"/>
            </a:endParaRPr>
          </a:p>
        </p:txBody>
      </p:sp>
      <p:pic>
        <p:nvPicPr>
          <p:cNvPr id="938" name="" descr=""/>
          <p:cNvPicPr/>
          <p:nvPr/>
        </p:nvPicPr>
        <p:blipFill>
          <a:blip r:embed="rId28"/>
          <a:stretch/>
        </p:blipFill>
        <p:spPr>
          <a:xfrm>
            <a:off x="7353720" y="5816160"/>
            <a:ext cx="116640" cy="133200"/>
          </a:xfrm>
          <a:prstGeom prst="rect">
            <a:avLst/>
          </a:prstGeom>
          <a:noFill/>
          <a:ln w="0">
            <a:noFill/>
          </a:ln>
        </p:spPr>
      </p:pic>
      <p:sp>
        <p:nvSpPr>
          <p:cNvPr id="939" name=""/>
          <p:cNvSpPr txBox="1"/>
          <p:nvPr/>
        </p:nvSpPr>
        <p:spPr>
          <a:xfrm>
            <a:off x="7537680" y="5528880"/>
            <a:ext cx="10735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关键技术自主可控</a:t>
            </a:r>
            <a:endParaRPr b="0" lang="en-US" sz="1050" strike="noStrike" u="none">
              <a:solidFill>
                <a:srgbClr val="000000"/>
              </a:solidFill>
              <a:effectLst/>
              <a:uFillTx/>
              <a:latin typeface="Times New Roman"/>
            </a:endParaRPr>
          </a:p>
        </p:txBody>
      </p:sp>
      <p:sp>
        <p:nvSpPr>
          <p:cNvPr id="940" name=""/>
          <p:cNvSpPr/>
          <p:nvPr/>
        </p:nvSpPr>
        <p:spPr>
          <a:xfrm>
            <a:off x="0" y="6417720"/>
            <a:ext cx="10696680" cy="401400"/>
          </a:xfrm>
          <a:custGeom>
            <a:avLst/>
            <a:gdLst/>
            <a:ahLst/>
            <a:rect l="0" t="0" r="r" b="b"/>
            <a:pathLst>
              <a:path w="29713" h="1115">
                <a:moveTo>
                  <a:pt x="0" y="0"/>
                </a:moveTo>
                <a:lnTo>
                  <a:pt x="29713" y="0"/>
                </a:lnTo>
                <a:lnTo>
                  <a:pt x="29713" y="1115"/>
                </a:lnTo>
                <a:lnTo>
                  <a:pt x="0" y="1115"/>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41" name=""/>
          <p:cNvSpPr txBox="1"/>
          <p:nvPr/>
        </p:nvSpPr>
        <p:spPr>
          <a:xfrm>
            <a:off x="7537680" y="5796000"/>
            <a:ext cx="10735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垂直整合业务模式</a:t>
            </a:r>
            <a:endParaRPr b="0" lang="en-US" sz="1050" strike="noStrike" u="none">
              <a:solidFill>
                <a:srgbClr val="000000"/>
              </a:solidFill>
              <a:effectLst/>
              <a:uFillTx/>
              <a:latin typeface="Times New Roman"/>
            </a:endParaRPr>
          </a:p>
        </p:txBody>
      </p:sp>
      <p:sp>
        <p:nvSpPr>
          <p:cNvPr id="942" name=""/>
          <p:cNvSpPr txBox="1"/>
          <p:nvPr/>
        </p:nvSpPr>
        <p:spPr>
          <a:xfrm>
            <a:off x="534960" y="6531480"/>
            <a:ext cx="2414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业务无损恢复：技术深析与行业应用案例</a:t>
            </a:r>
            <a:endParaRPr b="0" lang="en-US" sz="1050" strike="noStrike" u="none">
              <a:solidFill>
                <a:srgbClr val="000000"/>
              </a:solidFill>
              <a:effectLst/>
              <a:uFillTx/>
              <a:latin typeface="Times New Roman"/>
            </a:endParaRPr>
          </a:p>
        </p:txBody>
      </p:sp>
      <p:sp>
        <p:nvSpPr>
          <p:cNvPr id="943" name=""/>
          <p:cNvSpPr txBox="1"/>
          <p:nvPr/>
        </p:nvSpPr>
        <p:spPr>
          <a:xfrm>
            <a:off x="9691560" y="6536160"/>
            <a:ext cx="47232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15 / 24</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4" name=""/>
          <p:cNvSpPr/>
          <p:nvPr/>
        </p:nvSpPr>
        <p:spPr>
          <a:xfrm>
            <a:off x="0" y="0"/>
            <a:ext cx="10696680" cy="6017040"/>
          </a:xfrm>
          <a:custGeom>
            <a:avLst/>
            <a:gdLst/>
            <a:ahLst/>
            <a:rect l="0" t="0" r="r" b="b"/>
            <a:pathLst>
              <a:path w="29713" h="16714">
                <a:moveTo>
                  <a:pt x="0" y="0"/>
                </a:moveTo>
                <a:lnTo>
                  <a:pt x="29713" y="0"/>
                </a:lnTo>
                <a:lnTo>
                  <a:pt x="29713" y="16714"/>
                </a:lnTo>
                <a:lnTo>
                  <a:pt x="0" y="16714"/>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945" name="" descr=""/>
          <p:cNvPicPr/>
          <p:nvPr/>
        </p:nvPicPr>
        <p:blipFill>
          <a:blip r:embed="rId1"/>
          <a:stretch/>
        </p:blipFill>
        <p:spPr>
          <a:xfrm>
            <a:off x="0" y="0"/>
            <a:ext cx="10696320" cy="6016320"/>
          </a:xfrm>
          <a:prstGeom prst="rect">
            <a:avLst/>
          </a:prstGeom>
          <a:noFill/>
          <a:ln w="0">
            <a:noFill/>
          </a:ln>
        </p:spPr>
      </p:pic>
      <p:pic>
        <p:nvPicPr>
          <p:cNvPr id="946" name="" descr=""/>
          <p:cNvPicPr/>
          <p:nvPr/>
        </p:nvPicPr>
        <p:blipFill>
          <a:blip r:embed="rId2"/>
          <a:stretch/>
        </p:blipFill>
        <p:spPr>
          <a:xfrm>
            <a:off x="0" y="0"/>
            <a:ext cx="10696320" cy="1002600"/>
          </a:xfrm>
          <a:prstGeom prst="rect">
            <a:avLst/>
          </a:prstGeom>
          <a:noFill/>
          <a:ln w="0">
            <a:noFill/>
          </a:ln>
        </p:spPr>
      </p:pic>
      <p:sp>
        <p:nvSpPr>
          <p:cNvPr id="947" name=""/>
          <p:cNvSpPr txBox="1"/>
          <p:nvPr/>
        </p:nvSpPr>
        <p:spPr>
          <a:xfrm>
            <a:off x="534960" y="178200"/>
            <a:ext cx="2402640" cy="378360"/>
          </a:xfrm>
          <a:prstGeom prst="rect">
            <a:avLst/>
          </a:prstGeom>
          <a:noFill/>
          <a:ln w="0">
            <a:noFill/>
          </a:ln>
        </p:spPr>
        <p:txBody>
          <a:bodyPr wrap="none" lIns="0" rIns="0" tIns="0" bIns="0" anchor="t">
            <a:spAutoFit/>
          </a:bodyPr>
          <a:p>
            <a:r>
              <a:rPr b="0" lang="zh-CN" sz="2370" strike="noStrike" u="none">
                <a:solidFill>
                  <a:srgbClr val="ffffff"/>
                </a:solidFill>
                <a:effectLst/>
                <a:uFillTx/>
                <a:latin typeface="WenQuanYiZenHei"/>
                <a:ea typeface="WenQuanYiZenHei"/>
              </a:rPr>
              <a:t>技术方案对比分析</a:t>
            </a:r>
            <a:endParaRPr b="0" lang="en-US" sz="2370" strike="noStrike" u="none">
              <a:solidFill>
                <a:srgbClr val="000000"/>
              </a:solidFill>
              <a:effectLst/>
              <a:uFillTx/>
              <a:latin typeface="Times New Roman"/>
            </a:endParaRPr>
          </a:p>
        </p:txBody>
      </p:sp>
      <p:sp>
        <p:nvSpPr>
          <p:cNvPr id="948" name=""/>
          <p:cNvSpPr txBox="1"/>
          <p:nvPr/>
        </p:nvSpPr>
        <p:spPr>
          <a:xfrm>
            <a:off x="534960" y="614880"/>
            <a:ext cx="26892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对比</a:t>
            </a:r>
            <a:endParaRPr b="0" lang="en-US" sz="1050" strike="noStrike" u="none">
              <a:solidFill>
                <a:srgbClr val="000000"/>
              </a:solidFill>
              <a:effectLst/>
              <a:uFillTx/>
              <a:latin typeface="Times New Roman"/>
            </a:endParaRPr>
          </a:p>
        </p:txBody>
      </p:sp>
      <p:sp>
        <p:nvSpPr>
          <p:cNvPr id="949" name=""/>
          <p:cNvSpPr txBox="1"/>
          <p:nvPr/>
        </p:nvSpPr>
        <p:spPr>
          <a:xfrm>
            <a:off x="802080" y="619560"/>
            <a:ext cx="43704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Oracle</a:t>
            </a:r>
            <a:endParaRPr b="0" lang="en-US" sz="1050" strike="noStrike" u="none">
              <a:solidFill>
                <a:srgbClr val="000000"/>
              </a:solidFill>
              <a:effectLst/>
              <a:uFillTx/>
              <a:latin typeface="Times New Roman"/>
            </a:endParaRPr>
          </a:p>
        </p:txBody>
      </p:sp>
      <p:sp>
        <p:nvSpPr>
          <p:cNvPr id="950" name=""/>
          <p:cNvSpPr/>
          <p:nvPr/>
        </p:nvSpPr>
        <p:spPr>
          <a:xfrm>
            <a:off x="534600" y="1270080"/>
            <a:ext cx="1663560" cy="635400"/>
          </a:xfrm>
          <a:custGeom>
            <a:avLst/>
            <a:gdLst/>
            <a:ahLst/>
            <a:rect l="0" t="0" r="r" b="b"/>
            <a:pathLst>
              <a:path w="4621" h="1765">
                <a:moveTo>
                  <a:pt x="0" y="0"/>
                </a:moveTo>
                <a:lnTo>
                  <a:pt x="4621" y="0"/>
                </a:lnTo>
                <a:lnTo>
                  <a:pt x="4621" y="1765"/>
                </a:lnTo>
                <a:lnTo>
                  <a:pt x="0" y="1765"/>
                </a:lnTo>
                <a:lnTo>
                  <a:pt x="0" y="0"/>
                </a:lnTo>
                <a:close/>
              </a:path>
            </a:pathLst>
          </a:custGeom>
          <a:solidFill>
            <a:srgbClr val="00336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51" name=""/>
          <p:cNvSpPr/>
          <p:nvPr/>
        </p:nvSpPr>
        <p:spPr>
          <a:xfrm>
            <a:off x="2197800" y="1270080"/>
            <a:ext cx="1989000" cy="635400"/>
          </a:xfrm>
          <a:custGeom>
            <a:avLst/>
            <a:gdLst/>
            <a:ahLst/>
            <a:rect l="0" t="0" r="r" b="b"/>
            <a:pathLst>
              <a:path w="5525" h="1765">
                <a:moveTo>
                  <a:pt x="0" y="0"/>
                </a:moveTo>
                <a:lnTo>
                  <a:pt x="5525" y="0"/>
                </a:lnTo>
                <a:lnTo>
                  <a:pt x="5525" y="1765"/>
                </a:lnTo>
                <a:lnTo>
                  <a:pt x="0" y="1765"/>
                </a:lnTo>
                <a:lnTo>
                  <a:pt x="0" y="0"/>
                </a:lnTo>
                <a:close/>
              </a:path>
            </a:pathLst>
          </a:custGeom>
          <a:solidFill>
            <a:srgbClr val="00336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52" name=""/>
          <p:cNvSpPr/>
          <p:nvPr/>
        </p:nvSpPr>
        <p:spPr>
          <a:xfrm>
            <a:off x="4186440" y="1270080"/>
            <a:ext cx="1989360" cy="635400"/>
          </a:xfrm>
          <a:custGeom>
            <a:avLst/>
            <a:gdLst/>
            <a:ahLst/>
            <a:rect l="0" t="0" r="r" b="b"/>
            <a:pathLst>
              <a:path w="5526" h="1765">
                <a:moveTo>
                  <a:pt x="0" y="0"/>
                </a:moveTo>
                <a:lnTo>
                  <a:pt x="5526" y="0"/>
                </a:lnTo>
                <a:lnTo>
                  <a:pt x="5526" y="1765"/>
                </a:lnTo>
                <a:lnTo>
                  <a:pt x="0" y="1765"/>
                </a:lnTo>
                <a:lnTo>
                  <a:pt x="0" y="0"/>
                </a:lnTo>
                <a:close/>
              </a:path>
            </a:pathLst>
          </a:custGeom>
          <a:solidFill>
            <a:srgbClr val="00336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53" name=""/>
          <p:cNvSpPr/>
          <p:nvPr/>
        </p:nvSpPr>
        <p:spPr>
          <a:xfrm>
            <a:off x="6175440" y="1270080"/>
            <a:ext cx="1997640" cy="635400"/>
          </a:xfrm>
          <a:custGeom>
            <a:avLst/>
            <a:gdLst/>
            <a:ahLst/>
            <a:rect l="0" t="0" r="r" b="b"/>
            <a:pathLst>
              <a:path w="5549" h="1765">
                <a:moveTo>
                  <a:pt x="0" y="0"/>
                </a:moveTo>
                <a:lnTo>
                  <a:pt x="5549" y="0"/>
                </a:lnTo>
                <a:lnTo>
                  <a:pt x="5549" y="1765"/>
                </a:lnTo>
                <a:lnTo>
                  <a:pt x="0" y="1765"/>
                </a:lnTo>
                <a:lnTo>
                  <a:pt x="0" y="0"/>
                </a:lnTo>
                <a:close/>
              </a:path>
            </a:pathLst>
          </a:custGeom>
          <a:solidFill>
            <a:srgbClr val="00336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54" name=""/>
          <p:cNvSpPr/>
          <p:nvPr/>
        </p:nvSpPr>
        <p:spPr>
          <a:xfrm>
            <a:off x="8172720" y="1270080"/>
            <a:ext cx="1989360" cy="635400"/>
          </a:xfrm>
          <a:custGeom>
            <a:avLst/>
            <a:gdLst/>
            <a:ahLst/>
            <a:rect l="0" t="0" r="r" b="b"/>
            <a:pathLst>
              <a:path w="5526" h="1765">
                <a:moveTo>
                  <a:pt x="0" y="0"/>
                </a:moveTo>
                <a:lnTo>
                  <a:pt x="5526" y="0"/>
                </a:lnTo>
                <a:lnTo>
                  <a:pt x="5526" y="1765"/>
                </a:lnTo>
                <a:lnTo>
                  <a:pt x="0" y="1765"/>
                </a:lnTo>
                <a:lnTo>
                  <a:pt x="0" y="0"/>
                </a:lnTo>
                <a:close/>
              </a:path>
            </a:pathLst>
          </a:custGeom>
          <a:solidFill>
            <a:srgbClr val="00336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55" name=""/>
          <p:cNvSpPr/>
          <p:nvPr/>
        </p:nvSpPr>
        <p:spPr>
          <a:xfrm>
            <a:off x="534600" y="1905120"/>
            <a:ext cx="1663560" cy="668880"/>
          </a:xfrm>
          <a:custGeom>
            <a:avLst/>
            <a:gdLst/>
            <a:ahLst/>
            <a:rect l="0" t="0" r="r" b="b"/>
            <a:pathLst>
              <a:path w="4621" h="1858">
                <a:moveTo>
                  <a:pt x="0" y="0"/>
                </a:moveTo>
                <a:lnTo>
                  <a:pt x="4621" y="0"/>
                </a:lnTo>
                <a:lnTo>
                  <a:pt x="4621" y="1858"/>
                </a:lnTo>
                <a:lnTo>
                  <a:pt x="0" y="1858"/>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56" name=""/>
          <p:cNvSpPr/>
          <p:nvPr/>
        </p:nvSpPr>
        <p:spPr>
          <a:xfrm>
            <a:off x="2197800" y="1905120"/>
            <a:ext cx="1989000" cy="668880"/>
          </a:xfrm>
          <a:custGeom>
            <a:avLst/>
            <a:gdLst/>
            <a:ahLst/>
            <a:rect l="0" t="0" r="r" b="b"/>
            <a:pathLst>
              <a:path w="5525" h="1858">
                <a:moveTo>
                  <a:pt x="0" y="0"/>
                </a:moveTo>
                <a:lnTo>
                  <a:pt x="5525" y="0"/>
                </a:lnTo>
                <a:lnTo>
                  <a:pt x="5525" y="1858"/>
                </a:lnTo>
                <a:lnTo>
                  <a:pt x="0" y="1858"/>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57" name=""/>
          <p:cNvSpPr/>
          <p:nvPr/>
        </p:nvSpPr>
        <p:spPr>
          <a:xfrm>
            <a:off x="4186440" y="1905120"/>
            <a:ext cx="1989360" cy="668880"/>
          </a:xfrm>
          <a:custGeom>
            <a:avLst/>
            <a:gdLst/>
            <a:ahLst/>
            <a:rect l="0" t="0" r="r" b="b"/>
            <a:pathLst>
              <a:path w="5526" h="1858">
                <a:moveTo>
                  <a:pt x="0" y="0"/>
                </a:moveTo>
                <a:lnTo>
                  <a:pt x="5526" y="0"/>
                </a:lnTo>
                <a:lnTo>
                  <a:pt x="5526" y="1858"/>
                </a:lnTo>
                <a:lnTo>
                  <a:pt x="0" y="1858"/>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58" name=""/>
          <p:cNvSpPr/>
          <p:nvPr/>
        </p:nvSpPr>
        <p:spPr>
          <a:xfrm>
            <a:off x="6175440" y="1905120"/>
            <a:ext cx="1997640" cy="668880"/>
          </a:xfrm>
          <a:custGeom>
            <a:avLst/>
            <a:gdLst/>
            <a:ahLst/>
            <a:rect l="0" t="0" r="r" b="b"/>
            <a:pathLst>
              <a:path w="5549" h="1858">
                <a:moveTo>
                  <a:pt x="0" y="0"/>
                </a:moveTo>
                <a:lnTo>
                  <a:pt x="5549" y="0"/>
                </a:lnTo>
                <a:lnTo>
                  <a:pt x="5549" y="1858"/>
                </a:lnTo>
                <a:lnTo>
                  <a:pt x="0" y="1858"/>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59" name=""/>
          <p:cNvSpPr/>
          <p:nvPr/>
        </p:nvSpPr>
        <p:spPr>
          <a:xfrm>
            <a:off x="8172720" y="1905120"/>
            <a:ext cx="1989360" cy="668880"/>
          </a:xfrm>
          <a:custGeom>
            <a:avLst/>
            <a:gdLst/>
            <a:ahLst/>
            <a:rect l="0" t="0" r="r" b="b"/>
            <a:pathLst>
              <a:path w="5526" h="1858">
                <a:moveTo>
                  <a:pt x="0" y="0"/>
                </a:moveTo>
                <a:lnTo>
                  <a:pt x="5526" y="0"/>
                </a:lnTo>
                <a:lnTo>
                  <a:pt x="5526" y="1858"/>
                </a:lnTo>
                <a:lnTo>
                  <a:pt x="0" y="1858"/>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60" name=""/>
          <p:cNvSpPr/>
          <p:nvPr/>
        </p:nvSpPr>
        <p:spPr>
          <a:xfrm>
            <a:off x="534600" y="2573640"/>
            <a:ext cx="1663560" cy="501840"/>
          </a:xfrm>
          <a:custGeom>
            <a:avLst/>
            <a:gdLst/>
            <a:ahLst/>
            <a:rect l="0" t="0" r="r" b="b"/>
            <a:pathLst>
              <a:path w="4621" h="1394">
                <a:moveTo>
                  <a:pt x="0" y="0"/>
                </a:moveTo>
                <a:lnTo>
                  <a:pt x="4621" y="0"/>
                </a:lnTo>
                <a:lnTo>
                  <a:pt x="4621" y="1394"/>
                </a:lnTo>
                <a:lnTo>
                  <a:pt x="0" y="1394"/>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61" name=""/>
          <p:cNvSpPr/>
          <p:nvPr/>
        </p:nvSpPr>
        <p:spPr>
          <a:xfrm>
            <a:off x="2197800" y="2573640"/>
            <a:ext cx="1989000" cy="501840"/>
          </a:xfrm>
          <a:custGeom>
            <a:avLst/>
            <a:gdLst/>
            <a:ahLst/>
            <a:rect l="0" t="0" r="r" b="b"/>
            <a:pathLst>
              <a:path w="5525" h="1394">
                <a:moveTo>
                  <a:pt x="0" y="0"/>
                </a:moveTo>
                <a:lnTo>
                  <a:pt x="5525" y="0"/>
                </a:lnTo>
                <a:lnTo>
                  <a:pt x="5525" y="1394"/>
                </a:lnTo>
                <a:lnTo>
                  <a:pt x="0" y="1394"/>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62" name=""/>
          <p:cNvSpPr/>
          <p:nvPr/>
        </p:nvSpPr>
        <p:spPr>
          <a:xfrm>
            <a:off x="4186440" y="2573640"/>
            <a:ext cx="1989360" cy="501840"/>
          </a:xfrm>
          <a:custGeom>
            <a:avLst/>
            <a:gdLst/>
            <a:ahLst/>
            <a:rect l="0" t="0" r="r" b="b"/>
            <a:pathLst>
              <a:path w="5526" h="1394">
                <a:moveTo>
                  <a:pt x="0" y="0"/>
                </a:moveTo>
                <a:lnTo>
                  <a:pt x="5526" y="0"/>
                </a:lnTo>
                <a:lnTo>
                  <a:pt x="5526" y="1394"/>
                </a:lnTo>
                <a:lnTo>
                  <a:pt x="0" y="1394"/>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63" name=""/>
          <p:cNvSpPr/>
          <p:nvPr/>
        </p:nvSpPr>
        <p:spPr>
          <a:xfrm>
            <a:off x="6175440" y="2573640"/>
            <a:ext cx="1997640" cy="501840"/>
          </a:xfrm>
          <a:custGeom>
            <a:avLst/>
            <a:gdLst/>
            <a:ahLst/>
            <a:rect l="0" t="0" r="r" b="b"/>
            <a:pathLst>
              <a:path w="5549" h="1394">
                <a:moveTo>
                  <a:pt x="0" y="0"/>
                </a:moveTo>
                <a:lnTo>
                  <a:pt x="5549" y="0"/>
                </a:lnTo>
                <a:lnTo>
                  <a:pt x="5549" y="1394"/>
                </a:lnTo>
                <a:lnTo>
                  <a:pt x="0" y="1394"/>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64" name=""/>
          <p:cNvSpPr/>
          <p:nvPr/>
        </p:nvSpPr>
        <p:spPr>
          <a:xfrm>
            <a:off x="8172720" y="2573640"/>
            <a:ext cx="1989360" cy="501840"/>
          </a:xfrm>
          <a:custGeom>
            <a:avLst/>
            <a:gdLst/>
            <a:ahLst/>
            <a:rect l="0" t="0" r="r" b="b"/>
            <a:pathLst>
              <a:path w="5526" h="1394">
                <a:moveTo>
                  <a:pt x="0" y="0"/>
                </a:moveTo>
                <a:lnTo>
                  <a:pt x="5526" y="0"/>
                </a:lnTo>
                <a:lnTo>
                  <a:pt x="5526" y="1394"/>
                </a:lnTo>
                <a:lnTo>
                  <a:pt x="0" y="1394"/>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65" name=""/>
          <p:cNvSpPr/>
          <p:nvPr/>
        </p:nvSpPr>
        <p:spPr>
          <a:xfrm>
            <a:off x="534600" y="3075120"/>
            <a:ext cx="1663560" cy="501840"/>
          </a:xfrm>
          <a:custGeom>
            <a:avLst/>
            <a:gdLst/>
            <a:ahLst/>
            <a:rect l="0" t="0" r="r" b="b"/>
            <a:pathLst>
              <a:path w="4621" h="1394">
                <a:moveTo>
                  <a:pt x="0" y="0"/>
                </a:moveTo>
                <a:lnTo>
                  <a:pt x="4621" y="0"/>
                </a:lnTo>
                <a:lnTo>
                  <a:pt x="4621" y="1394"/>
                </a:lnTo>
                <a:lnTo>
                  <a:pt x="0" y="1394"/>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66" name=""/>
          <p:cNvSpPr/>
          <p:nvPr/>
        </p:nvSpPr>
        <p:spPr>
          <a:xfrm>
            <a:off x="2197800" y="3075120"/>
            <a:ext cx="1989000" cy="501840"/>
          </a:xfrm>
          <a:custGeom>
            <a:avLst/>
            <a:gdLst/>
            <a:ahLst/>
            <a:rect l="0" t="0" r="r" b="b"/>
            <a:pathLst>
              <a:path w="5525" h="1394">
                <a:moveTo>
                  <a:pt x="0" y="0"/>
                </a:moveTo>
                <a:lnTo>
                  <a:pt x="5525" y="0"/>
                </a:lnTo>
                <a:lnTo>
                  <a:pt x="5525" y="1394"/>
                </a:lnTo>
                <a:lnTo>
                  <a:pt x="0" y="1394"/>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67" name=""/>
          <p:cNvSpPr/>
          <p:nvPr/>
        </p:nvSpPr>
        <p:spPr>
          <a:xfrm>
            <a:off x="4186440" y="3075120"/>
            <a:ext cx="1989360" cy="501840"/>
          </a:xfrm>
          <a:custGeom>
            <a:avLst/>
            <a:gdLst/>
            <a:ahLst/>
            <a:rect l="0" t="0" r="r" b="b"/>
            <a:pathLst>
              <a:path w="5526" h="1394">
                <a:moveTo>
                  <a:pt x="0" y="0"/>
                </a:moveTo>
                <a:lnTo>
                  <a:pt x="5526" y="0"/>
                </a:lnTo>
                <a:lnTo>
                  <a:pt x="5526" y="1394"/>
                </a:lnTo>
                <a:lnTo>
                  <a:pt x="0" y="1394"/>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68" name=""/>
          <p:cNvSpPr/>
          <p:nvPr/>
        </p:nvSpPr>
        <p:spPr>
          <a:xfrm>
            <a:off x="6175440" y="3075120"/>
            <a:ext cx="1997640" cy="501840"/>
          </a:xfrm>
          <a:custGeom>
            <a:avLst/>
            <a:gdLst/>
            <a:ahLst/>
            <a:rect l="0" t="0" r="r" b="b"/>
            <a:pathLst>
              <a:path w="5549" h="1394">
                <a:moveTo>
                  <a:pt x="0" y="0"/>
                </a:moveTo>
                <a:lnTo>
                  <a:pt x="5549" y="0"/>
                </a:lnTo>
                <a:lnTo>
                  <a:pt x="5549" y="1394"/>
                </a:lnTo>
                <a:lnTo>
                  <a:pt x="0" y="1394"/>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69" name=""/>
          <p:cNvSpPr/>
          <p:nvPr/>
        </p:nvSpPr>
        <p:spPr>
          <a:xfrm>
            <a:off x="8172720" y="3075120"/>
            <a:ext cx="1989360" cy="501840"/>
          </a:xfrm>
          <a:custGeom>
            <a:avLst/>
            <a:gdLst/>
            <a:ahLst/>
            <a:rect l="0" t="0" r="r" b="b"/>
            <a:pathLst>
              <a:path w="5526" h="1394">
                <a:moveTo>
                  <a:pt x="0" y="0"/>
                </a:moveTo>
                <a:lnTo>
                  <a:pt x="5526" y="0"/>
                </a:lnTo>
                <a:lnTo>
                  <a:pt x="5526" y="1394"/>
                </a:lnTo>
                <a:lnTo>
                  <a:pt x="0" y="1394"/>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70" name=""/>
          <p:cNvSpPr/>
          <p:nvPr/>
        </p:nvSpPr>
        <p:spPr>
          <a:xfrm>
            <a:off x="534600" y="3576600"/>
            <a:ext cx="1663560" cy="501480"/>
          </a:xfrm>
          <a:custGeom>
            <a:avLst/>
            <a:gdLst/>
            <a:ahLst/>
            <a:rect l="0" t="0" r="r" b="b"/>
            <a:pathLst>
              <a:path w="4621" h="1393">
                <a:moveTo>
                  <a:pt x="0" y="0"/>
                </a:moveTo>
                <a:lnTo>
                  <a:pt x="4621" y="0"/>
                </a:lnTo>
                <a:lnTo>
                  <a:pt x="4621" y="1393"/>
                </a:lnTo>
                <a:lnTo>
                  <a:pt x="0" y="1393"/>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71" name=""/>
          <p:cNvSpPr/>
          <p:nvPr/>
        </p:nvSpPr>
        <p:spPr>
          <a:xfrm>
            <a:off x="2197800" y="3576600"/>
            <a:ext cx="1989000" cy="501480"/>
          </a:xfrm>
          <a:custGeom>
            <a:avLst/>
            <a:gdLst/>
            <a:ahLst/>
            <a:rect l="0" t="0" r="r" b="b"/>
            <a:pathLst>
              <a:path w="5525" h="1393">
                <a:moveTo>
                  <a:pt x="0" y="0"/>
                </a:moveTo>
                <a:lnTo>
                  <a:pt x="5525" y="0"/>
                </a:lnTo>
                <a:lnTo>
                  <a:pt x="5525" y="1393"/>
                </a:lnTo>
                <a:lnTo>
                  <a:pt x="0" y="1393"/>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72" name=""/>
          <p:cNvSpPr/>
          <p:nvPr/>
        </p:nvSpPr>
        <p:spPr>
          <a:xfrm>
            <a:off x="4186440" y="3576600"/>
            <a:ext cx="1989360" cy="501480"/>
          </a:xfrm>
          <a:custGeom>
            <a:avLst/>
            <a:gdLst/>
            <a:ahLst/>
            <a:rect l="0" t="0" r="r" b="b"/>
            <a:pathLst>
              <a:path w="5526" h="1393">
                <a:moveTo>
                  <a:pt x="0" y="0"/>
                </a:moveTo>
                <a:lnTo>
                  <a:pt x="5526" y="0"/>
                </a:lnTo>
                <a:lnTo>
                  <a:pt x="5526" y="1393"/>
                </a:lnTo>
                <a:lnTo>
                  <a:pt x="0" y="1393"/>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73" name=""/>
          <p:cNvSpPr/>
          <p:nvPr/>
        </p:nvSpPr>
        <p:spPr>
          <a:xfrm>
            <a:off x="6175440" y="3576600"/>
            <a:ext cx="1997640" cy="501480"/>
          </a:xfrm>
          <a:custGeom>
            <a:avLst/>
            <a:gdLst/>
            <a:ahLst/>
            <a:rect l="0" t="0" r="r" b="b"/>
            <a:pathLst>
              <a:path w="5549" h="1393">
                <a:moveTo>
                  <a:pt x="0" y="0"/>
                </a:moveTo>
                <a:lnTo>
                  <a:pt x="5549" y="0"/>
                </a:lnTo>
                <a:lnTo>
                  <a:pt x="5549" y="1393"/>
                </a:lnTo>
                <a:lnTo>
                  <a:pt x="0" y="1393"/>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74" name=""/>
          <p:cNvSpPr/>
          <p:nvPr/>
        </p:nvSpPr>
        <p:spPr>
          <a:xfrm>
            <a:off x="8172720" y="3576600"/>
            <a:ext cx="1989360" cy="501480"/>
          </a:xfrm>
          <a:custGeom>
            <a:avLst/>
            <a:gdLst/>
            <a:ahLst/>
            <a:rect l="0" t="0" r="r" b="b"/>
            <a:pathLst>
              <a:path w="5526" h="1393">
                <a:moveTo>
                  <a:pt x="0" y="0"/>
                </a:moveTo>
                <a:lnTo>
                  <a:pt x="5526" y="0"/>
                </a:lnTo>
                <a:lnTo>
                  <a:pt x="5526" y="1393"/>
                </a:lnTo>
                <a:lnTo>
                  <a:pt x="0" y="1393"/>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75" name=""/>
          <p:cNvSpPr/>
          <p:nvPr/>
        </p:nvSpPr>
        <p:spPr>
          <a:xfrm>
            <a:off x="534600" y="4077720"/>
            <a:ext cx="1663560" cy="501840"/>
          </a:xfrm>
          <a:custGeom>
            <a:avLst/>
            <a:gdLst/>
            <a:ahLst/>
            <a:rect l="0" t="0" r="r" b="b"/>
            <a:pathLst>
              <a:path w="4621" h="1394">
                <a:moveTo>
                  <a:pt x="0" y="0"/>
                </a:moveTo>
                <a:lnTo>
                  <a:pt x="4621" y="0"/>
                </a:lnTo>
                <a:lnTo>
                  <a:pt x="4621" y="1394"/>
                </a:lnTo>
                <a:lnTo>
                  <a:pt x="0" y="1394"/>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76" name=""/>
          <p:cNvSpPr/>
          <p:nvPr/>
        </p:nvSpPr>
        <p:spPr>
          <a:xfrm>
            <a:off x="2197800" y="4077720"/>
            <a:ext cx="1989000" cy="501840"/>
          </a:xfrm>
          <a:custGeom>
            <a:avLst/>
            <a:gdLst/>
            <a:ahLst/>
            <a:rect l="0" t="0" r="r" b="b"/>
            <a:pathLst>
              <a:path w="5525" h="1394">
                <a:moveTo>
                  <a:pt x="0" y="0"/>
                </a:moveTo>
                <a:lnTo>
                  <a:pt x="5525" y="0"/>
                </a:lnTo>
                <a:lnTo>
                  <a:pt x="5525" y="1394"/>
                </a:lnTo>
                <a:lnTo>
                  <a:pt x="0" y="1394"/>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77" name=""/>
          <p:cNvSpPr/>
          <p:nvPr/>
        </p:nvSpPr>
        <p:spPr>
          <a:xfrm>
            <a:off x="4186440" y="4077720"/>
            <a:ext cx="1989360" cy="501840"/>
          </a:xfrm>
          <a:custGeom>
            <a:avLst/>
            <a:gdLst/>
            <a:ahLst/>
            <a:rect l="0" t="0" r="r" b="b"/>
            <a:pathLst>
              <a:path w="5526" h="1394">
                <a:moveTo>
                  <a:pt x="0" y="0"/>
                </a:moveTo>
                <a:lnTo>
                  <a:pt x="5526" y="0"/>
                </a:lnTo>
                <a:lnTo>
                  <a:pt x="5526" y="1394"/>
                </a:lnTo>
                <a:lnTo>
                  <a:pt x="0" y="1394"/>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78" name=""/>
          <p:cNvSpPr/>
          <p:nvPr/>
        </p:nvSpPr>
        <p:spPr>
          <a:xfrm>
            <a:off x="6175440" y="4077720"/>
            <a:ext cx="1997640" cy="501840"/>
          </a:xfrm>
          <a:custGeom>
            <a:avLst/>
            <a:gdLst/>
            <a:ahLst/>
            <a:rect l="0" t="0" r="r" b="b"/>
            <a:pathLst>
              <a:path w="5549" h="1394">
                <a:moveTo>
                  <a:pt x="0" y="0"/>
                </a:moveTo>
                <a:lnTo>
                  <a:pt x="5549" y="0"/>
                </a:lnTo>
                <a:lnTo>
                  <a:pt x="5549" y="1394"/>
                </a:lnTo>
                <a:lnTo>
                  <a:pt x="0" y="1394"/>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79" name=""/>
          <p:cNvSpPr/>
          <p:nvPr/>
        </p:nvSpPr>
        <p:spPr>
          <a:xfrm>
            <a:off x="8172720" y="4077720"/>
            <a:ext cx="1989360" cy="501840"/>
          </a:xfrm>
          <a:custGeom>
            <a:avLst/>
            <a:gdLst/>
            <a:ahLst/>
            <a:rect l="0" t="0" r="r" b="b"/>
            <a:pathLst>
              <a:path w="5526" h="1394">
                <a:moveTo>
                  <a:pt x="0" y="0"/>
                </a:moveTo>
                <a:lnTo>
                  <a:pt x="5526" y="0"/>
                </a:lnTo>
                <a:lnTo>
                  <a:pt x="5526" y="1394"/>
                </a:lnTo>
                <a:lnTo>
                  <a:pt x="0" y="1394"/>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80" name=""/>
          <p:cNvSpPr/>
          <p:nvPr/>
        </p:nvSpPr>
        <p:spPr>
          <a:xfrm>
            <a:off x="534600" y="2573640"/>
            <a:ext cx="1663560" cy="501840"/>
          </a:xfrm>
          <a:custGeom>
            <a:avLst/>
            <a:gdLst/>
            <a:ahLst/>
            <a:rect l="0" t="0" r="r" b="b"/>
            <a:pathLst>
              <a:path w="4621" h="1394">
                <a:moveTo>
                  <a:pt x="0" y="0"/>
                </a:moveTo>
                <a:lnTo>
                  <a:pt x="4621" y="0"/>
                </a:lnTo>
                <a:lnTo>
                  <a:pt x="4621" y="1394"/>
                </a:lnTo>
                <a:lnTo>
                  <a:pt x="0" y="1394"/>
                </a:lnTo>
                <a:lnTo>
                  <a:pt x="0" y="0"/>
                </a:lnTo>
                <a:close/>
              </a:path>
            </a:pathLst>
          </a:custGeom>
          <a:solidFill>
            <a:srgbClr val="4a90e2">
              <a:alpha val="1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81" name=""/>
          <p:cNvSpPr/>
          <p:nvPr/>
        </p:nvSpPr>
        <p:spPr>
          <a:xfrm>
            <a:off x="2197800" y="2573640"/>
            <a:ext cx="1989000" cy="501840"/>
          </a:xfrm>
          <a:custGeom>
            <a:avLst/>
            <a:gdLst/>
            <a:ahLst/>
            <a:rect l="0" t="0" r="r" b="b"/>
            <a:pathLst>
              <a:path w="5525" h="1394">
                <a:moveTo>
                  <a:pt x="0" y="0"/>
                </a:moveTo>
                <a:lnTo>
                  <a:pt x="5525" y="0"/>
                </a:lnTo>
                <a:lnTo>
                  <a:pt x="5525" y="1394"/>
                </a:lnTo>
                <a:lnTo>
                  <a:pt x="0" y="1394"/>
                </a:lnTo>
                <a:lnTo>
                  <a:pt x="0" y="0"/>
                </a:lnTo>
                <a:close/>
              </a:path>
            </a:pathLst>
          </a:custGeom>
          <a:solidFill>
            <a:srgbClr val="4a90e2">
              <a:alpha val="1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82" name=""/>
          <p:cNvSpPr/>
          <p:nvPr/>
        </p:nvSpPr>
        <p:spPr>
          <a:xfrm>
            <a:off x="4186440" y="2573640"/>
            <a:ext cx="1989360" cy="501840"/>
          </a:xfrm>
          <a:custGeom>
            <a:avLst/>
            <a:gdLst/>
            <a:ahLst/>
            <a:rect l="0" t="0" r="r" b="b"/>
            <a:pathLst>
              <a:path w="5526" h="1394">
                <a:moveTo>
                  <a:pt x="0" y="0"/>
                </a:moveTo>
                <a:lnTo>
                  <a:pt x="5526" y="0"/>
                </a:lnTo>
                <a:lnTo>
                  <a:pt x="5526" y="1394"/>
                </a:lnTo>
                <a:lnTo>
                  <a:pt x="0" y="1394"/>
                </a:lnTo>
                <a:lnTo>
                  <a:pt x="0" y="0"/>
                </a:lnTo>
                <a:close/>
              </a:path>
            </a:pathLst>
          </a:custGeom>
          <a:solidFill>
            <a:srgbClr val="4a90e2">
              <a:alpha val="1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83" name=""/>
          <p:cNvSpPr/>
          <p:nvPr/>
        </p:nvSpPr>
        <p:spPr>
          <a:xfrm>
            <a:off x="6175440" y="2573640"/>
            <a:ext cx="1997640" cy="501840"/>
          </a:xfrm>
          <a:custGeom>
            <a:avLst/>
            <a:gdLst/>
            <a:ahLst/>
            <a:rect l="0" t="0" r="r" b="b"/>
            <a:pathLst>
              <a:path w="5549" h="1394">
                <a:moveTo>
                  <a:pt x="0" y="0"/>
                </a:moveTo>
                <a:lnTo>
                  <a:pt x="5549" y="0"/>
                </a:lnTo>
                <a:lnTo>
                  <a:pt x="5549" y="1394"/>
                </a:lnTo>
                <a:lnTo>
                  <a:pt x="0" y="1394"/>
                </a:lnTo>
                <a:lnTo>
                  <a:pt x="0" y="0"/>
                </a:lnTo>
                <a:close/>
              </a:path>
            </a:pathLst>
          </a:custGeom>
          <a:solidFill>
            <a:srgbClr val="4a90e2">
              <a:alpha val="1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84" name=""/>
          <p:cNvSpPr/>
          <p:nvPr/>
        </p:nvSpPr>
        <p:spPr>
          <a:xfrm>
            <a:off x="8172720" y="2573640"/>
            <a:ext cx="1989360" cy="501840"/>
          </a:xfrm>
          <a:custGeom>
            <a:avLst/>
            <a:gdLst/>
            <a:ahLst/>
            <a:rect l="0" t="0" r="r" b="b"/>
            <a:pathLst>
              <a:path w="5526" h="1394">
                <a:moveTo>
                  <a:pt x="0" y="0"/>
                </a:moveTo>
                <a:lnTo>
                  <a:pt x="5526" y="0"/>
                </a:lnTo>
                <a:lnTo>
                  <a:pt x="5526" y="1394"/>
                </a:lnTo>
                <a:lnTo>
                  <a:pt x="0" y="1394"/>
                </a:lnTo>
                <a:lnTo>
                  <a:pt x="0" y="0"/>
                </a:lnTo>
                <a:close/>
              </a:path>
            </a:pathLst>
          </a:custGeom>
          <a:solidFill>
            <a:srgbClr val="4a90e2">
              <a:alpha val="1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85" name=""/>
          <p:cNvSpPr/>
          <p:nvPr/>
        </p:nvSpPr>
        <p:spPr>
          <a:xfrm>
            <a:off x="534600" y="3576600"/>
            <a:ext cx="1663560" cy="501480"/>
          </a:xfrm>
          <a:custGeom>
            <a:avLst/>
            <a:gdLst/>
            <a:ahLst/>
            <a:rect l="0" t="0" r="r" b="b"/>
            <a:pathLst>
              <a:path w="4621" h="1393">
                <a:moveTo>
                  <a:pt x="0" y="0"/>
                </a:moveTo>
                <a:lnTo>
                  <a:pt x="4621" y="0"/>
                </a:lnTo>
                <a:lnTo>
                  <a:pt x="4621" y="1393"/>
                </a:lnTo>
                <a:lnTo>
                  <a:pt x="0" y="1393"/>
                </a:lnTo>
                <a:lnTo>
                  <a:pt x="0" y="0"/>
                </a:lnTo>
                <a:close/>
              </a:path>
            </a:pathLst>
          </a:custGeom>
          <a:solidFill>
            <a:srgbClr val="4a90e2">
              <a:alpha val="1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86" name=""/>
          <p:cNvSpPr/>
          <p:nvPr/>
        </p:nvSpPr>
        <p:spPr>
          <a:xfrm>
            <a:off x="2197800" y="3576600"/>
            <a:ext cx="1989000" cy="501480"/>
          </a:xfrm>
          <a:custGeom>
            <a:avLst/>
            <a:gdLst/>
            <a:ahLst/>
            <a:rect l="0" t="0" r="r" b="b"/>
            <a:pathLst>
              <a:path w="5525" h="1393">
                <a:moveTo>
                  <a:pt x="0" y="0"/>
                </a:moveTo>
                <a:lnTo>
                  <a:pt x="5525" y="0"/>
                </a:lnTo>
                <a:lnTo>
                  <a:pt x="5525" y="1393"/>
                </a:lnTo>
                <a:lnTo>
                  <a:pt x="0" y="1393"/>
                </a:lnTo>
                <a:lnTo>
                  <a:pt x="0" y="0"/>
                </a:lnTo>
                <a:close/>
              </a:path>
            </a:pathLst>
          </a:custGeom>
          <a:solidFill>
            <a:srgbClr val="4a90e2">
              <a:alpha val="1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87" name=""/>
          <p:cNvSpPr/>
          <p:nvPr/>
        </p:nvSpPr>
        <p:spPr>
          <a:xfrm>
            <a:off x="4186440" y="3576600"/>
            <a:ext cx="1989360" cy="501480"/>
          </a:xfrm>
          <a:custGeom>
            <a:avLst/>
            <a:gdLst/>
            <a:ahLst/>
            <a:rect l="0" t="0" r="r" b="b"/>
            <a:pathLst>
              <a:path w="5526" h="1393">
                <a:moveTo>
                  <a:pt x="0" y="0"/>
                </a:moveTo>
                <a:lnTo>
                  <a:pt x="5526" y="0"/>
                </a:lnTo>
                <a:lnTo>
                  <a:pt x="5526" y="1393"/>
                </a:lnTo>
                <a:lnTo>
                  <a:pt x="0" y="1393"/>
                </a:lnTo>
                <a:lnTo>
                  <a:pt x="0" y="0"/>
                </a:lnTo>
                <a:close/>
              </a:path>
            </a:pathLst>
          </a:custGeom>
          <a:solidFill>
            <a:srgbClr val="4a90e2">
              <a:alpha val="1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88" name=""/>
          <p:cNvSpPr/>
          <p:nvPr/>
        </p:nvSpPr>
        <p:spPr>
          <a:xfrm>
            <a:off x="6175440" y="3576600"/>
            <a:ext cx="1997640" cy="501480"/>
          </a:xfrm>
          <a:custGeom>
            <a:avLst/>
            <a:gdLst/>
            <a:ahLst/>
            <a:rect l="0" t="0" r="r" b="b"/>
            <a:pathLst>
              <a:path w="5549" h="1393">
                <a:moveTo>
                  <a:pt x="0" y="0"/>
                </a:moveTo>
                <a:lnTo>
                  <a:pt x="5549" y="0"/>
                </a:lnTo>
                <a:lnTo>
                  <a:pt x="5549" y="1393"/>
                </a:lnTo>
                <a:lnTo>
                  <a:pt x="0" y="1393"/>
                </a:lnTo>
                <a:lnTo>
                  <a:pt x="0" y="0"/>
                </a:lnTo>
                <a:close/>
              </a:path>
            </a:pathLst>
          </a:custGeom>
          <a:solidFill>
            <a:srgbClr val="4a90e2">
              <a:alpha val="1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89" name=""/>
          <p:cNvSpPr/>
          <p:nvPr/>
        </p:nvSpPr>
        <p:spPr>
          <a:xfrm>
            <a:off x="8172720" y="3576600"/>
            <a:ext cx="1989360" cy="501480"/>
          </a:xfrm>
          <a:custGeom>
            <a:avLst/>
            <a:gdLst/>
            <a:ahLst/>
            <a:rect l="0" t="0" r="r" b="b"/>
            <a:pathLst>
              <a:path w="5526" h="1393">
                <a:moveTo>
                  <a:pt x="0" y="0"/>
                </a:moveTo>
                <a:lnTo>
                  <a:pt x="5526" y="0"/>
                </a:lnTo>
                <a:lnTo>
                  <a:pt x="5526" y="1393"/>
                </a:lnTo>
                <a:lnTo>
                  <a:pt x="0" y="1393"/>
                </a:lnTo>
                <a:lnTo>
                  <a:pt x="0" y="0"/>
                </a:lnTo>
                <a:close/>
              </a:path>
            </a:pathLst>
          </a:custGeom>
          <a:solidFill>
            <a:srgbClr val="4a90e2">
              <a:alpha val="1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90" name=""/>
          <p:cNvSpPr txBox="1"/>
          <p:nvPr/>
        </p:nvSpPr>
        <p:spPr>
          <a:xfrm>
            <a:off x="1237320" y="614880"/>
            <a:ext cx="42922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、国家电网、支付宝和特斯拉在业务无损恢复关键指标上的技术实现差异</a:t>
            </a:r>
            <a:endParaRPr b="0" lang="en-US" sz="1050" strike="noStrike" u="none">
              <a:solidFill>
                <a:srgbClr val="000000"/>
              </a:solidFill>
              <a:effectLst/>
              <a:uFillTx/>
              <a:latin typeface="Times New Roman"/>
            </a:endParaRPr>
          </a:p>
        </p:txBody>
      </p:sp>
      <p:sp>
        <p:nvSpPr>
          <p:cNvPr id="991" name=""/>
          <p:cNvSpPr txBox="1"/>
          <p:nvPr/>
        </p:nvSpPr>
        <p:spPr>
          <a:xfrm>
            <a:off x="601560" y="1500840"/>
            <a:ext cx="537120" cy="169560"/>
          </a:xfrm>
          <a:prstGeom prst="rect">
            <a:avLst/>
          </a:prstGeom>
          <a:noFill/>
          <a:ln w="0">
            <a:noFill/>
          </a:ln>
        </p:spPr>
        <p:txBody>
          <a:bodyPr wrap="none" lIns="0" rIns="0" tIns="0" bIns="0" anchor="t">
            <a:spAutoFit/>
          </a:bodyPr>
          <a:p>
            <a:r>
              <a:rPr b="0" lang="zh-CN" sz="1050" strike="noStrike" u="none">
                <a:solidFill>
                  <a:srgbClr val="ffffff"/>
                </a:solidFill>
                <a:effectLst/>
                <a:uFillTx/>
                <a:latin typeface="WenQuanYiZenHei"/>
                <a:ea typeface="WenQuanYiZenHei"/>
              </a:rPr>
              <a:t>比较维度</a:t>
            </a:r>
            <a:endParaRPr b="0" lang="en-US" sz="1050" strike="noStrike" u="none">
              <a:solidFill>
                <a:srgbClr val="000000"/>
              </a:solidFill>
              <a:effectLst/>
              <a:uFillTx/>
              <a:latin typeface="Times New Roman"/>
            </a:endParaRPr>
          </a:p>
        </p:txBody>
      </p:sp>
      <p:pic>
        <p:nvPicPr>
          <p:cNvPr id="992" name="" descr=""/>
          <p:cNvPicPr/>
          <p:nvPr/>
        </p:nvPicPr>
        <p:blipFill>
          <a:blip r:embed="rId3"/>
          <a:stretch/>
        </p:blipFill>
        <p:spPr>
          <a:xfrm>
            <a:off x="5105880" y="1370520"/>
            <a:ext cx="150120" cy="200160"/>
          </a:xfrm>
          <a:prstGeom prst="rect">
            <a:avLst/>
          </a:prstGeom>
          <a:noFill/>
          <a:ln w="0">
            <a:noFill/>
          </a:ln>
        </p:spPr>
      </p:pic>
      <p:sp>
        <p:nvSpPr>
          <p:cNvPr id="993" name=""/>
          <p:cNvSpPr txBox="1"/>
          <p:nvPr/>
        </p:nvSpPr>
        <p:spPr>
          <a:xfrm>
            <a:off x="2823480" y="1605600"/>
            <a:ext cx="736560" cy="157320"/>
          </a:xfrm>
          <a:prstGeom prst="rect">
            <a:avLst/>
          </a:prstGeom>
          <a:noFill/>
          <a:ln w="0">
            <a:noFill/>
          </a:ln>
        </p:spPr>
        <p:txBody>
          <a:bodyPr wrap="none" lIns="0" rIns="0" tIns="0" bIns="0" anchor="t">
            <a:spAutoFit/>
          </a:bodyPr>
          <a:p>
            <a:r>
              <a:rPr b="1" lang="en-US" sz="1050" strike="noStrike" u="none">
                <a:solidFill>
                  <a:srgbClr val="ffffff"/>
                </a:solidFill>
                <a:effectLst/>
                <a:uFillTx/>
                <a:latin typeface="DejaVuSans"/>
                <a:ea typeface="DejaVuSans"/>
              </a:rPr>
              <a:t>Oracle AC</a:t>
            </a:r>
            <a:endParaRPr b="0" lang="en-US" sz="1050" strike="noStrike" u="none">
              <a:solidFill>
                <a:srgbClr val="000000"/>
              </a:solidFill>
              <a:effectLst/>
              <a:uFillTx/>
              <a:latin typeface="Times New Roman"/>
            </a:endParaRPr>
          </a:p>
        </p:txBody>
      </p:sp>
      <p:pic>
        <p:nvPicPr>
          <p:cNvPr id="994" name="" descr=""/>
          <p:cNvPicPr/>
          <p:nvPr/>
        </p:nvPicPr>
        <p:blipFill>
          <a:blip r:embed="rId4"/>
          <a:stretch/>
        </p:blipFill>
        <p:spPr>
          <a:xfrm>
            <a:off x="7069680" y="1370520"/>
            <a:ext cx="200160" cy="200160"/>
          </a:xfrm>
          <a:prstGeom prst="rect">
            <a:avLst/>
          </a:prstGeom>
          <a:noFill/>
          <a:ln w="0">
            <a:noFill/>
          </a:ln>
        </p:spPr>
      </p:pic>
      <p:sp>
        <p:nvSpPr>
          <p:cNvPr id="995" name=""/>
          <p:cNvSpPr txBox="1"/>
          <p:nvPr/>
        </p:nvSpPr>
        <p:spPr>
          <a:xfrm>
            <a:off x="4914720" y="1617840"/>
            <a:ext cx="537120" cy="169560"/>
          </a:xfrm>
          <a:prstGeom prst="rect">
            <a:avLst/>
          </a:prstGeom>
          <a:noFill/>
          <a:ln w="0">
            <a:noFill/>
          </a:ln>
        </p:spPr>
        <p:txBody>
          <a:bodyPr wrap="none" lIns="0" rIns="0" tIns="0" bIns="0" anchor="t">
            <a:spAutoFit/>
          </a:bodyPr>
          <a:p>
            <a:r>
              <a:rPr b="0" lang="zh-CN" sz="1050" strike="noStrike" u="none">
                <a:solidFill>
                  <a:srgbClr val="ffffff"/>
                </a:solidFill>
                <a:effectLst/>
                <a:uFillTx/>
                <a:latin typeface="WenQuanYiZenHei"/>
                <a:ea typeface="WenQuanYiZenHei"/>
              </a:rPr>
              <a:t>国家电网</a:t>
            </a:r>
            <a:endParaRPr b="0" lang="en-US" sz="1050" strike="noStrike" u="none">
              <a:solidFill>
                <a:srgbClr val="000000"/>
              </a:solidFill>
              <a:effectLst/>
              <a:uFillTx/>
              <a:latin typeface="Times New Roman"/>
            </a:endParaRPr>
          </a:p>
        </p:txBody>
      </p:sp>
      <p:pic>
        <p:nvPicPr>
          <p:cNvPr id="996" name="" descr=""/>
          <p:cNvPicPr/>
          <p:nvPr/>
        </p:nvPicPr>
        <p:blipFill>
          <a:blip r:embed="rId5"/>
          <a:stretch/>
        </p:blipFill>
        <p:spPr>
          <a:xfrm>
            <a:off x="9066960" y="1370520"/>
            <a:ext cx="200160" cy="200160"/>
          </a:xfrm>
          <a:prstGeom prst="rect">
            <a:avLst/>
          </a:prstGeom>
          <a:noFill/>
          <a:ln w="0">
            <a:noFill/>
          </a:ln>
        </p:spPr>
      </p:pic>
      <p:sp>
        <p:nvSpPr>
          <p:cNvPr id="997" name=""/>
          <p:cNvSpPr txBox="1"/>
          <p:nvPr/>
        </p:nvSpPr>
        <p:spPr>
          <a:xfrm>
            <a:off x="6973200" y="1617840"/>
            <a:ext cx="403200" cy="169560"/>
          </a:xfrm>
          <a:prstGeom prst="rect">
            <a:avLst/>
          </a:prstGeom>
          <a:noFill/>
          <a:ln w="0">
            <a:noFill/>
          </a:ln>
        </p:spPr>
        <p:txBody>
          <a:bodyPr wrap="none" lIns="0" rIns="0" tIns="0" bIns="0" anchor="t">
            <a:spAutoFit/>
          </a:bodyPr>
          <a:p>
            <a:r>
              <a:rPr b="0" lang="zh-CN" sz="1050" strike="noStrike" u="none">
                <a:solidFill>
                  <a:srgbClr val="ffffff"/>
                </a:solidFill>
                <a:effectLst/>
                <a:uFillTx/>
                <a:latin typeface="WenQuanYiZenHei"/>
                <a:ea typeface="WenQuanYiZenHei"/>
              </a:rPr>
              <a:t>支付宝</a:t>
            </a:r>
            <a:endParaRPr b="0" lang="en-US" sz="1050" strike="noStrike" u="none">
              <a:solidFill>
                <a:srgbClr val="000000"/>
              </a:solidFill>
              <a:effectLst/>
              <a:uFillTx/>
              <a:latin typeface="Times New Roman"/>
            </a:endParaRPr>
          </a:p>
        </p:txBody>
      </p:sp>
      <p:pic>
        <p:nvPicPr>
          <p:cNvPr id="998" name="" descr=""/>
          <p:cNvPicPr/>
          <p:nvPr/>
        </p:nvPicPr>
        <p:blipFill>
          <a:blip r:embed="rId6"/>
          <a:stretch/>
        </p:blipFill>
        <p:spPr>
          <a:xfrm>
            <a:off x="601560" y="2172600"/>
            <a:ext cx="150120" cy="133200"/>
          </a:xfrm>
          <a:prstGeom prst="rect">
            <a:avLst/>
          </a:prstGeom>
          <a:noFill/>
          <a:ln w="0">
            <a:noFill/>
          </a:ln>
        </p:spPr>
      </p:pic>
      <p:sp>
        <p:nvSpPr>
          <p:cNvPr id="999" name=""/>
          <p:cNvSpPr txBox="1"/>
          <p:nvPr/>
        </p:nvSpPr>
        <p:spPr>
          <a:xfrm>
            <a:off x="8965080" y="1617840"/>
            <a:ext cx="403200" cy="169560"/>
          </a:xfrm>
          <a:prstGeom prst="rect">
            <a:avLst/>
          </a:prstGeom>
          <a:noFill/>
          <a:ln w="0">
            <a:noFill/>
          </a:ln>
        </p:spPr>
        <p:txBody>
          <a:bodyPr wrap="none" lIns="0" rIns="0" tIns="0" bIns="0" anchor="t">
            <a:spAutoFit/>
          </a:bodyPr>
          <a:p>
            <a:r>
              <a:rPr b="0" lang="zh-CN" sz="1050" strike="noStrike" u="none">
                <a:solidFill>
                  <a:srgbClr val="ffffff"/>
                </a:solidFill>
                <a:effectLst/>
                <a:uFillTx/>
                <a:latin typeface="WenQuanYiZenHei"/>
                <a:ea typeface="WenQuanYiZenHei"/>
              </a:rPr>
              <a:t>特斯拉</a:t>
            </a:r>
            <a:endParaRPr b="0" lang="en-US" sz="1050" strike="noStrike" u="none">
              <a:solidFill>
                <a:srgbClr val="000000"/>
              </a:solidFill>
              <a:effectLst/>
              <a:uFillTx/>
              <a:latin typeface="Times New Roman"/>
            </a:endParaRPr>
          </a:p>
        </p:txBody>
      </p:sp>
      <p:pic>
        <p:nvPicPr>
          <p:cNvPr id="1000" name="" descr=""/>
          <p:cNvPicPr/>
          <p:nvPr/>
        </p:nvPicPr>
        <p:blipFill>
          <a:blip r:embed="rId7"/>
          <a:stretch/>
        </p:blipFill>
        <p:spPr>
          <a:xfrm>
            <a:off x="2816280" y="1989000"/>
            <a:ext cx="150120" cy="133200"/>
          </a:xfrm>
          <a:prstGeom prst="rect">
            <a:avLst/>
          </a:prstGeom>
          <a:noFill/>
          <a:ln w="0">
            <a:noFill/>
          </a:ln>
        </p:spPr>
      </p:pic>
      <p:pic>
        <p:nvPicPr>
          <p:cNvPr id="1001" name="" descr=""/>
          <p:cNvPicPr/>
          <p:nvPr/>
        </p:nvPicPr>
        <p:blipFill>
          <a:blip r:embed="rId8"/>
          <a:stretch/>
        </p:blipFill>
        <p:spPr>
          <a:xfrm>
            <a:off x="2966760" y="1989000"/>
            <a:ext cx="150120" cy="133200"/>
          </a:xfrm>
          <a:prstGeom prst="rect">
            <a:avLst/>
          </a:prstGeom>
          <a:noFill/>
          <a:ln w="0">
            <a:noFill/>
          </a:ln>
        </p:spPr>
      </p:pic>
      <p:pic>
        <p:nvPicPr>
          <p:cNvPr id="1002" name="" descr=""/>
          <p:cNvPicPr/>
          <p:nvPr/>
        </p:nvPicPr>
        <p:blipFill>
          <a:blip r:embed="rId9"/>
          <a:stretch/>
        </p:blipFill>
        <p:spPr>
          <a:xfrm>
            <a:off x="3116880" y="1989000"/>
            <a:ext cx="150120" cy="133200"/>
          </a:xfrm>
          <a:prstGeom prst="rect">
            <a:avLst/>
          </a:prstGeom>
          <a:noFill/>
          <a:ln w="0">
            <a:noFill/>
          </a:ln>
        </p:spPr>
      </p:pic>
      <p:pic>
        <p:nvPicPr>
          <p:cNvPr id="1003" name="" descr=""/>
          <p:cNvPicPr/>
          <p:nvPr/>
        </p:nvPicPr>
        <p:blipFill>
          <a:blip r:embed="rId10"/>
          <a:stretch/>
        </p:blipFill>
        <p:spPr>
          <a:xfrm>
            <a:off x="3267360" y="1989000"/>
            <a:ext cx="150120" cy="133200"/>
          </a:xfrm>
          <a:prstGeom prst="rect">
            <a:avLst/>
          </a:prstGeom>
          <a:noFill/>
          <a:ln w="0">
            <a:noFill/>
          </a:ln>
        </p:spPr>
      </p:pic>
      <p:pic>
        <p:nvPicPr>
          <p:cNvPr id="1004" name="" descr=""/>
          <p:cNvPicPr/>
          <p:nvPr/>
        </p:nvPicPr>
        <p:blipFill>
          <a:blip r:embed="rId11"/>
          <a:stretch/>
        </p:blipFill>
        <p:spPr>
          <a:xfrm>
            <a:off x="3417840" y="1989000"/>
            <a:ext cx="150120" cy="133200"/>
          </a:xfrm>
          <a:prstGeom prst="rect">
            <a:avLst/>
          </a:prstGeom>
          <a:noFill/>
          <a:ln w="0">
            <a:noFill/>
          </a:ln>
        </p:spPr>
      </p:pic>
      <p:sp>
        <p:nvSpPr>
          <p:cNvPr id="1005" name=""/>
          <p:cNvSpPr txBox="1"/>
          <p:nvPr/>
        </p:nvSpPr>
        <p:spPr>
          <a:xfrm>
            <a:off x="819000" y="2152440"/>
            <a:ext cx="80532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故障检测速度</a:t>
            </a:r>
            <a:endParaRPr b="0" lang="en-US" sz="1050" strike="noStrike" u="none">
              <a:solidFill>
                <a:srgbClr val="000000"/>
              </a:solidFill>
              <a:effectLst/>
              <a:uFillTx/>
              <a:latin typeface="Times New Roman"/>
            </a:endParaRPr>
          </a:p>
        </p:txBody>
      </p:sp>
      <p:sp>
        <p:nvSpPr>
          <p:cNvPr id="1006" name=""/>
          <p:cNvSpPr txBox="1"/>
          <p:nvPr/>
        </p:nvSpPr>
        <p:spPr>
          <a:xfrm>
            <a:off x="2373120" y="2172960"/>
            <a:ext cx="1650960" cy="136080"/>
          </a:xfrm>
          <a:prstGeom prst="rect">
            <a:avLst/>
          </a:prstGeom>
          <a:noFill/>
          <a:ln w="0">
            <a:noFill/>
          </a:ln>
        </p:spPr>
        <p:txBody>
          <a:bodyPr wrap="none" lIns="0" rIns="0" tIns="0" bIns="0" anchor="t">
            <a:spAutoFit/>
          </a:bodyPr>
          <a:p>
            <a:r>
              <a:rPr b="0" lang="en-US" sz="920" strike="noStrike" u="none">
                <a:solidFill>
                  <a:srgbClr val="000000"/>
                </a:solidFill>
                <a:effectLst/>
                <a:uFillTx/>
                <a:latin typeface="DejaVuSans"/>
                <a:ea typeface="DejaVuSans"/>
              </a:rPr>
              <a:t>Fast Application Notiﬁcation</a:t>
            </a:r>
            <a:endParaRPr b="0" lang="en-US" sz="920" strike="noStrike" u="none">
              <a:solidFill>
                <a:srgbClr val="000000"/>
              </a:solidFill>
              <a:effectLst/>
              <a:uFillTx/>
              <a:latin typeface="Times New Roman"/>
            </a:endParaRPr>
          </a:p>
        </p:txBody>
      </p:sp>
      <p:pic>
        <p:nvPicPr>
          <p:cNvPr id="1007" name="" descr=""/>
          <p:cNvPicPr/>
          <p:nvPr/>
        </p:nvPicPr>
        <p:blipFill>
          <a:blip r:embed="rId12"/>
          <a:stretch/>
        </p:blipFill>
        <p:spPr>
          <a:xfrm>
            <a:off x="4805280" y="2072520"/>
            <a:ext cx="150120" cy="133200"/>
          </a:xfrm>
          <a:prstGeom prst="rect">
            <a:avLst/>
          </a:prstGeom>
          <a:noFill/>
          <a:ln w="0">
            <a:noFill/>
          </a:ln>
        </p:spPr>
      </p:pic>
      <p:pic>
        <p:nvPicPr>
          <p:cNvPr id="1008" name="" descr=""/>
          <p:cNvPicPr/>
          <p:nvPr/>
        </p:nvPicPr>
        <p:blipFill>
          <a:blip r:embed="rId13"/>
          <a:stretch/>
        </p:blipFill>
        <p:spPr>
          <a:xfrm>
            <a:off x="4955400" y="2072520"/>
            <a:ext cx="150120" cy="133200"/>
          </a:xfrm>
          <a:prstGeom prst="rect">
            <a:avLst/>
          </a:prstGeom>
          <a:noFill/>
          <a:ln w="0">
            <a:noFill/>
          </a:ln>
        </p:spPr>
      </p:pic>
      <p:pic>
        <p:nvPicPr>
          <p:cNvPr id="1009" name="" descr=""/>
          <p:cNvPicPr/>
          <p:nvPr/>
        </p:nvPicPr>
        <p:blipFill>
          <a:blip r:embed="rId14"/>
          <a:stretch/>
        </p:blipFill>
        <p:spPr>
          <a:xfrm>
            <a:off x="5105880" y="2072520"/>
            <a:ext cx="150120" cy="133200"/>
          </a:xfrm>
          <a:prstGeom prst="rect">
            <a:avLst/>
          </a:prstGeom>
          <a:noFill/>
          <a:ln w="0">
            <a:noFill/>
          </a:ln>
        </p:spPr>
      </p:pic>
      <p:pic>
        <p:nvPicPr>
          <p:cNvPr id="1010" name="" descr=""/>
          <p:cNvPicPr/>
          <p:nvPr/>
        </p:nvPicPr>
        <p:blipFill>
          <a:blip r:embed="rId15"/>
          <a:stretch/>
        </p:blipFill>
        <p:spPr>
          <a:xfrm>
            <a:off x="5256360" y="2072520"/>
            <a:ext cx="150120" cy="133200"/>
          </a:xfrm>
          <a:prstGeom prst="rect">
            <a:avLst/>
          </a:prstGeom>
          <a:noFill/>
          <a:ln w="0">
            <a:noFill/>
          </a:ln>
        </p:spPr>
      </p:pic>
      <p:pic>
        <p:nvPicPr>
          <p:cNvPr id="1011" name="" descr=""/>
          <p:cNvPicPr/>
          <p:nvPr/>
        </p:nvPicPr>
        <p:blipFill>
          <a:blip r:embed="rId16"/>
          <a:stretch/>
        </p:blipFill>
        <p:spPr>
          <a:xfrm>
            <a:off x="5406840" y="2072520"/>
            <a:ext cx="150120" cy="133200"/>
          </a:xfrm>
          <a:prstGeom prst="rect">
            <a:avLst/>
          </a:prstGeom>
          <a:noFill/>
          <a:ln w="0">
            <a:noFill/>
          </a:ln>
        </p:spPr>
      </p:pic>
      <p:sp>
        <p:nvSpPr>
          <p:cNvPr id="1012" name=""/>
          <p:cNvSpPr txBox="1"/>
          <p:nvPr/>
        </p:nvSpPr>
        <p:spPr>
          <a:xfrm>
            <a:off x="3032640" y="2340000"/>
            <a:ext cx="327960" cy="136080"/>
          </a:xfrm>
          <a:prstGeom prst="rect">
            <a:avLst/>
          </a:prstGeom>
          <a:noFill/>
          <a:ln w="0">
            <a:noFill/>
          </a:ln>
        </p:spPr>
        <p:txBody>
          <a:bodyPr wrap="none" lIns="0" rIns="0" tIns="0" bIns="0" anchor="t">
            <a:spAutoFit/>
          </a:bodyPr>
          <a:p>
            <a:r>
              <a:rPr b="0" lang="en-US" sz="920" strike="noStrike" u="none">
                <a:solidFill>
                  <a:srgbClr val="000000"/>
                </a:solidFill>
                <a:effectLst/>
                <a:uFillTx/>
                <a:latin typeface="DejaVuSans"/>
                <a:ea typeface="DejaVuSans"/>
              </a:rPr>
              <a:t>(FAN)</a:t>
            </a:r>
            <a:endParaRPr b="0" lang="en-US" sz="920" strike="noStrike" u="none">
              <a:solidFill>
                <a:srgbClr val="000000"/>
              </a:solidFill>
              <a:effectLst/>
              <a:uFillTx/>
              <a:latin typeface="Times New Roman"/>
            </a:endParaRPr>
          </a:p>
        </p:txBody>
      </p:sp>
      <p:pic>
        <p:nvPicPr>
          <p:cNvPr id="1013" name="" descr=""/>
          <p:cNvPicPr/>
          <p:nvPr/>
        </p:nvPicPr>
        <p:blipFill>
          <a:blip r:embed="rId17"/>
          <a:stretch/>
        </p:blipFill>
        <p:spPr>
          <a:xfrm>
            <a:off x="6793920" y="2072520"/>
            <a:ext cx="150120" cy="133200"/>
          </a:xfrm>
          <a:prstGeom prst="rect">
            <a:avLst/>
          </a:prstGeom>
          <a:noFill/>
          <a:ln w="0">
            <a:noFill/>
          </a:ln>
        </p:spPr>
      </p:pic>
      <p:pic>
        <p:nvPicPr>
          <p:cNvPr id="1014" name="" descr=""/>
          <p:cNvPicPr/>
          <p:nvPr/>
        </p:nvPicPr>
        <p:blipFill>
          <a:blip r:embed="rId18"/>
          <a:stretch/>
        </p:blipFill>
        <p:spPr>
          <a:xfrm>
            <a:off x="6944400" y="2072520"/>
            <a:ext cx="150120" cy="133200"/>
          </a:xfrm>
          <a:prstGeom prst="rect">
            <a:avLst/>
          </a:prstGeom>
          <a:noFill/>
          <a:ln w="0">
            <a:noFill/>
          </a:ln>
        </p:spPr>
      </p:pic>
      <p:pic>
        <p:nvPicPr>
          <p:cNvPr id="1015" name="" descr=""/>
          <p:cNvPicPr/>
          <p:nvPr/>
        </p:nvPicPr>
        <p:blipFill>
          <a:blip r:embed="rId19"/>
          <a:stretch/>
        </p:blipFill>
        <p:spPr>
          <a:xfrm>
            <a:off x="7094880" y="2072520"/>
            <a:ext cx="150120" cy="133200"/>
          </a:xfrm>
          <a:prstGeom prst="rect">
            <a:avLst/>
          </a:prstGeom>
          <a:noFill/>
          <a:ln w="0">
            <a:noFill/>
          </a:ln>
        </p:spPr>
      </p:pic>
      <p:pic>
        <p:nvPicPr>
          <p:cNvPr id="1016" name="" descr=""/>
          <p:cNvPicPr/>
          <p:nvPr/>
        </p:nvPicPr>
        <p:blipFill>
          <a:blip r:embed="rId20"/>
          <a:stretch/>
        </p:blipFill>
        <p:spPr>
          <a:xfrm>
            <a:off x="7245360" y="2072520"/>
            <a:ext cx="150120" cy="133200"/>
          </a:xfrm>
          <a:prstGeom prst="rect">
            <a:avLst/>
          </a:prstGeom>
          <a:noFill/>
          <a:ln w="0">
            <a:noFill/>
          </a:ln>
        </p:spPr>
      </p:pic>
      <p:pic>
        <p:nvPicPr>
          <p:cNvPr id="1017" name="" descr=""/>
          <p:cNvPicPr/>
          <p:nvPr/>
        </p:nvPicPr>
        <p:blipFill>
          <a:blip r:embed="rId21"/>
          <a:stretch/>
        </p:blipFill>
        <p:spPr>
          <a:xfrm>
            <a:off x="7395840" y="2072520"/>
            <a:ext cx="150120" cy="133200"/>
          </a:xfrm>
          <a:prstGeom prst="rect">
            <a:avLst/>
          </a:prstGeom>
          <a:noFill/>
          <a:ln w="0">
            <a:noFill/>
          </a:ln>
        </p:spPr>
      </p:pic>
      <p:sp>
        <p:nvSpPr>
          <p:cNvPr id="1018" name=""/>
          <p:cNvSpPr txBox="1"/>
          <p:nvPr/>
        </p:nvSpPr>
        <p:spPr>
          <a:xfrm>
            <a:off x="4714200" y="2252160"/>
            <a:ext cx="939600" cy="148320"/>
          </a:xfrm>
          <a:prstGeom prst="rect">
            <a:avLst/>
          </a:prstGeom>
          <a:noFill/>
          <a:ln w="0">
            <a:noFill/>
          </a:ln>
        </p:spPr>
        <p:txBody>
          <a:bodyPr wrap="none" lIns="0" rIns="0" tIns="0" bIns="0" anchor="t">
            <a:spAutoFit/>
          </a:bodyPr>
          <a:p>
            <a:r>
              <a:rPr b="0" lang="zh-CN" sz="920" strike="noStrike" u="none">
                <a:solidFill>
                  <a:srgbClr val="000000"/>
                </a:solidFill>
                <a:effectLst/>
                <a:uFillTx/>
                <a:latin typeface="WenQuanYiZenHei"/>
                <a:ea typeface="WenQuanYiZenHei"/>
              </a:rPr>
              <a:t>三级数据中心架构</a:t>
            </a:r>
            <a:endParaRPr b="0" lang="en-US" sz="920" strike="noStrike" u="none">
              <a:solidFill>
                <a:srgbClr val="000000"/>
              </a:solidFill>
              <a:effectLst/>
              <a:uFillTx/>
              <a:latin typeface="Times New Roman"/>
            </a:endParaRPr>
          </a:p>
        </p:txBody>
      </p:sp>
      <p:pic>
        <p:nvPicPr>
          <p:cNvPr id="1019" name="" descr=""/>
          <p:cNvPicPr/>
          <p:nvPr/>
        </p:nvPicPr>
        <p:blipFill>
          <a:blip r:embed="rId22"/>
          <a:stretch/>
        </p:blipFill>
        <p:spPr>
          <a:xfrm>
            <a:off x="8791200" y="2072520"/>
            <a:ext cx="150120" cy="133200"/>
          </a:xfrm>
          <a:prstGeom prst="rect">
            <a:avLst/>
          </a:prstGeom>
          <a:noFill/>
          <a:ln w="0">
            <a:noFill/>
          </a:ln>
        </p:spPr>
      </p:pic>
      <p:pic>
        <p:nvPicPr>
          <p:cNvPr id="1020" name="" descr=""/>
          <p:cNvPicPr/>
          <p:nvPr/>
        </p:nvPicPr>
        <p:blipFill>
          <a:blip r:embed="rId23"/>
          <a:stretch/>
        </p:blipFill>
        <p:spPr>
          <a:xfrm>
            <a:off x="8941680" y="2072520"/>
            <a:ext cx="150120" cy="133200"/>
          </a:xfrm>
          <a:prstGeom prst="rect">
            <a:avLst/>
          </a:prstGeom>
          <a:noFill/>
          <a:ln w="0">
            <a:noFill/>
          </a:ln>
        </p:spPr>
      </p:pic>
      <p:pic>
        <p:nvPicPr>
          <p:cNvPr id="1021" name="" descr=""/>
          <p:cNvPicPr/>
          <p:nvPr/>
        </p:nvPicPr>
        <p:blipFill>
          <a:blip r:embed="rId24"/>
          <a:stretch/>
        </p:blipFill>
        <p:spPr>
          <a:xfrm>
            <a:off x="9092160" y="2072520"/>
            <a:ext cx="150120" cy="133200"/>
          </a:xfrm>
          <a:prstGeom prst="rect">
            <a:avLst/>
          </a:prstGeom>
          <a:noFill/>
          <a:ln w="0">
            <a:noFill/>
          </a:ln>
        </p:spPr>
      </p:pic>
      <p:pic>
        <p:nvPicPr>
          <p:cNvPr id="1022" name="" descr=""/>
          <p:cNvPicPr/>
          <p:nvPr/>
        </p:nvPicPr>
        <p:blipFill>
          <a:blip r:embed="rId25"/>
          <a:stretch/>
        </p:blipFill>
        <p:spPr>
          <a:xfrm>
            <a:off x="9242640" y="2072520"/>
            <a:ext cx="150120" cy="133200"/>
          </a:xfrm>
          <a:prstGeom prst="rect">
            <a:avLst/>
          </a:prstGeom>
          <a:noFill/>
          <a:ln w="0">
            <a:noFill/>
          </a:ln>
        </p:spPr>
      </p:pic>
      <p:pic>
        <p:nvPicPr>
          <p:cNvPr id="1023" name="" descr=""/>
          <p:cNvPicPr/>
          <p:nvPr/>
        </p:nvPicPr>
        <p:blipFill>
          <a:blip r:embed="rId26"/>
          <a:stretch/>
        </p:blipFill>
        <p:spPr>
          <a:xfrm>
            <a:off x="9392760" y="2072520"/>
            <a:ext cx="150120" cy="133200"/>
          </a:xfrm>
          <a:prstGeom prst="rect">
            <a:avLst/>
          </a:prstGeom>
          <a:noFill/>
          <a:ln w="0">
            <a:noFill/>
          </a:ln>
        </p:spPr>
      </p:pic>
      <p:sp>
        <p:nvSpPr>
          <p:cNvPr id="1024" name=""/>
          <p:cNvSpPr txBox="1"/>
          <p:nvPr/>
        </p:nvSpPr>
        <p:spPr>
          <a:xfrm>
            <a:off x="6705720" y="2252160"/>
            <a:ext cx="939600" cy="148320"/>
          </a:xfrm>
          <a:prstGeom prst="rect">
            <a:avLst/>
          </a:prstGeom>
          <a:noFill/>
          <a:ln w="0">
            <a:noFill/>
          </a:ln>
        </p:spPr>
        <p:txBody>
          <a:bodyPr wrap="none" lIns="0" rIns="0" tIns="0" bIns="0" anchor="t">
            <a:spAutoFit/>
          </a:bodyPr>
          <a:p>
            <a:r>
              <a:rPr b="0" lang="zh-CN" sz="920" strike="noStrike" u="none">
                <a:solidFill>
                  <a:srgbClr val="000000"/>
                </a:solidFill>
                <a:effectLst/>
                <a:uFillTx/>
                <a:latin typeface="WenQuanYiZenHei"/>
                <a:ea typeface="WenQuanYiZenHei"/>
              </a:rPr>
              <a:t>全局流量调度系统</a:t>
            </a:r>
            <a:endParaRPr b="0" lang="en-US" sz="920" strike="noStrike" u="none">
              <a:solidFill>
                <a:srgbClr val="000000"/>
              </a:solidFill>
              <a:effectLst/>
              <a:uFillTx/>
              <a:latin typeface="Times New Roman"/>
            </a:endParaRPr>
          </a:p>
        </p:txBody>
      </p:sp>
      <p:pic>
        <p:nvPicPr>
          <p:cNvPr id="1025" name="" descr=""/>
          <p:cNvPicPr/>
          <p:nvPr/>
        </p:nvPicPr>
        <p:blipFill>
          <a:blip r:embed="rId27"/>
          <a:stretch/>
        </p:blipFill>
        <p:spPr>
          <a:xfrm>
            <a:off x="601560" y="2757600"/>
            <a:ext cx="133200" cy="133200"/>
          </a:xfrm>
          <a:prstGeom prst="rect">
            <a:avLst/>
          </a:prstGeom>
          <a:noFill/>
          <a:ln w="0">
            <a:noFill/>
          </a:ln>
        </p:spPr>
      </p:pic>
      <p:sp>
        <p:nvSpPr>
          <p:cNvPr id="1026" name=""/>
          <p:cNvSpPr txBox="1"/>
          <p:nvPr/>
        </p:nvSpPr>
        <p:spPr>
          <a:xfrm>
            <a:off x="8697600" y="2252160"/>
            <a:ext cx="939600" cy="148320"/>
          </a:xfrm>
          <a:prstGeom prst="rect">
            <a:avLst/>
          </a:prstGeom>
          <a:noFill/>
          <a:ln w="0">
            <a:noFill/>
          </a:ln>
        </p:spPr>
        <p:txBody>
          <a:bodyPr wrap="none" lIns="0" rIns="0" tIns="0" bIns="0" anchor="t">
            <a:spAutoFit/>
          </a:bodyPr>
          <a:p>
            <a:r>
              <a:rPr b="0" lang="zh-CN" sz="920" strike="noStrike" u="none">
                <a:solidFill>
                  <a:srgbClr val="000000"/>
                </a:solidFill>
                <a:effectLst/>
                <a:uFillTx/>
                <a:latin typeface="WenQuanYiZenHei"/>
                <a:ea typeface="WenQuanYiZenHei"/>
              </a:rPr>
              <a:t>数据驱动故障预测</a:t>
            </a:r>
            <a:endParaRPr b="0" lang="en-US" sz="920" strike="noStrike" u="none">
              <a:solidFill>
                <a:srgbClr val="000000"/>
              </a:solidFill>
              <a:effectLst/>
              <a:uFillTx/>
              <a:latin typeface="Times New Roman"/>
            </a:endParaRPr>
          </a:p>
        </p:txBody>
      </p:sp>
      <p:pic>
        <p:nvPicPr>
          <p:cNvPr id="1027" name="" descr=""/>
          <p:cNvPicPr/>
          <p:nvPr/>
        </p:nvPicPr>
        <p:blipFill>
          <a:blip r:embed="rId28"/>
          <a:stretch/>
        </p:blipFill>
        <p:spPr>
          <a:xfrm>
            <a:off x="2816280" y="2657520"/>
            <a:ext cx="150120" cy="133200"/>
          </a:xfrm>
          <a:prstGeom prst="rect">
            <a:avLst/>
          </a:prstGeom>
          <a:noFill/>
          <a:ln w="0">
            <a:noFill/>
          </a:ln>
        </p:spPr>
      </p:pic>
      <p:pic>
        <p:nvPicPr>
          <p:cNvPr id="1028" name="" descr=""/>
          <p:cNvPicPr/>
          <p:nvPr/>
        </p:nvPicPr>
        <p:blipFill>
          <a:blip r:embed="rId29"/>
          <a:stretch/>
        </p:blipFill>
        <p:spPr>
          <a:xfrm>
            <a:off x="2966760" y="2657520"/>
            <a:ext cx="150120" cy="133200"/>
          </a:xfrm>
          <a:prstGeom prst="rect">
            <a:avLst/>
          </a:prstGeom>
          <a:noFill/>
          <a:ln w="0">
            <a:noFill/>
          </a:ln>
        </p:spPr>
      </p:pic>
      <p:pic>
        <p:nvPicPr>
          <p:cNvPr id="1029" name="" descr=""/>
          <p:cNvPicPr/>
          <p:nvPr/>
        </p:nvPicPr>
        <p:blipFill>
          <a:blip r:embed="rId30"/>
          <a:stretch/>
        </p:blipFill>
        <p:spPr>
          <a:xfrm>
            <a:off x="3116880" y="2657520"/>
            <a:ext cx="150120" cy="133200"/>
          </a:xfrm>
          <a:prstGeom prst="rect">
            <a:avLst/>
          </a:prstGeom>
          <a:noFill/>
          <a:ln w="0">
            <a:noFill/>
          </a:ln>
        </p:spPr>
      </p:pic>
      <p:pic>
        <p:nvPicPr>
          <p:cNvPr id="1030" name="" descr=""/>
          <p:cNvPicPr/>
          <p:nvPr/>
        </p:nvPicPr>
        <p:blipFill>
          <a:blip r:embed="rId31"/>
          <a:stretch/>
        </p:blipFill>
        <p:spPr>
          <a:xfrm>
            <a:off x="3267360" y="2657520"/>
            <a:ext cx="150120" cy="133200"/>
          </a:xfrm>
          <a:prstGeom prst="rect">
            <a:avLst/>
          </a:prstGeom>
          <a:noFill/>
          <a:ln w="0">
            <a:noFill/>
          </a:ln>
        </p:spPr>
      </p:pic>
      <p:pic>
        <p:nvPicPr>
          <p:cNvPr id="1031" name="" descr=""/>
          <p:cNvPicPr/>
          <p:nvPr/>
        </p:nvPicPr>
        <p:blipFill>
          <a:blip r:embed="rId32"/>
          <a:stretch/>
        </p:blipFill>
        <p:spPr>
          <a:xfrm>
            <a:off x="3417840" y="2657520"/>
            <a:ext cx="150120" cy="133200"/>
          </a:xfrm>
          <a:prstGeom prst="rect">
            <a:avLst/>
          </a:prstGeom>
          <a:noFill/>
          <a:ln w="0">
            <a:noFill/>
          </a:ln>
        </p:spPr>
      </p:pic>
      <p:sp>
        <p:nvSpPr>
          <p:cNvPr id="1032" name=""/>
          <p:cNvSpPr txBox="1"/>
          <p:nvPr/>
        </p:nvSpPr>
        <p:spPr>
          <a:xfrm>
            <a:off x="802080" y="2737440"/>
            <a:ext cx="53712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恢复时间</a:t>
            </a:r>
            <a:endParaRPr b="0" lang="en-US" sz="1050" strike="noStrike" u="none">
              <a:solidFill>
                <a:srgbClr val="000000"/>
              </a:solidFill>
              <a:effectLst/>
              <a:uFillTx/>
              <a:latin typeface="Times New Roman"/>
            </a:endParaRPr>
          </a:p>
        </p:txBody>
      </p:sp>
      <p:pic>
        <p:nvPicPr>
          <p:cNvPr id="1033" name="" descr=""/>
          <p:cNvPicPr/>
          <p:nvPr/>
        </p:nvPicPr>
        <p:blipFill>
          <a:blip r:embed="rId33"/>
          <a:stretch/>
        </p:blipFill>
        <p:spPr>
          <a:xfrm>
            <a:off x="4805280" y="2657520"/>
            <a:ext cx="150120" cy="133200"/>
          </a:xfrm>
          <a:prstGeom prst="rect">
            <a:avLst/>
          </a:prstGeom>
          <a:noFill/>
          <a:ln w="0">
            <a:noFill/>
          </a:ln>
        </p:spPr>
      </p:pic>
      <p:pic>
        <p:nvPicPr>
          <p:cNvPr id="1034" name="" descr=""/>
          <p:cNvPicPr/>
          <p:nvPr/>
        </p:nvPicPr>
        <p:blipFill>
          <a:blip r:embed="rId34"/>
          <a:stretch/>
        </p:blipFill>
        <p:spPr>
          <a:xfrm>
            <a:off x="4955400" y="2657520"/>
            <a:ext cx="150120" cy="133200"/>
          </a:xfrm>
          <a:prstGeom prst="rect">
            <a:avLst/>
          </a:prstGeom>
          <a:noFill/>
          <a:ln w="0">
            <a:noFill/>
          </a:ln>
        </p:spPr>
      </p:pic>
      <p:pic>
        <p:nvPicPr>
          <p:cNvPr id="1035" name="" descr=""/>
          <p:cNvPicPr/>
          <p:nvPr/>
        </p:nvPicPr>
        <p:blipFill>
          <a:blip r:embed="rId35"/>
          <a:stretch/>
        </p:blipFill>
        <p:spPr>
          <a:xfrm>
            <a:off x="5105880" y="2657520"/>
            <a:ext cx="150120" cy="133200"/>
          </a:xfrm>
          <a:prstGeom prst="rect">
            <a:avLst/>
          </a:prstGeom>
          <a:noFill/>
          <a:ln w="0">
            <a:noFill/>
          </a:ln>
        </p:spPr>
      </p:pic>
      <p:pic>
        <p:nvPicPr>
          <p:cNvPr id="1036" name="" descr=""/>
          <p:cNvPicPr/>
          <p:nvPr/>
        </p:nvPicPr>
        <p:blipFill>
          <a:blip r:embed="rId36"/>
          <a:stretch/>
        </p:blipFill>
        <p:spPr>
          <a:xfrm>
            <a:off x="5256360" y="2657520"/>
            <a:ext cx="150120" cy="133200"/>
          </a:xfrm>
          <a:prstGeom prst="rect">
            <a:avLst/>
          </a:prstGeom>
          <a:noFill/>
          <a:ln w="0">
            <a:noFill/>
          </a:ln>
        </p:spPr>
      </p:pic>
      <p:pic>
        <p:nvPicPr>
          <p:cNvPr id="1037" name="" descr=""/>
          <p:cNvPicPr/>
          <p:nvPr/>
        </p:nvPicPr>
        <p:blipFill>
          <a:blip r:embed="rId37"/>
          <a:stretch/>
        </p:blipFill>
        <p:spPr>
          <a:xfrm>
            <a:off x="5406840" y="2657520"/>
            <a:ext cx="150120" cy="133200"/>
          </a:xfrm>
          <a:prstGeom prst="rect">
            <a:avLst/>
          </a:prstGeom>
          <a:noFill/>
          <a:ln w="0">
            <a:noFill/>
          </a:ln>
        </p:spPr>
      </p:pic>
      <p:sp>
        <p:nvSpPr>
          <p:cNvPr id="1038" name=""/>
          <p:cNvSpPr txBox="1"/>
          <p:nvPr/>
        </p:nvSpPr>
        <p:spPr>
          <a:xfrm>
            <a:off x="2839320" y="2837160"/>
            <a:ext cx="704880" cy="148320"/>
          </a:xfrm>
          <a:prstGeom prst="rect">
            <a:avLst/>
          </a:prstGeom>
          <a:noFill/>
          <a:ln w="0">
            <a:noFill/>
          </a:ln>
        </p:spPr>
        <p:txBody>
          <a:bodyPr wrap="none" lIns="0" rIns="0" tIns="0" bIns="0" anchor="t">
            <a:spAutoFit/>
          </a:bodyPr>
          <a:p>
            <a:r>
              <a:rPr b="0" lang="zh-CN" sz="920" strike="noStrike" u="none">
                <a:solidFill>
                  <a:srgbClr val="000000"/>
                </a:solidFill>
                <a:effectLst/>
                <a:uFillTx/>
                <a:latin typeface="WenQuanYiZenHei"/>
                <a:ea typeface="WenQuanYiZenHei"/>
              </a:rPr>
              <a:t>自动请求重放</a:t>
            </a:r>
            <a:endParaRPr b="0" lang="en-US" sz="920" strike="noStrike" u="none">
              <a:solidFill>
                <a:srgbClr val="000000"/>
              </a:solidFill>
              <a:effectLst/>
              <a:uFillTx/>
              <a:latin typeface="Times New Roman"/>
            </a:endParaRPr>
          </a:p>
        </p:txBody>
      </p:sp>
      <p:pic>
        <p:nvPicPr>
          <p:cNvPr id="1039" name="" descr=""/>
          <p:cNvPicPr/>
          <p:nvPr/>
        </p:nvPicPr>
        <p:blipFill>
          <a:blip r:embed="rId38"/>
          <a:stretch/>
        </p:blipFill>
        <p:spPr>
          <a:xfrm>
            <a:off x="6793920" y="2657520"/>
            <a:ext cx="150120" cy="133200"/>
          </a:xfrm>
          <a:prstGeom prst="rect">
            <a:avLst/>
          </a:prstGeom>
          <a:noFill/>
          <a:ln w="0">
            <a:noFill/>
          </a:ln>
        </p:spPr>
      </p:pic>
      <p:pic>
        <p:nvPicPr>
          <p:cNvPr id="1040" name="" descr=""/>
          <p:cNvPicPr/>
          <p:nvPr/>
        </p:nvPicPr>
        <p:blipFill>
          <a:blip r:embed="rId39"/>
          <a:stretch/>
        </p:blipFill>
        <p:spPr>
          <a:xfrm>
            <a:off x="6944400" y="2657520"/>
            <a:ext cx="150120" cy="133200"/>
          </a:xfrm>
          <a:prstGeom prst="rect">
            <a:avLst/>
          </a:prstGeom>
          <a:noFill/>
          <a:ln w="0">
            <a:noFill/>
          </a:ln>
        </p:spPr>
      </p:pic>
      <p:pic>
        <p:nvPicPr>
          <p:cNvPr id="1041" name="" descr=""/>
          <p:cNvPicPr/>
          <p:nvPr/>
        </p:nvPicPr>
        <p:blipFill>
          <a:blip r:embed="rId40"/>
          <a:stretch/>
        </p:blipFill>
        <p:spPr>
          <a:xfrm>
            <a:off x="7094880" y="2657520"/>
            <a:ext cx="150120" cy="133200"/>
          </a:xfrm>
          <a:prstGeom prst="rect">
            <a:avLst/>
          </a:prstGeom>
          <a:noFill/>
          <a:ln w="0">
            <a:noFill/>
          </a:ln>
        </p:spPr>
      </p:pic>
      <p:pic>
        <p:nvPicPr>
          <p:cNvPr id="1042" name="" descr=""/>
          <p:cNvPicPr/>
          <p:nvPr/>
        </p:nvPicPr>
        <p:blipFill>
          <a:blip r:embed="rId41"/>
          <a:stretch/>
        </p:blipFill>
        <p:spPr>
          <a:xfrm>
            <a:off x="7245360" y="2657520"/>
            <a:ext cx="150120" cy="133200"/>
          </a:xfrm>
          <a:prstGeom prst="rect">
            <a:avLst/>
          </a:prstGeom>
          <a:noFill/>
          <a:ln w="0">
            <a:noFill/>
          </a:ln>
        </p:spPr>
      </p:pic>
      <p:pic>
        <p:nvPicPr>
          <p:cNvPr id="1043" name="" descr=""/>
          <p:cNvPicPr/>
          <p:nvPr/>
        </p:nvPicPr>
        <p:blipFill>
          <a:blip r:embed="rId42"/>
          <a:stretch/>
        </p:blipFill>
        <p:spPr>
          <a:xfrm>
            <a:off x="7395840" y="2657520"/>
            <a:ext cx="150120" cy="133200"/>
          </a:xfrm>
          <a:prstGeom prst="rect">
            <a:avLst/>
          </a:prstGeom>
          <a:noFill/>
          <a:ln w="0">
            <a:noFill/>
          </a:ln>
        </p:spPr>
      </p:pic>
      <p:sp>
        <p:nvSpPr>
          <p:cNvPr id="1044" name=""/>
          <p:cNvSpPr txBox="1"/>
          <p:nvPr/>
        </p:nvSpPr>
        <p:spPr>
          <a:xfrm>
            <a:off x="4714200" y="2837160"/>
            <a:ext cx="939600" cy="148320"/>
          </a:xfrm>
          <a:prstGeom prst="rect">
            <a:avLst/>
          </a:prstGeom>
          <a:noFill/>
          <a:ln w="0">
            <a:noFill/>
          </a:ln>
        </p:spPr>
        <p:txBody>
          <a:bodyPr wrap="none" lIns="0" rIns="0" tIns="0" bIns="0" anchor="t">
            <a:spAutoFit/>
          </a:bodyPr>
          <a:p>
            <a:r>
              <a:rPr b="0" lang="zh-CN" sz="920" strike="noStrike" u="none">
                <a:solidFill>
                  <a:srgbClr val="000000"/>
                </a:solidFill>
                <a:effectLst/>
                <a:uFillTx/>
                <a:latin typeface="WenQuanYiZenHei"/>
                <a:ea typeface="WenQuanYiZenHei"/>
              </a:rPr>
              <a:t>分析决策中心多活</a:t>
            </a:r>
            <a:endParaRPr b="0" lang="en-US" sz="920" strike="noStrike" u="none">
              <a:solidFill>
                <a:srgbClr val="000000"/>
              </a:solidFill>
              <a:effectLst/>
              <a:uFillTx/>
              <a:latin typeface="Times New Roman"/>
            </a:endParaRPr>
          </a:p>
        </p:txBody>
      </p:sp>
      <p:sp>
        <p:nvSpPr>
          <p:cNvPr id="1045" name=""/>
          <p:cNvSpPr txBox="1"/>
          <p:nvPr/>
        </p:nvSpPr>
        <p:spPr>
          <a:xfrm>
            <a:off x="6726960" y="2837160"/>
            <a:ext cx="235440" cy="148320"/>
          </a:xfrm>
          <a:prstGeom prst="rect">
            <a:avLst/>
          </a:prstGeom>
          <a:noFill/>
          <a:ln w="0">
            <a:noFill/>
          </a:ln>
        </p:spPr>
        <p:txBody>
          <a:bodyPr wrap="none" lIns="0" rIns="0" tIns="0" bIns="0" anchor="t">
            <a:spAutoFit/>
          </a:bodyPr>
          <a:p>
            <a:r>
              <a:rPr b="0" lang="zh-CN" sz="920" strike="noStrike" u="none">
                <a:solidFill>
                  <a:srgbClr val="f5a623"/>
                </a:solidFill>
                <a:effectLst/>
                <a:uFillTx/>
                <a:latin typeface="WenQuanYiZenHei"/>
                <a:ea typeface="WenQuanYiZenHei"/>
              </a:rPr>
              <a:t>最短</a:t>
            </a:r>
            <a:endParaRPr b="0" lang="en-US" sz="920" strike="noStrike" u="none">
              <a:solidFill>
                <a:srgbClr val="000000"/>
              </a:solidFill>
              <a:effectLst/>
              <a:uFillTx/>
              <a:latin typeface="Times New Roman"/>
            </a:endParaRPr>
          </a:p>
        </p:txBody>
      </p:sp>
      <p:sp>
        <p:nvSpPr>
          <p:cNvPr id="1046" name=""/>
          <p:cNvSpPr txBox="1"/>
          <p:nvPr/>
        </p:nvSpPr>
        <p:spPr>
          <a:xfrm>
            <a:off x="6960960" y="2841480"/>
            <a:ext cx="116640" cy="136080"/>
          </a:xfrm>
          <a:prstGeom prst="rect">
            <a:avLst/>
          </a:prstGeom>
          <a:noFill/>
          <a:ln w="0">
            <a:noFill/>
          </a:ln>
        </p:spPr>
        <p:txBody>
          <a:bodyPr wrap="none" lIns="0" rIns="0" tIns="0" bIns="0" anchor="t">
            <a:spAutoFit/>
          </a:bodyPr>
          <a:p>
            <a:r>
              <a:rPr b="0" lang="en-US" sz="920" strike="noStrike" u="none">
                <a:solidFill>
                  <a:srgbClr val="f5a623"/>
                </a:solidFill>
                <a:effectLst/>
                <a:uFillTx/>
                <a:latin typeface="DejaVuSans"/>
                <a:ea typeface="DejaVuSans"/>
              </a:rPr>
              <a:t>8</a:t>
            </a:r>
            <a:endParaRPr b="0" lang="en-US" sz="920" strike="noStrike" u="none">
              <a:solidFill>
                <a:srgbClr val="000000"/>
              </a:solidFill>
              <a:effectLst/>
              <a:uFillTx/>
              <a:latin typeface="Times New Roman"/>
            </a:endParaRPr>
          </a:p>
        </p:txBody>
      </p:sp>
      <p:pic>
        <p:nvPicPr>
          <p:cNvPr id="1047" name="" descr=""/>
          <p:cNvPicPr/>
          <p:nvPr/>
        </p:nvPicPr>
        <p:blipFill>
          <a:blip r:embed="rId43"/>
          <a:stretch/>
        </p:blipFill>
        <p:spPr>
          <a:xfrm>
            <a:off x="8791200" y="2657520"/>
            <a:ext cx="150120" cy="133200"/>
          </a:xfrm>
          <a:prstGeom prst="rect">
            <a:avLst/>
          </a:prstGeom>
          <a:noFill/>
          <a:ln w="0">
            <a:noFill/>
          </a:ln>
        </p:spPr>
      </p:pic>
      <p:pic>
        <p:nvPicPr>
          <p:cNvPr id="1048" name="" descr=""/>
          <p:cNvPicPr/>
          <p:nvPr/>
        </p:nvPicPr>
        <p:blipFill>
          <a:blip r:embed="rId44"/>
          <a:stretch/>
        </p:blipFill>
        <p:spPr>
          <a:xfrm>
            <a:off x="8941680" y="2657520"/>
            <a:ext cx="150120" cy="133200"/>
          </a:xfrm>
          <a:prstGeom prst="rect">
            <a:avLst/>
          </a:prstGeom>
          <a:noFill/>
          <a:ln w="0">
            <a:noFill/>
          </a:ln>
        </p:spPr>
      </p:pic>
      <p:pic>
        <p:nvPicPr>
          <p:cNvPr id="1049" name="" descr=""/>
          <p:cNvPicPr/>
          <p:nvPr/>
        </p:nvPicPr>
        <p:blipFill>
          <a:blip r:embed="rId45"/>
          <a:stretch/>
        </p:blipFill>
        <p:spPr>
          <a:xfrm>
            <a:off x="9092160" y="2657520"/>
            <a:ext cx="150120" cy="133200"/>
          </a:xfrm>
          <a:prstGeom prst="rect">
            <a:avLst/>
          </a:prstGeom>
          <a:noFill/>
          <a:ln w="0">
            <a:noFill/>
          </a:ln>
        </p:spPr>
      </p:pic>
      <p:pic>
        <p:nvPicPr>
          <p:cNvPr id="1050" name="" descr=""/>
          <p:cNvPicPr/>
          <p:nvPr/>
        </p:nvPicPr>
        <p:blipFill>
          <a:blip r:embed="rId46"/>
          <a:stretch/>
        </p:blipFill>
        <p:spPr>
          <a:xfrm>
            <a:off x="9242640" y="2657520"/>
            <a:ext cx="150120" cy="133200"/>
          </a:xfrm>
          <a:prstGeom prst="rect">
            <a:avLst/>
          </a:prstGeom>
          <a:noFill/>
          <a:ln w="0">
            <a:noFill/>
          </a:ln>
        </p:spPr>
      </p:pic>
      <p:pic>
        <p:nvPicPr>
          <p:cNvPr id="1051" name="" descr=""/>
          <p:cNvPicPr/>
          <p:nvPr/>
        </p:nvPicPr>
        <p:blipFill>
          <a:blip r:embed="rId47"/>
          <a:stretch/>
        </p:blipFill>
        <p:spPr>
          <a:xfrm>
            <a:off x="9392760" y="2657520"/>
            <a:ext cx="150120" cy="133200"/>
          </a:xfrm>
          <a:prstGeom prst="rect">
            <a:avLst/>
          </a:prstGeom>
          <a:noFill/>
          <a:ln w="0">
            <a:noFill/>
          </a:ln>
        </p:spPr>
      </p:pic>
      <p:sp>
        <p:nvSpPr>
          <p:cNvPr id="1052" name=""/>
          <p:cNvSpPr txBox="1"/>
          <p:nvPr/>
        </p:nvSpPr>
        <p:spPr>
          <a:xfrm>
            <a:off x="7035480" y="2837160"/>
            <a:ext cx="587520" cy="148320"/>
          </a:xfrm>
          <a:prstGeom prst="rect">
            <a:avLst/>
          </a:prstGeom>
          <a:noFill/>
          <a:ln w="0">
            <a:noFill/>
          </a:ln>
        </p:spPr>
        <p:txBody>
          <a:bodyPr wrap="none" lIns="0" rIns="0" tIns="0" bIns="0" anchor="t">
            <a:spAutoFit/>
          </a:bodyPr>
          <a:p>
            <a:r>
              <a:rPr b="0" lang="zh-CN" sz="920" strike="noStrike" u="none">
                <a:solidFill>
                  <a:srgbClr val="f5a623"/>
                </a:solidFill>
                <a:effectLst/>
                <a:uFillTx/>
                <a:latin typeface="WenQuanYiZenHei"/>
                <a:ea typeface="WenQuanYiZenHei"/>
              </a:rPr>
              <a:t>秒完成切换</a:t>
            </a:r>
            <a:endParaRPr b="0" lang="en-US" sz="920" strike="noStrike" u="none">
              <a:solidFill>
                <a:srgbClr val="000000"/>
              </a:solidFill>
              <a:effectLst/>
              <a:uFillTx/>
              <a:latin typeface="Times New Roman"/>
            </a:endParaRPr>
          </a:p>
        </p:txBody>
      </p:sp>
      <p:sp>
        <p:nvSpPr>
          <p:cNvPr id="1053" name=""/>
          <p:cNvSpPr txBox="1"/>
          <p:nvPr/>
        </p:nvSpPr>
        <p:spPr>
          <a:xfrm>
            <a:off x="8638920" y="2841480"/>
            <a:ext cx="245160" cy="136080"/>
          </a:xfrm>
          <a:prstGeom prst="rect">
            <a:avLst/>
          </a:prstGeom>
          <a:noFill/>
          <a:ln w="0">
            <a:noFill/>
          </a:ln>
        </p:spPr>
        <p:txBody>
          <a:bodyPr wrap="none" lIns="0" rIns="0" tIns="0" bIns="0" anchor="t">
            <a:spAutoFit/>
          </a:bodyPr>
          <a:p>
            <a:r>
              <a:rPr b="0" lang="en-US" sz="920" strike="noStrike" u="none">
                <a:solidFill>
                  <a:srgbClr val="000000"/>
                </a:solidFill>
                <a:effectLst/>
                <a:uFillTx/>
                <a:latin typeface="DejaVuSans"/>
                <a:ea typeface="DejaVuSans"/>
              </a:rPr>
              <a:t>OTA</a:t>
            </a:r>
            <a:endParaRPr b="0" lang="en-US" sz="920" strike="noStrike" u="none">
              <a:solidFill>
                <a:srgbClr val="000000"/>
              </a:solidFill>
              <a:effectLst/>
              <a:uFillTx/>
              <a:latin typeface="Times New Roman"/>
            </a:endParaRPr>
          </a:p>
        </p:txBody>
      </p:sp>
      <p:pic>
        <p:nvPicPr>
          <p:cNvPr id="1054" name="" descr=""/>
          <p:cNvPicPr/>
          <p:nvPr/>
        </p:nvPicPr>
        <p:blipFill>
          <a:blip r:embed="rId48"/>
          <a:stretch/>
        </p:blipFill>
        <p:spPr>
          <a:xfrm>
            <a:off x="601560" y="3259080"/>
            <a:ext cx="116640" cy="133200"/>
          </a:xfrm>
          <a:prstGeom prst="rect">
            <a:avLst/>
          </a:prstGeom>
          <a:noFill/>
          <a:ln w="0">
            <a:noFill/>
          </a:ln>
        </p:spPr>
      </p:pic>
      <p:sp>
        <p:nvSpPr>
          <p:cNvPr id="1055" name=""/>
          <p:cNvSpPr txBox="1"/>
          <p:nvPr/>
        </p:nvSpPr>
        <p:spPr>
          <a:xfrm>
            <a:off x="8873280" y="2837160"/>
            <a:ext cx="822240" cy="148320"/>
          </a:xfrm>
          <a:prstGeom prst="rect">
            <a:avLst/>
          </a:prstGeom>
          <a:noFill/>
          <a:ln w="0">
            <a:noFill/>
          </a:ln>
        </p:spPr>
        <p:txBody>
          <a:bodyPr wrap="none" lIns="0" rIns="0" tIns="0" bIns="0" anchor="t">
            <a:spAutoFit/>
          </a:bodyPr>
          <a:p>
            <a:r>
              <a:rPr b="0" lang="zh-CN" sz="920" strike="noStrike" u="none">
                <a:solidFill>
                  <a:srgbClr val="000000"/>
                </a:solidFill>
                <a:effectLst/>
                <a:uFillTx/>
                <a:latin typeface="WenQuanYiZenHei"/>
                <a:ea typeface="WenQuanYiZenHei"/>
              </a:rPr>
              <a:t>更新和远程诊断</a:t>
            </a:r>
            <a:endParaRPr b="0" lang="en-US" sz="920" strike="noStrike" u="none">
              <a:solidFill>
                <a:srgbClr val="000000"/>
              </a:solidFill>
              <a:effectLst/>
              <a:uFillTx/>
              <a:latin typeface="Times New Roman"/>
            </a:endParaRPr>
          </a:p>
        </p:txBody>
      </p:sp>
      <p:pic>
        <p:nvPicPr>
          <p:cNvPr id="1056" name="" descr=""/>
          <p:cNvPicPr/>
          <p:nvPr/>
        </p:nvPicPr>
        <p:blipFill>
          <a:blip r:embed="rId49"/>
          <a:stretch/>
        </p:blipFill>
        <p:spPr>
          <a:xfrm>
            <a:off x="2816280" y="3159000"/>
            <a:ext cx="150120" cy="133200"/>
          </a:xfrm>
          <a:prstGeom prst="rect">
            <a:avLst/>
          </a:prstGeom>
          <a:noFill/>
          <a:ln w="0">
            <a:noFill/>
          </a:ln>
        </p:spPr>
      </p:pic>
      <p:pic>
        <p:nvPicPr>
          <p:cNvPr id="1057" name="" descr=""/>
          <p:cNvPicPr/>
          <p:nvPr/>
        </p:nvPicPr>
        <p:blipFill>
          <a:blip r:embed="rId50"/>
          <a:stretch/>
        </p:blipFill>
        <p:spPr>
          <a:xfrm>
            <a:off x="2966760" y="3159000"/>
            <a:ext cx="150120" cy="133200"/>
          </a:xfrm>
          <a:prstGeom prst="rect">
            <a:avLst/>
          </a:prstGeom>
          <a:noFill/>
          <a:ln w="0">
            <a:noFill/>
          </a:ln>
        </p:spPr>
      </p:pic>
      <p:pic>
        <p:nvPicPr>
          <p:cNvPr id="1058" name="" descr=""/>
          <p:cNvPicPr/>
          <p:nvPr/>
        </p:nvPicPr>
        <p:blipFill>
          <a:blip r:embed="rId51"/>
          <a:stretch/>
        </p:blipFill>
        <p:spPr>
          <a:xfrm>
            <a:off x="3116880" y="3159000"/>
            <a:ext cx="150120" cy="133200"/>
          </a:xfrm>
          <a:prstGeom prst="rect">
            <a:avLst/>
          </a:prstGeom>
          <a:noFill/>
          <a:ln w="0">
            <a:noFill/>
          </a:ln>
        </p:spPr>
      </p:pic>
      <p:pic>
        <p:nvPicPr>
          <p:cNvPr id="1059" name="" descr=""/>
          <p:cNvPicPr/>
          <p:nvPr/>
        </p:nvPicPr>
        <p:blipFill>
          <a:blip r:embed="rId52"/>
          <a:stretch/>
        </p:blipFill>
        <p:spPr>
          <a:xfrm>
            <a:off x="3267360" y="3159000"/>
            <a:ext cx="150120" cy="133200"/>
          </a:xfrm>
          <a:prstGeom prst="rect">
            <a:avLst/>
          </a:prstGeom>
          <a:noFill/>
          <a:ln w="0">
            <a:noFill/>
          </a:ln>
        </p:spPr>
      </p:pic>
      <p:pic>
        <p:nvPicPr>
          <p:cNvPr id="1060" name="" descr=""/>
          <p:cNvPicPr/>
          <p:nvPr/>
        </p:nvPicPr>
        <p:blipFill>
          <a:blip r:embed="rId53"/>
          <a:stretch/>
        </p:blipFill>
        <p:spPr>
          <a:xfrm>
            <a:off x="3417840" y="3159000"/>
            <a:ext cx="150120" cy="133200"/>
          </a:xfrm>
          <a:prstGeom prst="rect">
            <a:avLst/>
          </a:prstGeom>
          <a:noFill/>
          <a:ln w="0">
            <a:noFill/>
          </a:ln>
        </p:spPr>
      </p:pic>
      <p:sp>
        <p:nvSpPr>
          <p:cNvPr id="1061" name=""/>
          <p:cNvSpPr txBox="1"/>
          <p:nvPr/>
        </p:nvSpPr>
        <p:spPr>
          <a:xfrm>
            <a:off x="785520" y="3238920"/>
            <a:ext cx="67140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数据一致性</a:t>
            </a:r>
            <a:endParaRPr b="0" lang="en-US" sz="1050" strike="noStrike" u="none">
              <a:solidFill>
                <a:srgbClr val="000000"/>
              </a:solidFill>
              <a:effectLst/>
              <a:uFillTx/>
              <a:latin typeface="Times New Roman"/>
            </a:endParaRPr>
          </a:p>
        </p:txBody>
      </p:sp>
      <p:sp>
        <p:nvSpPr>
          <p:cNvPr id="1062" name=""/>
          <p:cNvSpPr txBox="1"/>
          <p:nvPr/>
        </p:nvSpPr>
        <p:spPr>
          <a:xfrm>
            <a:off x="2360520" y="3342600"/>
            <a:ext cx="1169640" cy="136080"/>
          </a:xfrm>
          <a:prstGeom prst="rect">
            <a:avLst/>
          </a:prstGeom>
          <a:noFill/>
          <a:ln w="0">
            <a:noFill/>
          </a:ln>
        </p:spPr>
        <p:txBody>
          <a:bodyPr wrap="none" lIns="0" rIns="0" tIns="0" bIns="0" anchor="t">
            <a:spAutoFit/>
          </a:bodyPr>
          <a:p>
            <a:r>
              <a:rPr b="0" lang="en-US" sz="920" strike="noStrike" u="none">
                <a:solidFill>
                  <a:srgbClr val="000000"/>
                </a:solidFill>
                <a:effectLst/>
                <a:uFillTx/>
                <a:latin typeface="DejaVuSans"/>
                <a:ea typeface="DejaVuSans"/>
              </a:rPr>
              <a:t>Transaction Guard (</a:t>
            </a:r>
            <a:endParaRPr b="0" lang="en-US" sz="920" strike="noStrike" u="none">
              <a:solidFill>
                <a:srgbClr val="000000"/>
              </a:solidFill>
              <a:effectLst/>
              <a:uFillTx/>
              <a:latin typeface="Times New Roman"/>
            </a:endParaRPr>
          </a:p>
        </p:txBody>
      </p:sp>
      <p:sp>
        <p:nvSpPr>
          <p:cNvPr id="1063" name=""/>
          <p:cNvSpPr txBox="1"/>
          <p:nvPr/>
        </p:nvSpPr>
        <p:spPr>
          <a:xfrm>
            <a:off x="3506760" y="3338640"/>
            <a:ext cx="470160" cy="148320"/>
          </a:xfrm>
          <a:prstGeom prst="rect">
            <a:avLst/>
          </a:prstGeom>
          <a:noFill/>
          <a:ln w="0">
            <a:noFill/>
          </a:ln>
        </p:spPr>
        <p:txBody>
          <a:bodyPr wrap="none" lIns="0" rIns="0" tIns="0" bIns="0" anchor="t">
            <a:spAutoFit/>
          </a:bodyPr>
          <a:p>
            <a:r>
              <a:rPr b="0" lang="zh-CN" sz="920" strike="noStrike" u="none">
                <a:solidFill>
                  <a:srgbClr val="000000"/>
                </a:solidFill>
                <a:effectLst/>
                <a:uFillTx/>
                <a:latin typeface="WenQuanYiZenHei"/>
                <a:ea typeface="WenQuanYiZenHei"/>
              </a:rPr>
              <a:t>事务卫士</a:t>
            </a:r>
            <a:endParaRPr b="0" lang="en-US" sz="920" strike="noStrike" u="none">
              <a:solidFill>
                <a:srgbClr val="000000"/>
              </a:solidFill>
              <a:effectLst/>
              <a:uFillTx/>
              <a:latin typeface="Times New Roman"/>
            </a:endParaRPr>
          </a:p>
        </p:txBody>
      </p:sp>
      <p:pic>
        <p:nvPicPr>
          <p:cNvPr id="1064" name="" descr=""/>
          <p:cNvPicPr/>
          <p:nvPr/>
        </p:nvPicPr>
        <p:blipFill>
          <a:blip r:embed="rId54"/>
          <a:stretch/>
        </p:blipFill>
        <p:spPr>
          <a:xfrm>
            <a:off x="4805280" y="3159000"/>
            <a:ext cx="150120" cy="133200"/>
          </a:xfrm>
          <a:prstGeom prst="rect">
            <a:avLst/>
          </a:prstGeom>
          <a:noFill/>
          <a:ln w="0">
            <a:noFill/>
          </a:ln>
        </p:spPr>
      </p:pic>
      <p:pic>
        <p:nvPicPr>
          <p:cNvPr id="1065" name="" descr=""/>
          <p:cNvPicPr/>
          <p:nvPr/>
        </p:nvPicPr>
        <p:blipFill>
          <a:blip r:embed="rId55"/>
          <a:stretch/>
        </p:blipFill>
        <p:spPr>
          <a:xfrm>
            <a:off x="4955400" y="3159000"/>
            <a:ext cx="150120" cy="133200"/>
          </a:xfrm>
          <a:prstGeom prst="rect">
            <a:avLst/>
          </a:prstGeom>
          <a:noFill/>
          <a:ln w="0">
            <a:noFill/>
          </a:ln>
        </p:spPr>
      </p:pic>
      <p:pic>
        <p:nvPicPr>
          <p:cNvPr id="1066" name="" descr=""/>
          <p:cNvPicPr/>
          <p:nvPr/>
        </p:nvPicPr>
        <p:blipFill>
          <a:blip r:embed="rId56"/>
          <a:stretch/>
        </p:blipFill>
        <p:spPr>
          <a:xfrm>
            <a:off x="5105880" y="3159000"/>
            <a:ext cx="150120" cy="133200"/>
          </a:xfrm>
          <a:prstGeom prst="rect">
            <a:avLst/>
          </a:prstGeom>
          <a:noFill/>
          <a:ln w="0">
            <a:noFill/>
          </a:ln>
        </p:spPr>
      </p:pic>
      <p:pic>
        <p:nvPicPr>
          <p:cNvPr id="1067" name="" descr=""/>
          <p:cNvPicPr/>
          <p:nvPr/>
        </p:nvPicPr>
        <p:blipFill>
          <a:blip r:embed="rId57"/>
          <a:stretch/>
        </p:blipFill>
        <p:spPr>
          <a:xfrm>
            <a:off x="5256360" y="3159000"/>
            <a:ext cx="150120" cy="133200"/>
          </a:xfrm>
          <a:prstGeom prst="rect">
            <a:avLst/>
          </a:prstGeom>
          <a:noFill/>
          <a:ln w="0">
            <a:noFill/>
          </a:ln>
        </p:spPr>
      </p:pic>
      <p:pic>
        <p:nvPicPr>
          <p:cNvPr id="1068" name="" descr=""/>
          <p:cNvPicPr/>
          <p:nvPr/>
        </p:nvPicPr>
        <p:blipFill>
          <a:blip r:embed="rId58"/>
          <a:stretch/>
        </p:blipFill>
        <p:spPr>
          <a:xfrm>
            <a:off x="5406840" y="3159000"/>
            <a:ext cx="150120" cy="133200"/>
          </a:xfrm>
          <a:prstGeom prst="rect">
            <a:avLst/>
          </a:prstGeom>
          <a:noFill/>
          <a:ln w="0">
            <a:noFill/>
          </a:ln>
        </p:spPr>
      </p:pic>
      <p:sp>
        <p:nvSpPr>
          <p:cNvPr id="1069" name=""/>
          <p:cNvSpPr txBox="1"/>
          <p:nvPr/>
        </p:nvSpPr>
        <p:spPr>
          <a:xfrm>
            <a:off x="3974760" y="3342600"/>
            <a:ext cx="116640" cy="136080"/>
          </a:xfrm>
          <a:prstGeom prst="rect">
            <a:avLst/>
          </a:prstGeom>
          <a:noFill/>
          <a:ln w="0">
            <a:noFill/>
          </a:ln>
        </p:spPr>
        <p:txBody>
          <a:bodyPr wrap="none" lIns="0" rIns="0" tIns="0" bIns="0" anchor="t">
            <a:spAutoFit/>
          </a:bodyPr>
          <a:p>
            <a:r>
              <a:rPr b="0" lang="en-US" sz="920" strike="noStrike" u="none">
                <a:solidFill>
                  <a:srgbClr val="000000"/>
                </a:solidFill>
                <a:effectLst/>
                <a:uFillTx/>
                <a:latin typeface="DejaVuSans"/>
                <a:ea typeface="DejaVuSans"/>
              </a:rPr>
              <a:t>)</a:t>
            </a:r>
            <a:endParaRPr b="0" lang="en-US" sz="920" strike="noStrike" u="none">
              <a:solidFill>
                <a:srgbClr val="000000"/>
              </a:solidFill>
              <a:effectLst/>
              <a:uFillTx/>
              <a:latin typeface="Times New Roman"/>
            </a:endParaRPr>
          </a:p>
        </p:txBody>
      </p:sp>
      <p:pic>
        <p:nvPicPr>
          <p:cNvPr id="1070" name="" descr=""/>
          <p:cNvPicPr/>
          <p:nvPr/>
        </p:nvPicPr>
        <p:blipFill>
          <a:blip r:embed="rId59"/>
          <a:stretch/>
        </p:blipFill>
        <p:spPr>
          <a:xfrm>
            <a:off x="6793920" y="3159000"/>
            <a:ext cx="150120" cy="133200"/>
          </a:xfrm>
          <a:prstGeom prst="rect">
            <a:avLst/>
          </a:prstGeom>
          <a:noFill/>
          <a:ln w="0">
            <a:noFill/>
          </a:ln>
        </p:spPr>
      </p:pic>
      <p:pic>
        <p:nvPicPr>
          <p:cNvPr id="1071" name="" descr=""/>
          <p:cNvPicPr/>
          <p:nvPr/>
        </p:nvPicPr>
        <p:blipFill>
          <a:blip r:embed="rId60"/>
          <a:stretch/>
        </p:blipFill>
        <p:spPr>
          <a:xfrm>
            <a:off x="6944400" y="3159000"/>
            <a:ext cx="150120" cy="133200"/>
          </a:xfrm>
          <a:prstGeom prst="rect">
            <a:avLst/>
          </a:prstGeom>
          <a:noFill/>
          <a:ln w="0">
            <a:noFill/>
          </a:ln>
        </p:spPr>
      </p:pic>
      <p:pic>
        <p:nvPicPr>
          <p:cNvPr id="1072" name="" descr=""/>
          <p:cNvPicPr/>
          <p:nvPr/>
        </p:nvPicPr>
        <p:blipFill>
          <a:blip r:embed="rId61"/>
          <a:stretch/>
        </p:blipFill>
        <p:spPr>
          <a:xfrm>
            <a:off x="7094880" y="3159000"/>
            <a:ext cx="150120" cy="133200"/>
          </a:xfrm>
          <a:prstGeom prst="rect">
            <a:avLst/>
          </a:prstGeom>
          <a:noFill/>
          <a:ln w="0">
            <a:noFill/>
          </a:ln>
        </p:spPr>
      </p:pic>
      <p:pic>
        <p:nvPicPr>
          <p:cNvPr id="1073" name="" descr=""/>
          <p:cNvPicPr/>
          <p:nvPr/>
        </p:nvPicPr>
        <p:blipFill>
          <a:blip r:embed="rId62"/>
          <a:stretch/>
        </p:blipFill>
        <p:spPr>
          <a:xfrm>
            <a:off x="7245360" y="3159000"/>
            <a:ext cx="150120" cy="133200"/>
          </a:xfrm>
          <a:prstGeom prst="rect">
            <a:avLst/>
          </a:prstGeom>
          <a:noFill/>
          <a:ln w="0">
            <a:noFill/>
          </a:ln>
        </p:spPr>
      </p:pic>
      <p:pic>
        <p:nvPicPr>
          <p:cNvPr id="1074" name="" descr=""/>
          <p:cNvPicPr/>
          <p:nvPr/>
        </p:nvPicPr>
        <p:blipFill>
          <a:blip r:embed="rId63"/>
          <a:stretch/>
        </p:blipFill>
        <p:spPr>
          <a:xfrm>
            <a:off x="7395840" y="3159000"/>
            <a:ext cx="150120" cy="133200"/>
          </a:xfrm>
          <a:prstGeom prst="rect">
            <a:avLst/>
          </a:prstGeom>
          <a:noFill/>
          <a:ln w="0">
            <a:noFill/>
          </a:ln>
        </p:spPr>
      </p:pic>
      <p:sp>
        <p:nvSpPr>
          <p:cNvPr id="1075" name=""/>
          <p:cNvSpPr txBox="1"/>
          <p:nvPr/>
        </p:nvSpPr>
        <p:spPr>
          <a:xfrm>
            <a:off x="4772520" y="3338640"/>
            <a:ext cx="822240" cy="148320"/>
          </a:xfrm>
          <a:prstGeom prst="rect">
            <a:avLst/>
          </a:prstGeom>
          <a:noFill/>
          <a:ln w="0">
            <a:noFill/>
          </a:ln>
        </p:spPr>
        <p:txBody>
          <a:bodyPr wrap="none" lIns="0" rIns="0" tIns="0" bIns="0" anchor="t">
            <a:spAutoFit/>
          </a:bodyPr>
          <a:p>
            <a:r>
              <a:rPr b="0" lang="zh-CN" sz="920" strike="noStrike" u="none">
                <a:solidFill>
                  <a:srgbClr val="000000"/>
                </a:solidFill>
                <a:effectLst/>
                <a:uFillTx/>
                <a:latin typeface="WenQuanYiZenHei"/>
                <a:ea typeface="WenQuanYiZenHei"/>
              </a:rPr>
              <a:t>分布式数据管理</a:t>
            </a:r>
            <a:endParaRPr b="0" lang="en-US" sz="920" strike="noStrike" u="none">
              <a:solidFill>
                <a:srgbClr val="000000"/>
              </a:solidFill>
              <a:effectLst/>
              <a:uFillTx/>
              <a:latin typeface="Times New Roman"/>
            </a:endParaRPr>
          </a:p>
        </p:txBody>
      </p:sp>
      <p:sp>
        <p:nvSpPr>
          <p:cNvPr id="1076" name=""/>
          <p:cNvSpPr txBox="1"/>
          <p:nvPr/>
        </p:nvSpPr>
        <p:spPr>
          <a:xfrm>
            <a:off x="6309360" y="3342600"/>
            <a:ext cx="1509120" cy="136080"/>
          </a:xfrm>
          <a:prstGeom prst="rect">
            <a:avLst/>
          </a:prstGeom>
          <a:noFill/>
          <a:ln w="0">
            <a:noFill/>
          </a:ln>
        </p:spPr>
        <p:txBody>
          <a:bodyPr wrap="none" lIns="0" rIns="0" tIns="0" bIns="0" anchor="t">
            <a:spAutoFit/>
          </a:bodyPr>
          <a:p>
            <a:r>
              <a:rPr b="0" lang="en-US" sz="920" strike="noStrike" u="none">
                <a:solidFill>
                  <a:srgbClr val="f5a623"/>
                </a:solidFill>
                <a:effectLst/>
                <a:uFillTx/>
                <a:latin typeface="DejaVuSans"/>
                <a:ea typeface="DejaVuSans"/>
              </a:rPr>
              <a:t>OceanBase + Multi-Paxos</a:t>
            </a:r>
            <a:endParaRPr b="0" lang="en-US" sz="920" strike="noStrike" u="none">
              <a:solidFill>
                <a:srgbClr val="000000"/>
              </a:solidFill>
              <a:effectLst/>
              <a:uFillTx/>
              <a:latin typeface="Times New Roman"/>
            </a:endParaRPr>
          </a:p>
        </p:txBody>
      </p:sp>
      <p:pic>
        <p:nvPicPr>
          <p:cNvPr id="1077" name="" descr=""/>
          <p:cNvPicPr/>
          <p:nvPr/>
        </p:nvPicPr>
        <p:blipFill>
          <a:blip r:embed="rId64"/>
          <a:stretch/>
        </p:blipFill>
        <p:spPr>
          <a:xfrm>
            <a:off x="8791200" y="3159000"/>
            <a:ext cx="150120" cy="133200"/>
          </a:xfrm>
          <a:prstGeom prst="rect">
            <a:avLst/>
          </a:prstGeom>
          <a:noFill/>
          <a:ln w="0">
            <a:noFill/>
          </a:ln>
        </p:spPr>
      </p:pic>
      <p:pic>
        <p:nvPicPr>
          <p:cNvPr id="1078" name="" descr=""/>
          <p:cNvPicPr/>
          <p:nvPr/>
        </p:nvPicPr>
        <p:blipFill>
          <a:blip r:embed="rId65"/>
          <a:stretch/>
        </p:blipFill>
        <p:spPr>
          <a:xfrm>
            <a:off x="8941680" y="3159000"/>
            <a:ext cx="150120" cy="133200"/>
          </a:xfrm>
          <a:prstGeom prst="rect">
            <a:avLst/>
          </a:prstGeom>
          <a:noFill/>
          <a:ln w="0">
            <a:noFill/>
          </a:ln>
        </p:spPr>
      </p:pic>
      <p:pic>
        <p:nvPicPr>
          <p:cNvPr id="1079" name="" descr=""/>
          <p:cNvPicPr/>
          <p:nvPr/>
        </p:nvPicPr>
        <p:blipFill>
          <a:blip r:embed="rId66"/>
          <a:stretch/>
        </p:blipFill>
        <p:spPr>
          <a:xfrm>
            <a:off x="9092160" y="3159000"/>
            <a:ext cx="150120" cy="133200"/>
          </a:xfrm>
          <a:prstGeom prst="rect">
            <a:avLst/>
          </a:prstGeom>
          <a:noFill/>
          <a:ln w="0">
            <a:noFill/>
          </a:ln>
        </p:spPr>
      </p:pic>
      <p:pic>
        <p:nvPicPr>
          <p:cNvPr id="1080" name="" descr=""/>
          <p:cNvPicPr/>
          <p:nvPr/>
        </p:nvPicPr>
        <p:blipFill>
          <a:blip r:embed="rId67"/>
          <a:stretch/>
        </p:blipFill>
        <p:spPr>
          <a:xfrm>
            <a:off x="9242640" y="3159000"/>
            <a:ext cx="150120" cy="133200"/>
          </a:xfrm>
          <a:prstGeom prst="rect">
            <a:avLst/>
          </a:prstGeom>
          <a:noFill/>
          <a:ln w="0">
            <a:noFill/>
          </a:ln>
        </p:spPr>
      </p:pic>
      <p:pic>
        <p:nvPicPr>
          <p:cNvPr id="1081" name="" descr=""/>
          <p:cNvPicPr/>
          <p:nvPr/>
        </p:nvPicPr>
        <p:blipFill>
          <a:blip r:embed="rId68"/>
          <a:stretch/>
        </p:blipFill>
        <p:spPr>
          <a:xfrm>
            <a:off x="9392760" y="3159000"/>
            <a:ext cx="150120" cy="133200"/>
          </a:xfrm>
          <a:prstGeom prst="rect">
            <a:avLst/>
          </a:prstGeom>
          <a:noFill/>
          <a:ln w="0">
            <a:noFill/>
          </a:ln>
        </p:spPr>
      </p:pic>
      <p:sp>
        <p:nvSpPr>
          <p:cNvPr id="1082" name=""/>
          <p:cNvSpPr txBox="1"/>
          <p:nvPr/>
        </p:nvSpPr>
        <p:spPr>
          <a:xfrm>
            <a:off x="7804080" y="3338640"/>
            <a:ext cx="235440" cy="148320"/>
          </a:xfrm>
          <a:prstGeom prst="rect">
            <a:avLst/>
          </a:prstGeom>
          <a:noFill/>
          <a:ln w="0">
            <a:noFill/>
          </a:ln>
        </p:spPr>
        <p:txBody>
          <a:bodyPr wrap="none" lIns="0" rIns="0" tIns="0" bIns="0" anchor="t">
            <a:spAutoFit/>
          </a:bodyPr>
          <a:p>
            <a:r>
              <a:rPr b="0" lang="zh-CN" sz="920" strike="noStrike" u="none">
                <a:solidFill>
                  <a:srgbClr val="f5a623"/>
                </a:solidFill>
                <a:effectLst/>
                <a:uFillTx/>
                <a:latin typeface="WenQuanYiZenHei"/>
                <a:ea typeface="WenQuanYiZenHei"/>
              </a:rPr>
              <a:t>协议</a:t>
            </a:r>
            <a:endParaRPr b="0" lang="en-US" sz="920" strike="noStrike" u="none">
              <a:solidFill>
                <a:srgbClr val="000000"/>
              </a:solidFill>
              <a:effectLst/>
              <a:uFillTx/>
              <a:latin typeface="Times New Roman"/>
            </a:endParaRPr>
          </a:p>
        </p:txBody>
      </p:sp>
      <p:pic>
        <p:nvPicPr>
          <p:cNvPr id="1083" name="" descr=""/>
          <p:cNvPicPr/>
          <p:nvPr/>
        </p:nvPicPr>
        <p:blipFill>
          <a:blip r:embed="rId69"/>
          <a:stretch/>
        </p:blipFill>
        <p:spPr>
          <a:xfrm>
            <a:off x="601560" y="3760560"/>
            <a:ext cx="150120" cy="133200"/>
          </a:xfrm>
          <a:prstGeom prst="rect">
            <a:avLst/>
          </a:prstGeom>
          <a:noFill/>
          <a:ln w="0">
            <a:noFill/>
          </a:ln>
        </p:spPr>
      </p:pic>
      <p:sp>
        <p:nvSpPr>
          <p:cNvPr id="1084" name=""/>
          <p:cNvSpPr txBox="1"/>
          <p:nvPr/>
        </p:nvSpPr>
        <p:spPr>
          <a:xfrm>
            <a:off x="8814600" y="3338640"/>
            <a:ext cx="704880" cy="148320"/>
          </a:xfrm>
          <a:prstGeom prst="rect">
            <a:avLst/>
          </a:prstGeom>
          <a:noFill/>
          <a:ln w="0">
            <a:noFill/>
          </a:ln>
        </p:spPr>
        <p:txBody>
          <a:bodyPr wrap="none" lIns="0" rIns="0" tIns="0" bIns="0" anchor="t">
            <a:spAutoFit/>
          </a:bodyPr>
          <a:p>
            <a:r>
              <a:rPr b="0" lang="zh-CN" sz="920" strike="noStrike" u="none">
                <a:solidFill>
                  <a:srgbClr val="000000"/>
                </a:solidFill>
                <a:effectLst/>
                <a:uFillTx/>
                <a:latin typeface="WenQuanYiZenHei"/>
                <a:ea typeface="WenQuanYiZenHei"/>
              </a:rPr>
              <a:t>数字孪生技术</a:t>
            </a:r>
            <a:endParaRPr b="0" lang="en-US" sz="920" strike="noStrike" u="none">
              <a:solidFill>
                <a:srgbClr val="000000"/>
              </a:solidFill>
              <a:effectLst/>
              <a:uFillTx/>
              <a:latin typeface="Times New Roman"/>
            </a:endParaRPr>
          </a:p>
        </p:txBody>
      </p:sp>
      <p:pic>
        <p:nvPicPr>
          <p:cNvPr id="1085" name="" descr=""/>
          <p:cNvPicPr/>
          <p:nvPr/>
        </p:nvPicPr>
        <p:blipFill>
          <a:blip r:embed="rId70"/>
          <a:stretch/>
        </p:blipFill>
        <p:spPr>
          <a:xfrm>
            <a:off x="2816280" y="3660120"/>
            <a:ext cx="150120" cy="133200"/>
          </a:xfrm>
          <a:prstGeom prst="rect">
            <a:avLst/>
          </a:prstGeom>
          <a:noFill/>
          <a:ln w="0">
            <a:noFill/>
          </a:ln>
        </p:spPr>
      </p:pic>
      <p:pic>
        <p:nvPicPr>
          <p:cNvPr id="1086" name="" descr=""/>
          <p:cNvPicPr/>
          <p:nvPr/>
        </p:nvPicPr>
        <p:blipFill>
          <a:blip r:embed="rId71"/>
          <a:stretch/>
        </p:blipFill>
        <p:spPr>
          <a:xfrm>
            <a:off x="2966760" y="3660120"/>
            <a:ext cx="150120" cy="133200"/>
          </a:xfrm>
          <a:prstGeom prst="rect">
            <a:avLst/>
          </a:prstGeom>
          <a:noFill/>
          <a:ln w="0">
            <a:noFill/>
          </a:ln>
        </p:spPr>
      </p:pic>
      <p:pic>
        <p:nvPicPr>
          <p:cNvPr id="1087" name="" descr=""/>
          <p:cNvPicPr/>
          <p:nvPr/>
        </p:nvPicPr>
        <p:blipFill>
          <a:blip r:embed="rId72"/>
          <a:stretch/>
        </p:blipFill>
        <p:spPr>
          <a:xfrm>
            <a:off x="3116880" y="3660120"/>
            <a:ext cx="150120" cy="133200"/>
          </a:xfrm>
          <a:prstGeom prst="rect">
            <a:avLst/>
          </a:prstGeom>
          <a:noFill/>
          <a:ln w="0">
            <a:noFill/>
          </a:ln>
        </p:spPr>
      </p:pic>
      <p:pic>
        <p:nvPicPr>
          <p:cNvPr id="1088" name="" descr=""/>
          <p:cNvPicPr/>
          <p:nvPr/>
        </p:nvPicPr>
        <p:blipFill>
          <a:blip r:embed="rId73"/>
          <a:stretch/>
        </p:blipFill>
        <p:spPr>
          <a:xfrm>
            <a:off x="3267360" y="3660120"/>
            <a:ext cx="150120" cy="133200"/>
          </a:xfrm>
          <a:prstGeom prst="rect">
            <a:avLst/>
          </a:prstGeom>
          <a:noFill/>
          <a:ln w="0">
            <a:noFill/>
          </a:ln>
        </p:spPr>
      </p:pic>
      <p:pic>
        <p:nvPicPr>
          <p:cNvPr id="1089" name="" descr=""/>
          <p:cNvPicPr/>
          <p:nvPr/>
        </p:nvPicPr>
        <p:blipFill>
          <a:blip r:embed="rId74"/>
          <a:stretch/>
        </p:blipFill>
        <p:spPr>
          <a:xfrm>
            <a:off x="3417840" y="3660120"/>
            <a:ext cx="150120" cy="133200"/>
          </a:xfrm>
          <a:prstGeom prst="rect">
            <a:avLst/>
          </a:prstGeom>
          <a:noFill/>
          <a:ln w="0">
            <a:noFill/>
          </a:ln>
        </p:spPr>
      </p:pic>
      <p:sp>
        <p:nvSpPr>
          <p:cNvPr id="1090" name=""/>
          <p:cNvSpPr txBox="1"/>
          <p:nvPr/>
        </p:nvSpPr>
        <p:spPr>
          <a:xfrm>
            <a:off x="819000" y="3740400"/>
            <a:ext cx="67140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架构复杂性</a:t>
            </a:r>
            <a:endParaRPr b="0" lang="en-US" sz="1050" strike="noStrike" u="none">
              <a:solidFill>
                <a:srgbClr val="000000"/>
              </a:solidFill>
              <a:effectLst/>
              <a:uFillTx/>
              <a:latin typeface="Times New Roman"/>
            </a:endParaRPr>
          </a:p>
        </p:txBody>
      </p:sp>
      <p:pic>
        <p:nvPicPr>
          <p:cNvPr id="1091" name="" descr=""/>
          <p:cNvPicPr/>
          <p:nvPr/>
        </p:nvPicPr>
        <p:blipFill>
          <a:blip r:embed="rId75"/>
          <a:stretch/>
        </p:blipFill>
        <p:spPr>
          <a:xfrm>
            <a:off x="4805280" y="3660120"/>
            <a:ext cx="150120" cy="133200"/>
          </a:xfrm>
          <a:prstGeom prst="rect">
            <a:avLst/>
          </a:prstGeom>
          <a:noFill/>
          <a:ln w="0">
            <a:noFill/>
          </a:ln>
        </p:spPr>
      </p:pic>
      <p:pic>
        <p:nvPicPr>
          <p:cNvPr id="1092" name="" descr=""/>
          <p:cNvPicPr/>
          <p:nvPr/>
        </p:nvPicPr>
        <p:blipFill>
          <a:blip r:embed="rId76"/>
          <a:stretch/>
        </p:blipFill>
        <p:spPr>
          <a:xfrm>
            <a:off x="4955400" y="3660120"/>
            <a:ext cx="150120" cy="133200"/>
          </a:xfrm>
          <a:prstGeom prst="rect">
            <a:avLst/>
          </a:prstGeom>
          <a:noFill/>
          <a:ln w="0">
            <a:noFill/>
          </a:ln>
        </p:spPr>
      </p:pic>
      <p:pic>
        <p:nvPicPr>
          <p:cNvPr id="1093" name="" descr=""/>
          <p:cNvPicPr/>
          <p:nvPr/>
        </p:nvPicPr>
        <p:blipFill>
          <a:blip r:embed="rId77"/>
          <a:stretch/>
        </p:blipFill>
        <p:spPr>
          <a:xfrm>
            <a:off x="5105880" y="3660120"/>
            <a:ext cx="150120" cy="133200"/>
          </a:xfrm>
          <a:prstGeom prst="rect">
            <a:avLst/>
          </a:prstGeom>
          <a:noFill/>
          <a:ln w="0">
            <a:noFill/>
          </a:ln>
        </p:spPr>
      </p:pic>
      <p:pic>
        <p:nvPicPr>
          <p:cNvPr id="1094" name="" descr=""/>
          <p:cNvPicPr/>
          <p:nvPr/>
        </p:nvPicPr>
        <p:blipFill>
          <a:blip r:embed="rId78"/>
          <a:stretch/>
        </p:blipFill>
        <p:spPr>
          <a:xfrm>
            <a:off x="5256360" y="3660120"/>
            <a:ext cx="150120" cy="133200"/>
          </a:xfrm>
          <a:prstGeom prst="rect">
            <a:avLst/>
          </a:prstGeom>
          <a:noFill/>
          <a:ln w="0">
            <a:noFill/>
          </a:ln>
        </p:spPr>
      </p:pic>
      <p:pic>
        <p:nvPicPr>
          <p:cNvPr id="1095" name="" descr=""/>
          <p:cNvPicPr/>
          <p:nvPr/>
        </p:nvPicPr>
        <p:blipFill>
          <a:blip r:embed="rId79"/>
          <a:stretch/>
        </p:blipFill>
        <p:spPr>
          <a:xfrm>
            <a:off x="5406840" y="3660120"/>
            <a:ext cx="150120" cy="133200"/>
          </a:xfrm>
          <a:prstGeom prst="rect">
            <a:avLst/>
          </a:prstGeom>
          <a:noFill/>
          <a:ln w="0">
            <a:noFill/>
          </a:ln>
        </p:spPr>
      </p:pic>
      <p:sp>
        <p:nvSpPr>
          <p:cNvPr id="1096" name=""/>
          <p:cNvSpPr txBox="1"/>
          <p:nvPr/>
        </p:nvSpPr>
        <p:spPr>
          <a:xfrm>
            <a:off x="2781000" y="3840120"/>
            <a:ext cx="822240" cy="148320"/>
          </a:xfrm>
          <a:prstGeom prst="rect">
            <a:avLst/>
          </a:prstGeom>
          <a:noFill/>
          <a:ln w="0">
            <a:noFill/>
          </a:ln>
        </p:spPr>
        <p:txBody>
          <a:bodyPr wrap="none" lIns="0" rIns="0" tIns="0" bIns="0" anchor="t">
            <a:spAutoFit/>
          </a:bodyPr>
          <a:p>
            <a:r>
              <a:rPr b="0" lang="zh-CN" sz="920" strike="noStrike" u="none">
                <a:solidFill>
                  <a:srgbClr val="000000"/>
                </a:solidFill>
                <a:effectLst/>
                <a:uFillTx/>
                <a:latin typeface="WenQuanYiZenHei"/>
                <a:ea typeface="WenQuanYiZenHei"/>
              </a:rPr>
              <a:t>数据库层面实现</a:t>
            </a:r>
            <a:endParaRPr b="0" lang="en-US" sz="920" strike="noStrike" u="none">
              <a:solidFill>
                <a:srgbClr val="000000"/>
              </a:solidFill>
              <a:effectLst/>
              <a:uFillTx/>
              <a:latin typeface="Times New Roman"/>
            </a:endParaRPr>
          </a:p>
        </p:txBody>
      </p:sp>
      <p:pic>
        <p:nvPicPr>
          <p:cNvPr id="1097" name="" descr=""/>
          <p:cNvPicPr/>
          <p:nvPr/>
        </p:nvPicPr>
        <p:blipFill>
          <a:blip r:embed="rId80"/>
          <a:stretch/>
        </p:blipFill>
        <p:spPr>
          <a:xfrm>
            <a:off x="6793920" y="3660120"/>
            <a:ext cx="150120" cy="133200"/>
          </a:xfrm>
          <a:prstGeom prst="rect">
            <a:avLst/>
          </a:prstGeom>
          <a:noFill/>
          <a:ln w="0">
            <a:noFill/>
          </a:ln>
        </p:spPr>
      </p:pic>
      <p:pic>
        <p:nvPicPr>
          <p:cNvPr id="1098" name="" descr=""/>
          <p:cNvPicPr/>
          <p:nvPr/>
        </p:nvPicPr>
        <p:blipFill>
          <a:blip r:embed="rId81"/>
          <a:stretch/>
        </p:blipFill>
        <p:spPr>
          <a:xfrm>
            <a:off x="6944400" y="3660120"/>
            <a:ext cx="150120" cy="133200"/>
          </a:xfrm>
          <a:prstGeom prst="rect">
            <a:avLst/>
          </a:prstGeom>
          <a:noFill/>
          <a:ln w="0">
            <a:noFill/>
          </a:ln>
        </p:spPr>
      </p:pic>
      <p:pic>
        <p:nvPicPr>
          <p:cNvPr id="1099" name="" descr=""/>
          <p:cNvPicPr/>
          <p:nvPr/>
        </p:nvPicPr>
        <p:blipFill>
          <a:blip r:embed="rId82"/>
          <a:stretch/>
        </p:blipFill>
        <p:spPr>
          <a:xfrm>
            <a:off x="7094880" y="3660120"/>
            <a:ext cx="150120" cy="133200"/>
          </a:xfrm>
          <a:prstGeom prst="rect">
            <a:avLst/>
          </a:prstGeom>
          <a:noFill/>
          <a:ln w="0">
            <a:noFill/>
          </a:ln>
        </p:spPr>
      </p:pic>
      <p:pic>
        <p:nvPicPr>
          <p:cNvPr id="1100" name="" descr=""/>
          <p:cNvPicPr/>
          <p:nvPr/>
        </p:nvPicPr>
        <p:blipFill>
          <a:blip r:embed="rId83"/>
          <a:stretch/>
        </p:blipFill>
        <p:spPr>
          <a:xfrm>
            <a:off x="7245360" y="3660120"/>
            <a:ext cx="150120" cy="133200"/>
          </a:xfrm>
          <a:prstGeom prst="rect">
            <a:avLst/>
          </a:prstGeom>
          <a:noFill/>
          <a:ln w="0">
            <a:noFill/>
          </a:ln>
        </p:spPr>
      </p:pic>
      <p:pic>
        <p:nvPicPr>
          <p:cNvPr id="1101" name="" descr=""/>
          <p:cNvPicPr/>
          <p:nvPr/>
        </p:nvPicPr>
        <p:blipFill>
          <a:blip r:embed="rId84"/>
          <a:stretch/>
        </p:blipFill>
        <p:spPr>
          <a:xfrm>
            <a:off x="7395840" y="3660120"/>
            <a:ext cx="150120" cy="133200"/>
          </a:xfrm>
          <a:prstGeom prst="rect">
            <a:avLst/>
          </a:prstGeom>
          <a:noFill/>
          <a:ln w="0">
            <a:noFill/>
          </a:ln>
        </p:spPr>
      </p:pic>
      <p:sp>
        <p:nvSpPr>
          <p:cNvPr id="1102" name=""/>
          <p:cNvSpPr txBox="1"/>
          <p:nvPr/>
        </p:nvSpPr>
        <p:spPr>
          <a:xfrm>
            <a:off x="4655520" y="3840120"/>
            <a:ext cx="1056960" cy="148320"/>
          </a:xfrm>
          <a:prstGeom prst="rect">
            <a:avLst/>
          </a:prstGeom>
          <a:noFill/>
          <a:ln w="0">
            <a:noFill/>
          </a:ln>
        </p:spPr>
        <p:txBody>
          <a:bodyPr wrap="none" lIns="0" rIns="0" tIns="0" bIns="0" anchor="t">
            <a:spAutoFit/>
          </a:bodyPr>
          <a:p>
            <a:r>
              <a:rPr b="0" lang="zh-CN" sz="920" strike="noStrike" u="none">
                <a:solidFill>
                  <a:srgbClr val="000000"/>
                </a:solidFill>
                <a:effectLst/>
                <a:uFillTx/>
                <a:latin typeface="WenQuanYiZenHei"/>
                <a:ea typeface="WenQuanYiZenHei"/>
              </a:rPr>
              <a:t>物理分布、逻辑统一</a:t>
            </a:r>
            <a:endParaRPr b="0" lang="en-US" sz="920" strike="noStrike" u="none">
              <a:solidFill>
                <a:srgbClr val="000000"/>
              </a:solidFill>
              <a:effectLst/>
              <a:uFillTx/>
              <a:latin typeface="Times New Roman"/>
            </a:endParaRPr>
          </a:p>
        </p:txBody>
      </p:sp>
      <p:sp>
        <p:nvSpPr>
          <p:cNvPr id="1103" name=""/>
          <p:cNvSpPr txBox="1"/>
          <p:nvPr/>
        </p:nvSpPr>
        <p:spPr>
          <a:xfrm>
            <a:off x="6502680" y="3840120"/>
            <a:ext cx="587520" cy="148320"/>
          </a:xfrm>
          <a:prstGeom prst="rect">
            <a:avLst/>
          </a:prstGeom>
          <a:noFill/>
          <a:ln w="0">
            <a:noFill/>
          </a:ln>
        </p:spPr>
        <p:txBody>
          <a:bodyPr wrap="none" lIns="0" rIns="0" tIns="0" bIns="0" anchor="t">
            <a:spAutoFit/>
          </a:bodyPr>
          <a:p>
            <a:r>
              <a:rPr b="0" lang="zh-CN" sz="920" strike="noStrike" u="none">
                <a:solidFill>
                  <a:srgbClr val="f5a623"/>
                </a:solidFill>
                <a:effectLst/>
                <a:uFillTx/>
                <a:latin typeface="WenQuanYiZenHei"/>
                <a:ea typeface="WenQuanYiZenHei"/>
              </a:rPr>
              <a:t>三地五中心</a:t>
            </a:r>
            <a:endParaRPr b="0" lang="en-US" sz="920" strike="noStrike" u="none">
              <a:solidFill>
                <a:srgbClr val="000000"/>
              </a:solidFill>
              <a:effectLst/>
              <a:uFillTx/>
              <a:latin typeface="Times New Roman"/>
            </a:endParaRPr>
          </a:p>
        </p:txBody>
      </p:sp>
      <p:sp>
        <p:nvSpPr>
          <p:cNvPr id="1104" name=""/>
          <p:cNvSpPr txBox="1"/>
          <p:nvPr/>
        </p:nvSpPr>
        <p:spPr>
          <a:xfrm>
            <a:off x="7087680" y="3844080"/>
            <a:ext cx="173520" cy="136080"/>
          </a:xfrm>
          <a:prstGeom prst="rect">
            <a:avLst/>
          </a:prstGeom>
          <a:noFill/>
          <a:ln w="0">
            <a:noFill/>
          </a:ln>
        </p:spPr>
        <p:txBody>
          <a:bodyPr wrap="none" lIns="0" rIns="0" tIns="0" bIns="0" anchor="t">
            <a:spAutoFit/>
          </a:bodyPr>
          <a:p>
            <a:r>
              <a:rPr b="0" lang="en-US" sz="920" strike="noStrike" u="none">
                <a:solidFill>
                  <a:srgbClr val="f5a623"/>
                </a:solidFill>
                <a:effectLst/>
                <a:uFillTx/>
                <a:latin typeface="DejaVuSans"/>
                <a:ea typeface="DejaVuSans"/>
              </a:rPr>
              <a:t> + </a:t>
            </a:r>
            <a:endParaRPr b="0" lang="en-US" sz="920" strike="noStrike" u="none">
              <a:solidFill>
                <a:srgbClr val="000000"/>
              </a:solidFill>
              <a:effectLst/>
              <a:uFillTx/>
              <a:latin typeface="Times New Roman"/>
            </a:endParaRPr>
          </a:p>
        </p:txBody>
      </p:sp>
      <p:pic>
        <p:nvPicPr>
          <p:cNvPr id="1105" name="" descr=""/>
          <p:cNvPicPr/>
          <p:nvPr/>
        </p:nvPicPr>
        <p:blipFill>
          <a:blip r:embed="rId85"/>
          <a:stretch/>
        </p:blipFill>
        <p:spPr>
          <a:xfrm>
            <a:off x="8791200" y="3660120"/>
            <a:ext cx="150120" cy="133200"/>
          </a:xfrm>
          <a:prstGeom prst="rect">
            <a:avLst/>
          </a:prstGeom>
          <a:noFill/>
          <a:ln w="0">
            <a:noFill/>
          </a:ln>
        </p:spPr>
      </p:pic>
      <p:pic>
        <p:nvPicPr>
          <p:cNvPr id="1106" name="" descr=""/>
          <p:cNvPicPr/>
          <p:nvPr/>
        </p:nvPicPr>
        <p:blipFill>
          <a:blip r:embed="rId86"/>
          <a:stretch/>
        </p:blipFill>
        <p:spPr>
          <a:xfrm>
            <a:off x="8941680" y="3660120"/>
            <a:ext cx="150120" cy="133200"/>
          </a:xfrm>
          <a:prstGeom prst="rect">
            <a:avLst/>
          </a:prstGeom>
          <a:noFill/>
          <a:ln w="0">
            <a:noFill/>
          </a:ln>
        </p:spPr>
      </p:pic>
      <p:pic>
        <p:nvPicPr>
          <p:cNvPr id="1107" name="" descr=""/>
          <p:cNvPicPr/>
          <p:nvPr/>
        </p:nvPicPr>
        <p:blipFill>
          <a:blip r:embed="rId87"/>
          <a:stretch/>
        </p:blipFill>
        <p:spPr>
          <a:xfrm>
            <a:off x="9092160" y="3660120"/>
            <a:ext cx="150120" cy="133200"/>
          </a:xfrm>
          <a:prstGeom prst="rect">
            <a:avLst/>
          </a:prstGeom>
          <a:noFill/>
          <a:ln w="0">
            <a:noFill/>
          </a:ln>
        </p:spPr>
      </p:pic>
      <p:pic>
        <p:nvPicPr>
          <p:cNvPr id="1108" name="" descr=""/>
          <p:cNvPicPr/>
          <p:nvPr/>
        </p:nvPicPr>
        <p:blipFill>
          <a:blip r:embed="rId88"/>
          <a:stretch/>
        </p:blipFill>
        <p:spPr>
          <a:xfrm>
            <a:off x="9242640" y="3660120"/>
            <a:ext cx="150120" cy="133200"/>
          </a:xfrm>
          <a:prstGeom prst="rect">
            <a:avLst/>
          </a:prstGeom>
          <a:noFill/>
          <a:ln w="0">
            <a:noFill/>
          </a:ln>
        </p:spPr>
      </p:pic>
      <p:pic>
        <p:nvPicPr>
          <p:cNvPr id="1109" name="" descr=""/>
          <p:cNvPicPr/>
          <p:nvPr/>
        </p:nvPicPr>
        <p:blipFill>
          <a:blip r:embed="rId89"/>
          <a:stretch/>
        </p:blipFill>
        <p:spPr>
          <a:xfrm>
            <a:off x="9392760" y="3660120"/>
            <a:ext cx="150120" cy="133200"/>
          </a:xfrm>
          <a:prstGeom prst="rect">
            <a:avLst/>
          </a:prstGeom>
          <a:noFill/>
          <a:ln w="0">
            <a:noFill/>
          </a:ln>
        </p:spPr>
      </p:pic>
      <p:sp>
        <p:nvSpPr>
          <p:cNvPr id="1110" name=""/>
          <p:cNvSpPr txBox="1"/>
          <p:nvPr/>
        </p:nvSpPr>
        <p:spPr>
          <a:xfrm>
            <a:off x="7259760" y="3840120"/>
            <a:ext cx="587520" cy="148320"/>
          </a:xfrm>
          <a:prstGeom prst="rect">
            <a:avLst/>
          </a:prstGeom>
          <a:noFill/>
          <a:ln w="0">
            <a:noFill/>
          </a:ln>
        </p:spPr>
        <p:txBody>
          <a:bodyPr wrap="none" lIns="0" rIns="0" tIns="0" bIns="0" anchor="t">
            <a:spAutoFit/>
          </a:bodyPr>
          <a:p>
            <a:r>
              <a:rPr b="0" lang="zh-CN" sz="920" strike="noStrike" u="none">
                <a:solidFill>
                  <a:srgbClr val="f5a623"/>
                </a:solidFill>
                <a:effectLst/>
                <a:uFillTx/>
                <a:latin typeface="WenQuanYiZenHei"/>
                <a:ea typeface="WenQuanYiZenHei"/>
              </a:rPr>
              <a:t>单元化设计</a:t>
            </a:r>
            <a:endParaRPr b="0" lang="en-US" sz="920" strike="noStrike" u="none">
              <a:solidFill>
                <a:srgbClr val="000000"/>
              </a:solidFill>
              <a:effectLst/>
              <a:uFillTx/>
              <a:latin typeface="Times New Roman"/>
            </a:endParaRPr>
          </a:p>
        </p:txBody>
      </p:sp>
      <p:pic>
        <p:nvPicPr>
          <p:cNvPr id="1111" name="" descr=""/>
          <p:cNvPicPr/>
          <p:nvPr/>
        </p:nvPicPr>
        <p:blipFill>
          <a:blip r:embed="rId90"/>
          <a:stretch/>
        </p:blipFill>
        <p:spPr>
          <a:xfrm>
            <a:off x="601560" y="4262040"/>
            <a:ext cx="150120" cy="133200"/>
          </a:xfrm>
          <a:prstGeom prst="rect">
            <a:avLst/>
          </a:prstGeom>
          <a:noFill/>
          <a:ln w="0">
            <a:noFill/>
          </a:ln>
        </p:spPr>
      </p:pic>
      <p:sp>
        <p:nvSpPr>
          <p:cNvPr id="1112" name=""/>
          <p:cNvSpPr txBox="1"/>
          <p:nvPr/>
        </p:nvSpPr>
        <p:spPr>
          <a:xfrm>
            <a:off x="8697600" y="3840120"/>
            <a:ext cx="939600" cy="148320"/>
          </a:xfrm>
          <a:prstGeom prst="rect">
            <a:avLst/>
          </a:prstGeom>
          <a:noFill/>
          <a:ln w="0">
            <a:noFill/>
          </a:ln>
        </p:spPr>
        <p:txBody>
          <a:bodyPr wrap="none" lIns="0" rIns="0" tIns="0" bIns="0" anchor="t">
            <a:spAutoFit/>
          </a:bodyPr>
          <a:p>
            <a:r>
              <a:rPr b="0" lang="zh-CN" sz="920" strike="noStrike" u="none">
                <a:solidFill>
                  <a:srgbClr val="000000"/>
                </a:solidFill>
                <a:effectLst/>
                <a:uFillTx/>
                <a:latin typeface="WenQuanYiZenHei"/>
                <a:ea typeface="WenQuanYiZenHei"/>
              </a:rPr>
              <a:t>垂直整合业务模式</a:t>
            </a:r>
            <a:endParaRPr b="0" lang="en-US" sz="920" strike="noStrike" u="none">
              <a:solidFill>
                <a:srgbClr val="000000"/>
              </a:solidFill>
              <a:effectLst/>
              <a:uFillTx/>
              <a:latin typeface="Times New Roman"/>
            </a:endParaRPr>
          </a:p>
        </p:txBody>
      </p:sp>
      <p:sp>
        <p:nvSpPr>
          <p:cNvPr id="1113" name=""/>
          <p:cNvSpPr txBox="1"/>
          <p:nvPr/>
        </p:nvSpPr>
        <p:spPr>
          <a:xfrm>
            <a:off x="819000" y="4241880"/>
            <a:ext cx="53712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技术特点</a:t>
            </a:r>
            <a:endParaRPr b="0" lang="en-US" sz="1050" strike="noStrike" u="none">
              <a:solidFill>
                <a:srgbClr val="000000"/>
              </a:solidFill>
              <a:effectLst/>
              <a:uFillTx/>
              <a:latin typeface="Times New Roman"/>
            </a:endParaRPr>
          </a:p>
        </p:txBody>
      </p:sp>
      <p:sp>
        <p:nvSpPr>
          <p:cNvPr id="1114" name=""/>
          <p:cNvSpPr txBox="1"/>
          <p:nvPr/>
        </p:nvSpPr>
        <p:spPr>
          <a:xfrm>
            <a:off x="2781000" y="4174200"/>
            <a:ext cx="822240" cy="148320"/>
          </a:xfrm>
          <a:prstGeom prst="rect">
            <a:avLst/>
          </a:prstGeom>
          <a:noFill/>
          <a:ln w="0">
            <a:noFill/>
          </a:ln>
        </p:spPr>
        <p:txBody>
          <a:bodyPr wrap="none" lIns="0" rIns="0" tIns="0" bIns="0" anchor="t">
            <a:spAutoFit/>
          </a:bodyPr>
          <a:p>
            <a:r>
              <a:rPr b="0" lang="zh-CN" sz="920" strike="noStrike" u="none">
                <a:solidFill>
                  <a:srgbClr val="000000"/>
                </a:solidFill>
                <a:effectLst/>
                <a:uFillTx/>
                <a:latin typeface="WenQuanYiZenHei"/>
                <a:ea typeface="WenQuanYiZenHei"/>
              </a:rPr>
              <a:t>应用级故障恢复</a:t>
            </a:r>
            <a:endParaRPr b="0" lang="en-US" sz="920" strike="noStrike" u="none">
              <a:solidFill>
                <a:srgbClr val="000000"/>
              </a:solidFill>
              <a:effectLst/>
              <a:uFillTx/>
              <a:latin typeface="Times New Roman"/>
            </a:endParaRPr>
          </a:p>
        </p:txBody>
      </p:sp>
      <p:sp>
        <p:nvSpPr>
          <p:cNvPr id="1115" name=""/>
          <p:cNvSpPr txBox="1"/>
          <p:nvPr/>
        </p:nvSpPr>
        <p:spPr>
          <a:xfrm>
            <a:off x="2839320" y="4341600"/>
            <a:ext cx="704880" cy="148320"/>
          </a:xfrm>
          <a:prstGeom prst="rect">
            <a:avLst/>
          </a:prstGeom>
          <a:noFill/>
          <a:ln w="0">
            <a:noFill/>
          </a:ln>
        </p:spPr>
        <p:txBody>
          <a:bodyPr wrap="none" lIns="0" rIns="0" tIns="0" bIns="0" anchor="t">
            <a:spAutoFit/>
          </a:bodyPr>
          <a:p>
            <a:r>
              <a:rPr b="0" lang="zh-CN" sz="920" strike="noStrike" u="none">
                <a:solidFill>
                  <a:srgbClr val="000000"/>
                </a:solidFill>
                <a:effectLst/>
                <a:uFillTx/>
                <a:latin typeface="WenQuanYiZenHei"/>
                <a:ea typeface="WenQuanYiZenHei"/>
              </a:rPr>
              <a:t>会话状态重建</a:t>
            </a:r>
            <a:endParaRPr b="0" lang="en-US" sz="920" strike="noStrike" u="none">
              <a:solidFill>
                <a:srgbClr val="000000"/>
              </a:solidFill>
              <a:effectLst/>
              <a:uFillTx/>
              <a:latin typeface="Times New Roman"/>
            </a:endParaRPr>
          </a:p>
        </p:txBody>
      </p:sp>
      <p:sp>
        <p:nvSpPr>
          <p:cNvPr id="1116" name=""/>
          <p:cNvSpPr txBox="1"/>
          <p:nvPr/>
        </p:nvSpPr>
        <p:spPr>
          <a:xfrm>
            <a:off x="4714200" y="4174200"/>
            <a:ext cx="939600" cy="148320"/>
          </a:xfrm>
          <a:prstGeom prst="rect">
            <a:avLst/>
          </a:prstGeom>
          <a:noFill/>
          <a:ln w="0">
            <a:noFill/>
          </a:ln>
        </p:spPr>
        <p:txBody>
          <a:bodyPr wrap="none" lIns="0" rIns="0" tIns="0" bIns="0" anchor="t">
            <a:spAutoFit/>
          </a:bodyPr>
          <a:p>
            <a:r>
              <a:rPr b="0" lang="zh-CN" sz="920" strike="noStrike" u="none">
                <a:solidFill>
                  <a:srgbClr val="000000"/>
                </a:solidFill>
                <a:effectLst/>
                <a:uFillTx/>
                <a:latin typeface="WenQuanYiZenHei"/>
                <a:ea typeface="WenQuanYiZenHei"/>
              </a:rPr>
              <a:t>灾备中心多级架构</a:t>
            </a:r>
            <a:endParaRPr b="0" lang="en-US" sz="920" strike="noStrike" u="none">
              <a:solidFill>
                <a:srgbClr val="000000"/>
              </a:solidFill>
              <a:effectLst/>
              <a:uFillTx/>
              <a:latin typeface="Times New Roman"/>
            </a:endParaRPr>
          </a:p>
        </p:txBody>
      </p:sp>
      <p:sp>
        <p:nvSpPr>
          <p:cNvPr id="1117" name=""/>
          <p:cNvSpPr txBox="1"/>
          <p:nvPr/>
        </p:nvSpPr>
        <p:spPr>
          <a:xfrm>
            <a:off x="4655520" y="4341600"/>
            <a:ext cx="1056960" cy="148320"/>
          </a:xfrm>
          <a:prstGeom prst="rect">
            <a:avLst/>
          </a:prstGeom>
          <a:noFill/>
          <a:ln w="0">
            <a:noFill/>
          </a:ln>
        </p:spPr>
        <p:txBody>
          <a:bodyPr wrap="none" lIns="0" rIns="0" tIns="0" bIns="0" anchor="t">
            <a:spAutoFit/>
          </a:bodyPr>
          <a:p>
            <a:r>
              <a:rPr b="0" lang="zh-CN" sz="920" strike="noStrike" u="none">
                <a:solidFill>
                  <a:srgbClr val="000000"/>
                </a:solidFill>
                <a:effectLst/>
                <a:uFillTx/>
                <a:latin typeface="WenQuanYiZenHei"/>
                <a:ea typeface="WenQuanYiZenHei"/>
              </a:rPr>
              <a:t>数据级与应用级恢复</a:t>
            </a:r>
            <a:endParaRPr b="0" lang="en-US" sz="920" strike="noStrike" u="none">
              <a:solidFill>
                <a:srgbClr val="000000"/>
              </a:solidFill>
              <a:effectLst/>
              <a:uFillTx/>
              <a:latin typeface="Times New Roman"/>
            </a:endParaRPr>
          </a:p>
        </p:txBody>
      </p:sp>
      <p:sp>
        <p:nvSpPr>
          <p:cNvPr id="1118" name=""/>
          <p:cNvSpPr txBox="1"/>
          <p:nvPr/>
        </p:nvSpPr>
        <p:spPr>
          <a:xfrm>
            <a:off x="6729840" y="4178520"/>
            <a:ext cx="315360" cy="136080"/>
          </a:xfrm>
          <a:prstGeom prst="rect">
            <a:avLst/>
          </a:prstGeom>
          <a:noFill/>
          <a:ln w="0">
            <a:noFill/>
          </a:ln>
        </p:spPr>
        <p:txBody>
          <a:bodyPr wrap="none" lIns="0" rIns="0" tIns="0" bIns="0" anchor="t">
            <a:spAutoFit/>
          </a:bodyPr>
          <a:p>
            <a:r>
              <a:rPr b="0" lang="en-US" sz="920" strike="noStrike" u="none">
                <a:solidFill>
                  <a:srgbClr val="000000"/>
                </a:solidFill>
                <a:effectLst/>
                <a:uFillTx/>
                <a:latin typeface="DejaVuSans"/>
                <a:ea typeface="DejaVuSans"/>
              </a:rPr>
              <a:t>SOFA</a:t>
            </a:r>
            <a:endParaRPr b="0" lang="en-US" sz="920" strike="noStrike" u="none">
              <a:solidFill>
                <a:srgbClr val="000000"/>
              </a:solidFill>
              <a:effectLst/>
              <a:uFillTx/>
              <a:latin typeface="Times New Roman"/>
            </a:endParaRPr>
          </a:p>
        </p:txBody>
      </p:sp>
      <p:sp>
        <p:nvSpPr>
          <p:cNvPr id="1119" name=""/>
          <p:cNvSpPr txBox="1"/>
          <p:nvPr/>
        </p:nvSpPr>
        <p:spPr>
          <a:xfrm>
            <a:off x="7032600" y="4174200"/>
            <a:ext cx="587520" cy="148320"/>
          </a:xfrm>
          <a:prstGeom prst="rect">
            <a:avLst/>
          </a:prstGeom>
          <a:noFill/>
          <a:ln w="0">
            <a:noFill/>
          </a:ln>
        </p:spPr>
        <p:txBody>
          <a:bodyPr wrap="none" lIns="0" rIns="0" tIns="0" bIns="0" anchor="t">
            <a:spAutoFit/>
          </a:bodyPr>
          <a:p>
            <a:r>
              <a:rPr b="0" lang="zh-CN" sz="920" strike="noStrike" u="none">
                <a:solidFill>
                  <a:srgbClr val="000000"/>
                </a:solidFill>
                <a:effectLst/>
                <a:uFillTx/>
                <a:latin typeface="WenQuanYiZenHei"/>
                <a:ea typeface="WenQuanYiZenHei"/>
              </a:rPr>
              <a:t>分布式架构</a:t>
            </a:r>
            <a:endParaRPr b="0" lang="en-US" sz="920" strike="noStrike" u="none">
              <a:solidFill>
                <a:srgbClr val="000000"/>
              </a:solidFill>
              <a:effectLst/>
              <a:uFillTx/>
              <a:latin typeface="Times New Roman"/>
            </a:endParaRPr>
          </a:p>
        </p:txBody>
      </p:sp>
      <p:sp>
        <p:nvSpPr>
          <p:cNvPr id="1120" name=""/>
          <p:cNvSpPr txBox="1"/>
          <p:nvPr/>
        </p:nvSpPr>
        <p:spPr>
          <a:xfrm>
            <a:off x="6764400" y="4341600"/>
            <a:ext cx="822240" cy="148320"/>
          </a:xfrm>
          <a:prstGeom prst="rect">
            <a:avLst/>
          </a:prstGeom>
          <a:noFill/>
          <a:ln w="0">
            <a:noFill/>
          </a:ln>
        </p:spPr>
        <p:txBody>
          <a:bodyPr wrap="none" lIns="0" rIns="0" tIns="0" bIns="0" anchor="t">
            <a:spAutoFit/>
          </a:bodyPr>
          <a:p>
            <a:r>
              <a:rPr b="0" lang="zh-CN" sz="920" strike="noStrike" u="none">
                <a:solidFill>
                  <a:srgbClr val="000000"/>
                </a:solidFill>
                <a:effectLst/>
                <a:uFillTx/>
                <a:latin typeface="WenQuanYiZenHei"/>
                <a:ea typeface="WenQuanYiZenHei"/>
              </a:rPr>
              <a:t>业务影响最小化</a:t>
            </a:r>
            <a:endParaRPr b="0" lang="en-US" sz="920" strike="noStrike" u="none">
              <a:solidFill>
                <a:srgbClr val="000000"/>
              </a:solidFill>
              <a:effectLst/>
              <a:uFillTx/>
              <a:latin typeface="Times New Roman"/>
            </a:endParaRPr>
          </a:p>
        </p:txBody>
      </p:sp>
      <p:sp>
        <p:nvSpPr>
          <p:cNvPr id="1121" name=""/>
          <p:cNvSpPr txBox="1"/>
          <p:nvPr/>
        </p:nvSpPr>
        <p:spPr>
          <a:xfrm>
            <a:off x="8873280" y="4174200"/>
            <a:ext cx="587520" cy="148320"/>
          </a:xfrm>
          <a:prstGeom prst="rect">
            <a:avLst/>
          </a:prstGeom>
          <a:noFill/>
          <a:ln w="0">
            <a:noFill/>
          </a:ln>
        </p:spPr>
        <p:txBody>
          <a:bodyPr wrap="none" lIns="0" rIns="0" tIns="0" bIns="0" anchor="t">
            <a:spAutoFit/>
          </a:bodyPr>
          <a:p>
            <a:r>
              <a:rPr b="0" lang="zh-CN" sz="920" strike="noStrike" u="none">
                <a:solidFill>
                  <a:srgbClr val="000000"/>
                </a:solidFill>
                <a:effectLst/>
                <a:uFillTx/>
                <a:latin typeface="WenQuanYiZenHei"/>
                <a:ea typeface="WenQuanYiZenHei"/>
              </a:rPr>
              <a:t>供应链韧性</a:t>
            </a:r>
            <a:endParaRPr b="0" lang="en-US" sz="920" strike="noStrike" u="none">
              <a:solidFill>
                <a:srgbClr val="000000"/>
              </a:solidFill>
              <a:effectLst/>
              <a:uFillTx/>
              <a:latin typeface="Times New Roman"/>
            </a:endParaRPr>
          </a:p>
        </p:txBody>
      </p:sp>
      <p:sp>
        <p:nvSpPr>
          <p:cNvPr id="1122" name=""/>
          <p:cNvSpPr/>
          <p:nvPr/>
        </p:nvSpPr>
        <p:spPr>
          <a:xfrm>
            <a:off x="0" y="4846680"/>
            <a:ext cx="10696680" cy="401400"/>
          </a:xfrm>
          <a:custGeom>
            <a:avLst/>
            <a:gdLst/>
            <a:ahLst/>
            <a:rect l="0" t="0" r="r" b="b"/>
            <a:pathLst>
              <a:path w="29713" h="1115">
                <a:moveTo>
                  <a:pt x="0" y="0"/>
                </a:moveTo>
                <a:lnTo>
                  <a:pt x="29713" y="0"/>
                </a:lnTo>
                <a:lnTo>
                  <a:pt x="29713" y="1115"/>
                </a:lnTo>
                <a:lnTo>
                  <a:pt x="0" y="1115"/>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23" name=""/>
          <p:cNvSpPr txBox="1"/>
          <p:nvPr/>
        </p:nvSpPr>
        <p:spPr>
          <a:xfrm>
            <a:off x="8814600" y="4341600"/>
            <a:ext cx="704880" cy="148320"/>
          </a:xfrm>
          <a:prstGeom prst="rect">
            <a:avLst/>
          </a:prstGeom>
          <a:noFill/>
          <a:ln w="0">
            <a:noFill/>
          </a:ln>
        </p:spPr>
        <p:txBody>
          <a:bodyPr wrap="none" lIns="0" rIns="0" tIns="0" bIns="0" anchor="t">
            <a:spAutoFit/>
          </a:bodyPr>
          <a:p>
            <a:r>
              <a:rPr b="0" lang="zh-CN" sz="920" strike="noStrike" u="none">
                <a:solidFill>
                  <a:srgbClr val="000000"/>
                </a:solidFill>
                <a:effectLst/>
                <a:uFillTx/>
                <a:latin typeface="WenQuanYiZenHei"/>
                <a:ea typeface="WenQuanYiZenHei"/>
              </a:rPr>
              <a:t>柔性生产系统</a:t>
            </a:r>
            <a:endParaRPr b="0" lang="en-US" sz="920" strike="noStrike" u="none">
              <a:solidFill>
                <a:srgbClr val="000000"/>
              </a:solidFill>
              <a:effectLst/>
              <a:uFillTx/>
              <a:latin typeface="Times New Roman"/>
            </a:endParaRPr>
          </a:p>
        </p:txBody>
      </p:sp>
      <p:sp>
        <p:nvSpPr>
          <p:cNvPr id="1124" name=""/>
          <p:cNvSpPr txBox="1"/>
          <p:nvPr/>
        </p:nvSpPr>
        <p:spPr>
          <a:xfrm>
            <a:off x="534960" y="4960440"/>
            <a:ext cx="2414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业务无损恢复：技术深析与行业应用案例</a:t>
            </a:r>
            <a:endParaRPr b="0" lang="en-US" sz="1050" strike="noStrike" u="none">
              <a:solidFill>
                <a:srgbClr val="000000"/>
              </a:solidFill>
              <a:effectLst/>
              <a:uFillTx/>
              <a:latin typeface="Times New Roman"/>
            </a:endParaRPr>
          </a:p>
        </p:txBody>
      </p:sp>
      <p:sp>
        <p:nvSpPr>
          <p:cNvPr id="1125" name=""/>
          <p:cNvSpPr txBox="1"/>
          <p:nvPr/>
        </p:nvSpPr>
        <p:spPr>
          <a:xfrm>
            <a:off x="9691560" y="4965120"/>
            <a:ext cx="47232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16 / 24</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6" name=""/>
          <p:cNvSpPr/>
          <p:nvPr/>
        </p:nvSpPr>
        <p:spPr>
          <a:xfrm>
            <a:off x="0" y="0"/>
            <a:ext cx="10696680" cy="6351120"/>
          </a:xfrm>
          <a:custGeom>
            <a:avLst/>
            <a:gdLst/>
            <a:ahLst/>
            <a:rect l="0" t="0" r="r" b="b"/>
            <a:pathLst>
              <a:path w="29713" h="17642">
                <a:moveTo>
                  <a:pt x="0" y="0"/>
                </a:moveTo>
                <a:lnTo>
                  <a:pt x="29713" y="0"/>
                </a:lnTo>
                <a:lnTo>
                  <a:pt x="29713" y="17642"/>
                </a:lnTo>
                <a:lnTo>
                  <a:pt x="0" y="17642"/>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27" name="" descr=""/>
          <p:cNvPicPr/>
          <p:nvPr/>
        </p:nvPicPr>
        <p:blipFill>
          <a:blip r:embed="rId1"/>
          <a:stretch/>
        </p:blipFill>
        <p:spPr>
          <a:xfrm>
            <a:off x="0" y="0"/>
            <a:ext cx="10696320" cy="6350760"/>
          </a:xfrm>
          <a:prstGeom prst="rect">
            <a:avLst/>
          </a:prstGeom>
          <a:noFill/>
          <a:ln w="0">
            <a:noFill/>
          </a:ln>
        </p:spPr>
      </p:pic>
      <p:pic>
        <p:nvPicPr>
          <p:cNvPr id="1128" name="" descr=""/>
          <p:cNvPicPr/>
          <p:nvPr/>
        </p:nvPicPr>
        <p:blipFill>
          <a:blip r:embed="rId2"/>
          <a:stretch/>
        </p:blipFill>
        <p:spPr>
          <a:xfrm>
            <a:off x="0" y="0"/>
            <a:ext cx="10696320" cy="1002600"/>
          </a:xfrm>
          <a:prstGeom prst="rect">
            <a:avLst/>
          </a:prstGeom>
          <a:noFill/>
          <a:ln w="0">
            <a:noFill/>
          </a:ln>
        </p:spPr>
      </p:pic>
      <p:sp>
        <p:nvSpPr>
          <p:cNvPr id="1129" name=""/>
          <p:cNvSpPr txBox="1"/>
          <p:nvPr/>
        </p:nvSpPr>
        <p:spPr>
          <a:xfrm>
            <a:off x="534960" y="178200"/>
            <a:ext cx="3303360" cy="378360"/>
          </a:xfrm>
          <a:prstGeom prst="rect">
            <a:avLst/>
          </a:prstGeom>
          <a:noFill/>
          <a:ln w="0">
            <a:noFill/>
          </a:ln>
        </p:spPr>
        <p:txBody>
          <a:bodyPr wrap="none" lIns="0" rIns="0" tIns="0" bIns="0" anchor="t">
            <a:spAutoFit/>
          </a:bodyPr>
          <a:p>
            <a:r>
              <a:rPr b="0" lang="zh-CN" sz="2370" strike="noStrike" u="none">
                <a:solidFill>
                  <a:srgbClr val="ffffff"/>
                </a:solidFill>
                <a:effectLst/>
                <a:uFillTx/>
                <a:latin typeface="WenQuanYiZenHei"/>
                <a:ea typeface="WenQuanYiZenHei"/>
              </a:rPr>
              <a:t>行业应用案例：电力行业</a:t>
            </a:r>
            <a:endParaRPr b="0" lang="en-US" sz="2370" strike="noStrike" u="none">
              <a:solidFill>
                <a:srgbClr val="000000"/>
              </a:solidFill>
              <a:effectLst/>
              <a:uFillTx/>
              <a:latin typeface="Times New Roman"/>
            </a:endParaRPr>
          </a:p>
        </p:txBody>
      </p:sp>
      <p:sp>
        <p:nvSpPr>
          <p:cNvPr id="1130" name=""/>
          <p:cNvSpPr/>
          <p:nvPr/>
        </p:nvSpPr>
        <p:spPr>
          <a:xfrm>
            <a:off x="551520" y="4479120"/>
            <a:ext cx="9610560" cy="1203480"/>
          </a:xfrm>
          <a:custGeom>
            <a:avLst/>
            <a:gdLst/>
            <a:ahLst/>
            <a:rect l="0" t="0" r="r" b="b"/>
            <a:pathLst>
              <a:path w="26696" h="3343">
                <a:moveTo>
                  <a:pt x="0" y="3343"/>
                </a:moveTo>
                <a:lnTo>
                  <a:pt x="0" y="0"/>
                </a:lnTo>
                <a:lnTo>
                  <a:pt x="26510" y="0"/>
                </a:lnTo>
                <a:cubicBezTo>
                  <a:pt x="26522" y="0"/>
                  <a:pt x="26534" y="1"/>
                  <a:pt x="26546" y="3"/>
                </a:cubicBezTo>
                <a:cubicBezTo>
                  <a:pt x="26558" y="6"/>
                  <a:pt x="26570" y="9"/>
                  <a:pt x="26581" y="14"/>
                </a:cubicBezTo>
                <a:cubicBezTo>
                  <a:pt x="26592" y="18"/>
                  <a:pt x="26603" y="24"/>
                  <a:pt x="26613" y="31"/>
                </a:cubicBezTo>
                <a:cubicBezTo>
                  <a:pt x="26623" y="38"/>
                  <a:pt x="26633" y="45"/>
                  <a:pt x="26641" y="54"/>
                </a:cubicBezTo>
                <a:cubicBezTo>
                  <a:pt x="26650" y="63"/>
                  <a:pt x="26657" y="72"/>
                  <a:pt x="26664" y="82"/>
                </a:cubicBezTo>
                <a:cubicBezTo>
                  <a:pt x="26671" y="92"/>
                  <a:pt x="26677" y="103"/>
                  <a:pt x="26681" y="114"/>
                </a:cubicBezTo>
                <a:cubicBezTo>
                  <a:pt x="26686" y="126"/>
                  <a:pt x="26690" y="137"/>
                  <a:pt x="26692" y="149"/>
                </a:cubicBezTo>
                <a:cubicBezTo>
                  <a:pt x="26694" y="161"/>
                  <a:pt x="26696" y="173"/>
                  <a:pt x="26696" y="185"/>
                </a:cubicBezTo>
                <a:lnTo>
                  <a:pt x="26696" y="3158"/>
                </a:lnTo>
                <a:cubicBezTo>
                  <a:pt x="26696" y="3170"/>
                  <a:pt x="26694" y="3182"/>
                  <a:pt x="26692" y="3194"/>
                </a:cubicBezTo>
                <a:cubicBezTo>
                  <a:pt x="26690" y="3206"/>
                  <a:pt x="26686" y="3217"/>
                  <a:pt x="26681" y="3229"/>
                </a:cubicBezTo>
                <a:cubicBezTo>
                  <a:pt x="26677" y="3240"/>
                  <a:pt x="26671" y="3251"/>
                  <a:pt x="26664" y="3261"/>
                </a:cubicBezTo>
                <a:cubicBezTo>
                  <a:pt x="26657" y="3271"/>
                  <a:pt x="26650" y="3280"/>
                  <a:pt x="26641" y="3289"/>
                </a:cubicBezTo>
                <a:cubicBezTo>
                  <a:pt x="26633" y="3298"/>
                  <a:pt x="26623" y="3305"/>
                  <a:pt x="26613" y="3312"/>
                </a:cubicBezTo>
                <a:cubicBezTo>
                  <a:pt x="26603" y="3319"/>
                  <a:pt x="26592" y="3325"/>
                  <a:pt x="26581" y="3329"/>
                </a:cubicBezTo>
                <a:cubicBezTo>
                  <a:pt x="26570" y="3334"/>
                  <a:pt x="26558" y="3337"/>
                  <a:pt x="26546" y="3340"/>
                </a:cubicBezTo>
                <a:cubicBezTo>
                  <a:pt x="26534" y="3342"/>
                  <a:pt x="26522" y="3343"/>
                  <a:pt x="26510" y="3343"/>
                </a:cubicBezTo>
                <a:lnTo>
                  <a:pt x="0" y="3343"/>
                </a:lnTo>
                <a:close/>
              </a:path>
            </a:pathLst>
          </a:custGeom>
          <a:solidFill>
            <a:srgbClr val="eff6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131" name=""/>
          <p:cNvSpPr/>
          <p:nvPr/>
        </p:nvSpPr>
        <p:spPr>
          <a:xfrm>
            <a:off x="534600" y="4479120"/>
            <a:ext cx="33840" cy="1203480"/>
          </a:xfrm>
          <a:custGeom>
            <a:avLst/>
            <a:gdLst/>
            <a:ahLst/>
            <a:rect l="0" t="0" r="r" b="b"/>
            <a:pathLst>
              <a:path w="94" h="3343">
                <a:moveTo>
                  <a:pt x="0" y="0"/>
                </a:moveTo>
                <a:lnTo>
                  <a:pt x="94" y="0"/>
                </a:lnTo>
                <a:lnTo>
                  <a:pt x="94" y="3343"/>
                </a:lnTo>
                <a:lnTo>
                  <a:pt x="0" y="3343"/>
                </a:lnTo>
                <a:lnTo>
                  <a:pt x="0" y="0"/>
                </a:lnTo>
                <a:close/>
              </a:path>
            </a:pathLst>
          </a:custGeom>
          <a:solidFill>
            <a:srgbClr val="3b82f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132" name="" descr=""/>
          <p:cNvPicPr/>
          <p:nvPr/>
        </p:nvPicPr>
        <p:blipFill>
          <a:blip r:embed="rId3"/>
          <a:stretch/>
        </p:blipFill>
        <p:spPr>
          <a:xfrm>
            <a:off x="534960" y="1303560"/>
            <a:ext cx="150120" cy="200160"/>
          </a:xfrm>
          <a:prstGeom prst="rect">
            <a:avLst/>
          </a:prstGeom>
          <a:noFill/>
          <a:ln w="0">
            <a:noFill/>
          </a:ln>
        </p:spPr>
      </p:pic>
      <p:sp>
        <p:nvSpPr>
          <p:cNvPr id="1133" name=""/>
          <p:cNvSpPr txBox="1"/>
          <p:nvPr/>
        </p:nvSpPr>
        <p:spPr>
          <a:xfrm>
            <a:off x="534960" y="614880"/>
            <a:ext cx="34876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电网调度、发电管理和用电服务场景下的业务无损恢复应用</a:t>
            </a:r>
            <a:endParaRPr b="0" lang="en-US" sz="1050" strike="noStrike" u="none">
              <a:solidFill>
                <a:srgbClr val="000000"/>
              </a:solidFill>
              <a:effectLst/>
              <a:uFillTx/>
              <a:latin typeface="Times New Roman"/>
            </a:endParaRPr>
          </a:p>
        </p:txBody>
      </p:sp>
      <p:sp>
        <p:nvSpPr>
          <p:cNvPr id="1134" name=""/>
          <p:cNvSpPr txBox="1"/>
          <p:nvPr/>
        </p:nvSpPr>
        <p:spPr>
          <a:xfrm>
            <a:off x="785520" y="1277640"/>
            <a:ext cx="281700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电力行业业务连续性的关键价值</a:t>
            </a:r>
            <a:endParaRPr b="0" lang="en-US" sz="1580" strike="noStrike" u="none">
              <a:solidFill>
                <a:srgbClr val="000000"/>
              </a:solidFill>
              <a:effectLst/>
              <a:uFillTx/>
              <a:latin typeface="Times New Roman"/>
            </a:endParaRPr>
          </a:p>
        </p:txBody>
      </p:sp>
      <p:sp>
        <p:nvSpPr>
          <p:cNvPr id="1135" name=""/>
          <p:cNvSpPr/>
          <p:nvPr/>
        </p:nvSpPr>
        <p:spPr>
          <a:xfrm>
            <a:off x="534600" y="2038680"/>
            <a:ext cx="3075840" cy="1872360"/>
          </a:xfrm>
          <a:custGeom>
            <a:avLst/>
            <a:gdLst/>
            <a:ahLst/>
            <a:rect l="0" t="0" r="r" b="b"/>
            <a:pathLst>
              <a:path w="8544" h="5201">
                <a:moveTo>
                  <a:pt x="0" y="5016"/>
                </a:moveTo>
                <a:lnTo>
                  <a:pt x="0" y="186"/>
                </a:lnTo>
                <a:cubicBezTo>
                  <a:pt x="0" y="174"/>
                  <a:pt x="1" y="162"/>
                  <a:pt x="4" y="150"/>
                </a:cubicBezTo>
                <a:cubicBezTo>
                  <a:pt x="6" y="138"/>
                  <a:pt x="10" y="126"/>
                  <a:pt x="14" y="115"/>
                </a:cubicBezTo>
                <a:cubicBezTo>
                  <a:pt x="19" y="104"/>
                  <a:pt x="25" y="93"/>
                  <a:pt x="31" y="83"/>
                </a:cubicBezTo>
                <a:cubicBezTo>
                  <a:pt x="38" y="73"/>
                  <a:pt x="46" y="63"/>
                  <a:pt x="55" y="55"/>
                </a:cubicBezTo>
                <a:cubicBezTo>
                  <a:pt x="63" y="46"/>
                  <a:pt x="73" y="39"/>
                  <a:pt x="83" y="32"/>
                </a:cubicBezTo>
                <a:cubicBezTo>
                  <a:pt x="93" y="25"/>
                  <a:pt x="104" y="19"/>
                  <a:pt x="115" y="15"/>
                </a:cubicBezTo>
                <a:cubicBezTo>
                  <a:pt x="126" y="10"/>
                  <a:pt x="138" y="6"/>
                  <a:pt x="150" y="4"/>
                </a:cubicBezTo>
                <a:cubicBezTo>
                  <a:pt x="162" y="2"/>
                  <a:pt x="174" y="0"/>
                  <a:pt x="186" y="0"/>
                </a:cubicBezTo>
                <a:lnTo>
                  <a:pt x="8358" y="0"/>
                </a:lnTo>
                <a:cubicBezTo>
                  <a:pt x="8370" y="0"/>
                  <a:pt x="8382" y="2"/>
                  <a:pt x="8394" y="4"/>
                </a:cubicBezTo>
                <a:cubicBezTo>
                  <a:pt x="8406" y="6"/>
                  <a:pt x="8418" y="10"/>
                  <a:pt x="8429" y="15"/>
                </a:cubicBezTo>
                <a:cubicBezTo>
                  <a:pt x="8440" y="19"/>
                  <a:pt x="8451" y="25"/>
                  <a:pt x="8461" y="32"/>
                </a:cubicBezTo>
                <a:cubicBezTo>
                  <a:pt x="8471" y="39"/>
                  <a:pt x="8481" y="46"/>
                  <a:pt x="8489" y="55"/>
                </a:cubicBezTo>
                <a:cubicBezTo>
                  <a:pt x="8498" y="63"/>
                  <a:pt x="8505" y="73"/>
                  <a:pt x="8512" y="83"/>
                </a:cubicBezTo>
                <a:cubicBezTo>
                  <a:pt x="8519" y="93"/>
                  <a:pt x="8525" y="104"/>
                  <a:pt x="8529" y="115"/>
                </a:cubicBezTo>
                <a:cubicBezTo>
                  <a:pt x="8534" y="126"/>
                  <a:pt x="8538" y="138"/>
                  <a:pt x="8540" y="150"/>
                </a:cubicBezTo>
                <a:cubicBezTo>
                  <a:pt x="8542" y="162"/>
                  <a:pt x="8544" y="174"/>
                  <a:pt x="8544" y="186"/>
                </a:cubicBezTo>
                <a:lnTo>
                  <a:pt x="8544" y="5016"/>
                </a:lnTo>
                <a:cubicBezTo>
                  <a:pt x="8544" y="5028"/>
                  <a:pt x="8542" y="5040"/>
                  <a:pt x="8540" y="5052"/>
                </a:cubicBezTo>
                <a:cubicBezTo>
                  <a:pt x="8538" y="5064"/>
                  <a:pt x="8534" y="5075"/>
                  <a:pt x="8529" y="5087"/>
                </a:cubicBezTo>
                <a:cubicBezTo>
                  <a:pt x="8525" y="5098"/>
                  <a:pt x="8519" y="5109"/>
                  <a:pt x="8512" y="5119"/>
                </a:cubicBezTo>
                <a:cubicBezTo>
                  <a:pt x="8505" y="5129"/>
                  <a:pt x="8498" y="5138"/>
                  <a:pt x="8489" y="5147"/>
                </a:cubicBezTo>
                <a:cubicBezTo>
                  <a:pt x="8481" y="5155"/>
                  <a:pt x="8471" y="5163"/>
                  <a:pt x="8461" y="5170"/>
                </a:cubicBezTo>
                <a:cubicBezTo>
                  <a:pt x="8451" y="5177"/>
                  <a:pt x="8440" y="5182"/>
                  <a:pt x="8429" y="5187"/>
                </a:cubicBezTo>
                <a:cubicBezTo>
                  <a:pt x="8418" y="5192"/>
                  <a:pt x="8406" y="5195"/>
                  <a:pt x="8394" y="5198"/>
                </a:cubicBezTo>
                <a:cubicBezTo>
                  <a:pt x="8382" y="5200"/>
                  <a:pt x="8370" y="5201"/>
                  <a:pt x="8358" y="5201"/>
                </a:cubicBezTo>
                <a:lnTo>
                  <a:pt x="186" y="5201"/>
                </a:lnTo>
                <a:cubicBezTo>
                  <a:pt x="174" y="5201"/>
                  <a:pt x="162" y="5200"/>
                  <a:pt x="150" y="5198"/>
                </a:cubicBezTo>
                <a:cubicBezTo>
                  <a:pt x="138" y="5195"/>
                  <a:pt x="126" y="5192"/>
                  <a:pt x="115" y="5187"/>
                </a:cubicBezTo>
                <a:cubicBezTo>
                  <a:pt x="104" y="5182"/>
                  <a:pt x="93" y="5177"/>
                  <a:pt x="83" y="5170"/>
                </a:cubicBezTo>
                <a:cubicBezTo>
                  <a:pt x="73" y="5163"/>
                  <a:pt x="63" y="5155"/>
                  <a:pt x="55" y="5147"/>
                </a:cubicBezTo>
                <a:cubicBezTo>
                  <a:pt x="46" y="5138"/>
                  <a:pt x="38" y="5129"/>
                  <a:pt x="31" y="5119"/>
                </a:cubicBezTo>
                <a:cubicBezTo>
                  <a:pt x="25" y="5109"/>
                  <a:pt x="19" y="5098"/>
                  <a:pt x="14" y="5087"/>
                </a:cubicBezTo>
                <a:cubicBezTo>
                  <a:pt x="10" y="5075"/>
                  <a:pt x="6" y="5064"/>
                  <a:pt x="4" y="5052"/>
                </a:cubicBezTo>
                <a:cubicBezTo>
                  <a:pt x="1" y="5040"/>
                  <a:pt x="0" y="5028"/>
                  <a:pt x="0" y="5016"/>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136" name=""/>
          <p:cNvSpPr/>
          <p:nvPr/>
        </p:nvSpPr>
        <p:spPr>
          <a:xfrm>
            <a:off x="735120" y="2239560"/>
            <a:ext cx="401400" cy="401400"/>
          </a:xfrm>
          <a:custGeom>
            <a:avLst/>
            <a:gdLst/>
            <a:ahLst/>
            <a:rect l="0" t="0" r="r" b="b"/>
            <a:pathLst>
              <a:path w="1115" h="1115">
                <a:moveTo>
                  <a:pt x="1115" y="557"/>
                </a:moveTo>
                <a:cubicBezTo>
                  <a:pt x="1115" y="593"/>
                  <a:pt x="1112" y="630"/>
                  <a:pt x="1105" y="665"/>
                </a:cubicBezTo>
                <a:cubicBezTo>
                  <a:pt x="1098" y="701"/>
                  <a:pt x="1087" y="736"/>
                  <a:pt x="1073" y="770"/>
                </a:cubicBezTo>
                <a:cubicBezTo>
                  <a:pt x="1059" y="804"/>
                  <a:pt x="1042" y="836"/>
                  <a:pt x="1022" y="866"/>
                </a:cubicBezTo>
                <a:cubicBezTo>
                  <a:pt x="1001" y="897"/>
                  <a:pt x="978" y="925"/>
                  <a:pt x="952" y="951"/>
                </a:cubicBezTo>
                <a:cubicBezTo>
                  <a:pt x="926" y="977"/>
                  <a:pt x="898" y="1000"/>
                  <a:pt x="868" y="1021"/>
                </a:cubicBezTo>
                <a:cubicBezTo>
                  <a:pt x="837" y="1041"/>
                  <a:pt x="805" y="1058"/>
                  <a:pt x="772" y="1072"/>
                </a:cubicBezTo>
                <a:cubicBezTo>
                  <a:pt x="737" y="1086"/>
                  <a:pt x="702" y="1097"/>
                  <a:pt x="666" y="1104"/>
                </a:cubicBezTo>
                <a:cubicBezTo>
                  <a:pt x="630" y="1111"/>
                  <a:pt x="594" y="1115"/>
                  <a:pt x="557" y="1115"/>
                </a:cubicBezTo>
                <a:cubicBezTo>
                  <a:pt x="521" y="1115"/>
                  <a:pt x="485" y="1111"/>
                  <a:pt x="449" y="1104"/>
                </a:cubicBezTo>
                <a:cubicBezTo>
                  <a:pt x="413" y="1097"/>
                  <a:pt x="378" y="1086"/>
                  <a:pt x="344" y="1072"/>
                </a:cubicBezTo>
                <a:cubicBezTo>
                  <a:pt x="310" y="1058"/>
                  <a:pt x="278" y="1041"/>
                  <a:pt x="248" y="1021"/>
                </a:cubicBezTo>
                <a:cubicBezTo>
                  <a:pt x="217" y="1000"/>
                  <a:pt x="189" y="977"/>
                  <a:pt x="163" y="951"/>
                </a:cubicBezTo>
                <a:cubicBezTo>
                  <a:pt x="138" y="925"/>
                  <a:pt x="114" y="897"/>
                  <a:pt x="94" y="866"/>
                </a:cubicBezTo>
                <a:cubicBezTo>
                  <a:pt x="74" y="836"/>
                  <a:pt x="57" y="804"/>
                  <a:pt x="43" y="770"/>
                </a:cubicBezTo>
                <a:cubicBezTo>
                  <a:pt x="29" y="736"/>
                  <a:pt x="18" y="701"/>
                  <a:pt x="11" y="665"/>
                </a:cubicBezTo>
                <a:cubicBezTo>
                  <a:pt x="4" y="630"/>
                  <a:pt x="0" y="593"/>
                  <a:pt x="0" y="557"/>
                </a:cubicBezTo>
                <a:cubicBezTo>
                  <a:pt x="0" y="520"/>
                  <a:pt x="4" y="484"/>
                  <a:pt x="11" y="448"/>
                </a:cubicBezTo>
                <a:cubicBezTo>
                  <a:pt x="18" y="412"/>
                  <a:pt x="29" y="377"/>
                  <a:pt x="43" y="344"/>
                </a:cubicBezTo>
                <a:cubicBezTo>
                  <a:pt x="57" y="310"/>
                  <a:pt x="74" y="278"/>
                  <a:pt x="94" y="247"/>
                </a:cubicBezTo>
                <a:cubicBezTo>
                  <a:pt x="114" y="217"/>
                  <a:pt x="138" y="189"/>
                  <a:pt x="163" y="163"/>
                </a:cubicBezTo>
                <a:cubicBezTo>
                  <a:pt x="189" y="137"/>
                  <a:pt x="217" y="114"/>
                  <a:pt x="248" y="93"/>
                </a:cubicBezTo>
                <a:cubicBezTo>
                  <a:pt x="278" y="73"/>
                  <a:pt x="310" y="56"/>
                  <a:pt x="344" y="42"/>
                </a:cubicBezTo>
                <a:cubicBezTo>
                  <a:pt x="378" y="28"/>
                  <a:pt x="413" y="17"/>
                  <a:pt x="449" y="10"/>
                </a:cubicBezTo>
                <a:cubicBezTo>
                  <a:pt x="485" y="3"/>
                  <a:pt x="521" y="0"/>
                  <a:pt x="557" y="0"/>
                </a:cubicBezTo>
                <a:cubicBezTo>
                  <a:pt x="594" y="0"/>
                  <a:pt x="630" y="3"/>
                  <a:pt x="666" y="10"/>
                </a:cubicBezTo>
                <a:cubicBezTo>
                  <a:pt x="702" y="17"/>
                  <a:pt x="737" y="28"/>
                  <a:pt x="772" y="42"/>
                </a:cubicBezTo>
                <a:cubicBezTo>
                  <a:pt x="805" y="56"/>
                  <a:pt x="837" y="73"/>
                  <a:pt x="868" y="93"/>
                </a:cubicBezTo>
                <a:cubicBezTo>
                  <a:pt x="898" y="114"/>
                  <a:pt x="926" y="137"/>
                  <a:pt x="952" y="163"/>
                </a:cubicBezTo>
                <a:cubicBezTo>
                  <a:pt x="978" y="189"/>
                  <a:pt x="1001" y="217"/>
                  <a:pt x="1022" y="247"/>
                </a:cubicBezTo>
                <a:cubicBezTo>
                  <a:pt x="1042" y="278"/>
                  <a:pt x="1059" y="310"/>
                  <a:pt x="1073" y="344"/>
                </a:cubicBezTo>
                <a:cubicBezTo>
                  <a:pt x="1087" y="377"/>
                  <a:pt x="1098" y="412"/>
                  <a:pt x="1105" y="448"/>
                </a:cubicBezTo>
                <a:cubicBezTo>
                  <a:pt x="1112" y="484"/>
                  <a:pt x="1115" y="520"/>
                  <a:pt x="1115" y="557"/>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37" name="" descr=""/>
          <p:cNvPicPr/>
          <p:nvPr/>
        </p:nvPicPr>
        <p:blipFill>
          <a:blip r:embed="rId4"/>
          <a:stretch/>
        </p:blipFill>
        <p:spPr>
          <a:xfrm>
            <a:off x="810720" y="2340000"/>
            <a:ext cx="250200" cy="200160"/>
          </a:xfrm>
          <a:prstGeom prst="rect">
            <a:avLst/>
          </a:prstGeom>
          <a:noFill/>
          <a:ln w="0">
            <a:noFill/>
          </a:ln>
        </p:spPr>
      </p:pic>
      <p:sp>
        <p:nvSpPr>
          <p:cNvPr id="1138" name=""/>
          <p:cNvSpPr txBox="1"/>
          <p:nvPr/>
        </p:nvSpPr>
        <p:spPr>
          <a:xfrm>
            <a:off x="534960" y="1651320"/>
            <a:ext cx="938844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电力系统作为国家关键基础设施，业务中断可能导致大范围停电、经济损失和安全风险。业务无损恢复技术在确保电力系统稳定运行中扮演着至关重要的角色。</a:t>
            </a:r>
            <a:endParaRPr b="0" lang="en-US" sz="1050" strike="noStrike" u="none">
              <a:solidFill>
                <a:srgbClr val="000000"/>
              </a:solidFill>
              <a:effectLst/>
              <a:uFillTx/>
              <a:latin typeface="Times New Roman"/>
            </a:endParaRPr>
          </a:p>
        </p:txBody>
      </p:sp>
      <p:pic>
        <p:nvPicPr>
          <p:cNvPr id="1139" name="" descr=""/>
          <p:cNvPicPr/>
          <p:nvPr/>
        </p:nvPicPr>
        <p:blipFill>
          <a:blip r:embed="rId5"/>
          <a:stretch/>
        </p:blipFill>
        <p:spPr>
          <a:xfrm>
            <a:off x="735480" y="2808000"/>
            <a:ext cx="133200" cy="133200"/>
          </a:xfrm>
          <a:prstGeom prst="rect">
            <a:avLst/>
          </a:prstGeom>
          <a:noFill/>
          <a:ln w="0">
            <a:noFill/>
          </a:ln>
        </p:spPr>
      </p:pic>
      <p:sp>
        <p:nvSpPr>
          <p:cNvPr id="1140" name=""/>
          <p:cNvSpPr txBox="1"/>
          <p:nvPr/>
        </p:nvSpPr>
        <p:spPr>
          <a:xfrm>
            <a:off x="1270080" y="2337840"/>
            <a:ext cx="1006560" cy="212400"/>
          </a:xfrm>
          <a:prstGeom prst="rect">
            <a:avLst/>
          </a:prstGeom>
          <a:noFill/>
          <a:ln w="0">
            <a:noFill/>
          </a:ln>
        </p:spPr>
        <p:txBody>
          <a:bodyPr wrap="none" lIns="0" rIns="0" tIns="0" bIns="0" anchor="t">
            <a:spAutoFit/>
          </a:bodyPr>
          <a:p>
            <a:r>
              <a:rPr b="0" lang="zh-CN" sz="1320" strike="noStrike" u="none">
                <a:solidFill>
                  <a:srgbClr val="1e40af"/>
                </a:solidFill>
                <a:effectLst/>
                <a:uFillTx/>
                <a:latin typeface="WenQuanYiZenHei"/>
                <a:ea typeface="WenQuanYiZenHei"/>
              </a:rPr>
              <a:t>电网调度应用</a:t>
            </a:r>
            <a:endParaRPr b="0" lang="en-US" sz="1320" strike="noStrike" u="none">
              <a:solidFill>
                <a:srgbClr val="000000"/>
              </a:solidFill>
              <a:effectLst/>
              <a:uFillTx/>
              <a:latin typeface="Times New Roman"/>
            </a:endParaRPr>
          </a:p>
        </p:txBody>
      </p:sp>
      <p:sp>
        <p:nvSpPr>
          <p:cNvPr id="1141" name=""/>
          <p:cNvSpPr txBox="1"/>
          <p:nvPr/>
        </p:nvSpPr>
        <p:spPr>
          <a:xfrm>
            <a:off x="936000" y="2792520"/>
            <a:ext cx="133200" cy="157320"/>
          </a:xfrm>
          <a:prstGeom prst="rect">
            <a:avLst/>
          </a:prstGeom>
          <a:noFill/>
          <a:ln w="0">
            <a:noFill/>
          </a:ln>
        </p:spPr>
        <p:txBody>
          <a:bodyPr wrap="none" lIns="0" rIns="0" tIns="0" bIns="0" anchor="t">
            <a:spAutoFit/>
          </a:bodyPr>
          <a:p>
            <a:r>
              <a:rPr b="0" lang="en-US" sz="1050" strike="noStrike" u="none">
                <a:solidFill>
                  <a:srgbClr val="4b5563"/>
                </a:solidFill>
                <a:effectLst/>
                <a:uFillTx/>
                <a:latin typeface="DejaVuSans"/>
                <a:ea typeface="DejaVuSans"/>
              </a:rPr>
              <a:t>"</a:t>
            </a:r>
            <a:endParaRPr b="0" lang="en-US" sz="1050" strike="noStrike" u="none">
              <a:solidFill>
                <a:srgbClr val="000000"/>
              </a:solidFill>
              <a:effectLst/>
              <a:uFillTx/>
              <a:latin typeface="Times New Roman"/>
            </a:endParaRPr>
          </a:p>
        </p:txBody>
      </p:sp>
      <p:sp>
        <p:nvSpPr>
          <p:cNvPr id="1142" name=""/>
          <p:cNvSpPr txBox="1"/>
          <p:nvPr/>
        </p:nvSpPr>
        <p:spPr>
          <a:xfrm>
            <a:off x="997560" y="2787840"/>
            <a:ext cx="1207800" cy="169560"/>
          </a:xfrm>
          <a:prstGeom prst="rect">
            <a:avLst/>
          </a:prstGeom>
          <a:noFill/>
          <a:ln w="0">
            <a:noFill/>
          </a:ln>
        </p:spPr>
        <p:txBody>
          <a:bodyPr wrap="none" lIns="0" rIns="0" tIns="0" bIns="0" anchor="t">
            <a:spAutoFit/>
          </a:bodyPr>
          <a:p>
            <a:r>
              <a:rPr b="0" lang="zh-CN" sz="1050" strike="noStrike" u="none">
                <a:solidFill>
                  <a:srgbClr val="f5a623"/>
                </a:solidFill>
                <a:effectLst/>
                <a:uFillTx/>
                <a:latin typeface="WenQuanYiZenHei"/>
                <a:ea typeface="WenQuanYiZenHei"/>
              </a:rPr>
              <a:t>物理分布、逻辑统一</a:t>
            </a:r>
            <a:endParaRPr b="0" lang="en-US" sz="1050" strike="noStrike" u="none">
              <a:solidFill>
                <a:srgbClr val="000000"/>
              </a:solidFill>
              <a:effectLst/>
              <a:uFillTx/>
              <a:latin typeface="Times New Roman"/>
            </a:endParaRPr>
          </a:p>
        </p:txBody>
      </p:sp>
      <p:sp>
        <p:nvSpPr>
          <p:cNvPr id="1143" name=""/>
          <p:cNvSpPr txBox="1"/>
          <p:nvPr/>
        </p:nvSpPr>
        <p:spPr>
          <a:xfrm>
            <a:off x="2200680" y="2792520"/>
            <a:ext cx="133200" cy="157320"/>
          </a:xfrm>
          <a:prstGeom prst="rect">
            <a:avLst/>
          </a:prstGeom>
          <a:noFill/>
          <a:ln w="0">
            <a:noFill/>
          </a:ln>
        </p:spPr>
        <p:txBody>
          <a:bodyPr wrap="none" lIns="0" rIns="0" tIns="0" bIns="0" anchor="t">
            <a:spAutoFit/>
          </a:bodyPr>
          <a:p>
            <a:r>
              <a:rPr b="0" lang="en-US" sz="1050" strike="noStrike" u="none">
                <a:solidFill>
                  <a:srgbClr val="4b5563"/>
                </a:solidFill>
                <a:effectLst/>
                <a:uFillTx/>
                <a:latin typeface="DejaVuSans"/>
                <a:ea typeface="DejaVuSans"/>
              </a:rPr>
              <a:t>"</a:t>
            </a:r>
            <a:endParaRPr b="0" lang="en-US" sz="1050" strike="noStrike" u="none">
              <a:solidFill>
                <a:srgbClr val="000000"/>
              </a:solidFill>
              <a:effectLst/>
              <a:uFillTx/>
              <a:latin typeface="Times New Roman"/>
            </a:endParaRPr>
          </a:p>
        </p:txBody>
      </p:sp>
      <p:sp>
        <p:nvSpPr>
          <p:cNvPr id="1144" name=""/>
          <p:cNvSpPr txBox="1"/>
          <p:nvPr/>
        </p:nvSpPr>
        <p:spPr>
          <a:xfrm>
            <a:off x="2262240" y="2787840"/>
            <a:ext cx="107352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的调度自动化系统</a:t>
            </a:r>
            <a:endParaRPr b="0" lang="en-US" sz="1050" strike="noStrike" u="none">
              <a:solidFill>
                <a:srgbClr val="000000"/>
              </a:solidFill>
              <a:effectLst/>
              <a:uFillTx/>
              <a:latin typeface="Times New Roman"/>
            </a:endParaRPr>
          </a:p>
        </p:txBody>
      </p:sp>
      <p:pic>
        <p:nvPicPr>
          <p:cNvPr id="1145" name="" descr=""/>
          <p:cNvPicPr/>
          <p:nvPr/>
        </p:nvPicPr>
        <p:blipFill>
          <a:blip r:embed="rId6"/>
          <a:stretch/>
        </p:blipFill>
        <p:spPr>
          <a:xfrm>
            <a:off x="735480" y="3276000"/>
            <a:ext cx="133200" cy="133200"/>
          </a:xfrm>
          <a:prstGeom prst="rect">
            <a:avLst/>
          </a:prstGeom>
          <a:noFill/>
          <a:ln w="0">
            <a:noFill/>
          </a:ln>
        </p:spPr>
      </p:pic>
      <p:sp>
        <p:nvSpPr>
          <p:cNvPr id="1146" name=""/>
          <p:cNvSpPr txBox="1"/>
          <p:nvPr/>
        </p:nvSpPr>
        <p:spPr>
          <a:xfrm>
            <a:off x="936000" y="2988360"/>
            <a:ext cx="26892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架构</a:t>
            </a:r>
            <a:endParaRPr b="0" lang="en-US" sz="1050" strike="noStrike" u="none">
              <a:solidFill>
                <a:srgbClr val="000000"/>
              </a:solidFill>
              <a:effectLst/>
              <a:uFillTx/>
              <a:latin typeface="Times New Roman"/>
            </a:endParaRPr>
          </a:p>
        </p:txBody>
      </p:sp>
      <p:pic>
        <p:nvPicPr>
          <p:cNvPr id="1147" name="" descr=""/>
          <p:cNvPicPr/>
          <p:nvPr/>
        </p:nvPicPr>
        <p:blipFill>
          <a:blip r:embed="rId7"/>
          <a:stretch/>
        </p:blipFill>
        <p:spPr>
          <a:xfrm>
            <a:off x="735480" y="3543120"/>
            <a:ext cx="133200" cy="133200"/>
          </a:xfrm>
          <a:prstGeom prst="rect">
            <a:avLst/>
          </a:prstGeom>
          <a:noFill/>
          <a:ln w="0">
            <a:noFill/>
          </a:ln>
        </p:spPr>
      </p:pic>
      <p:sp>
        <p:nvSpPr>
          <p:cNvPr id="1148" name=""/>
          <p:cNvSpPr txBox="1"/>
          <p:nvPr/>
        </p:nvSpPr>
        <p:spPr>
          <a:xfrm>
            <a:off x="936000" y="3255840"/>
            <a:ext cx="228060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本地监控与云端模型数据中心协同工作</a:t>
            </a:r>
            <a:endParaRPr b="0" lang="en-US" sz="1050" strike="noStrike" u="none">
              <a:solidFill>
                <a:srgbClr val="000000"/>
              </a:solidFill>
              <a:effectLst/>
              <a:uFillTx/>
              <a:latin typeface="Times New Roman"/>
            </a:endParaRPr>
          </a:p>
        </p:txBody>
      </p:sp>
      <p:sp>
        <p:nvSpPr>
          <p:cNvPr id="1149" name=""/>
          <p:cNvSpPr/>
          <p:nvPr/>
        </p:nvSpPr>
        <p:spPr>
          <a:xfrm>
            <a:off x="3810600" y="2038680"/>
            <a:ext cx="3075480" cy="1872360"/>
          </a:xfrm>
          <a:custGeom>
            <a:avLst/>
            <a:gdLst/>
            <a:ahLst/>
            <a:rect l="0" t="0" r="r" b="b"/>
            <a:pathLst>
              <a:path w="8543" h="5201">
                <a:moveTo>
                  <a:pt x="0" y="5016"/>
                </a:moveTo>
                <a:lnTo>
                  <a:pt x="0" y="186"/>
                </a:lnTo>
                <a:cubicBezTo>
                  <a:pt x="0" y="174"/>
                  <a:pt x="1" y="162"/>
                  <a:pt x="3" y="150"/>
                </a:cubicBezTo>
                <a:cubicBezTo>
                  <a:pt x="6" y="138"/>
                  <a:pt x="9" y="126"/>
                  <a:pt x="14" y="115"/>
                </a:cubicBezTo>
                <a:cubicBezTo>
                  <a:pt x="18" y="104"/>
                  <a:pt x="24" y="93"/>
                  <a:pt x="31" y="83"/>
                </a:cubicBezTo>
                <a:cubicBezTo>
                  <a:pt x="38" y="73"/>
                  <a:pt x="45" y="63"/>
                  <a:pt x="54" y="55"/>
                </a:cubicBezTo>
                <a:cubicBezTo>
                  <a:pt x="63" y="46"/>
                  <a:pt x="72" y="39"/>
                  <a:pt x="82" y="32"/>
                </a:cubicBezTo>
                <a:cubicBezTo>
                  <a:pt x="92" y="25"/>
                  <a:pt x="103" y="19"/>
                  <a:pt x="114" y="15"/>
                </a:cubicBezTo>
                <a:cubicBezTo>
                  <a:pt x="126" y="10"/>
                  <a:pt x="137" y="6"/>
                  <a:pt x="149" y="4"/>
                </a:cubicBezTo>
                <a:cubicBezTo>
                  <a:pt x="161" y="2"/>
                  <a:pt x="173" y="0"/>
                  <a:pt x="185" y="0"/>
                </a:cubicBezTo>
                <a:lnTo>
                  <a:pt x="8357" y="0"/>
                </a:lnTo>
                <a:cubicBezTo>
                  <a:pt x="8370" y="0"/>
                  <a:pt x="8382" y="2"/>
                  <a:pt x="8394" y="4"/>
                </a:cubicBezTo>
                <a:cubicBezTo>
                  <a:pt x="8406" y="6"/>
                  <a:pt x="8417" y="10"/>
                  <a:pt x="8428" y="15"/>
                </a:cubicBezTo>
                <a:cubicBezTo>
                  <a:pt x="8440" y="19"/>
                  <a:pt x="8450" y="25"/>
                  <a:pt x="8461" y="32"/>
                </a:cubicBezTo>
                <a:cubicBezTo>
                  <a:pt x="8471" y="39"/>
                  <a:pt x="8480" y="46"/>
                  <a:pt x="8489" y="55"/>
                </a:cubicBezTo>
                <a:cubicBezTo>
                  <a:pt x="8497" y="63"/>
                  <a:pt x="8505" y="73"/>
                  <a:pt x="8512" y="83"/>
                </a:cubicBezTo>
                <a:cubicBezTo>
                  <a:pt x="8519" y="93"/>
                  <a:pt x="8524" y="104"/>
                  <a:pt x="8529" y="115"/>
                </a:cubicBezTo>
                <a:cubicBezTo>
                  <a:pt x="8534" y="126"/>
                  <a:pt x="8537" y="138"/>
                  <a:pt x="8539" y="150"/>
                </a:cubicBezTo>
                <a:cubicBezTo>
                  <a:pt x="8542" y="162"/>
                  <a:pt x="8543" y="174"/>
                  <a:pt x="8543" y="186"/>
                </a:cubicBezTo>
                <a:lnTo>
                  <a:pt x="8543" y="5016"/>
                </a:lnTo>
                <a:cubicBezTo>
                  <a:pt x="8543" y="5028"/>
                  <a:pt x="8542" y="5040"/>
                  <a:pt x="8539" y="5052"/>
                </a:cubicBezTo>
                <a:cubicBezTo>
                  <a:pt x="8537" y="5064"/>
                  <a:pt x="8534" y="5075"/>
                  <a:pt x="8529" y="5087"/>
                </a:cubicBezTo>
                <a:cubicBezTo>
                  <a:pt x="8524" y="5098"/>
                  <a:pt x="8519" y="5109"/>
                  <a:pt x="8512" y="5119"/>
                </a:cubicBezTo>
                <a:cubicBezTo>
                  <a:pt x="8505" y="5129"/>
                  <a:pt x="8497" y="5138"/>
                  <a:pt x="8489" y="5147"/>
                </a:cubicBezTo>
                <a:cubicBezTo>
                  <a:pt x="8480" y="5155"/>
                  <a:pt x="8471" y="5163"/>
                  <a:pt x="8461" y="5170"/>
                </a:cubicBezTo>
                <a:cubicBezTo>
                  <a:pt x="8450" y="5177"/>
                  <a:pt x="8440" y="5182"/>
                  <a:pt x="8428" y="5187"/>
                </a:cubicBezTo>
                <a:cubicBezTo>
                  <a:pt x="8417" y="5192"/>
                  <a:pt x="8406" y="5195"/>
                  <a:pt x="8394" y="5198"/>
                </a:cubicBezTo>
                <a:cubicBezTo>
                  <a:pt x="8382" y="5200"/>
                  <a:pt x="8370" y="5201"/>
                  <a:pt x="8357" y="5201"/>
                </a:cubicBezTo>
                <a:lnTo>
                  <a:pt x="185" y="5201"/>
                </a:lnTo>
                <a:cubicBezTo>
                  <a:pt x="173" y="5201"/>
                  <a:pt x="161" y="5200"/>
                  <a:pt x="149" y="5198"/>
                </a:cubicBezTo>
                <a:cubicBezTo>
                  <a:pt x="137" y="5195"/>
                  <a:pt x="126" y="5192"/>
                  <a:pt x="114" y="5187"/>
                </a:cubicBezTo>
                <a:cubicBezTo>
                  <a:pt x="103" y="5182"/>
                  <a:pt x="92" y="5177"/>
                  <a:pt x="82" y="5170"/>
                </a:cubicBezTo>
                <a:cubicBezTo>
                  <a:pt x="72" y="5163"/>
                  <a:pt x="63" y="5155"/>
                  <a:pt x="54" y="5147"/>
                </a:cubicBezTo>
                <a:cubicBezTo>
                  <a:pt x="45" y="5138"/>
                  <a:pt x="38" y="5129"/>
                  <a:pt x="31" y="5119"/>
                </a:cubicBezTo>
                <a:cubicBezTo>
                  <a:pt x="24" y="5109"/>
                  <a:pt x="18" y="5098"/>
                  <a:pt x="14" y="5087"/>
                </a:cubicBezTo>
                <a:cubicBezTo>
                  <a:pt x="9" y="5075"/>
                  <a:pt x="6" y="5064"/>
                  <a:pt x="3" y="5052"/>
                </a:cubicBezTo>
                <a:cubicBezTo>
                  <a:pt x="1" y="5040"/>
                  <a:pt x="0" y="5028"/>
                  <a:pt x="0" y="5016"/>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150" name=""/>
          <p:cNvSpPr/>
          <p:nvPr/>
        </p:nvSpPr>
        <p:spPr>
          <a:xfrm>
            <a:off x="4011120" y="2239560"/>
            <a:ext cx="401400" cy="401400"/>
          </a:xfrm>
          <a:custGeom>
            <a:avLst/>
            <a:gdLst/>
            <a:ahLst/>
            <a:rect l="0" t="0" r="r" b="b"/>
            <a:pathLst>
              <a:path w="1115" h="1115">
                <a:moveTo>
                  <a:pt x="1115" y="557"/>
                </a:moveTo>
                <a:cubicBezTo>
                  <a:pt x="1115" y="593"/>
                  <a:pt x="1111" y="630"/>
                  <a:pt x="1104" y="665"/>
                </a:cubicBezTo>
                <a:cubicBezTo>
                  <a:pt x="1097" y="701"/>
                  <a:pt x="1087" y="736"/>
                  <a:pt x="1073" y="770"/>
                </a:cubicBezTo>
                <a:cubicBezTo>
                  <a:pt x="1059" y="804"/>
                  <a:pt x="1041" y="836"/>
                  <a:pt x="1021" y="866"/>
                </a:cubicBezTo>
                <a:cubicBezTo>
                  <a:pt x="1001" y="897"/>
                  <a:pt x="978" y="925"/>
                  <a:pt x="952" y="951"/>
                </a:cubicBezTo>
                <a:cubicBezTo>
                  <a:pt x="926" y="977"/>
                  <a:pt x="898" y="1000"/>
                  <a:pt x="867" y="1021"/>
                </a:cubicBezTo>
                <a:cubicBezTo>
                  <a:pt x="837" y="1041"/>
                  <a:pt x="805" y="1058"/>
                  <a:pt x="771" y="1072"/>
                </a:cubicBezTo>
                <a:cubicBezTo>
                  <a:pt x="737" y="1086"/>
                  <a:pt x="702" y="1097"/>
                  <a:pt x="667" y="1104"/>
                </a:cubicBezTo>
                <a:cubicBezTo>
                  <a:pt x="631" y="1111"/>
                  <a:pt x="594" y="1115"/>
                  <a:pt x="558" y="1115"/>
                </a:cubicBezTo>
                <a:cubicBezTo>
                  <a:pt x="520" y="1115"/>
                  <a:pt x="484" y="1111"/>
                  <a:pt x="448" y="1104"/>
                </a:cubicBezTo>
                <a:cubicBezTo>
                  <a:pt x="412" y="1097"/>
                  <a:pt x="377" y="1086"/>
                  <a:pt x="344" y="1072"/>
                </a:cubicBezTo>
                <a:cubicBezTo>
                  <a:pt x="310" y="1058"/>
                  <a:pt x="278" y="1041"/>
                  <a:pt x="247" y="1021"/>
                </a:cubicBezTo>
                <a:cubicBezTo>
                  <a:pt x="217" y="1000"/>
                  <a:pt x="189" y="977"/>
                  <a:pt x="163" y="951"/>
                </a:cubicBezTo>
                <a:cubicBezTo>
                  <a:pt x="137" y="925"/>
                  <a:pt x="114" y="897"/>
                  <a:pt x="94" y="866"/>
                </a:cubicBezTo>
                <a:cubicBezTo>
                  <a:pt x="73" y="836"/>
                  <a:pt x="56" y="804"/>
                  <a:pt x="42" y="770"/>
                </a:cubicBezTo>
                <a:cubicBezTo>
                  <a:pt x="28" y="736"/>
                  <a:pt x="18" y="701"/>
                  <a:pt x="10" y="665"/>
                </a:cubicBezTo>
                <a:cubicBezTo>
                  <a:pt x="3" y="630"/>
                  <a:pt x="0" y="593"/>
                  <a:pt x="0" y="557"/>
                </a:cubicBezTo>
                <a:cubicBezTo>
                  <a:pt x="0" y="520"/>
                  <a:pt x="3" y="484"/>
                  <a:pt x="10" y="448"/>
                </a:cubicBezTo>
                <a:cubicBezTo>
                  <a:pt x="18" y="412"/>
                  <a:pt x="28" y="377"/>
                  <a:pt x="42" y="344"/>
                </a:cubicBezTo>
                <a:cubicBezTo>
                  <a:pt x="56" y="310"/>
                  <a:pt x="73" y="278"/>
                  <a:pt x="94" y="247"/>
                </a:cubicBezTo>
                <a:cubicBezTo>
                  <a:pt x="114" y="217"/>
                  <a:pt x="137" y="189"/>
                  <a:pt x="163" y="163"/>
                </a:cubicBezTo>
                <a:cubicBezTo>
                  <a:pt x="189" y="137"/>
                  <a:pt x="217" y="114"/>
                  <a:pt x="247" y="93"/>
                </a:cubicBezTo>
                <a:cubicBezTo>
                  <a:pt x="278" y="73"/>
                  <a:pt x="310" y="56"/>
                  <a:pt x="344" y="42"/>
                </a:cubicBezTo>
                <a:cubicBezTo>
                  <a:pt x="377" y="28"/>
                  <a:pt x="412" y="17"/>
                  <a:pt x="448" y="10"/>
                </a:cubicBezTo>
                <a:cubicBezTo>
                  <a:pt x="484" y="3"/>
                  <a:pt x="520" y="0"/>
                  <a:pt x="558" y="0"/>
                </a:cubicBezTo>
                <a:cubicBezTo>
                  <a:pt x="594" y="0"/>
                  <a:pt x="631" y="3"/>
                  <a:pt x="667" y="10"/>
                </a:cubicBezTo>
                <a:cubicBezTo>
                  <a:pt x="702" y="17"/>
                  <a:pt x="737" y="28"/>
                  <a:pt x="771" y="42"/>
                </a:cubicBezTo>
                <a:cubicBezTo>
                  <a:pt x="805" y="56"/>
                  <a:pt x="837" y="73"/>
                  <a:pt x="867" y="93"/>
                </a:cubicBezTo>
                <a:cubicBezTo>
                  <a:pt x="898" y="114"/>
                  <a:pt x="926" y="137"/>
                  <a:pt x="952" y="163"/>
                </a:cubicBezTo>
                <a:cubicBezTo>
                  <a:pt x="978" y="189"/>
                  <a:pt x="1001" y="217"/>
                  <a:pt x="1021" y="247"/>
                </a:cubicBezTo>
                <a:cubicBezTo>
                  <a:pt x="1041" y="278"/>
                  <a:pt x="1059" y="310"/>
                  <a:pt x="1073" y="344"/>
                </a:cubicBezTo>
                <a:cubicBezTo>
                  <a:pt x="1087" y="377"/>
                  <a:pt x="1097" y="412"/>
                  <a:pt x="1104" y="448"/>
                </a:cubicBezTo>
                <a:cubicBezTo>
                  <a:pt x="1111" y="484"/>
                  <a:pt x="1115" y="520"/>
                  <a:pt x="1115" y="557"/>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51" name="" descr=""/>
          <p:cNvPicPr/>
          <p:nvPr/>
        </p:nvPicPr>
        <p:blipFill>
          <a:blip r:embed="rId8"/>
          <a:stretch/>
        </p:blipFill>
        <p:spPr>
          <a:xfrm>
            <a:off x="4103280" y="2340000"/>
            <a:ext cx="225360" cy="200160"/>
          </a:xfrm>
          <a:prstGeom prst="rect">
            <a:avLst/>
          </a:prstGeom>
          <a:noFill/>
          <a:ln w="0">
            <a:noFill/>
          </a:ln>
        </p:spPr>
      </p:pic>
      <p:sp>
        <p:nvSpPr>
          <p:cNvPr id="1152" name=""/>
          <p:cNvSpPr txBox="1"/>
          <p:nvPr/>
        </p:nvSpPr>
        <p:spPr>
          <a:xfrm>
            <a:off x="936000" y="3522960"/>
            <a:ext cx="214668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调度指令的实时性与一致性保障机制</a:t>
            </a:r>
            <a:endParaRPr b="0" lang="en-US" sz="1050" strike="noStrike" u="none">
              <a:solidFill>
                <a:srgbClr val="000000"/>
              </a:solidFill>
              <a:effectLst/>
              <a:uFillTx/>
              <a:latin typeface="Times New Roman"/>
            </a:endParaRPr>
          </a:p>
        </p:txBody>
      </p:sp>
      <p:pic>
        <p:nvPicPr>
          <p:cNvPr id="1153" name="" descr=""/>
          <p:cNvPicPr/>
          <p:nvPr/>
        </p:nvPicPr>
        <p:blipFill>
          <a:blip r:embed="rId9"/>
          <a:stretch/>
        </p:blipFill>
        <p:spPr>
          <a:xfrm>
            <a:off x="4011120" y="2808000"/>
            <a:ext cx="133200" cy="133200"/>
          </a:xfrm>
          <a:prstGeom prst="rect">
            <a:avLst/>
          </a:prstGeom>
          <a:noFill/>
          <a:ln w="0">
            <a:noFill/>
          </a:ln>
        </p:spPr>
      </p:pic>
      <p:sp>
        <p:nvSpPr>
          <p:cNvPr id="1154" name=""/>
          <p:cNvSpPr txBox="1"/>
          <p:nvPr/>
        </p:nvSpPr>
        <p:spPr>
          <a:xfrm>
            <a:off x="4546080" y="2337840"/>
            <a:ext cx="1006560" cy="212400"/>
          </a:xfrm>
          <a:prstGeom prst="rect">
            <a:avLst/>
          </a:prstGeom>
          <a:noFill/>
          <a:ln w="0">
            <a:noFill/>
          </a:ln>
        </p:spPr>
        <p:txBody>
          <a:bodyPr wrap="none" lIns="0" rIns="0" tIns="0" bIns="0" anchor="t">
            <a:spAutoFit/>
          </a:bodyPr>
          <a:p>
            <a:r>
              <a:rPr b="0" lang="zh-CN" sz="1320" strike="noStrike" u="none">
                <a:solidFill>
                  <a:srgbClr val="1e40af"/>
                </a:solidFill>
                <a:effectLst/>
                <a:uFillTx/>
                <a:latin typeface="WenQuanYiZenHei"/>
                <a:ea typeface="WenQuanYiZenHei"/>
              </a:rPr>
              <a:t>发电管理系统</a:t>
            </a:r>
            <a:endParaRPr b="0" lang="en-US" sz="1320" strike="noStrike" u="none">
              <a:solidFill>
                <a:srgbClr val="000000"/>
              </a:solidFill>
              <a:effectLst/>
              <a:uFillTx/>
              <a:latin typeface="Times New Roman"/>
            </a:endParaRPr>
          </a:p>
        </p:txBody>
      </p:sp>
      <p:pic>
        <p:nvPicPr>
          <p:cNvPr id="1155" name="" descr=""/>
          <p:cNvPicPr/>
          <p:nvPr/>
        </p:nvPicPr>
        <p:blipFill>
          <a:blip r:embed="rId10"/>
          <a:stretch/>
        </p:blipFill>
        <p:spPr>
          <a:xfrm>
            <a:off x="4011120" y="3075120"/>
            <a:ext cx="133200" cy="133200"/>
          </a:xfrm>
          <a:prstGeom prst="rect">
            <a:avLst/>
          </a:prstGeom>
          <a:noFill/>
          <a:ln w="0">
            <a:noFill/>
          </a:ln>
        </p:spPr>
      </p:pic>
      <p:sp>
        <p:nvSpPr>
          <p:cNvPr id="1156" name=""/>
          <p:cNvSpPr txBox="1"/>
          <p:nvPr/>
        </p:nvSpPr>
        <p:spPr>
          <a:xfrm>
            <a:off x="4211640" y="2787840"/>
            <a:ext cx="201240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发电设备参数实时监控与故障预警</a:t>
            </a:r>
            <a:endParaRPr b="0" lang="en-US" sz="1050" strike="noStrike" u="none">
              <a:solidFill>
                <a:srgbClr val="000000"/>
              </a:solidFill>
              <a:effectLst/>
              <a:uFillTx/>
              <a:latin typeface="Times New Roman"/>
            </a:endParaRPr>
          </a:p>
        </p:txBody>
      </p:sp>
      <p:pic>
        <p:nvPicPr>
          <p:cNvPr id="1157" name="" descr=""/>
          <p:cNvPicPr/>
          <p:nvPr/>
        </p:nvPicPr>
        <p:blipFill>
          <a:blip r:embed="rId11"/>
          <a:stretch/>
        </p:blipFill>
        <p:spPr>
          <a:xfrm>
            <a:off x="4011120" y="3342600"/>
            <a:ext cx="133200" cy="133200"/>
          </a:xfrm>
          <a:prstGeom prst="rect">
            <a:avLst/>
          </a:prstGeom>
          <a:noFill/>
          <a:ln w="0">
            <a:noFill/>
          </a:ln>
        </p:spPr>
      </p:pic>
      <p:sp>
        <p:nvSpPr>
          <p:cNvPr id="1158" name=""/>
          <p:cNvSpPr txBox="1"/>
          <p:nvPr/>
        </p:nvSpPr>
        <p:spPr>
          <a:xfrm>
            <a:off x="4211640" y="3055320"/>
            <a:ext cx="214668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基于</a:t>
            </a:r>
            <a:r>
              <a:rPr b="0" lang="zh-CN" sz="1050" strike="noStrike" u="none">
                <a:solidFill>
                  <a:srgbClr val="f5a623"/>
                </a:solidFill>
                <a:effectLst/>
                <a:uFillTx/>
                <a:latin typeface="WenQuanYiZenHei"/>
                <a:ea typeface="WenQuanYiZenHei"/>
              </a:rPr>
              <a:t>分布式存储</a:t>
            </a:r>
            <a:r>
              <a:rPr b="0" lang="zh-CN" sz="1050" strike="noStrike" u="none">
                <a:solidFill>
                  <a:srgbClr val="4b5563"/>
                </a:solidFill>
                <a:effectLst/>
                <a:uFillTx/>
                <a:latin typeface="WenQuanYiZenHei"/>
                <a:ea typeface="WenQuanYiZenHei"/>
              </a:rPr>
              <a:t>的海量实时数据管理</a:t>
            </a:r>
            <a:endParaRPr b="0" lang="en-US" sz="1050" strike="noStrike" u="none">
              <a:solidFill>
                <a:srgbClr val="000000"/>
              </a:solidFill>
              <a:effectLst/>
              <a:uFillTx/>
              <a:latin typeface="Times New Roman"/>
            </a:endParaRPr>
          </a:p>
        </p:txBody>
      </p:sp>
      <p:sp>
        <p:nvSpPr>
          <p:cNvPr id="1159" name=""/>
          <p:cNvSpPr/>
          <p:nvPr/>
        </p:nvSpPr>
        <p:spPr>
          <a:xfrm>
            <a:off x="7086240" y="2038680"/>
            <a:ext cx="3075840" cy="1872360"/>
          </a:xfrm>
          <a:custGeom>
            <a:avLst/>
            <a:gdLst/>
            <a:ahLst/>
            <a:rect l="0" t="0" r="r" b="b"/>
            <a:pathLst>
              <a:path w="8544" h="5201">
                <a:moveTo>
                  <a:pt x="0" y="5016"/>
                </a:moveTo>
                <a:lnTo>
                  <a:pt x="0" y="186"/>
                </a:lnTo>
                <a:cubicBezTo>
                  <a:pt x="0" y="174"/>
                  <a:pt x="1" y="162"/>
                  <a:pt x="4" y="150"/>
                </a:cubicBezTo>
                <a:cubicBezTo>
                  <a:pt x="6" y="138"/>
                  <a:pt x="10" y="126"/>
                  <a:pt x="14" y="115"/>
                </a:cubicBezTo>
                <a:cubicBezTo>
                  <a:pt x="19" y="104"/>
                  <a:pt x="25" y="93"/>
                  <a:pt x="31" y="83"/>
                </a:cubicBezTo>
                <a:cubicBezTo>
                  <a:pt x="38" y="73"/>
                  <a:pt x="46" y="63"/>
                  <a:pt x="55" y="55"/>
                </a:cubicBezTo>
                <a:cubicBezTo>
                  <a:pt x="63" y="46"/>
                  <a:pt x="73" y="39"/>
                  <a:pt x="83" y="32"/>
                </a:cubicBezTo>
                <a:cubicBezTo>
                  <a:pt x="93" y="25"/>
                  <a:pt x="104" y="19"/>
                  <a:pt x="115" y="15"/>
                </a:cubicBezTo>
                <a:cubicBezTo>
                  <a:pt x="126" y="10"/>
                  <a:pt x="138" y="6"/>
                  <a:pt x="150" y="4"/>
                </a:cubicBezTo>
                <a:cubicBezTo>
                  <a:pt x="162" y="2"/>
                  <a:pt x="174" y="0"/>
                  <a:pt x="186" y="0"/>
                </a:cubicBezTo>
                <a:lnTo>
                  <a:pt x="8358" y="0"/>
                </a:lnTo>
                <a:cubicBezTo>
                  <a:pt x="8370" y="0"/>
                  <a:pt x="8382" y="2"/>
                  <a:pt x="8394" y="4"/>
                </a:cubicBezTo>
                <a:cubicBezTo>
                  <a:pt x="8406" y="6"/>
                  <a:pt x="8418" y="10"/>
                  <a:pt x="8429" y="15"/>
                </a:cubicBezTo>
                <a:cubicBezTo>
                  <a:pt x="8440" y="19"/>
                  <a:pt x="8451" y="25"/>
                  <a:pt x="8461" y="32"/>
                </a:cubicBezTo>
                <a:cubicBezTo>
                  <a:pt x="8471" y="39"/>
                  <a:pt x="8481" y="46"/>
                  <a:pt x="8489" y="55"/>
                </a:cubicBezTo>
                <a:cubicBezTo>
                  <a:pt x="8498" y="63"/>
                  <a:pt x="8505" y="73"/>
                  <a:pt x="8512" y="83"/>
                </a:cubicBezTo>
                <a:cubicBezTo>
                  <a:pt x="8519" y="93"/>
                  <a:pt x="8525" y="104"/>
                  <a:pt x="8529" y="115"/>
                </a:cubicBezTo>
                <a:cubicBezTo>
                  <a:pt x="8534" y="126"/>
                  <a:pt x="8538" y="138"/>
                  <a:pt x="8540" y="150"/>
                </a:cubicBezTo>
                <a:cubicBezTo>
                  <a:pt x="8542" y="162"/>
                  <a:pt x="8544" y="174"/>
                  <a:pt x="8544" y="186"/>
                </a:cubicBezTo>
                <a:lnTo>
                  <a:pt x="8544" y="5016"/>
                </a:lnTo>
                <a:cubicBezTo>
                  <a:pt x="8544" y="5028"/>
                  <a:pt x="8542" y="5040"/>
                  <a:pt x="8540" y="5052"/>
                </a:cubicBezTo>
                <a:cubicBezTo>
                  <a:pt x="8538" y="5064"/>
                  <a:pt x="8534" y="5075"/>
                  <a:pt x="8529" y="5087"/>
                </a:cubicBezTo>
                <a:cubicBezTo>
                  <a:pt x="8525" y="5098"/>
                  <a:pt x="8519" y="5109"/>
                  <a:pt x="8512" y="5119"/>
                </a:cubicBezTo>
                <a:cubicBezTo>
                  <a:pt x="8505" y="5129"/>
                  <a:pt x="8498" y="5138"/>
                  <a:pt x="8489" y="5147"/>
                </a:cubicBezTo>
                <a:cubicBezTo>
                  <a:pt x="8481" y="5155"/>
                  <a:pt x="8471" y="5163"/>
                  <a:pt x="8461" y="5170"/>
                </a:cubicBezTo>
                <a:cubicBezTo>
                  <a:pt x="8451" y="5177"/>
                  <a:pt x="8440" y="5182"/>
                  <a:pt x="8429" y="5187"/>
                </a:cubicBezTo>
                <a:cubicBezTo>
                  <a:pt x="8418" y="5192"/>
                  <a:pt x="8406" y="5195"/>
                  <a:pt x="8394" y="5198"/>
                </a:cubicBezTo>
                <a:cubicBezTo>
                  <a:pt x="8382" y="5200"/>
                  <a:pt x="8370" y="5201"/>
                  <a:pt x="8358" y="5201"/>
                </a:cubicBezTo>
                <a:lnTo>
                  <a:pt x="186" y="5201"/>
                </a:lnTo>
                <a:cubicBezTo>
                  <a:pt x="174" y="5201"/>
                  <a:pt x="162" y="5200"/>
                  <a:pt x="150" y="5198"/>
                </a:cubicBezTo>
                <a:cubicBezTo>
                  <a:pt x="138" y="5195"/>
                  <a:pt x="126" y="5192"/>
                  <a:pt x="115" y="5187"/>
                </a:cubicBezTo>
                <a:cubicBezTo>
                  <a:pt x="104" y="5182"/>
                  <a:pt x="93" y="5177"/>
                  <a:pt x="83" y="5170"/>
                </a:cubicBezTo>
                <a:cubicBezTo>
                  <a:pt x="73" y="5163"/>
                  <a:pt x="63" y="5155"/>
                  <a:pt x="55" y="5147"/>
                </a:cubicBezTo>
                <a:cubicBezTo>
                  <a:pt x="46" y="5138"/>
                  <a:pt x="38" y="5129"/>
                  <a:pt x="31" y="5119"/>
                </a:cubicBezTo>
                <a:cubicBezTo>
                  <a:pt x="25" y="5109"/>
                  <a:pt x="19" y="5098"/>
                  <a:pt x="14" y="5087"/>
                </a:cubicBezTo>
                <a:cubicBezTo>
                  <a:pt x="10" y="5075"/>
                  <a:pt x="6" y="5064"/>
                  <a:pt x="4" y="5052"/>
                </a:cubicBezTo>
                <a:cubicBezTo>
                  <a:pt x="1" y="5040"/>
                  <a:pt x="0" y="5028"/>
                  <a:pt x="0" y="5016"/>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160" name=""/>
          <p:cNvSpPr/>
          <p:nvPr/>
        </p:nvSpPr>
        <p:spPr>
          <a:xfrm>
            <a:off x="7286760" y="2239560"/>
            <a:ext cx="401760" cy="401400"/>
          </a:xfrm>
          <a:custGeom>
            <a:avLst/>
            <a:gdLst/>
            <a:ahLst/>
            <a:rect l="0" t="0" r="r" b="b"/>
            <a:pathLst>
              <a:path w="1116" h="1115">
                <a:moveTo>
                  <a:pt x="1116" y="557"/>
                </a:moveTo>
                <a:cubicBezTo>
                  <a:pt x="1116" y="593"/>
                  <a:pt x="1112" y="630"/>
                  <a:pt x="1105" y="665"/>
                </a:cubicBezTo>
                <a:cubicBezTo>
                  <a:pt x="1098" y="701"/>
                  <a:pt x="1087" y="736"/>
                  <a:pt x="1073" y="770"/>
                </a:cubicBezTo>
                <a:cubicBezTo>
                  <a:pt x="1059" y="804"/>
                  <a:pt x="1042" y="836"/>
                  <a:pt x="1022" y="866"/>
                </a:cubicBezTo>
                <a:cubicBezTo>
                  <a:pt x="1001" y="897"/>
                  <a:pt x="978" y="925"/>
                  <a:pt x="952" y="951"/>
                </a:cubicBezTo>
                <a:cubicBezTo>
                  <a:pt x="926" y="977"/>
                  <a:pt x="898" y="1000"/>
                  <a:pt x="868" y="1021"/>
                </a:cubicBezTo>
                <a:cubicBezTo>
                  <a:pt x="837" y="1041"/>
                  <a:pt x="805" y="1058"/>
                  <a:pt x="772" y="1072"/>
                </a:cubicBezTo>
                <a:cubicBezTo>
                  <a:pt x="738" y="1086"/>
                  <a:pt x="703" y="1097"/>
                  <a:pt x="667" y="1104"/>
                </a:cubicBezTo>
                <a:cubicBezTo>
                  <a:pt x="631" y="1111"/>
                  <a:pt x="595" y="1115"/>
                  <a:pt x="558" y="1115"/>
                </a:cubicBezTo>
                <a:cubicBezTo>
                  <a:pt x="522" y="1115"/>
                  <a:pt x="486" y="1111"/>
                  <a:pt x="450" y="1104"/>
                </a:cubicBezTo>
                <a:cubicBezTo>
                  <a:pt x="414" y="1097"/>
                  <a:pt x="379" y="1086"/>
                  <a:pt x="344" y="1072"/>
                </a:cubicBezTo>
                <a:cubicBezTo>
                  <a:pt x="310" y="1058"/>
                  <a:pt x="278" y="1041"/>
                  <a:pt x="248" y="1021"/>
                </a:cubicBezTo>
                <a:cubicBezTo>
                  <a:pt x="217" y="1000"/>
                  <a:pt x="189" y="977"/>
                  <a:pt x="163" y="951"/>
                </a:cubicBezTo>
                <a:cubicBezTo>
                  <a:pt x="138" y="925"/>
                  <a:pt x="114" y="897"/>
                  <a:pt x="94" y="866"/>
                </a:cubicBezTo>
                <a:cubicBezTo>
                  <a:pt x="74" y="836"/>
                  <a:pt x="57" y="804"/>
                  <a:pt x="43" y="770"/>
                </a:cubicBezTo>
                <a:cubicBezTo>
                  <a:pt x="29" y="736"/>
                  <a:pt x="18" y="701"/>
                  <a:pt x="11" y="665"/>
                </a:cubicBezTo>
                <a:cubicBezTo>
                  <a:pt x="4" y="630"/>
                  <a:pt x="0" y="593"/>
                  <a:pt x="0" y="557"/>
                </a:cubicBezTo>
                <a:cubicBezTo>
                  <a:pt x="0" y="520"/>
                  <a:pt x="4" y="484"/>
                  <a:pt x="11" y="448"/>
                </a:cubicBezTo>
                <a:cubicBezTo>
                  <a:pt x="18" y="412"/>
                  <a:pt x="29" y="377"/>
                  <a:pt x="43" y="344"/>
                </a:cubicBezTo>
                <a:cubicBezTo>
                  <a:pt x="57" y="310"/>
                  <a:pt x="74" y="278"/>
                  <a:pt x="94" y="247"/>
                </a:cubicBezTo>
                <a:cubicBezTo>
                  <a:pt x="114" y="217"/>
                  <a:pt x="138" y="189"/>
                  <a:pt x="163" y="163"/>
                </a:cubicBezTo>
                <a:cubicBezTo>
                  <a:pt x="189" y="137"/>
                  <a:pt x="217" y="114"/>
                  <a:pt x="248" y="93"/>
                </a:cubicBezTo>
                <a:cubicBezTo>
                  <a:pt x="278" y="73"/>
                  <a:pt x="310" y="56"/>
                  <a:pt x="344" y="42"/>
                </a:cubicBezTo>
                <a:cubicBezTo>
                  <a:pt x="379" y="28"/>
                  <a:pt x="414" y="17"/>
                  <a:pt x="450" y="10"/>
                </a:cubicBezTo>
                <a:cubicBezTo>
                  <a:pt x="486" y="3"/>
                  <a:pt x="522" y="0"/>
                  <a:pt x="558" y="0"/>
                </a:cubicBezTo>
                <a:cubicBezTo>
                  <a:pt x="595" y="0"/>
                  <a:pt x="631" y="3"/>
                  <a:pt x="667" y="10"/>
                </a:cubicBezTo>
                <a:cubicBezTo>
                  <a:pt x="703" y="17"/>
                  <a:pt x="738" y="28"/>
                  <a:pt x="772" y="42"/>
                </a:cubicBezTo>
                <a:cubicBezTo>
                  <a:pt x="805" y="56"/>
                  <a:pt x="837" y="73"/>
                  <a:pt x="868" y="93"/>
                </a:cubicBezTo>
                <a:cubicBezTo>
                  <a:pt x="898" y="114"/>
                  <a:pt x="926" y="137"/>
                  <a:pt x="952" y="163"/>
                </a:cubicBezTo>
                <a:cubicBezTo>
                  <a:pt x="978" y="189"/>
                  <a:pt x="1001" y="217"/>
                  <a:pt x="1022" y="247"/>
                </a:cubicBezTo>
                <a:cubicBezTo>
                  <a:pt x="1042" y="278"/>
                  <a:pt x="1059" y="310"/>
                  <a:pt x="1073" y="344"/>
                </a:cubicBezTo>
                <a:cubicBezTo>
                  <a:pt x="1087" y="377"/>
                  <a:pt x="1098" y="412"/>
                  <a:pt x="1105" y="448"/>
                </a:cubicBezTo>
                <a:cubicBezTo>
                  <a:pt x="1112" y="484"/>
                  <a:pt x="1116" y="520"/>
                  <a:pt x="1116" y="557"/>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61" name="" descr=""/>
          <p:cNvPicPr/>
          <p:nvPr/>
        </p:nvPicPr>
        <p:blipFill>
          <a:blip r:embed="rId12"/>
          <a:stretch/>
        </p:blipFill>
        <p:spPr>
          <a:xfrm>
            <a:off x="7412400" y="2340000"/>
            <a:ext cx="150120" cy="200160"/>
          </a:xfrm>
          <a:prstGeom prst="rect">
            <a:avLst/>
          </a:prstGeom>
          <a:noFill/>
          <a:ln w="0">
            <a:noFill/>
          </a:ln>
        </p:spPr>
      </p:pic>
      <p:sp>
        <p:nvSpPr>
          <p:cNvPr id="1162" name=""/>
          <p:cNvSpPr txBox="1"/>
          <p:nvPr/>
        </p:nvSpPr>
        <p:spPr>
          <a:xfrm>
            <a:off x="4211640" y="3322440"/>
            <a:ext cx="201240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电力生产指标的连续性监测与分析</a:t>
            </a:r>
            <a:endParaRPr b="0" lang="en-US" sz="1050" strike="noStrike" u="none">
              <a:solidFill>
                <a:srgbClr val="000000"/>
              </a:solidFill>
              <a:effectLst/>
              <a:uFillTx/>
              <a:latin typeface="Times New Roman"/>
            </a:endParaRPr>
          </a:p>
        </p:txBody>
      </p:sp>
      <p:pic>
        <p:nvPicPr>
          <p:cNvPr id="1163" name="" descr=""/>
          <p:cNvPicPr/>
          <p:nvPr/>
        </p:nvPicPr>
        <p:blipFill>
          <a:blip r:embed="rId13"/>
          <a:stretch/>
        </p:blipFill>
        <p:spPr>
          <a:xfrm>
            <a:off x="7287120" y="2808000"/>
            <a:ext cx="133200" cy="133200"/>
          </a:xfrm>
          <a:prstGeom prst="rect">
            <a:avLst/>
          </a:prstGeom>
          <a:noFill/>
          <a:ln w="0">
            <a:noFill/>
          </a:ln>
        </p:spPr>
      </p:pic>
      <p:sp>
        <p:nvSpPr>
          <p:cNvPr id="1164" name=""/>
          <p:cNvSpPr txBox="1"/>
          <p:nvPr/>
        </p:nvSpPr>
        <p:spPr>
          <a:xfrm>
            <a:off x="7821720" y="2337840"/>
            <a:ext cx="1006560" cy="212400"/>
          </a:xfrm>
          <a:prstGeom prst="rect">
            <a:avLst/>
          </a:prstGeom>
          <a:noFill/>
          <a:ln w="0">
            <a:noFill/>
          </a:ln>
        </p:spPr>
        <p:txBody>
          <a:bodyPr wrap="none" lIns="0" rIns="0" tIns="0" bIns="0" anchor="t">
            <a:spAutoFit/>
          </a:bodyPr>
          <a:p>
            <a:r>
              <a:rPr b="0" lang="zh-CN" sz="1320" strike="noStrike" u="none">
                <a:solidFill>
                  <a:srgbClr val="1e40af"/>
                </a:solidFill>
                <a:effectLst/>
                <a:uFillTx/>
                <a:latin typeface="WenQuanYiZenHei"/>
                <a:ea typeface="WenQuanYiZenHei"/>
              </a:rPr>
              <a:t>用电服务应用</a:t>
            </a:r>
            <a:endParaRPr b="0" lang="en-US" sz="1320" strike="noStrike" u="none">
              <a:solidFill>
                <a:srgbClr val="000000"/>
              </a:solidFill>
              <a:effectLst/>
              <a:uFillTx/>
              <a:latin typeface="Times New Roman"/>
            </a:endParaRPr>
          </a:p>
        </p:txBody>
      </p:sp>
      <p:pic>
        <p:nvPicPr>
          <p:cNvPr id="1165" name="" descr=""/>
          <p:cNvPicPr/>
          <p:nvPr/>
        </p:nvPicPr>
        <p:blipFill>
          <a:blip r:embed="rId14"/>
          <a:stretch/>
        </p:blipFill>
        <p:spPr>
          <a:xfrm>
            <a:off x="7287120" y="3075120"/>
            <a:ext cx="133200" cy="133200"/>
          </a:xfrm>
          <a:prstGeom prst="rect">
            <a:avLst/>
          </a:prstGeom>
          <a:noFill/>
          <a:ln w="0">
            <a:noFill/>
          </a:ln>
        </p:spPr>
      </p:pic>
      <p:sp>
        <p:nvSpPr>
          <p:cNvPr id="1166" name=""/>
          <p:cNvSpPr txBox="1"/>
          <p:nvPr/>
        </p:nvSpPr>
        <p:spPr>
          <a:xfrm>
            <a:off x="7487640" y="2787840"/>
            <a:ext cx="201240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智能电表数据采集与处理的连续性</a:t>
            </a:r>
            <a:endParaRPr b="0" lang="en-US" sz="1050" strike="noStrike" u="none">
              <a:solidFill>
                <a:srgbClr val="000000"/>
              </a:solidFill>
              <a:effectLst/>
              <a:uFillTx/>
              <a:latin typeface="Times New Roman"/>
            </a:endParaRPr>
          </a:p>
        </p:txBody>
      </p:sp>
      <p:pic>
        <p:nvPicPr>
          <p:cNvPr id="1167" name="" descr=""/>
          <p:cNvPicPr/>
          <p:nvPr/>
        </p:nvPicPr>
        <p:blipFill>
          <a:blip r:embed="rId15"/>
          <a:stretch/>
        </p:blipFill>
        <p:spPr>
          <a:xfrm>
            <a:off x="7287120" y="3342600"/>
            <a:ext cx="133200" cy="133200"/>
          </a:xfrm>
          <a:prstGeom prst="rect">
            <a:avLst/>
          </a:prstGeom>
          <a:noFill/>
          <a:ln w="0">
            <a:noFill/>
          </a:ln>
        </p:spPr>
      </p:pic>
      <p:sp>
        <p:nvSpPr>
          <p:cNvPr id="1168" name=""/>
          <p:cNvSpPr txBox="1"/>
          <p:nvPr/>
        </p:nvSpPr>
        <p:spPr>
          <a:xfrm>
            <a:off x="7487640" y="3055320"/>
            <a:ext cx="187848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电力交易系统的</a:t>
            </a:r>
            <a:r>
              <a:rPr b="0" lang="zh-CN" sz="1050" strike="noStrike" u="none">
                <a:solidFill>
                  <a:srgbClr val="f5a623"/>
                </a:solidFill>
                <a:effectLst/>
                <a:uFillTx/>
                <a:latin typeface="WenQuanYiZenHei"/>
                <a:ea typeface="WenQuanYiZenHei"/>
              </a:rPr>
              <a:t>事务完整性</a:t>
            </a:r>
            <a:r>
              <a:rPr b="0" lang="zh-CN" sz="1050" strike="noStrike" u="none">
                <a:solidFill>
                  <a:srgbClr val="4b5563"/>
                </a:solidFill>
                <a:effectLst/>
                <a:uFillTx/>
                <a:latin typeface="WenQuanYiZenHei"/>
                <a:ea typeface="WenQuanYiZenHei"/>
              </a:rPr>
              <a:t>保障</a:t>
            </a:r>
            <a:endParaRPr b="0" lang="en-US" sz="1050" strike="noStrike" u="none">
              <a:solidFill>
                <a:srgbClr val="000000"/>
              </a:solidFill>
              <a:effectLst/>
              <a:uFillTx/>
              <a:latin typeface="Times New Roman"/>
            </a:endParaRPr>
          </a:p>
        </p:txBody>
      </p:sp>
      <p:pic>
        <p:nvPicPr>
          <p:cNvPr id="1169" name="" descr=""/>
          <p:cNvPicPr/>
          <p:nvPr/>
        </p:nvPicPr>
        <p:blipFill>
          <a:blip r:embed="rId16"/>
          <a:stretch/>
        </p:blipFill>
        <p:spPr>
          <a:xfrm>
            <a:off x="534960" y="4145040"/>
            <a:ext cx="250200" cy="200160"/>
          </a:xfrm>
          <a:prstGeom prst="rect">
            <a:avLst/>
          </a:prstGeom>
          <a:noFill/>
          <a:ln w="0">
            <a:noFill/>
          </a:ln>
        </p:spPr>
      </p:pic>
      <p:sp>
        <p:nvSpPr>
          <p:cNvPr id="1170" name=""/>
          <p:cNvSpPr txBox="1"/>
          <p:nvPr/>
        </p:nvSpPr>
        <p:spPr>
          <a:xfrm>
            <a:off x="7487640" y="3322440"/>
            <a:ext cx="174420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用户服务平台的高可用性设计</a:t>
            </a:r>
            <a:endParaRPr b="0" lang="en-US" sz="1050" strike="noStrike" u="none">
              <a:solidFill>
                <a:srgbClr val="000000"/>
              </a:solidFill>
              <a:effectLst/>
              <a:uFillTx/>
              <a:latin typeface="Times New Roman"/>
            </a:endParaRPr>
          </a:p>
        </p:txBody>
      </p:sp>
      <p:pic>
        <p:nvPicPr>
          <p:cNvPr id="1171" name="" descr=""/>
          <p:cNvPicPr/>
          <p:nvPr/>
        </p:nvPicPr>
        <p:blipFill>
          <a:blip r:embed="rId17"/>
          <a:stretch/>
        </p:blipFill>
        <p:spPr>
          <a:xfrm>
            <a:off x="735480" y="4679640"/>
            <a:ext cx="133200" cy="133200"/>
          </a:xfrm>
          <a:prstGeom prst="rect">
            <a:avLst/>
          </a:prstGeom>
          <a:noFill/>
          <a:ln w="0">
            <a:noFill/>
          </a:ln>
        </p:spPr>
      </p:pic>
      <p:sp>
        <p:nvSpPr>
          <p:cNvPr id="1172" name=""/>
          <p:cNvSpPr txBox="1"/>
          <p:nvPr/>
        </p:nvSpPr>
        <p:spPr>
          <a:xfrm>
            <a:off x="885960" y="4118760"/>
            <a:ext cx="321948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电力行业业务无损恢复技术架构特点</a:t>
            </a:r>
            <a:endParaRPr b="0" lang="en-US" sz="1580" strike="noStrike" u="none">
              <a:solidFill>
                <a:srgbClr val="000000"/>
              </a:solidFill>
              <a:effectLst/>
              <a:uFillTx/>
              <a:latin typeface="Times New Roman"/>
            </a:endParaRPr>
          </a:p>
        </p:txBody>
      </p:sp>
      <p:sp>
        <p:nvSpPr>
          <p:cNvPr id="1173" name=""/>
          <p:cNvSpPr txBox="1"/>
          <p:nvPr/>
        </p:nvSpPr>
        <p:spPr>
          <a:xfrm>
            <a:off x="969480" y="4659480"/>
            <a:ext cx="1073520" cy="169560"/>
          </a:xfrm>
          <a:prstGeom prst="rect">
            <a:avLst/>
          </a:prstGeom>
          <a:noFill/>
          <a:ln w="0">
            <a:noFill/>
          </a:ln>
        </p:spPr>
        <p:txBody>
          <a:bodyPr wrap="none" lIns="0" rIns="0" tIns="0" bIns="0" anchor="t">
            <a:spAutoFit/>
          </a:bodyPr>
          <a:p>
            <a:r>
              <a:rPr b="0" lang="zh-CN" sz="1050" strike="noStrike" u="none">
                <a:solidFill>
                  <a:srgbClr val="1e40af"/>
                </a:solidFill>
                <a:effectLst/>
                <a:uFillTx/>
                <a:latin typeface="WenQuanYiZenHei"/>
                <a:ea typeface="WenQuanYiZenHei"/>
              </a:rPr>
              <a:t>三级数据中心架构</a:t>
            </a:r>
            <a:endParaRPr b="0" lang="en-US" sz="1050" strike="noStrike" u="none">
              <a:solidFill>
                <a:srgbClr val="000000"/>
              </a:solidFill>
              <a:effectLst/>
              <a:uFillTx/>
              <a:latin typeface="Times New Roman"/>
            </a:endParaRPr>
          </a:p>
        </p:txBody>
      </p:sp>
      <p:pic>
        <p:nvPicPr>
          <p:cNvPr id="1174" name="" descr=""/>
          <p:cNvPicPr/>
          <p:nvPr/>
        </p:nvPicPr>
        <p:blipFill>
          <a:blip r:embed="rId18"/>
          <a:stretch/>
        </p:blipFill>
        <p:spPr>
          <a:xfrm>
            <a:off x="5431680" y="4679640"/>
            <a:ext cx="116640" cy="133200"/>
          </a:xfrm>
          <a:prstGeom prst="rect">
            <a:avLst/>
          </a:prstGeom>
          <a:noFill/>
          <a:ln w="0">
            <a:noFill/>
          </a:ln>
        </p:spPr>
      </p:pic>
      <p:sp>
        <p:nvSpPr>
          <p:cNvPr id="1175" name=""/>
          <p:cNvSpPr txBox="1"/>
          <p:nvPr/>
        </p:nvSpPr>
        <p:spPr>
          <a:xfrm>
            <a:off x="969480" y="4859640"/>
            <a:ext cx="281700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数据级灾备、应用级灾备到集中式数据中心的层级演进</a:t>
            </a:r>
            <a:endParaRPr b="0" lang="en-US" sz="920" strike="noStrike" u="none">
              <a:solidFill>
                <a:srgbClr val="000000"/>
              </a:solidFill>
              <a:effectLst/>
              <a:uFillTx/>
              <a:latin typeface="Times New Roman"/>
            </a:endParaRPr>
          </a:p>
        </p:txBody>
      </p:sp>
      <p:sp>
        <p:nvSpPr>
          <p:cNvPr id="1176" name=""/>
          <p:cNvSpPr txBox="1"/>
          <p:nvPr/>
        </p:nvSpPr>
        <p:spPr>
          <a:xfrm>
            <a:off x="5649120" y="4659480"/>
            <a:ext cx="939600" cy="169560"/>
          </a:xfrm>
          <a:prstGeom prst="rect">
            <a:avLst/>
          </a:prstGeom>
          <a:noFill/>
          <a:ln w="0">
            <a:noFill/>
          </a:ln>
        </p:spPr>
        <p:txBody>
          <a:bodyPr wrap="none" lIns="0" rIns="0" tIns="0" bIns="0" anchor="t">
            <a:spAutoFit/>
          </a:bodyPr>
          <a:p>
            <a:r>
              <a:rPr b="0" lang="zh-CN" sz="1050" strike="noStrike" u="none">
                <a:solidFill>
                  <a:srgbClr val="1e40af"/>
                </a:solidFill>
                <a:effectLst/>
                <a:uFillTx/>
                <a:latin typeface="WenQuanYiZenHei"/>
                <a:ea typeface="WenQuanYiZenHei"/>
              </a:rPr>
              <a:t>分布式数据管理</a:t>
            </a:r>
            <a:endParaRPr b="0" lang="en-US" sz="1050" strike="noStrike" u="none">
              <a:solidFill>
                <a:srgbClr val="000000"/>
              </a:solidFill>
              <a:effectLst/>
              <a:uFillTx/>
              <a:latin typeface="Times New Roman"/>
            </a:endParaRPr>
          </a:p>
        </p:txBody>
      </p:sp>
      <p:pic>
        <p:nvPicPr>
          <p:cNvPr id="1177" name="" descr=""/>
          <p:cNvPicPr/>
          <p:nvPr/>
        </p:nvPicPr>
        <p:blipFill>
          <a:blip r:embed="rId19"/>
          <a:stretch/>
        </p:blipFill>
        <p:spPr>
          <a:xfrm>
            <a:off x="735480" y="5181120"/>
            <a:ext cx="150120" cy="133200"/>
          </a:xfrm>
          <a:prstGeom prst="rect">
            <a:avLst/>
          </a:prstGeom>
          <a:noFill/>
          <a:ln w="0">
            <a:noFill/>
          </a:ln>
        </p:spPr>
      </p:pic>
      <p:sp>
        <p:nvSpPr>
          <p:cNvPr id="1178" name=""/>
          <p:cNvSpPr txBox="1"/>
          <p:nvPr/>
        </p:nvSpPr>
        <p:spPr>
          <a:xfrm>
            <a:off x="5649120" y="4859640"/>
            <a:ext cx="223020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分布式存储、场景数据隔离和高效访问技术</a:t>
            </a:r>
            <a:endParaRPr b="0" lang="en-US" sz="920" strike="noStrike" u="none">
              <a:solidFill>
                <a:srgbClr val="000000"/>
              </a:solidFill>
              <a:effectLst/>
              <a:uFillTx/>
              <a:latin typeface="Times New Roman"/>
            </a:endParaRPr>
          </a:p>
        </p:txBody>
      </p:sp>
      <p:sp>
        <p:nvSpPr>
          <p:cNvPr id="1179" name=""/>
          <p:cNvSpPr txBox="1"/>
          <p:nvPr/>
        </p:nvSpPr>
        <p:spPr>
          <a:xfrm>
            <a:off x="986040" y="5160960"/>
            <a:ext cx="805320" cy="169560"/>
          </a:xfrm>
          <a:prstGeom prst="rect">
            <a:avLst/>
          </a:prstGeom>
          <a:noFill/>
          <a:ln w="0">
            <a:noFill/>
          </a:ln>
        </p:spPr>
        <p:txBody>
          <a:bodyPr wrap="none" lIns="0" rIns="0" tIns="0" bIns="0" anchor="t">
            <a:spAutoFit/>
          </a:bodyPr>
          <a:p>
            <a:r>
              <a:rPr b="0" lang="zh-CN" sz="1050" strike="noStrike" u="none">
                <a:solidFill>
                  <a:srgbClr val="1e40af"/>
                </a:solidFill>
                <a:effectLst/>
                <a:uFillTx/>
                <a:latin typeface="WenQuanYiZenHei"/>
                <a:ea typeface="WenQuanYiZenHei"/>
              </a:rPr>
              <a:t>业务多活设计</a:t>
            </a:r>
            <a:endParaRPr b="0" lang="en-US" sz="1050" strike="noStrike" u="none">
              <a:solidFill>
                <a:srgbClr val="000000"/>
              </a:solidFill>
              <a:effectLst/>
              <a:uFillTx/>
              <a:latin typeface="Times New Roman"/>
            </a:endParaRPr>
          </a:p>
        </p:txBody>
      </p:sp>
      <p:pic>
        <p:nvPicPr>
          <p:cNvPr id="1180" name="" descr=""/>
          <p:cNvPicPr/>
          <p:nvPr/>
        </p:nvPicPr>
        <p:blipFill>
          <a:blip r:embed="rId20"/>
          <a:stretch/>
        </p:blipFill>
        <p:spPr>
          <a:xfrm>
            <a:off x="5431680" y="5181120"/>
            <a:ext cx="166680" cy="133200"/>
          </a:xfrm>
          <a:prstGeom prst="rect">
            <a:avLst/>
          </a:prstGeom>
          <a:noFill/>
          <a:ln w="0">
            <a:noFill/>
          </a:ln>
        </p:spPr>
      </p:pic>
      <p:sp>
        <p:nvSpPr>
          <p:cNvPr id="1181" name=""/>
          <p:cNvSpPr txBox="1"/>
          <p:nvPr/>
        </p:nvSpPr>
        <p:spPr>
          <a:xfrm>
            <a:off x="986040" y="5361120"/>
            <a:ext cx="269964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分析决策中心多活，各中心地位均等，同时对外服务</a:t>
            </a:r>
            <a:endParaRPr b="0" lang="en-US" sz="920" strike="noStrike" u="none">
              <a:solidFill>
                <a:srgbClr val="000000"/>
              </a:solidFill>
              <a:effectLst/>
              <a:uFillTx/>
              <a:latin typeface="Times New Roman"/>
            </a:endParaRPr>
          </a:p>
        </p:txBody>
      </p:sp>
      <p:sp>
        <p:nvSpPr>
          <p:cNvPr id="1182" name=""/>
          <p:cNvSpPr txBox="1"/>
          <p:nvPr/>
        </p:nvSpPr>
        <p:spPr>
          <a:xfrm>
            <a:off x="5699160" y="5160960"/>
            <a:ext cx="1207800" cy="169560"/>
          </a:xfrm>
          <a:prstGeom prst="rect">
            <a:avLst/>
          </a:prstGeom>
          <a:noFill/>
          <a:ln w="0">
            <a:noFill/>
          </a:ln>
        </p:spPr>
        <p:txBody>
          <a:bodyPr wrap="none" lIns="0" rIns="0" tIns="0" bIns="0" anchor="t">
            <a:spAutoFit/>
          </a:bodyPr>
          <a:p>
            <a:r>
              <a:rPr b="0" lang="zh-CN" sz="1050" strike="noStrike" u="none">
                <a:solidFill>
                  <a:srgbClr val="1e40af"/>
                </a:solidFill>
                <a:effectLst/>
                <a:uFillTx/>
                <a:latin typeface="WenQuanYiZenHei"/>
                <a:ea typeface="WenQuanYiZenHei"/>
              </a:rPr>
              <a:t>高速网络与存储优化</a:t>
            </a:r>
            <a:endParaRPr b="0" lang="en-US" sz="1050" strike="noStrike" u="none">
              <a:solidFill>
                <a:srgbClr val="000000"/>
              </a:solidFill>
              <a:effectLst/>
              <a:uFillTx/>
              <a:latin typeface="Times New Roman"/>
            </a:endParaRPr>
          </a:p>
        </p:txBody>
      </p:sp>
      <p:sp>
        <p:nvSpPr>
          <p:cNvPr id="1183" name=""/>
          <p:cNvSpPr txBox="1"/>
          <p:nvPr/>
        </p:nvSpPr>
        <p:spPr>
          <a:xfrm>
            <a:off x="5699160" y="5361120"/>
            <a:ext cx="152640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高速广域网、虚拟化技术和双</a:t>
            </a:r>
            <a:endParaRPr b="0" lang="en-US" sz="920" strike="noStrike" u="none">
              <a:solidFill>
                <a:srgbClr val="000000"/>
              </a:solidFill>
              <a:effectLst/>
              <a:uFillTx/>
              <a:latin typeface="Times New Roman"/>
            </a:endParaRPr>
          </a:p>
        </p:txBody>
      </p:sp>
      <p:sp>
        <p:nvSpPr>
          <p:cNvPr id="1184" name=""/>
          <p:cNvSpPr txBox="1"/>
          <p:nvPr/>
        </p:nvSpPr>
        <p:spPr>
          <a:xfrm>
            <a:off x="7220160" y="5365080"/>
            <a:ext cx="360000" cy="136080"/>
          </a:xfrm>
          <a:prstGeom prst="rect">
            <a:avLst/>
          </a:prstGeom>
          <a:noFill/>
          <a:ln w="0">
            <a:noFill/>
          </a:ln>
        </p:spPr>
        <p:txBody>
          <a:bodyPr wrap="none" lIns="0" rIns="0" tIns="0" bIns="0" anchor="t">
            <a:spAutoFit/>
          </a:bodyPr>
          <a:p>
            <a:r>
              <a:rPr b="0" lang="en-US" sz="920" strike="noStrike" u="none">
                <a:solidFill>
                  <a:srgbClr val="4b5563"/>
                </a:solidFill>
                <a:effectLst/>
                <a:uFillTx/>
                <a:latin typeface="DejaVuSans"/>
                <a:ea typeface="DejaVuSans"/>
              </a:rPr>
              <a:t>Fabric</a:t>
            </a:r>
            <a:endParaRPr b="0" lang="en-US" sz="920" strike="noStrike" u="none">
              <a:solidFill>
                <a:srgbClr val="000000"/>
              </a:solidFill>
              <a:effectLst/>
              <a:uFillTx/>
              <a:latin typeface="Times New Roman"/>
            </a:endParaRPr>
          </a:p>
        </p:txBody>
      </p:sp>
      <p:sp>
        <p:nvSpPr>
          <p:cNvPr id="1185" name=""/>
          <p:cNvSpPr/>
          <p:nvPr/>
        </p:nvSpPr>
        <p:spPr>
          <a:xfrm>
            <a:off x="0" y="5949720"/>
            <a:ext cx="10696680" cy="401400"/>
          </a:xfrm>
          <a:custGeom>
            <a:avLst/>
            <a:gdLst/>
            <a:ahLst/>
            <a:rect l="0" t="0" r="r" b="b"/>
            <a:pathLst>
              <a:path w="29713" h="1115">
                <a:moveTo>
                  <a:pt x="0" y="0"/>
                </a:moveTo>
                <a:lnTo>
                  <a:pt x="29713" y="0"/>
                </a:lnTo>
                <a:lnTo>
                  <a:pt x="29713" y="1115"/>
                </a:lnTo>
                <a:lnTo>
                  <a:pt x="0" y="1115"/>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86" name=""/>
          <p:cNvSpPr txBox="1"/>
          <p:nvPr/>
        </p:nvSpPr>
        <p:spPr>
          <a:xfrm>
            <a:off x="7567560" y="5361120"/>
            <a:ext cx="47016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冗余架构</a:t>
            </a:r>
            <a:endParaRPr b="0" lang="en-US" sz="920" strike="noStrike" u="none">
              <a:solidFill>
                <a:srgbClr val="000000"/>
              </a:solidFill>
              <a:effectLst/>
              <a:uFillTx/>
              <a:latin typeface="Times New Roman"/>
            </a:endParaRPr>
          </a:p>
        </p:txBody>
      </p:sp>
      <p:sp>
        <p:nvSpPr>
          <p:cNvPr id="1187" name=""/>
          <p:cNvSpPr txBox="1"/>
          <p:nvPr/>
        </p:nvSpPr>
        <p:spPr>
          <a:xfrm>
            <a:off x="534960" y="6063480"/>
            <a:ext cx="2414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业务无损恢复：技术深析与行业应用案例</a:t>
            </a:r>
            <a:endParaRPr b="0" lang="en-US" sz="1050" strike="noStrike" u="none">
              <a:solidFill>
                <a:srgbClr val="000000"/>
              </a:solidFill>
              <a:effectLst/>
              <a:uFillTx/>
              <a:latin typeface="Times New Roman"/>
            </a:endParaRPr>
          </a:p>
        </p:txBody>
      </p:sp>
      <p:sp>
        <p:nvSpPr>
          <p:cNvPr id="1188" name=""/>
          <p:cNvSpPr txBox="1"/>
          <p:nvPr/>
        </p:nvSpPr>
        <p:spPr>
          <a:xfrm>
            <a:off x="9691560" y="6068160"/>
            <a:ext cx="47232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17 / 24</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9" name=""/>
          <p:cNvSpPr/>
          <p:nvPr/>
        </p:nvSpPr>
        <p:spPr>
          <a:xfrm>
            <a:off x="0" y="0"/>
            <a:ext cx="10696680" cy="7538040"/>
          </a:xfrm>
          <a:custGeom>
            <a:avLst/>
            <a:gdLst/>
            <a:ahLst/>
            <a:rect l="0" t="0" r="r" b="b"/>
            <a:pathLst>
              <a:path w="29713" h="20939">
                <a:moveTo>
                  <a:pt x="0" y="0"/>
                </a:moveTo>
                <a:lnTo>
                  <a:pt x="29713" y="0"/>
                </a:lnTo>
                <a:lnTo>
                  <a:pt x="29713" y="20939"/>
                </a:lnTo>
                <a:lnTo>
                  <a:pt x="0" y="20939"/>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90" name="" descr=""/>
          <p:cNvPicPr/>
          <p:nvPr/>
        </p:nvPicPr>
        <p:blipFill>
          <a:blip r:embed="rId1"/>
          <a:stretch/>
        </p:blipFill>
        <p:spPr>
          <a:xfrm>
            <a:off x="0" y="0"/>
            <a:ext cx="10696320" cy="7537320"/>
          </a:xfrm>
          <a:prstGeom prst="rect">
            <a:avLst/>
          </a:prstGeom>
          <a:noFill/>
          <a:ln w="0">
            <a:noFill/>
          </a:ln>
        </p:spPr>
      </p:pic>
      <p:pic>
        <p:nvPicPr>
          <p:cNvPr id="1191" name="" descr=""/>
          <p:cNvPicPr/>
          <p:nvPr/>
        </p:nvPicPr>
        <p:blipFill>
          <a:blip r:embed="rId2"/>
          <a:stretch/>
        </p:blipFill>
        <p:spPr>
          <a:xfrm>
            <a:off x="0" y="0"/>
            <a:ext cx="10696320" cy="1002600"/>
          </a:xfrm>
          <a:prstGeom prst="rect">
            <a:avLst/>
          </a:prstGeom>
          <a:noFill/>
          <a:ln w="0">
            <a:noFill/>
          </a:ln>
        </p:spPr>
      </p:pic>
      <p:sp>
        <p:nvSpPr>
          <p:cNvPr id="1192" name=""/>
          <p:cNvSpPr txBox="1"/>
          <p:nvPr/>
        </p:nvSpPr>
        <p:spPr>
          <a:xfrm>
            <a:off x="534960" y="178200"/>
            <a:ext cx="3303360" cy="378360"/>
          </a:xfrm>
          <a:prstGeom prst="rect">
            <a:avLst/>
          </a:prstGeom>
          <a:noFill/>
          <a:ln w="0">
            <a:noFill/>
          </a:ln>
        </p:spPr>
        <p:txBody>
          <a:bodyPr wrap="none" lIns="0" rIns="0" tIns="0" bIns="0" anchor="t">
            <a:spAutoFit/>
          </a:bodyPr>
          <a:p>
            <a:r>
              <a:rPr b="0" lang="zh-CN" sz="2370" strike="noStrike" u="none">
                <a:solidFill>
                  <a:srgbClr val="ffffff"/>
                </a:solidFill>
                <a:effectLst/>
                <a:uFillTx/>
                <a:latin typeface="WenQuanYiZenHei"/>
                <a:ea typeface="WenQuanYiZenHei"/>
              </a:rPr>
              <a:t>行业应用案例：金融行业</a:t>
            </a:r>
            <a:endParaRPr b="0" lang="en-US" sz="2370" strike="noStrike" u="none">
              <a:solidFill>
                <a:srgbClr val="000000"/>
              </a:solidFill>
              <a:effectLst/>
              <a:uFillTx/>
              <a:latin typeface="Times New Roman"/>
            </a:endParaRPr>
          </a:p>
        </p:txBody>
      </p:sp>
      <p:sp>
        <p:nvSpPr>
          <p:cNvPr id="1193" name=""/>
          <p:cNvSpPr/>
          <p:nvPr/>
        </p:nvSpPr>
        <p:spPr>
          <a:xfrm>
            <a:off x="551520" y="1270080"/>
            <a:ext cx="4663080" cy="2440440"/>
          </a:xfrm>
          <a:custGeom>
            <a:avLst/>
            <a:gdLst/>
            <a:ahLst/>
            <a:rect l="0" t="0" r="r" b="b"/>
            <a:pathLst>
              <a:path w="12953" h="6779">
                <a:moveTo>
                  <a:pt x="0" y="6592"/>
                </a:moveTo>
                <a:lnTo>
                  <a:pt x="0" y="186"/>
                </a:lnTo>
                <a:cubicBezTo>
                  <a:pt x="0" y="173"/>
                  <a:pt x="0" y="161"/>
                  <a:pt x="2" y="149"/>
                </a:cubicBezTo>
                <a:cubicBezTo>
                  <a:pt x="4" y="137"/>
                  <a:pt x="7" y="126"/>
                  <a:pt x="10" y="115"/>
                </a:cubicBezTo>
                <a:cubicBezTo>
                  <a:pt x="14" y="103"/>
                  <a:pt x="18" y="93"/>
                  <a:pt x="23" y="82"/>
                </a:cubicBezTo>
                <a:cubicBezTo>
                  <a:pt x="28" y="72"/>
                  <a:pt x="34" y="63"/>
                  <a:pt x="40" y="54"/>
                </a:cubicBezTo>
                <a:cubicBezTo>
                  <a:pt x="47" y="46"/>
                  <a:pt x="54" y="38"/>
                  <a:pt x="61" y="31"/>
                </a:cubicBezTo>
                <a:cubicBezTo>
                  <a:pt x="69" y="24"/>
                  <a:pt x="77" y="19"/>
                  <a:pt x="86" y="14"/>
                </a:cubicBezTo>
                <a:cubicBezTo>
                  <a:pt x="94" y="9"/>
                  <a:pt x="103" y="6"/>
                  <a:pt x="112" y="3"/>
                </a:cubicBezTo>
                <a:cubicBezTo>
                  <a:pt x="121" y="1"/>
                  <a:pt x="130" y="0"/>
                  <a:pt x="139" y="0"/>
                </a:cubicBezTo>
                <a:lnTo>
                  <a:pt x="12768" y="0"/>
                </a:lnTo>
                <a:cubicBezTo>
                  <a:pt x="12780" y="0"/>
                  <a:pt x="12792" y="1"/>
                  <a:pt x="12804" y="3"/>
                </a:cubicBezTo>
                <a:cubicBezTo>
                  <a:pt x="12816" y="6"/>
                  <a:pt x="12828" y="9"/>
                  <a:pt x="12839" y="14"/>
                </a:cubicBezTo>
                <a:cubicBezTo>
                  <a:pt x="12850" y="19"/>
                  <a:pt x="12861" y="24"/>
                  <a:pt x="12871" y="31"/>
                </a:cubicBezTo>
                <a:cubicBezTo>
                  <a:pt x="12881" y="38"/>
                  <a:pt x="12890" y="46"/>
                  <a:pt x="12899" y="54"/>
                </a:cubicBezTo>
                <a:cubicBezTo>
                  <a:pt x="12908" y="63"/>
                  <a:pt x="12915" y="72"/>
                  <a:pt x="12922" y="82"/>
                </a:cubicBezTo>
                <a:cubicBezTo>
                  <a:pt x="12929" y="93"/>
                  <a:pt x="12935" y="103"/>
                  <a:pt x="12939" y="115"/>
                </a:cubicBezTo>
                <a:cubicBezTo>
                  <a:pt x="12944" y="126"/>
                  <a:pt x="12947" y="137"/>
                  <a:pt x="12950" y="149"/>
                </a:cubicBezTo>
                <a:cubicBezTo>
                  <a:pt x="12952" y="161"/>
                  <a:pt x="12953" y="173"/>
                  <a:pt x="12953" y="186"/>
                </a:cubicBezTo>
                <a:lnTo>
                  <a:pt x="12953" y="6592"/>
                </a:lnTo>
                <a:cubicBezTo>
                  <a:pt x="12953" y="6605"/>
                  <a:pt x="12952" y="6617"/>
                  <a:pt x="12950" y="6629"/>
                </a:cubicBezTo>
                <a:cubicBezTo>
                  <a:pt x="12947" y="6642"/>
                  <a:pt x="12944" y="6653"/>
                  <a:pt x="12939" y="6664"/>
                </a:cubicBezTo>
                <a:cubicBezTo>
                  <a:pt x="12935" y="6676"/>
                  <a:pt x="12929" y="6686"/>
                  <a:pt x="12922" y="6697"/>
                </a:cubicBezTo>
                <a:cubicBezTo>
                  <a:pt x="12915" y="6707"/>
                  <a:pt x="12908" y="6716"/>
                  <a:pt x="12899" y="6725"/>
                </a:cubicBezTo>
                <a:cubicBezTo>
                  <a:pt x="12890" y="6733"/>
                  <a:pt x="12881" y="6741"/>
                  <a:pt x="12871" y="6748"/>
                </a:cubicBezTo>
                <a:cubicBezTo>
                  <a:pt x="12861" y="6755"/>
                  <a:pt x="12850" y="6760"/>
                  <a:pt x="12839" y="6765"/>
                </a:cubicBezTo>
                <a:cubicBezTo>
                  <a:pt x="12828" y="6770"/>
                  <a:pt x="12816" y="6773"/>
                  <a:pt x="12804" y="6776"/>
                </a:cubicBezTo>
                <a:cubicBezTo>
                  <a:pt x="12792" y="6778"/>
                  <a:pt x="12780" y="6779"/>
                  <a:pt x="12768" y="6779"/>
                </a:cubicBezTo>
                <a:lnTo>
                  <a:pt x="139" y="6779"/>
                </a:lnTo>
                <a:cubicBezTo>
                  <a:pt x="130" y="6779"/>
                  <a:pt x="121" y="6778"/>
                  <a:pt x="112" y="6776"/>
                </a:cubicBezTo>
                <a:cubicBezTo>
                  <a:pt x="103" y="6773"/>
                  <a:pt x="94" y="6770"/>
                  <a:pt x="86" y="6765"/>
                </a:cubicBezTo>
                <a:cubicBezTo>
                  <a:pt x="77" y="6760"/>
                  <a:pt x="69" y="6755"/>
                  <a:pt x="61" y="6748"/>
                </a:cubicBezTo>
                <a:cubicBezTo>
                  <a:pt x="54" y="6741"/>
                  <a:pt x="47" y="6733"/>
                  <a:pt x="40" y="6725"/>
                </a:cubicBezTo>
                <a:cubicBezTo>
                  <a:pt x="34" y="6716"/>
                  <a:pt x="28" y="6707"/>
                  <a:pt x="23" y="6697"/>
                </a:cubicBezTo>
                <a:cubicBezTo>
                  <a:pt x="18" y="6686"/>
                  <a:pt x="14" y="6676"/>
                  <a:pt x="10" y="6664"/>
                </a:cubicBezTo>
                <a:cubicBezTo>
                  <a:pt x="7" y="6653"/>
                  <a:pt x="4" y="6642"/>
                  <a:pt x="2" y="6629"/>
                </a:cubicBezTo>
                <a:cubicBezTo>
                  <a:pt x="0" y="6617"/>
                  <a:pt x="0" y="6605"/>
                  <a:pt x="0" y="6592"/>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194" name=""/>
          <p:cNvSpPr/>
          <p:nvPr/>
        </p:nvSpPr>
        <p:spPr>
          <a:xfrm>
            <a:off x="534600" y="1270080"/>
            <a:ext cx="67320" cy="2440440"/>
          </a:xfrm>
          <a:custGeom>
            <a:avLst/>
            <a:gdLst/>
            <a:ahLst/>
            <a:rect l="0" t="0" r="r" b="b"/>
            <a:pathLst>
              <a:path w="187" h="6779">
                <a:moveTo>
                  <a:pt x="0" y="0"/>
                </a:moveTo>
                <a:lnTo>
                  <a:pt x="187" y="0"/>
                </a:lnTo>
                <a:lnTo>
                  <a:pt x="187" y="6779"/>
                </a:lnTo>
                <a:lnTo>
                  <a:pt x="0" y="6779"/>
                </a:lnTo>
                <a:lnTo>
                  <a:pt x="0" y="0"/>
                </a:lnTo>
                <a:close/>
              </a:path>
            </a:pathLst>
          </a:custGeom>
          <a:solidFill>
            <a:srgbClr val="00336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95" name=""/>
          <p:cNvSpPr/>
          <p:nvPr/>
        </p:nvSpPr>
        <p:spPr>
          <a:xfrm>
            <a:off x="551520" y="3910680"/>
            <a:ext cx="4663080" cy="2340360"/>
          </a:xfrm>
          <a:custGeom>
            <a:avLst/>
            <a:gdLst/>
            <a:ahLst/>
            <a:rect l="0" t="0" r="r" b="b"/>
            <a:pathLst>
              <a:path w="12953" h="6501">
                <a:moveTo>
                  <a:pt x="0" y="6315"/>
                </a:moveTo>
                <a:lnTo>
                  <a:pt x="0" y="186"/>
                </a:lnTo>
                <a:cubicBezTo>
                  <a:pt x="0" y="174"/>
                  <a:pt x="0" y="162"/>
                  <a:pt x="2" y="150"/>
                </a:cubicBezTo>
                <a:cubicBezTo>
                  <a:pt x="4" y="138"/>
                  <a:pt x="7" y="126"/>
                  <a:pt x="10" y="115"/>
                </a:cubicBezTo>
                <a:cubicBezTo>
                  <a:pt x="14" y="104"/>
                  <a:pt x="18" y="93"/>
                  <a:pt x="23" y="83"/>
                </a:cubicBezTo>
                <a:cubicBezTo>
                  <a:pt x="28" y="73"/>
                  <a:pt x="34" y="63"/>
                  <a:pt x="40" y="55"/>
                </a:cubicBezTo>
                <a:cubicBezTo>
                  <a:pt x="47" y="46"/>
                  <a:pt x="54" y="38"/>
                  <a:pt x="61" y="32"/>
                </a:cubicBezTo>
                <a:cubicBezTo>
                  <a:pt x="69" y="25"/>
                  <a:pt x="77" y="19"/>
                  <a:pt x="86" y="14"/>
                </a:cubicBezTo>
                <a:cubicBezTo>
                  <a:pt x="94" y="10"/>
                  <a:pt x="103" y="6"/>
                  <a:pt x="112" y="4"/>
                </a:cubicBezTo>
                <a:cubicBezTo>
                  <a:pt x="121" y="1"/>
                  <a:pt x="130" y="0"/>
                  <a:pt x="139" y="0"/>
                </a:cubicBezTo>
                <a:lnTo>
                  <a:pt x="12768" y="0"/>
                </a:lnTo>
                <a:cubicBezTo>
                  <a:pt x="12780" y="0"/>
                  <a:pt x="12792" y="1"/>
                  <a:pt x="12804" y="4"/>
                </a:cubicBezTo>
                <a:cubicBezTo>
                  <a:pt x="12816" y="6"/>
                  <a:pt x="12828" y="10"/>
                  <a:pt x="12839" y="14"/>
                </a:cubicBezTo>
                <a:cubicBezTo>
                  <a:pt x="12850" y="19"/>
                  <a:pt x="12861" y="25"/>
                  <a:pt x="12871" y="32"/>
                </a:cubicBezTo>
                <a:cubicBezTo>
                  <a:pt x="12881" y="38"/>
                  <a:pt x="12890" y="46"/>
                  <a:pt x="12899" y="55"/>
                </a:cubicBezTo>
                <a:cubicBezTo>
                  <a:pt x="12908" y="63"/>
                  <a:pt x="12915" y="73"/>
                  <a:pt x="12922" y="83"/>
                </a:cubicBezTo>
                <a:cubicBezTo>
                  <a:pt x="12929" y="93"/>
                  <a:pt x="12935" y="104"/>
                  <a:pt x="12939" y="115"/>
                </a:cubicBezTo>
                <a:cubicBezTo>
                  <a:pt x="12944" y="126"/>
                  <a:pt x="12947" y="138"/>
                  <a:pt x="12950" y="150"/>
                </a:cubicBezTo>
                <a:cubicBezTo>
                  <a:pt x="12952" y="162"/>
                  <a:pt x="12953" y="174"/>
                  <a:pt x="12953" y="186"/>
                </a:cubicBezTo>
                <a:lnTo>
                  <a:pt x="12953" y="6315"/>
                </a:lnTo>
                <a:cubicBezTo>
                  <a:pt x="12953" y="6327"/>
                  <a:pt x="12952" y="6339"/>
                  <a:pt x="12950" y="6351"/>
                </a:cubicBezTo>
                <a:cubicBezTo>
                  <a:pt x="12947" y="6363"/>
                  <a:pt x="12944" y="6375"/>
                  <a:pt x="12939" y="6386"/>
                </a:cubicBezTo>
                <a:cubicBezTo>
                  <a:pt x="12935" y="6397"/>
                  <a:pt x="12929" y="6408"/>
                  <a:pt x="12922" y="6418"/>
                </a:cubicBezTo>
                <a:cubicBezTo>
                  <a:pt x="12915" y="6428"/>
                  <a:pt x="12908" y="6438"/>
                  <a:pt x="12899" y="6446"/>
                </a:cubicBezTo>
                <a:cubicBezTo>
                  <a:pt x="12890" y="6455"/>
                  <a:pt x="12881" y="6463"/>
                  <a:pt x="12871" y="6470"/>
                </a:cubicBezTo>
                <a:cubicBezTo>
                  <a:pt x="12861" y="6476"/>
                  <a:pt x="12850" y="6482"/>
                  <a:pt x="12839" y="6487"/>
                </a:cubicBezTo>
                <a:cubicBezTo>
                  <a:pt x="12828" y="6491"/>
                  <a:pt x="12816" y="6495"/>
                  <a:pt x="12804" y="6497"/>
                </a:cubicBezTo>
                <a:cubicBezTo>
                  <a:pt x="12792" y="6500"/>
                  <a:pt x="12780" y="6501"/>
                  <a:pt x="12768" y="6501"/>
                </a:cubicBezTo>
                <a:lnTo>
                  <a:pt x="139" y="6501"/>
                </a:lnTo>
                <a:cubicBezTo>
                  <a:pt x="130" y="6501"/>
                  <a:pt x="121" y="6500"/>
                  <a:pt x="112" y="6497"/>
                </a:cubicBezTo>
                <a:cubicBezTo>
                  <a:pt x="103" y="6495"/>
                  <a:pt x="94" y="6491"/>
                  <a:pt x="86" y="6487"/>
                </a:cubicBezTo>
                <a:cubicBezTo>
                  <a:pt x="77" y="6482"/>
                  <a:pt x="69" y="6476"/>
                  <a:pt x="61" y="6470"/>
                </a:cubicBezTo>
                <a:cubicBezTo>
                  <a:pt x="54" y="6463"/>
                  <a:pt x="47" y="6455"/>
                  <a:pt x="40" y="6446"/>
                </a:cubicBezTo>
                <a:cubicBezTo>
                  <a:pt x="34" y="6438"/>
                  <a:pt x="28" y="6428"/>
                  <a:pt x="23" y="6418"/>
                </a:cubicBezTo>
                <a:cubicBezTo>
                  <a:pt x="18" y="6408"/>
                  <a:pt x="14" y="6397"/>
                  <a:pt x="10" y="6386"/>
                </a:cubicBezTo>
                <a:cubicBezTo>
                  <a:pt x="7" y="6375"/>
                  <a:pt x="4" y="6363"/>
                  <a:pt x="2" y="6351"/>
                </a:cubicBezTo>
                <a:cubicBezTo>
                  <a:pt x="0" y="6339"/>
                  <a:pt x="0" y="6327"/>
                  <a:pt x="0" y="6315"/>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196" name=""/>
          <p:cNvSpPr/>
          <p:nvPr/>
        </p:nvSpPr>
        <p:spPr>
          <a:xfrm>
            <a:off x="534600" y="3910680"/>
            <a:ext cx="67320" cy="2340360"/>
          </a:xfrm>
          <a:custGeom>
            <a:avLst/>
            <a:gdLst/>
            <a:ahLst/>
            <a:rect l="0" t="0" r="r" b="b"/>
            <a:pathLst>
              <a:path w="187" h="6501">
                <a:moveTo>
                  <a:pt x="0" y="0"/>
                </a:moveTo>
                <a:lnTo>
                  <a:pt x="187" y="0"/>
                </a:lnTo>
                <a:lnTo>
                  <a:pt x="187" y="6501"/>
                </a:lnTo>
                <a:lnTo>
                  <a:pt x="0" y="6501"/>
                </a:lnTo>
                <a:lnTo>
                  <a:pt x="0" y="0"/>
                </a:lnTo>
                <a:close/>
              </a:path>
            </a:pathLst>
          </a:custGeom>
          <a:solidFill>
            <a:srgbClr val="00336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97" name=""/>
          <p:cNvSpPr/>
          <p:nvPr/>
        </p:nvSpPr>
        <p:spPr>
          <a:xfrm>
            <a:off x="768600" y="1470600"/>
            <a:ext cx="401400" cy="401400"/>
          </a:xfrm>
          <a:custGeom>
            <a:avLst/>
            <a:gdLst/>
            <a:ahLst/>
            <a:rect l="0" t="0" r="r" b="b"/>
            <a:pathLst>
              <a:path w="1115" h="1115">
                <a:moveTo>
                  <a:pt x="1115" y="557"/>
                </a:moveTo>
                <a:cubicBezTo>
                  <a:pt x="1115" y="594"/>
                  <a:pt x="1112" y="630"/>
                  <a:pt x="1105" y="666"/>
                </a:cubicBezTo>
                <a:cubicBezTo>
                  <a:pt x="1097" y="702"/>
                  <a:pt x="1087" y="737"/>
                  <a:pt x="1073" y="770"/>
                </a:cubicBezTo>
                <a:cubicBezTo>
                  <a:pt x="1059" y="804"/>
                  <a:pt x="1042" y="836"/>
                  <a:pt x="1021" y="867"/>
                </a:cubicBezTo>
                <a:cubicBezTo>
                  <a:pt x="1001" y="897"/>
                  <a:pt x="978" y="925"/>
                  <a:pt x="952" y="952"/>
                </a:cubicBezTo>
                <a:cubicBezTo>
                  <a:pt x="926" y="978"/>
                  <a:pt x="898" y="1001"/>
                  <a:pt x="868" y="1021"/>
                </a:cubicBezTo>
                <a:cubicBezTo>
                  <a:pt x="837" y="1042"/>
                  <a:pt x="805" y="1059"/>
                  <a:pt x="771" y="1073"/>
                </a:cubicBezTo>
                <a:cubicBezTo>
                  <a:pt x="738" y="1087"/>
                  <a:pt x="703" y="1097"/>
                  <a:pt x="667" y="1105"/>
                </a:cubicBezTo>
                <a:cubicBezTo>
                  <a:pt x="630" y="1112"/>
                  <a:pt x="594" y="1115"/>
                  <a:pt x="557" y="1115"/>
                </a:cubicBezTo>
                <a:cubicBezTo>
                  <a:pt x="521" y="1115"/>
                  <a:pt x="484" y="1112"/>
                  <a:pt x="449" y="1105"/>
                </a:cubicBezTo>
                <a:cubicBezTo>
                  <a:pt x="413" y="1097"/>
                  <a:pt x="378" y="1087"/>
                  <a:pt x="344" y="1073"/>
                </a:cubicBezTo>
                <a:cubicBezTo>
                  <a:pt x="310" y="1059"/>
                  <a:pt x="278" y="1042"/>
                  <a:pt x="248" y="1021"/>
                </a:cubicBezTo>
                <a:cubicBezTo>
                  <a:pt x="217" y="1001"/>
                  <a:pt x="189" y="978"/>
                  <a:pt x="163" y="952"/>
                </a:cubicBezTo>
                <a:cubicBezTo>
                  <a:pt x="137" y="925"/>
                  <a:pt x="114" y="897"/>
                  <a:pt x="94" y="867"/>
                </a:cubicBezTo>
                <a:cubicBezTo>
                  <a:pt x="74" y="836"/>
                  <a:pt x="57" y="804"/>
                  <a:pt x="43" y="770"/>
                </a:cubicBezTo>
                <a:cubicBezTo>
                  <a:pt x="29" y="737"/>
                  <a:pt x="18" y="702"/>
                  <a:pt x="11" y="666"/>
                </a:cubicBezTo>
                <a:cubicBezTo>
                  <a:pt x="4" y="630"/>
                  <a:pt x="0" y="594"/>
                  <a:pt x="0" y="557"/>
                </a:cubicBezTo>
                <a:cubicBezTo>
                  <a:pt x="0" y="521"/>
                  <a:pt x="4" y="484"/>
                  <a:pt x="11" y="448"/>
                </a:cubicBezTo>
                <a:cubicBezTo>
                  <a:pt x="18" y="413"/>
                  <a:pt x="29" y="378"/>
                  <a:pt x="43" y="344"/>
                </a:cubicBezTo>
                <a:cubicBezTo>
                  <a:pt x="57" y="310"/>
                  <a:pt x="74" y="278"/>
                  <a:pt x="94" y="248"/>
                </a:cubicBezTo>
                <a:cubicBezTo>
                  <a:pt x="114" y="217"/>
                  <a:pt x="137" y="189"/>
                  <a:pt x="163" y="163"/>
                </a:cubicBezTo>
                <a:cubicBezTo>
                  <a:pt x="189" y="137"/>
                  <a:pt x="217" y="114"/>
                  <a:pt x="248" y="94"/>
                </a:cubicBezTo>
                <a:cubicBezTo>
                  <a:pt x="278" y="74"/>
                  <a:pt x="310" y="56"/>
                  <a:pt x="344" y="42"/>
                </a:cubicBezTo>
                <a:cubicBezTo>
                  <a:pt x="378" y="28"/>
                  <a:pt x="413" y="18"/>
                  <a:pt x="449" y="11"/>
                </a:cubicBezTo>
                <a:cubicBezTo>
                  <a:pt x="484" y="4"/>
                  <a:pt x="521" y="0"/>
                  <a:pt x="557" y="0"/>
                </a:cubicBezTo>
                <a:cubicBezTo>
                  <a:pt x="594" y="0"/>
                  <a:pt x="630" y="4"/>
                  <a:pt x="667" y="11"/>
                </a:cubicBezTo>
                <a:cubicBezTo>
                  <a:pt x="703" y="18"/>
                  <a:pt x="738" y="28"/>
                  <a:pt x="771" y="42"/>
                </a:cubicBezTo>
                <a:cubicBezTo>
                  <a:pt x="805" y="56"/>
                  <a:pt x="837" y="74"/>
                  <a:pt x="868" y="94"/>
                </a:cubicBezTo>
                <a:cubicBezTo>
                  <a:pt x="898" y="114"/>
                  <a:pt x="926" y="137"/>
                  <a:pt x="952" y="163"/>
                </a:cubicBezTo>
                <a:cubicBezTo>
                  <a:pt x="978" y="189"/>
                  <a:pt x="1001" y="217"/>
                  <a:pt x="1021" y="248"/>
                </a:cubicBezTo>
                <a:cubicBezTo>
                  <a:pt x="1042" y="278"/>
                  <a:pt x="1059" y="310"/>
                  <a:pt x="1073" y="344"/>
                </a:cubicBezTo>
                <a:cubicBezTo>
                  <a:pt x="1087" y="378"/>
                  <a:pt x="1097" y="413"/>
                  <a:pt x="1105" y="448"/>
                </a:cubicBezTo>
                <a:cubicBezTo>
                  <a:pt x="1112" y="484"/>
                  <a:pt x="1115" y="521"/>
                  <a:pt x="1115" y="557"/>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98" name="" descr=""/>
          <p:cNvPicPr/>
          <p:nvPr/>
        </p:nvPicPr>
        <p:blipFill>
          <a:blip r:embed="rId3"/>
          <a:stretch/>
        </p:blipFill>
        <p:spPr>
          <a:xfrm>
            <a:off x="885960" y="1571040"/>
            <a:ext cx="174960" cy="200160"/>
          </a:xfrm>
          <a:prstGeom prst="rect">
            <a:avLst/>
          </a:prstGeom>
          <a:noFill/>
          <a:ln w="0">
            <a:noFill/>
          </a:ln>
        </p:spPr>
      </p:pic>
      <p:sp>
        <p:nvSpPr>
          <p:cNvPr id="1199" name=""/>
          <p:cNvSpPr txBox="1"/>
          <p:nvPr/>
        </p:nvSpPr>
        <p:spPr>
          <a:xfrm>
            <a:off x="534960" y="614880"/>
            <a:ext cx="32194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分析银行、证券、保险等金融机构的业务无损恢复实践</a:t>
            </a:r>
            <a:endParaRPr b="0" lang="en-US" sz="1050" strike="noStrike" u="none">
              <a:solidFill>
                <a:srgbClr val="000000"/>
              </a:solidFill>
              <a:effectLst/>
              <a:uFillTx/>
              <a:latin typeface="Times New Roman"/>
            </a:endParaRPr>
          </a:p>
        </p:txBody>
      </p:sp>
      <p:pic>
        <p:nvPicPr>
          <p:cNvPr id="1200" name="" descr=""/>
          <p:cNvPicPr/>
          <p:nvPr/>
        </p:nvPicPr>
        <p:blipFill>
          <a:blip r:embed="rId4"/>
          <a:stretch/>
        </p:blipFill>
        <p:spPr>
          <a:xfrm>
            <a:off x="768960" y="2039040"/>
            <a:ext cx="133200" cy="133200"/>
          </a:xfrm>
          <a:prstGeom prst="rect">
            <a:avLst/>
          </a:prstGeom>
          <a:noFill/>
          <a:ln w="0">
            <a:noFill/>
          </a:ln>
        </p:spPr>
      </p:pic>
      <p:sp>
        <p:nvSpPr>
          <p:cNvPr id="1201" name=""/>
          <p:cNvSpPr txBox="1"/>
          <p:nvPr/>
        </p:nvSpPr>
        <p:spPr>
          <a:xfrm>
            <a:off x="1303560" y="1545120"/>
            <a:ext cx="221364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支付宝：三地五中心架构</a:t>
            </a:r>
            <a:endParaRPr b="0" lang="en-US" sz="1580" strike="noStrike" u="none">
              <a:solidFill>
                <a:srgbClr val="000000"/>
              </a:solidFill>
              <a:effectLst/>
              <a:uFillTx/>
              <a:latin typeface="Times New Roman"/>
            </a:endParaRPr>
          </a:p>
        </p:txBody>
      </p:sp>
      <p:pic>
        <p:nvPicPr>
          <p:cNvPr id="1202" name="" descr=""/>
          <p:cNvPicPr/>
          <p:nvPr/>
        </p:nvPicPr>
        <p:blipFill>
          <a:blip r:embed="rId5"/>
          <a:stretch/>
        </p:blipFill>
        <p:spPr>
          <a:xfrm>
            <a:off x="768960" y="2340000"/>
            <a:ext cx="133200" cy="133200"/>
          </a:xfrm>
          <a:prstGeom prst="rect">
            <a:avLst/>
          </a:prstGeom>
          <a:noFill/>
          <a:ln w="0">
            <a:noFill/>
          </a:ln>
        </p:spPr>
      </p:pic>
      <p:sp>
        <p:nvSpPr>
          <p:cNvPr id="1203" name=""/>
          <p:cNvSpPr txBox="1"/>
          <p:nvPr/>
        </p:nvSpPr>
        <p:spPr>
          <a:xfrm>
            <a:off x="969480" y="2018880"/>
            <a:ext cx="40240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在三个地理位置分散的城市部署五个数据中心，形成高可用物理布局</a:t>
            </a:r>
            <a:endParaRPr b="0" lang="en-US" sz="1050" strike="noStrike" u="none">
              <a:solidFill>
                <a:srgbClr val="000000"/>
              </a:solidFill>
              <a:effectLst/>
              <a:uFillTx/>
              <a:latin typeface="Times New Roman"/>
            </a:endParaRPr>
          </a:p>
        </p:txBody>
      </p:sp>
      <p:sp>
        <p:nvSpPr>
          <p:cNvPr id="1204" name=""/>
          <p:cNvSpPr txBox="1"/>
          <p:nvPr/>
        </p:nvSpPr>
        <p:spPr>
          <a:xfrm>
            <a:off x="969480" y="2319840"/>
            <a:ext cx="40240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单元化设计：将业务系统拆分为独立、自治的业务单元，每单元包含</a:t>
            </a:r>
            <a:endParaRPr b="0" lang="en-US" sz="1050" strike="noStrike" u="none">
              <a:solidFill>
                <a:srgbClr val="000000"/>
              </a:solidFill>
              <a:effectLst/>
              <a:uFillTx/>
              <a:latin typeface="Times New Roman"/>
            </a:endParaRPr>
          </a:p>
        </p:txBody>
      </p:sp>
      <p:pic>
        <p:nvPicPr>
          <p:cNvPr id="1205" name="" descr=""/>
          <p:cNvPicPr/>
          <p:nvPr/>
        </p:nvPicPr>
        <p:blipFill>
          <a:blip r:embed="rId6"/>
          <a:stretch/>
        </p:blipFill>
        <p:spPr>
          <a:xfrm>
            <a:off x="768960" y="2841120"/>
            <a:ext cx="133200" cy="133200"/>
          </a:xfrm>
          <a:prstGeom prst="rect">
            <a:avLst/>
          </a:prstGeom>
          <a:noFill/>
          <a:ln w="0">
            <a:noFill/>
          </a:ln>
        </p:spPr>
      </p:pic>
      <p:sp>
        <p:nvSpPr>
          <p:cNvPr id="1206" name=""/>
          <p:cNvSpPr txBox="1"/>
          <p:nvPr/>
        </p:nvSpPr>
        <p:spPr>
          <a:xfrm>
            <a:off x="969480" y="2520360"/>
            <a:ext cx="12078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完整应用和数据副本</a:t>
            </a:r>
            <a:endParaRPr b="0" lang="en-US" sz="1050" strike="noStrike" u="none">
              <a:solidFill>
                <a:srgbClr val="000000"/>
              </a:solidFill>
              <a:effectLst/>
              <a:uFillTx/>
              <a:latin typeface="Times New Roman"/>
            </a:endParaRPr>
          </a:p>
        </p:txBody>
      </p:sp>
      <p:sp>
        <p:nvSpPr>
          <p:cNvPr id="1207" name=""/>
          <p:cNvSpPr txBox="1"/>
          <p:nvPr/>
        </p:nvSpPr>
        <p:spPr>
          <a:xfrm>
            <a:off x="969480" y="2821320"/>
            <a:ext cx="2689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基于</a:t>
            </a:r>
            <a:endParaRPr b="0" lang="en-US" sz="1050" strike="noStrike" u="none">
              <a:solidFill>
                <a:srgbClr val="000000"/>
              </a:solidFill>
              <a:effectLst/>
              <a:uFillTx/>
              <a:latin typeface="Times New Roman"/>
            </a:endParaRPr>
          </a:p>
        </p:txBody>
      </p:sp>
      <p:sp>
        <p:nvSpPr>
          <p:cNvPr id="1208" name=""/>
          <p:cNvSpPr txBox="1"/>
          <p:nvPr/>
        </p:nvSpPr>
        <p:spPr>
          <a:xfrm>
            <a:off x="1236960" y="2826000"/>
            <a:ext cx="771120" cy="157320"/>
          </a:xfrm>
          <a:prstGeom prst="rect">
            <a:avLst/>
          </a:prstGeom>
          <a:noFill/>
          <a:ln w="0">
            <a:noFill/>
          </a:ln>
        </p:spPr>
        <p:txBody>
          <a:bodyPr wrap="none" lIns="0" rIns="0" tIns="0" bIns="0" anchor="t">
            <a:spAutoFit/>
          </a:bodyPr>
          <a:p>
            <a:r>
              <a:rPr b="0" lang="en-US" sz="1050" strike="noStrike" u="none">
                <a:solidFill>
                  <a:srgbClr val="f5a623"/>
                </a:solidFill>
                <a:effectLst/>
                <a:uFillTx/>
                <a:latin typeface="DejaVuSans"/>
                <a:ea typeface="DejaVuSans"/>
              </a:rPr>
              <a:t>Multi-Paxos</a:t>
            </a:r>
            <a:endParaRPr b="0" lang="en-US" sz="1050" strike="noStrike" u="none">
              <a:solidFill>
                <a:srgbClr val="000000"/>
              </a:solidFill>
              <a:effectLst/>
              <a:uFillTx/>
              <a:latin typeface="Times New Roman"/>
            </a:endParaRPr>
          </a:p>
        </p:txBody>
      </p:sp>
      <p:sp>
        <p:nvSpPr>
          <p:cNvPr id="1209" name=""/>
          <p:cNvSpPr txBox="1"/>
          <p:nvPr/>
        </p:nvSpPr>
        <p:spPr>
          <a:xfrm>
            <a:off x="1994760" y="2821320"/>
            <a:ext cx="805680" cy="169560"/>
          </a:xfrm>
          <a:prstGeom prst="rect">
            <a:avLst/>
          </a:prstGeom>
          <a:noFill/>
          <a:ln w="0">
            <a:noFill/>
          </a:ln>
        </p:spPr>
        <p:txBody>
          <a:bodyPr wrap="none" lIns="0" rIns="0" tIns="0" bIns="0" anchor="t">
            <a:spAutoFit/>
          </a:bodyPr>
          <a:p>
            <a:r>
              <a:rPr b="0" lang="zh-CN" sz="1050" strike="noStrike" u="none">
                <a:solidFill>
                  <a:srgbClr val="f5a623"/>
                </a:solidFill>
                <a:effectLst/>
                <a:uFillTx/>
                <a:latin typeface="WenQuanYiZenHei"/>
                <a:ea typeface="WenQuanYiZenHei"/>
              </a:rPr>
              <a:t>一致性协议</a:t>
            </a:r>
            <a:r>
              <a:rPr b="0" lang="zh-CN" sz="1050" strike="noStrike" u="none">
                <a:solidFill>
                  <a:srgbClr val="374151"/>
                </a:solidFill>
                <a:effectLst/>
                <a:uFillTx/>
                <a:latin typeface="WenQuanYiZenHei"/>
                <a:ea typeface="WenQuanYiZenHei"/>
              </a:rPr>
              <a:t>的</a:t>
            </a:r>
            <a:endParaRPr b="0" lang="en-US" sz="1050" strike="noStrike" u="none">
              <a:solidFill>
                <a:srgbClr val="000000"/>
              </a:solidFill>
              <a:effectLst/>
              <a:uFillTx/>
              <a:latin typeface="Times New Roman"/>
            </a:endParaRPr>
          </a:p>
        </p:txBody>
      </p:sp>
      <p:sp>
        <p:nvSpPr>
          <p:cNvPr id="1210" name=""/>
          <p:cNvSpPr txBox="1"/>
          <p:nvPr/>
        </p:nvSpPr>
        <p:spPr>
          <a:xfrm>
            <a:off x="2797200" y="2826000"/>
            <a:ext cx="75636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OceanBase</a:t>
            </a:r>
            <a:endParaRPr b="0" lang="en-US" sz="1050" strike="noStrike" u="none">
              <a:solidFill>
                <a:srgbClr val="000000"/>
              </a:solidFill>
              <a:effectLst/>
              <a:uFillTx/>
              <a:latin typeface="Times New Roman"/>
            </a:endParaRPr>
          </a:p>
        </p:txBody>
      </p:sp>
      <p:sp>
        <p:nvSpPr>
          <p:cNvPr id="1211" name=""/>
          <p:cNvSpPr txBox="1"/>
          <p:nvPr/>
        </p:nvSpPr>
        <p:spPr>
          <a:xfrm>
            <a:off x="3550320" y="2821320"/>
            <a:ext cx="12078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分布式数据库，支持</a:t>
            </a:r>
            <a:endParaRPr b="0" lang="en-US" sz="1050" strike="noStrike" u="none">
              <a:solidFill>
                <a:srgbClr val="000000"/>
              </a:solidFill>
              <a:effectLst/>
              <a:uFillTx/>
              <a:latin typeface="Times New Roman"/>
            </a:endParaRPr>
          </a:p>
        </p:txBody>
      </p:sp>
      <p:sp>
        <p:nvSpPr>
          <p:cNvPr id="1212" name=""/>
          <p:cNvSpPr txBox="1"/>
          <p:nvPr/>
        </p:nvSpPr>
        <p:spPr>
          <a:xfrm>
            <a:off x="4753800" y="2826000"/>
            <a:ext cx="13320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8</a:t>
            </a:r>
            <a:endParaRPr b="0" lang="en-US" sz="1050" strike="noStrike" u="none">
              <a:solidFill>
                <a:srgbClr val="000000"/>
              </a:solidFill>
              <a:effectLst/>
              <a:uFillTx/>
              <a:latin typeface="Times New Roman"/>
            </a:endParaRPr>
          </a:p>
        </p:txBody>
      </p:sp>
      <p:sp>
        <p:nvSpPr>
          <p:cNvPr id="1213" name=""/>
          <p:cNvSpPr txBox="1"/>
          <p:nvPr/>
        </p:nvSpPr>
        <p:spPr>
          <a:xfrm>
            <a:off x="4838760" y="2821320"/>
            <a:ext cx="1350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秒</a:t>
            </a:r>
            <a:endParaRPr b="0" lang="en-US" sz="1050" strike="noStrike" u="none">
              <a:solidFill>
                <a:srgbClr val="000000"/>
              </a:solidFill>
              <a:effectLst/>
              <a:uFillTx/>
              <a:latin typeface="Times New Roman"/>
            </a:endParaRPr>
          </a:p>
        </p:txBody>
      </p:sp>
      <p:pic>
        <p:nvPicPr>
          <p:cNvPr id="1214" name="" descr=""/>
          <p:cNvPicPr/>
          <p:nvPr/>
        </p:nvPicPr>
        <p:blipFill>
          <a:blip r:embed="rId7"/>
          <a:stretch/>
        </p:blipFill>
        <p:spPr>
          <a:xfrm>
            <a:off x="768960" y="3342600"/>
            <a:ext cx="133200" cy="133200"/>
          </a:xfrm>
          <a:prstGeom prst="rect">
            <a:avLst/>
          </a:prstGeom>
          <a:noFill/>
          <a:ln w="0">
            <a:noFill/>
          </a:ln>
        </p:spPr>
      </p:pic>
      <p:sp>
        <p:nvSpPr>
          <p:cNvPr id="1215" name=""/>
          <p:cNvSpPr txBox="1"/>
          <p:nvPr/>
        </p:nvSpPr>
        <p:spPr>
          <a:xfrm>
            <a:off x="969480" y="3021840"/>
            <a:ext cx="6714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内故障切换</a:t>
            </a:r>
            <a:endParaRPr b="0" lang="en-US" sz="1050" strike="noStrike" u="none">
              <a:solidFill>
                <a:srgbClr val="000000"/>
              </a:solidFill>
              <a:effectLst/>
              <a:uFillTx/>
              <a:latin typeface="Times New Roman"/>
            </a:endParaRPr>
          </a:p>
        </p:txBody>
      </p:sp>
      <p:sp>
        <p:nvSpPr>
          <p:cNvPr id="1216" name=""/>
          <p:cNvSpPr/>
          <p:nvPr/>
        </p:nvSpPr>
        <p:spPr>
          <a:xfrm>
            <a:off x="768600" y="4111200"/>
            <a:ext cx="401400" cy="401760"/>
          </a:xfrm>
          <a:custGeom>
            <a:avLst/>
            <a:gdLst/>
            <a:ahLst/>
            <a:rect l="0" t="0" r="r" b="b"/>
            <a:pathLst>
              <a:path w="1115" h="1116">
                <a:moveTo>
                  <a:pt x="1115" y="558"/>
                </a:moveTo>
                <a:cubicBezTo>
                  <a:pt x="1115" y="595"/>
                  <a:pt x="1112" y="631"/>
                  <a:pt x="1105" y="667"/>
                </a:cubicBezTo>
                <a:cubicBezTo>
                  <a:pt x="1097" y="703"/>
                  <a:pt x="1087" y="738"/>
                  <a:pt x="1073" y="772"/>
                </a:cubicBezTo>
                <a:cubicBezTo>
                  <a:pt x="1059" y="805"/>
                  <a:pt x="1042" y="838"/>
                  <a:pt x="1021" y="868"/>
                </a:cubicBezTo>
                <a:cubicBezTo>
                  <a:pt x="1001" y="898"/>
                  <a:pt x="978" y="927"/>
                  <a:pt x="952" y="952"/>
                </a:cubicBezTo>
                <a:cubicBezTo>
                  <a:pt x="926" y="978"/>
                  <a:pt x="898" y="1001"/>
                  <a:pt x="868" y="1022"/>
                </a:cubicBezTo>
                <a:cubicBezTo>
                  <a:pt x="837" y="1042"/>
                  <a:pt x="805" y="1059"/>
                  <a:pt x="771" y="1073"/>
                </a:cubicBezTo>
                <a:cubicBezTo>
                  <a:pt x="738" y="1087"/>
                  <a:pt x="703" y="1098"/>
                  <a:pt x="667" y="1105"/>
                </a:cubicBezTo>
                <a:cubicBezTo>
                  <a:pt x="630" y="1112"/>
                  <a:pt x="594" y="1116"/>
                  <a:pt x="557" y="1116"/>
                </a:cubicBezTo>
                <a:cubicBezTo>
                  <a:pt x="521" y="1116"/>
                  <a:pt x="484" y="1112"/>
                  <a:pt x="449" y="1105"/>
                </a:cubicBezTo>
                <a:cubicBezTo>
                  <a:pt x="413" y="1098"/>
                  <a:pt x="378" y="1087"/>
                  <a:pt x="344" y="1073"/>
                </a:cubicBezTo>
                <a:cubicBezTo>
                  <a:pt x="310" y="1059"/>
                  <a:pt x="278" y="1042"/>
                  <a:pt x="248" y="1022"/>
                </a:cubicBezTo>
                <a:cubicBezTo>
                  <a:pt x="217" y="1001"/>
                  <a:pt x="189" y="978"/>
                  <a:pt x="163" y="952"/>
                </a:cubicBezTo>
                <a:cubicBezTo>
                  <a:pt x="137" y="927"/>
                  <a:pt x="114" y="898"/>
                  <a:pt x="94" y="868"/>
                </a:cubicBezTo>
                <a:cubicBezTo>
                  <a:pt x="74" y="838"/>
                  <a:pt x="57" y="805"/>
                  <a:pt x="43" y="772"/>
                </a:cubicBezTo>
                <a:cubicBezTo>
                  <a:pt x="29" y="738"/>
                  <a:pt x="18" y="703"/>
                  <a:pt x="11" y="667"/>
                </a:cubicBezTo>
                <a:cubicBezTo>
                  <a:pt x="4" y="631"/>
                  <a:pt x="0" y="595"/>
                  <a:pt x="0" y="558"/>
                </a:cubicBezTo>
                <a:cubicBezTo>
                  <a:pt x="0" y="522"/>
                  <a:pt x="4" y="486"/>
                  <a:pt x="11" y="450"/>
                </a:cubicBezTo>
                <a:cubicBezTo>
                  <a:pt x="18" y="414"/>
                  <a:pt x="29" y="379"/>
                  <a:pt x="43" y="345"/>
                </a:cubicBezTo>
                <a:cubicBezTo>
                  <a:pt x="57" y="311"/>
                  <a:pt x="74" y="279"/>
                  <a:pt x="94" y="248"/>
                </a:cubicBezTo>
                <a:cubicBezTo>
                  <a:pt x="114" y="218"/>
                  <a:pt x="137" y="189"/>
                  <a:pt x="163" y="163"/>
                </a:cubicBezTo>
                <a:cubicBezTo>
                  <a:pt x="189" y="138"/>
                  <a:pt x="217" y="115"/>
                  <a:pt x="248" y="94"/>
                </a:cubicBezTo>
                <a:cubicBezTo>
                  <a:pt x="278" y="74"/>
                  <a:pt x="310" y="57"/>
                  <a:pt x="344" y="43"/>
                </a:cubicBezTo>
                <a:cubicBezTo>
                  <a:pt x="378" y="29"/>
                  <a:pt x="413" y="18"/>
                  <a:pt x="449" y="11"/>
                </a:cubicBezTo>
                <a:cubicBezTo>
                  <a:pt x="484" y="4"/>
                  <a:pt x="521" y="0"/>
                  <a:pt x="557" y="0"/>
                </a:cubicBezTo>
                <a:cubicBezTo>
                  <a:pt x="594" y="0"/>
                  <a:pt x="630" y="4"/>
                  <a:pt x="667" y="11"/>
                </a:cubicBezTo>
                <a:cubicBezTo>
                  <a:pt x="703" y="18"/>
                  <a:pt x="738" y="29"/>
                  <a:pt x="771" y="43"/>
                </a:cubicBezTo>
                <a:cubicBezTo>
                  <a:pt x="805" y="57"/>
                  <a:pt x="837" y="74"/>
                  <a:pt x="868" y="94"/>
                </a:cubicBezTo>
                <a:cubicBezTo>
                  <a:pt x="898" y="115"/>
                  <a:pt x="926" y="138"/>
                  <a:pt x="952" y="163"/>
                </a:cubicBezTo>
                <a:cubicBezTo>
                  <a:pt x="978" y="189"/>
                  <a:pt x="1001" y="218"/>
                  <a:pt x="1021" y="248"/>
                </a:cubicBezTo>
                <a:cubicBezTo>
                  <a:pt x="1042" y="279"/>
                  <a:pt x="1059" y="311"/>
                  <a:pt x="1073" y="345"/>
                </a:cubicBezTo>
                <a:cubicBezTo>
                  <a:pt x="1087" y="379"/>
                  <a:pt x="1097" y="414"/>
                  <a:pt x="1105" y="450"/>
                </a:cubicBezTo>
                <a:cubicBezTo>
                  <a:pt x="1112" y="486"/>
                  <a:pt x="1115" y="522"/>
                  <a:pt x="1115" y="558"/>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217" name="" descr=""/>
          <p:cNvPicPr/>
          <p:nvPr/>
        </p:nvPicPr>
        <p:blipFill>
          <a:blip r:embed="rId8"/>
          <a:stretch/>
        </p:blipFill>
        <p:spPr>
          <a:xfrm>
            <a:off x="860760" y="4211640"/>
            <a:ext cx="225360" cy="200160"/>
          </a:xfrm>
          <a:prstGeom prst="rect">
            <a:avLst/>
          </a:prstGeom>
          <a:noFill/>
          <a:ln w="0">
            <a:noFill/>
          </a:ln>
        </p:spPr>
      </p:pic>
      <p:sp>
        <p:nvSpPr>
          <p:cNvPr id="1218" name=""/>
          <p:cNvSpPr txBox="1"/>
          <p:nvPr/>
        </p:nvSpPr>
        <p:spPr>
          <a:xfrm>
            <a:off x="969480" y="3322440"/>
            <a:ext cx="38898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智能流量调度系统，故障时自动将流量从故障单元切换到正常单元</a:t>
            </a:r>
            <a:endParaRPr b="0" lang="en-US" sz="1050" strike="noStrike" u="none">
              <a:solidFill>
                <a:srgbClr val="000000"/>
              </a:solidFill>
              <a:effectLst/>
              <a:uFillTx/>
              <a:latin typeface="Times New Roman"/>
            </a:endParaRPr>
          </a:p>
        </p:txBody>
      </p:sp>
      <p:pic>
        <p:nvPicPr>
          <p:cNvPr id="1219" name="" descr=""/>
          <p:cNvPicPr/>
          <p:nvPr/>
        </p:nvPicPr>
        <p:blipFill>
          <a:blip r:embed="rId9"/>
          <a:stretch/>
        </p:blipFill>
        <p:spPr>
          <a:xfrm>
            <a:off x="768960" y="4679640"/>
            <a:ext cx="116640" cy="133200"/>
          </a:xfrm>
          <a:prstGeom prst="rect">
            <a:avLst/>
          </a:prstGeom>
          <a:noFill/>
          <a:ln w="0">
            <a:noFill/>
          </a:ln>
        </p:spPr>
      </p:pic>
      <p:sp>
        <p:nvSpPr>
          <p:cNvPr id="1220" name=""/>
          <p:cNvSpPr txBox="1"/>
          <p:nvPr/>
        </p:nvSpPr>
        <p:spPr>
          <a:xfrm>
            <a:off x="1303560" y="4185720"/>
            <a:ext cx="120780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支付系统特性</a:t>
            </a:r>
            <a:endParaRPr b="0" lang="en-US" sz="1580" strike="noStrike" u="none">
              <a:solidFill>
                <a:srgbClr val="000000"/>
              </a:solidFill>
              <a:effectLst/>
              <a:uFillTx/>
              <a:latin typeface="Times New Roman"/>
            </a:endParaRPr>
          </a:p>
        </p:txBody>
      </p:sp>
      <p:sp>
        <p:nvSpPr>
          <p:cNvPr id="1221" name=""/>
          <p:cNvSpPr txBox="1"/>
          <p:nvPr/>
        </p:nvSpPr>
        <p:spPr>
          <a:xfrm>
            <a:off x="952560" y="4659480"/>
            <a:ext cx="40240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强一致性复制：确保跨数据中心的数据同步和一致性，支持跨城市级</a:t>
            </a:r>
            <a:endParaRPr b="0" lang="en-US" sz="1050" strike="noStrike" u="none">
              <a:solidFill>
                <a:srgbClr val="000000"/>
              </a:solidFill>
              <a:effectLst/>
              <a:uFillTx/>
              <a:latin typeface="Times New Roman"/>
            </a:endParaRPr>
          </a:p>
        </p:txBody>
      </p:sp>
      <p:pic>
        <p:nvPicPr>
          <p:cNvPr id="1222" name="" descr=""/>
          <p:cNvPicPr/>
          <p:nvPr/>
        </p:nvPicPr>
        <p:blipFill>
          <a:blip r:embed="rId10"/>
          <a:stretch/>
        </p:blipFill>
        <p:spPr>
          <a:xfrm>
            <a:off x="768960" y="5181120"/>
            <a:ext cx="133200" cy="133200"/>
          </a:xfrm>
          <a:prstGeom prst="rect">
            <a:avLst/>
          </a:prstGeom>
          <a:noFill/>
          <a:ln w="0">
            <a:noFill/>
          </a:ln>
        </p:spPr>
      </p:pic>
      <p:sp>
        <p:nvSpPr>
          <p:cNvPr id="1223" name=""/>
          <p:cNvSpPr txBox="1"/>
          <p:nvPr/>
        </p:nvSpPr>
        <p:spPr>
          <a:xfrm>
            <a:off x="952560" y="4860360"/>
            <a:ext cx="6714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别数据容灾</a:t>
            </a:r>
            <a:endParaRPr b="0" lang="en-US" sz="1050" strike="noStrike" u="none">
              <a:solidFill>
                <a:srgbClr val="000000"/>
              </a:solidFill>
              <a:effectLst/>
              <a:uFillTx/>
              <a:latin typeface="Times New Roman"/>
            </a:endParaRPr>
          </a:p>
        </p:txBody>
      </p:sp>
      <p:sp>
        <p:nvSpPr>
          <p:cNvPr id="1224" name=""/>
          <p:cNvSpPr txBox="1"/>
          <p:nvPr/>
        </p:nvSpPr>
        <p:spPr>
          <a:xfrm>
            <a:off x="969480" y="5160960"/>
            <a:ext cx="18781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事务幂等性保证：使用全局事务</a:t>
            </a:r>
            <a:endParaRPr b="0" lang="en-US" sz="1050" strike="noStrike" u="none">
              <a:solidFill>
                <a:srgbClr val="000000"/>
              </a:solidFill>
              <a:effectLst/>
              <a:uFillTx/>
              <a:latin typeface="Times New Roman"/>
            </a:endParaRPr>
          </a:p>
        </p:txBody>
      </p:sp>
      <p:sp>
        <p:nvSpPr>
          <p:cNvPr id="1225" name=""/>
          <p:cNvSpPr txBox="1"/>
          <p:nvPr/>
        </p:nvSpPr>
        <p:spPr>
          <a:xfrm>
            <a:off x="2841120" y="5165640"/>
            <a:ext cx="14364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ID</a:t>
            </a:r>
            <a:endParaRPr b="0" lang="en-US" sz="1050" strike="noStrike" u="none">
              <a:solidFill>
                <a:srgbClr val="000000"/>
              </a:solidFill>
              <a:effectLst/>
              <a:uFillTx/>
              <a:latin typeface="Times New Roman"/>
            </a:endParaRPr>
          </a:p>
        </p:txBody>
      </p:sp>
      <p:sp>
        <p:nvSpPr>
          <p:cNvPr id="1226" name=""/>
          <p:cNvSpPr txBox="1"/>
          <p:nvPr/>
        </p:nvSpPr>
        <p:spPr>
          <a:xfrm>
            <a:off x="2983680" y="5160960"/>
            <a:ext cx="20124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和检查点机制，确保每笔交易只执</a:t>
            </a:r>
            <a:endParaRPr b="0" lang="en-US" sz="1050" strike="noStrike" u="none">
              <a:solidFill>
                <a:srgbClr val="000000"/>
              </a:solidFill>
              <a:effectLst/>
              <a:uFillTx/>
              <a:latin typeface="Times New Roman"/>
            </a:endParaRPr>
          </a:p>
        </p:txBody>
      </p:sp>
      <p:pic>
        <p:nvPicPr>
          <p:cNvPr id="1227" name="" descr=""/>
          <p:cNvPicPr/>
          <p:nvPr/>
        </p:nvPicPr>
        <p:blipFill>
          <a:blip r:embed="rId11"/>
          <a:stretch/>
        </p:blipFill>
        <p:spPr>
          <a:xfrm>
            <a:off x="768960" y="5682600"/>
            <a:ext cx="133200" cy="133200"/>
          </a:xfrm>
          <a:prstGeom prst="rect">
            <a:avLst/>
          </a:prstGeom>
          <a:noFill/>
          <a:ln w="0">
            <a:noFill/>
          </a:ln>
        </p:spPr>
      </p:pic>
      <p:sp>
        <p:nvSpPr>
          <p:cNvPr id="1228" name=""/>
          <p:cNvSpPr txBox="1"/>
          <p:nvPr/>
        </p:nvSpPr>
        <p:spPr>
          <a:xfrm>
            <a:off x="969480" y="5361480"/>
            <a:ext cx="403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行一次</a:t>
            </a:r>
            <a:endParaRPr b="0" lang="en-US" sz="1050" strike="noStrike" u="none">
              <a:solidFill>
                <a:srgbClr val="000000"/>
              </a:solidFill>
              <a:effectLst/>
              <a:uFillTx/>
              <a:latin typeface="Times New Roman"/>
            </a:endParaRPr>
          </a:p>
        </p:txBody>
      </p:sp>
      <p:sp>
        <p:nvSpPr>
          <p:cNvPr id="1229" name=""/>
          <p:cNvSpPr txBox="1"/>
          <p:nvPr/>
        </p:nvSpPr>
        <p:spPr>
          <a:xfrm>
            <a:off x="969480" y="5662440"/>
            <a:ext cx="33534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业务影响最小化：故障影响范围控制在最小（最低可降至</a:t>
            </a:r>
            <a:endParaRPr b="0" lang="en-US" sz="1050" strike="noStrike" u="none">
              <a:solidFill>
                <a:srgbClr val="000000"/>
              </a:solidFill>
              <a:effectLst/>
              <a:uFillTx/>
              <a:latin typeface="Times New Roman"/>
            </a:endParaRPr>
          </a:p>
        </p:txBody>
      </p:sp>
      <p:sp>
        <p:nvSpPr>
          <p:cNvPr id="1230" name=""/>
          <p:cNvSpPr txBox="1"/>
          <p:nvPr/>
        </p:nvSpPr>
        <p:spPr>
          <a:xfrm>
            <a:off x="4312080" y="5667120"/>
            <a:ext cx="21348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1%</a:t>
            </a:r>
            <a:endParaRPr b="0" lang="en-US" sz="1050" strike="noStrike" u="none">
              <a:solidFill>
                <a:srgbClr val="000000"/>
              </a:solidFill>
              <a:effectLst/>
              <a:uFillTx/>
              <a:latin typeface="Times New Roman"/>
            </a:endParaRPr>
          </a:p>
        </p:txBody>
      </p:sp>
      <p:sp>
        <p:nvSpPr>
          <p:cNvPr id="1231" name=""/>
          <p:cNvSpPr txBox="1"/>
          <p:nvPr/>
        </p:nvSpPr>
        <p:spPr>
          <a:xfrm>
            <a:off x="4524120" y="5662440"/>
            <a:ext cx="403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的业务</a:t>
            </a:r>
            <a:endParaRPr b="0" lang="en-US" sz="1050" strike="noStrike" u="none">
              <a:solidFill>
                <a:srgbClr val="000000"/>
              </a:solidFill>
              <a:effectLst/>
              <a:uFillTx/>
              <a:latin typeface="Times New Roman"/>
            </a:endParaRPr>
          </a:p>
        </p:txBody>
      </p:sp>
      <p:sp>
        <p:nvSpPr>
          <p:cNvPr id="1232" name=""/>
          <p:cNvSpPr/>
          <p:nvPr/>
        </p:nvSpPr>
        <p:spPr>
          <a:xfrm>
            <a:off x="5498640" y="1270080"/>
            <a:ext cx="4663440" cy="1938960"/>
          </a:xfrm>
          <a:custGeom>
            <a:avLst/>
            <a:gdLst/>
            <a:ahLst/>
            <a:rect l="0" t="0" r="r" b="b"/>
            <a:pathLst>
              <a:path w="12954" h="5386">
                <a:moveTo>
                  <a:pt x="0" y="5201"/>
                </a:moveTo>
                <a:lnTo>
                  <a:pt x="0" y="186"/>
                </a:lnTo>
                <a:cubicBezTo>
                  <a:pt x="0" y="173"/>
                  <a:pt x="1" y="161"/>
                  <a:pt x="2" y="149"/>
                </a:cubicBezTo>
                <a:cubicBezTo>
                  <a:pt x="4" y="137"/>
                  <a:pt x="7" y="126"/>
                  <a:pt x="10" y="115"/>
                </a:cubicBezTo>
                <a:cubicBezTo>
                  <a:pt x="14" y="103"/>
                  <a:pt x="18" y="93"/>
                  <a:pt x="23" y="82"/>
                </a:cubicBezTo>
                <a:cubicBezTo>
                  <a:pt x="28" y="72"/>
                  <a:pt x="34" y="63"/>
                  <a:pt x="40" y="54"/>
                </a:cubicBezTo>
                <a:cubicBezTo>
                  <a:pt x="47" y="46"/>
                  <a:pt x="54" y="38"/>
                  <a:pt x="62" y="31"/>
                </a:cubicBezTo>
                <a:cubicBezTo>
                  <a:pt x="69" y="24"/>
                  <a:pt x="77" y="19"/>
                  <a:pt x="86" y="14"/>
                </a:cubicBezTo>
                <a:cubicBezTo>
                  <a:pt x="94" y="9"/>
                  <a:pt x="103" y="6"/>
                  <a:pt x="112" y="3"/>
                </a:cubicBezTo>
                <a:cubicBezTo>
                  <a:pt x="121" y="1"/>
                  <a:pt x="130" y="0"/>
                  <a:pt x="139" y="0"/>
                </a:cubicBezTo>
                <a:lnTo>
                  <a:pt x="12768" y="0"/>
                </a:lnTo>
                <a:cubicBezTo>
                  <a:pt x="12780" y="0"/>
                  <a:pt x="12792" y="1"/>
                  <a:pt x="12804" y="3"/>
                </a:cubicBezTo>
                <a:cubicBezTo>
                  <a:pt x="12816" y="6"/>
                  <a:pt x="12828" y="9"/>
                  <a:pt x="12839" y="14"/>
                </a:cubicBezTo>
                <a:cubicBezTo>
                  <a:pt x="12850" y="19"/>
                  <a:pt x="12861" y="24"/>
                  <a:pt x="12871" y="31"/>
                </a:cubicBezTo>
                <a:cubicBezTo>
                  <a:pt x="12881" y="38"/>
                  <a:pt x="12891" y="46"/>
                  <a:pt x="12899" y="54"/>
                </a:cubicBezTo>
                <a:cubicBezTo>
                  <a:pt x="12908" y="63"/>
                  <a:pt x="12915" y="72"/>
                  <a:pt x="12922" y="82"/>
                </a:cubicBezTo>
                <a:cubicBezTo>
                  <a:pt x="12929" y="93"/>
                  <a:pt x="12935" y="103"/>
                  <a:pt x="12939" y="115"/>
                </a:cubicBezTo>
                <a:cubicBezTo>
                  <a:pt x="12944" y="126"/>
                  <a:pt x="12948" y="137"/>
                  <a:pt x="12950" y="149"/>
                </a:cubicBezTo>
                <a:cubicBezTo>
                  <a:pt x="12952" y="161"/>
                  <a:pt x="12954" y="173"/>
                  <a:pt x="12954" y="186"/>
                </a:cubicBezTo>
                <a:lnTo>
                  <a:pt x="12954" y="5201"/>
                </a:lnTo>
                <a:cubicBezTo>
                  <a:pt x="12954" y="5213"/>
                  <a:pt x="12952" y="5225"/>
                  <a:pt x="12950" y="5237"/>
                </a:cubicBezTo>
                <a:cubicBezTo>
                  <a:pt x="12948" y="5249"/>
                  <a:pt x="12944" y="5260"/>
                  <a:pt x="12939" y="5272"/>
                </a:cubicBezTo>
                <a:cubicBezTo>
                  <a:pt x="12935" y="5283"/>
                  <a:pt x="12929" y="5294"/>
                  <a:pt x="12922" y="5304"/>
                </a:cubicBezTo>
                <a:cubicBezTo>
                  <a:pt x="12915" y="5314"/>
                  <a:pt x="12908" y="5323"/>
                  <a:pt x="12899" y="5332"/>
                </a:cubicBezTo>
                <a:cubicBezTo>
                  <a:pt x="12891" y="5341"/>
                  <a:pt x="12881" y="5348"/>
                  <a:pt x="12871" y="5355"/>
                </a:cubicBezTo>
                <a:cubicBezTo>
                  <a:pt x="12861" y="5362"/>
                  <a:pt x="12850" y="5368"/>
                  <a:pt x="12839" y="5372"/>
                </a:cubicBezTo>
                <a:cubicBezTo>
                  <a:pt x="12828" y="5377"/>
                  <a:pt x="12816" y="5380"/>
                  <a:pt x="12804" y="5383"/>
                </a:cubicBezTo>
                <a:cubicBezTo>
                  <a:pt x="12792" y="5385"/>
                  <a:pt x="12780" y="5386"/>
                  <a:pt x="12768" y="5386"/>
                </a:cubicBezTo>
                <a:lnTo>
                  <a:pt x="139" y="5386"/>
                </a:lnTo>
                <a:cubicBezTo>
                  <a:pt x="130" y="5386"/>
                  <a:pt x="121" y="5385"/>
                  <a:pt x="112" y="5383"/>
                </a:cubicBezTo>
                <a:cubicBezTo>
                  <a:pt x="103" y="5380"/>
                  <a:pt x="94" y="5377"/>
                  <a:pt x="86" y="5372"/>
                </a:cubicBezTo>
                <a:cubicBezTo>
                  <a:pt x="77" y="5368"/>
                  <a:pt x="69" y="5362"/>
                  <a:pt x="62" y="5355"/>
                </a:cubicBezTo>
                <a:cubicBezTo>
                  <a:pt x="54" y="5348"/>
                  <a:pt x="47" y="5341"/>
                  <a:pt x="40" y="5332"/>
                </a:cubicBezTo>
                <a:cubicBezTo>
                  <a:pt x="34" y="5323"/>
                  <a:pt x="28" y="5314"/>
                  <a:pt x="23" y="5304"/>
                </a:cubicBezTo>
                <a:cubicBezTo>
                  <a:pt x="18" y="5294"/>
                  <a:pt x="14" y="5283"/>
                  <a:pt x="10" y="5272"/>
                </a:cubicBezTo>
                <a:cubicBezTo>
                  <a:pt x="7" y="5260"/>
                  <a:pt x="4" y="5249"/>
                  <a:pt x="2" y="5237"/>
                </a:cubicBezTo>
                <a:cubicBezTo>
                  <a:pt x="1" y="5225"/>
                  <a:pt x="0" y="5213"/>
                  <a:pt x="0" y="5201"/>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233" name=""/>
          <p:cNvSpPr/>
          <p:nvPr/>
        </p:nvSpPr>
        <p:spPr>
          <a:xfrm>
            <a:off x="5481720" y="1270080"/>
            <a:ext cx="67320" cy="1938960"/>
          </a:xfrm>
          <a:custGeom>
            <a:avLst/>
            <a:gdLst/>
            <a:ahLst/>
            <a:rect l="0" t="0" r="r" b="b"/>
            <a:pathLst>
              <a:path w="187" h="5386">
                <a:moveTo>
                  <a:pt x="0" y="0"/>
                </a:moveTo>
                <a:lnTo>
                  <a:pt x="187" y="0"/>
                </a:lnTo>
                <a:lnTo>
                  <a:pt x="187" y="5386"/>
                </a:lnTo>
                <a:lnTo>
                  <a:pt x="0" y="5386"/>
                </a:lnTo>
                <a:lnTo>
                  <a:pt x="0" y="0"/>
                </a:lnTo>
                <a:close/>
              </a:path>
            </a:pathLst>
          </a:custGeom>
          <a:solidFill>
            <a:srgbClr val="00336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34" name=""/>
          <p:cNvSpPr/>
          <p:nvPr/>
        </p:nvSpPr>
        <p:spPr>
          <a:xfrm>
            <a:off x="5498640" y="3409200"/>
            <a:ext cx="4663440" cy="2139840"/>
          </a:xfrm>
          <a:custGeom>
            <a:avLst/>
            <a:gdLst/>
            <a:ahLst/>
            <a:rect l="0" t="0" r="r" b="b"/>
            <a:pathLst>
              <a:path w="12954" h="5944">
                <a:moveTo>
                  <a:pt x="0" y="5758"/>
                </a:moveTo>
                <a:lnTo>
                  <a:pt x="0" y="186"/>
                </a:lnTo>
                <a:cubicBezTo>
                  <a:pt x="0" y="174"/>
                  <a:pt x="1" y="162"/>
                  <a:pt x="2" y="150"/>
                </a:cubicBezTo>
                <a:cubicBezTo>
                  <a:pt x="4" y="138"/>
                  <a:pt x="7" y="126"/>
                  <a:pt x="10" y="115"/>
                </a:cubicBezTo>
                <a:cubicBezTo>
                  <a:pt x="14" y="104"/>
                  <a:pt x="18" y="93"/>
                  <a:pt x="23" y="83"/>
                </a:cubicBezTo>
                <a:cubicBezTo>
                  <a:pt x="28" y="73"/>
                  <a:pt x="34" y="63"/>
                  <a:pt x="40" y="55"/>
                </a:cubicBezTo>
                <a:cubicBezTo>
                  <a:pt x="47" y="46"/>
                  <a:pt x="54" y="38"/>
                  <a:pt x="62" y="32"/>
                </a:cubicBezTo>
                <a:cubicBezTo>
                  <a:pt x="69" y="25"/>
                  <a:pt x="77" y="19"/>
                  <a:pt x="86" y="15"/>
                </a:cubicBezTo>
                <a:cubicBezTo>
                  <a:pt x="94" y="10"/>
                  <a:pt x="103" y="6"/>
                  <a:pt x="112" y="4"/>
                </a:cubicBezTo>
                <a:cubicBezTo>
                  <a:pt x="121" y="2"/>
                  <a:pt x="130" y="0"/>
                  <a:pt x="139" y="0"/>
                </a:cubicBezTo>
                <a:lnTo>
                  <a:pt x="12768" y="0"/>
                </a:lnTo>
                <a:cubicBezTo>
                  <a:pt x="12780" y="0"/>
                  <a:pt x="12792" y="2"/>
                  <a:pt x="12804" y="4"/>
                </a:cubicBezTo>
                <a:cubicBezTo>
                  <a:pt x="12816" y="6"/>
                  <a:pt x="12828" y="10"/>
                  <a:pt x="12839" y="15"/>
                </a:cubicBezTo>
                <a:cubicBezTo>
                  <a:pt x="12850" y="19"/>
                  <a:pt x="12861" y="25"/>
                  <a:pt x="12871" y="32"/>
                </a:cubicBezTo>
                <a:cubicBezTo>
                  <a:pt x="12881" y="38"/>
                  <a:pt x="12891" y="46"/>
                  <a:pt x="12899" y="55"/>
                </a:cubicBezTo>
                <a:cubicBezTo>
                  <a:pt x="12908" y="63"/>
                  <a:pt x="12915" y="73"/>
                  <a:pt x="12922" y="83"/>
                </a:cubicBezTo>
                <a:cubicBezTo>
                  <a:pt x="12929" y="93"/>
                  <a:pt x="12935" y="104"/>
                  <a:pt x="12939" y="115"/>
                </a:cubicBezTo>
                <a:cubicBezTo>
                  <a:pt x="12944" y="126"/>
                  <a:pt x="12948" y="138"/>
                  <a:pt x="12950" y="150"/>
                </a:cubicBezTo>
                <a:cubicBezTo>
                  <a:pt x="12952" y="162"/>
                  <a:pt x="12954" y="174"/>
                  <a:pt x="12954" y="186"/>
                </a:cubicBezTo>
                <a:lnTo>
                  <a:pt x="12954" y="5758"/>
                </a:lnTo>
                <a:cubicBezTo>
                  <a:pt x="12954" y="5770"/>
                  <a:pt x="12952" y="5783"/>
                  <a:pt x="12950" y="5794"/>
                </a:cubicBezTo>
                <a:cubicBezTo>
                  <a:pt x="12948" y="5806"/>
                  <a:pt x="12944" y="5818"/>
                  <a:pt x="12939" y="5829"/>
                </a:cubicBezTo>
                <a:cubicBezTo>
                  <a:pt x="12935" y="5841"/>
                  <a:pt x="12929" y="5851"/>
                  <a:pt x="12922" y="5861"/>
                </a:cubicBezTo>
                <a:cubicBezTo>
                  <a:pt x="12915" y="5872"/>
                  <a:pt x="12908" y="5881"/>
                  <a:pt x="12899" y="5890"/>
                </a:cubicBezTo>
                <a:cubicBezTo>
                  <a:pt x="12891" y="5898"/>
                  <a:pt x="12881" y="5906"/>
                  <a:pt x="12871" y="5913"/>
                </a:cubicBezTo>
                <a:cubicBezTo>
                  <a:pt x="12861" y="5919"/>
                  <a:pt x="12850" y="5925"/>
                  <a:pt x="12839" y="5930"/>
                </a:cubicBezTo>
                <a:cubicBezTo>
                  <a:pt x="12828" y="5934"/>
                  <a:pt x="12816" y="5938"/>
                  <a:pt x="12804" y="5940"/>
                </a:cubicBezTo>
                <a:cubicBezTo>
                  <a:pt x="12792" y="5943"/>
                  <a:pt x="12780" y="5944"/>
                  <a:pt x="12768" y="5944"/>
                </a:cubicBezTo>
                <a:lnTo>
                  <a:pt x="139" y="5944"/>
                </a:lnTo>
                <a:cubicBezTo>
                  <a:pt x="130" y="5944"/>
                  <a:pt x="121" y="5943"/>
                  <a:pt x="112" y="5940"/>
                </a:cubicBezTo>
                <a:cubicBezTo>
                  <a:pt x="103" y="5938"/>
                  <a:pt x="94" y="5934"/>
                  <a:pt x="86" y="5930"/>
                </a:cubicBezTo>
                <a:cubicBezTo>
                  <a:pt x="77" y="5925"/>
                  <a:pt x="69" y="5919"/>
                  <a:pt x="62" y="5913"/>
                </a:cubicBezTo>
                <a:cubicBezTo>
                  <a:pt x="54" y="5906"/>
                  <a:pt x="47" y="5898"/>
                  <a:pt x="40" y="5890"/>
                </a:cubicBezTo>
                <a:cubicBezTo>
                  <a:pt x="34" y="5881"/>
                  <a:pt x="28" y="5872"/>
                  <a:pt x="23" y="5861"/>
                </a:cubicBezTo>
                <a:cubicBezTo>
                  <a:pt x="18" y="5851"/>
                  <a:pt x="14" y="5841"/>
                  <a:pt x="10" y="5829"/>
                </a:cubicBezTo>
                <a:cubicBezTo>
                  <a:pt x="7" y="5818"/>
                  <a:pt x="4" y="5806"/>
                  <a:pt x="2" y="5794"/>
                </a:cubicBezTo>
                <a:cubicBezTo>
                  <a:pt x="1" y="5783"/>
                  <a:pt x="0" y="5770"/>
                  <a:pt x="0" y="5758"/>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235" name=""/>
          <p:cNvSpPr/>
          <p:nvPr/>
        </p:nvSpPr>
        <p:spPr>
          <a:xfrm>
            <a:off x="5481720" y="3409200"/>
            <a:ext cx="67320" cy="2139840"/>
          </a:xfrm>
          <a:custGeom>
            <a:avLst/>
            <a:gdLst/>
            <a:ahLst/>
            <a:rect l="0" t="0" r="r" b="b"/>
            <a:pathLst>
              <a:path w="187" h="5944">
                <a:moveTo>
                  <a:pt x="0" y="0"/>
                </a:moveTo>
                <a:lnTo>
                  <a:pt x="187" y="0"/>
                </a:lnTo>
                <a:lnTo>
                  <a:pt x="187" y="5944"/>
                </a:lnTo>
                <a:lnTo>
                  <a:pt x="0" y="5944"/>
                </a:lnTo>
                <a:lnTo>
                  <a:pt x="0" y="0"/>
                </a:lnTo>
                <a:close/>
              </a:path>
            </a:pathLst>
          </a:custGeom>
          <a:solidFill>
            <a:srgbClr val="00336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36" name=""/>
          <p:cNvSpPr/>
          <p:nvPr/>
        </p:nvSpPr>
        <p:spPr>
          <a:xfrm>
            <a:off x="5486040" y="5753520"/>
            <a:ext cx="4671720" cy="1111680"/>
          </a:xfrm>
          <a:custGeom>
            <a:avLst/>
            <a:gdLst/>
            <a:ahLst/>
            <a:rect l="0" t="0" r="r" b="b"/>
            <a:pathLst>
              <a:path w="12977" h="3088">
                <a:moveTo>
                  <a:pt x="0" y="2914"/>
                </a:moveTo>
                <a:lnTo>
                  <a:pt x="0" y="174"/>
                </a:lnTo>
                <a:cubicBezTo>
                  <a:pt x="0" y="162"/>
                  <a:pt x="1" y="151"/>
                  <a:pt x="3" y="140"/>
                </a:cubicBezTo>
                <a:cubicBezTo>
                  <a:pt x="5" y="129"/>
                  <a:pt x="9" y="118"/>
                  <a:pt x="13" y="107"/>
                </a:cubicBezTo>
                <a:cubicBezTo>
                  <a:pt x="17" y="97"/>
                  <a:pt x="23" y="87"/>
                  <a:pt x="29" y="77"/>
                </a:cubicBezTo>
                <a:cubicBezTo>
                  <a:pt x="36" y="68"/>
                  <a:pt x="43" y="59"/>
                  <a:pt x="51" y="51"/>
                </a:cubicBezTo>
                <a:cubicBezTo>
                  <a:pt x="59" y="43"/>
                  <a:pt x="68" y="35"/>
                  <a:pt x="77" y="29"/>
                </a:cubicBezTo>
                <a:cubicBezTo>
                  <a:pt x="87" y="23"/>
                  <a:pt x="97" y="17"/>
                  <a:pt x="107" y="13"/>
                </a:cubicBezTo>
                <a:cubicBezTo>
                  <a:pt x="118" y="9"/>
                  <a:pt x="129" y="5"/>
                  <a:pt x="140" y="3"/>
                </a:cubicBezTo>
                <a:cubicBezTo>
                  <a:pt x="151" y="1"/>
                  <a:pt x="163" y="0"/>
                  <a:pt x="174" y="0"/>
                </a:cubicBezTo>
                <a:lnTo>
                  <a:pt x="12803" y="0"/>
                </a:lnTo>
                <a:cubicBezTo>
                  <a:pt x="12814" y="0"/>
                  <a:pt x="12826" y="1"/>
                  <a:pt x="12837" y="3"/>
                </a:cubicBezTo>
                <a:cubicBezTo>
                  <a:pt x="12848" y="5"/>
                  <a:pt x="12859" y="9"/>
                  <a:pt x="12869" y="13"/>
                </a:cubicBezTo>
                <a:cubicBezTo>
                  <a:pt x="12880" y="17"/>
                  <a:pt x="12890" y="23"/>
                  <a:pt x="12900" y="29"/>
                </a:cubicBezTo>
                <a:cubicBezTo>
                  <a:pt x="12909" y="35"/>
                  <a:pt x="12918" y="43"/>
                  <a:pt x="12926" y="51"/>
                </a:cubicBezTo>
                <a:cubicBezTo>
                  <a:pt x="12934" y="59"/>
                  <a:pt x="12941" y="68"/>
                  <a:pt x="12948" y="77"/>
                </a:cubicBezTo>
                <a:cubicBezTo>
                  <a:pt x="12954" y="87"/>
                  <a:pt x="12959" y="97"/>
                  <a:pt x="12964" y="107"/>
                </a:cubicBezTo>
                <a:cubicBezTo>
                  <a:pt x="12968" y="118"/>
                  <a:pt x="12971" y="129"/>
                  <a:pt x="12974" y="140"/>
                </a:cubicBezTo>
                <a:cubicBezTo>
                  <a:pt x="12976" y="151"/>
                  <a:pt x="12977" y="162"/>
                  <a:pt x="12977" y="174"/>
                </a:cubicBezTo>
                <a:lnTo>
                  <a:pt x="12977" y="2914"/>
                </a:lnTo>
                <a:cubicBezTo>
                  <a:pt x="12977" y="2925"/>
                  <a:pt x="12976" y="2937"/>
                  <a:pt x="12974" y="2948"/>
                </a:cubicBezTo>
                <a:cubicBezTo>
                  <a:pt x="12971" y="2959"/>
                  <a:pt x="12968" y="2970"/>
                  <a:pt x="12964" y="2981"/>
                </a:cubicBezTo>
                <a:cubicBezTo>
                  <a:pt x="12959" y="2991"/>
                  <a:pt x="12954" y="3001"/>
                  <a:pt x="12948" y="3011"/>
                </a:cubicBezTo>
                <a:cubicBezTo>
                  <a:pt x="12941" y="3020"/>
                  <a:pt x="12934" y="3029"/>
                  <a:pt x="12926" y="3037"/>
                </a:cubicBezTo>
                <a:cubicBezTo>
                  <a:pt x="12918" y="3045"/>
                  <a:pt x="12909" y="3052"/>
                  <a:pt x="12900" y="3059"/>
                </a:cubicBezTo>
                <a:cubicBezTo>
                  <a:pt x="12890" y="3065"/>
                  <a:pt x="12880" y="3070"/>
                  <a:pt x="12869" y="3075"/>
                </a:cubicBezTo>
                <a:cubicBezTo>
                  <a:pt x="12859" y="3079"/>
                  <a:pt x="12848" y="3082"/>
                  <a:pt x="12837" y="3085"/>
                </a:cubicBezTo>
                <a:cubicBezTo>
                  <a:pt x="12826" y="3087"/>
                  <a:pt x="12814" y="3088"/>
                  <a:pt x="12803" y="3088"/>
                </a:cubicBezTo>
                <a:lnTo>
                  <a:pt x="174" y="3088"/>
                </a:lnTo>
                <a:cubicBezTo>
                  <a:pt x="163" y="3088"/>
                  <a:pt x="151" y="3087"/>
                  <a:pt x="140" y="3085"/>
                </a:cubicBezTo>
                <a:cubicBezTo>
                  <a:pt x="129" y="3082"/>
                  <a:pt x="118" y="3079"/>
                  <a:pt x="107" y="3075"/>
                </a:cubicBezTo>
                <a:cubicBezTo>
                  <a:pt x="97" y="3070"/>
                  <a:pt x="87" y="3065"/>
                  <a:pt x="77" y="3059"/>
                </a:cubicBezTo>
                <a:cubicBezTo>
                  <a:pt x="68" y="3052"/>
                  <a:pt x="59" y="3045"/>
                  <a:pt x="51" y="3037"/>
                </a:cubicBezTo>
                <a:cubicBezTo>
                  <a:pt x="43" y="3029"/>
                  <a:pt x="36" y="3020"/>
                  <a:pt x="29" y="3011"/>
                </a:cubicBezTo>
                <a:cubicBezTo>
                  <a:pt x="23" y="3001"/>
                  <a:pt x="17" y="2991"/>
                  <a:pt x="13" y="2981"/>
                </a:cubicBezTo>
                <a:cubicBezTo>
                  <a:pt x="9" y="2970"/>
                  <a:pt x="5" y="2959"/>
                  <a:pt x="3" y="2948"/>
                </a:cubicBezTo>
                <a:cubicBezTo>
                  <a:pt x="1" y="2937"/>
                  <a:pt x="0" y="2925"/>
                  <a:pt x="0" y="2914"/>
                </a:cubicBezTo>
                <a:close/>
              </a:path>
            </a:pathLst>
          </a:custGeom>
          <a:solidFill>
            <a:srgbClr val="eff6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237" name=""/>
          <p:cNvSpPr/>
          <p:nvPr/>
        </p:nvSpPr>
        <p:spPr>
          <a:xfrm>
            <a:off x="5486040" y="5753520"/>
            <a:ext cx="4671720" cy="1111680"/>
          </a:xfrm>
          <a:custGeom>
            <a:avLst/>
            <a:gdLst/>
            <a:ahLst/>
            <a:rect l="0" t="0" r="r" b="b"/>
            <a:pathLst>
              <a:path fill="none" w="12977" h="3088">
                <a:moveTo>
                  <a:pt x="0" y="2914"/>
                </a:moveTo>
                <a:lnTo>
                  <a:pt x="0" y="174"/>
                </a:lnTo>
                <a:cubicBezTo>
                  <a:pt x="0" y="162"/>
                  <a:pt x="1" y="151"/>
                  <a:pt x="3" y="140"/>
                </a:cubicBezTo>
                <a:cubicBezTo>
                  <a:pt x="5" y="129"/>
                  <a:pt x="9" y="118"/>
                  <a:pt x="13" y="107"/>
                </a:cubicBezTo>
                <a:cubicBezTo>
                  <a:pt x="17" y="97"/>
                  <a:pt x="23" y="87"/>
                  <a:pt x="29" y="77"/>
                </a:cubicBezTo>
                <a:cubicBezTo>
                  <a:pt x="36" y="68"/>
                  <a:pt x="43" y="59"/>
                  <a:pt x="51" y="51"/>
                </a:cubicBezTo>
                <a:cubicBezTo>
                  <a:pt x="59" y="43"/>
                  <a:pt x="68" y="35"/>
                  <a:pt x="77" y="29"/>
                </a:cubicBezTo>
                <a:cubicBezTo>
                  <a:pt x="87" y="23"/>
                  <a:pt x="97" y="17"/>
                  <a:pt x="107" y="13"/>
                </a:cubicBezTo>
                <a:cubicBezTo>
                  <a:pt x="118" y="9"/>
                  <a:pt x="129" y="5"/>
                  <a:pt x="140" y="3"/>
                </a:cubicBezTo>
                <a:cubicBezTo>
                  <a:pt x="151" y="1"/>
                  <a:pt x="163" y="0"/>
                  <a:pt x="174" y="0"/>
                </a:cubicBezTo>
                <a:lnTo>
                  <a:pt x="12803" y="0"/>
                </a:lnTo>
                <a:cubicBezTo>
                  <a:pt x="12814" y="0"/>
                  <a:pt x="12826" y="1"/>
                  <a:pt x="12837" y="3"/>
                </a:cubicBezTo>
                <a:cubicBezTo>
                  <a:pt x="12848" y="5"/>
                  <a:pt x="12859" y="9"/>
                  <a:pt x="12869" y="13"/>
                </a:cubicBezTo>
                <a:cubicBezTo>
                  <a:pt x="12880" y="17"/>
                  <a:pt x="12890" y="23"/>
                  <a:pt x="12900" y="29"/>
                </a:cubicBezTo>
                <a:cubicBezTo>
                  <a:pt x="12909" y="35"/>
                  <a:pt x="12918" y="43"/>
                  <a:pt x="12926" y="51"/>
                </a:cubicBezTo>
                <a:cubicBezTo>
                  <a:pt x="12934" y="59"/>
                  <a:pt x="12941" y="68"/>
                  <a:pt x="12948" y="77"/>
                </a:cubicBezTo>
                <a:cubicBezTo>
                  <a:pt x="12954" y="87"/>
                  <a:pt x="12959" y="97"/>
                  <a:pt x="12964" y="107"/>
                </a:cubicBezTo>
                <a:cubicBezTo>
                  <a:pt x="12968" y="118"/>
                  <a:pt x="12971" y="129"/>
                  <a:pt x="12974" y="140"/>
                </a:cubicBezTo>
                <a:cubicBezTo>
                  <a:pt x="12976" y="151"/>
                  <a:pt x="12977" y="162"/>
                  <a:pt x="12977" y="174"/>
                </a:cubicBezTo>
                <a:lnTo>
                  <a:pt x="12977" y="2914"/>
                </a:lnTo>
                <a:cubicBezTo>
                  <a:pt x="12977" y="2925"/>
                  <a:pt x="12976" y="2937"/>
                  <a:pt x="12974" y="2948"/>
                </a:cubicBezTo>
                <a:cubicBezTo>
                  <a:pt x="12971" y="2959"/>
                  <a:pt x="12968" y="2970"/>
                  <a:pt x="12964" y="2981"/>
                </a:cubicBezTo>
                <a:cubicBezTo>
                  <a:pt x="12959" y="2991"/>
                  <a:pt x="12954" y="3001"/>
                  <a:pt x="12948" y="3011"/>
                </a:cubicBezTo>
                <a:cubicBezTo>
                  <a:pt x="12941" y="3020"/>
                  <a:pt x="12934" y="3029"/>
                  <a:pt x="12926" y="3037"/>
                </a:cubicBezTo>
                <a:cubicBezTo>
                  <a:pt x="12918" y="3045"/>
                  <a:pt x="12909" y="3052"/>
                  <a:pt x="12900" y="3059"/>
                </a:cubicBezTo>
                <a:cubicBezTo>
                  <a:pt x="12890" y="3065"/>
                  <a:pt x="12880" y="3070"/>
                  <a:pt x="12869" y="3075"/>
                </a:cubicBezTo>
                <a:cubicBezTo>
                  <a:pt x="12859" y="3079"/>
                  <a:pt x="12848" y="3082"/>
                  <a:pt x="12837" y="3085"/>
                </a:cubicBezTo>
                <a:cubicBezTo>
                  <a:pt x="12826" y="3087"/>
                  <a:pt x="12814" y="3088"/>
                  <a:pt x="12803" y="3088"/>
                </a:cubicBezTo>
                <a:lnTo>
                  <a:pt x="174" y="3088"/>
                </a:lnTo>
                <a:cubicBezTo>
                  <a:pt x="163" y="3088"/>
                  <a:pt x="151" y="3087"/>
                  <a:pt x="140" y="3085"/>
                </a:cubicBezTo>
                <a:cubicBezTo>
                  <a:pt x="129" y="3082"/>
                  <a:pt x="118" y="3079"/>
                  <a:pt x="107" y="3075"/>
                </a:cubicBezTo>
                <a:cubicBezTo>
                  <a:pt x="97" y="3070"/>
                  <a:pt x="87" y="3065"/>
                  <a:pt x="77" y="3059"/>
                </a:cubicBezTo>
                <a:cubicBezTo>
                  <a:pt x="68" y="3052"/>
                  <a:pt x="59" y="3045"/>
                  <a:pt x="51" y="3037"/>
                </a:cubicBezTo>
                <a:cubicBezTo>
                  <a:pt x="43" y="3029"/>
                  <a:pt x="36" y="3020"/>
                  <a:pt x="29" y="3011"/>
                </a:cubicBezTo>
                <a:cubicBezTo>
                  <a:pt x="23" y="3001"/>
                  <a:pt x="17" y="2991"/>
                  <a:pt x="13" y="2981"/>
                </a:cubicBezTo>
                <a:cubicBezTo>
                  <a:pt x="9" y="2970"/>
                  <a:pt x="5" y="2959"/>
                  <a:pt x="3" y="2948"/>
                </a:cubicBezTo>
                <a:cubicBezTo>
                  <a:pt x="1" y="2937"/>
                  <a:pt x="0" y="2925"/>
                  <a:pt x="0" y="2914"/>
                </a:cubicBezTo>
              </a:path>
            </a:pathLst>
          </a:custGeom>
          <a:ln w="8280">
            <a:solidFill>
              <a:srgbClr val="bfdbfe"/>
            </a:solidFill>
            <a:miter/>
          </a:ln>
        </p:spPr>
        <p:txBody>
          <a:bodyPr lIns="3960" rIns="3960" tIns="3960" bIns="3960" anchor="t">
            <a:noAutofit/>
          </a:bodyPr>
          <a:p>
            <a:endParaRPr b="0" lang="en-US" sz="2400" strike="noStrike" u="none">
              <a:solidFill>
                <a:srgbClr val="000000"/>
              </a:solidFill>
              <a:effectLst/>
              <a:uFillTx/>
              <a:latin typeface="Times New Roman"/>
            </a:endParaRPr>
          </a:p>
        </p:txBody>
      </p:sp>
      <p:sp>
        <p:nvSpPr>
          <p:cNvPr id="1238" name=""/>
          <p:cNvSpPr/>
          <p:nvPr/>
        </p:nvSpPr>
        <p:spPr>
          <a:xfrm>
            <a:off x="5715720" y="1470600"/>
            <a:ext cx="401400" cy="401400"/>
          </a:xfrm>
          <a:custGeom>
            <a:avLst/>
            <a:gdLst/>
            <a:ahLst/>
            <a:rect l="0" t="0" r="r" b="b"/>
            <a:pathLst>
              <a:path w="1115" h="1115">
                <a:moveTo>
                  <a:pt x="1115" y="557"/>
                </a:moveTo>
                <a:cubicBezTo>
                  <a:pt x="1115" y="594"/>
                  <a:pt x="1112" y="630"/>
                  <a:pt x="1105" y="666"/>
                </a:cubicBezTo>
                <a:cubicBezTo>
                  <a:pt x="1098" y="702"/>
                  <a:pt x="1087" y="737"/>
                  <a:pt x="1073" y="770"/>
                </a:cubicBezTo>
                <a:cubicBezTo>
                  <a:pt x="1059" y="804"/>
                  <a:pt x="1042" y="836"/>
                  <a:pt x="1022" y="867"/>
                </a:cubicBezTo>
                <a:cubicBezTo>
                  <a:pt x="1001" y="897"/>
                  <a:pt x="978" y="925"/>
                  <a:pt x="952" y="952"/>
                </a:cubicBezTo>
                <a:cubicBezTo>
                  <a:pt x="926" y="978"/>
                  <a:pt x="898" y="1001"/>
                  <a:pt x="868" y="1021"/>
                </a:cubicBezTo>
                <a:cubicBezTo>
                  <a:pt x="837" y="1042"/>
                  <a:pt x="805" y="1059"/>
                  <a:pt x="772" y="1073"/>
                </a:cubicBezTo>
                <a:cubicBezTo>
                  <a:pt x="738" y="1087"/>
                  <a:pt x="703" y="1097"/>
                  <a:pt x="667" y="1105"/>
                </a:cubicBezTo>
                <a:cubicBezTo>
                  <a:pt x="631" y="1112"/>
                  <a:pt x="595" y="1115"/>
                  <a:pt x="558" y="1115"/>
                </a:cubicBezTo>
                <a:cubicBezTo>
                  <a:pt x="522" y="1115"/>
                  <a:pt x="486" y="1112"/>
                  <a:pt x="450" y="1105"/>
                </a:cubicBezTo>
                <a:cubicBezTo>
                  <a:pt x="414" y="1097"/>
                  <a:pt x="379" y="1087"/>
                  <a:pt x="345" y="1073"/>
                </a:cubicBezTo>
                <a:cubicBezTo>
                  <a:pt x="311" y="1059"/>
                  <a:pt x="279" y="1042"/>
                  <a:pt x="248" y="1021"/>
                </a:cubicBezTo>
                <a:cubicBezTo>
                  <a:pt x="217" y="1001"/>
                  <a:pt x="189" y="978"/>
                  <a:pt x="163" y="952"/>
                </a:cubicBezTo>
                <a:cubicBezTo>
                  <a:pt x="138" y="925"/>
                  <a:pt x="114" y="897"/>
                  <a:pt x="94" y="867"/>
                </a:cubicBezTo>
                <a:cubicBezTo>
                  <a:pt x="74" y="836"/>
                  <a:pt x="57" y="804"/>
                  <a:pt x="43" y="770"/>
                </a:cubicBezTo>
                <a:cubicBezTo>
                  <a:pt x="29" y="737"/>
                  <a:pt x="18" y="702"/>
                  <a:pt x="11" y="666"/>
                </a:cubicBezTo>
                <a:cubicBezTo>
                  <a:pt x="4" y="630"/>
                  <a:pt x="0" y="594"/>
                  <a:pt x="0" y="557"/>
                </a:cubicBezTo>
                <a:cubicBezTo>
                  <a:pt x="0" y="521"/>
                  <a:pt x="4" y="484"/>
                  <a:pt x="11" y="448"/>
                </a:cubicBezTo>
                <a:cubicBezTo>
                  <a:pt x="18" y="413"/>
                  <a:pt x="29" y="378"/>
                  <a:pt x="43" y="344"/>
                </a:cubicBezTo>
                <a:cubicBezTo>
                  <a:pt x="57" y="310"/>
                  <a:pt x="74" y="278"/>
                  <a:pt x="94" y="248"/>
                </a:cubicBezTo>
                <a:cubicBezTo>
                  <a:pt x="114" y="217"/>
                  <a:pt x="138" y="189"/>
                  <a:pt x="163" y="163"/>
                </a:cubicBezTo>
                <a:cubicBezTo>
                  <a:pt x="189" y="137"/>
                  <a:pt x="217" y="114"/>
                  <a:pt x="248" y="94"/>
                </a:cubicBezTo>
                <a:cubicBezTo>
                  <a:pt x="279" y="74"/>
                  <a:pt x="311" y="56"/>
                  <a:pt x="345" y="42"/>
                </a:cubicBezTo>
                <a:cubicBezTo>
                  <a:pt x="379" y="28"/>
                  <a:pt x="414" y="18"/>
                  <a:pt x="450" y="11"/>
                </a:cubicBezTo>
                <a:cubicBezTo>
                  <a:pt x="486" y="4"/>
                  <a:pt x="522" y="0"/>
                  <a:pt x="558" y="0"/>
                </a:cubicBezTo>
                <a:cubicBezTo>
                  <a:pt x="595" y="0"/>
                  <a:pt x="631" y="4"/>
                  <a:pt x="667" y="11"/>
                </a:cubicBezTo>
                <a:cubicBezTo>
                  <a:pt x="703" y="18"/>
                  <a:pt x="738" y="28"/>
                  <a:pt x="772" y="42"/>
                </a:cubicBezTo>
                <a:cubicBezTo>
                  <a:pt x="805" y="56"/>
                  <a:pt x="837" y="74"/>
                  <a:pt x="868" y="94"/>
                </a:cubicBezTo>
                <a:cubicBezTo>
                  <a:pt x="898" y="114"/>
                  <a:pt x="926" y="137"/>
                  <a:pt x="952" y="163"/>
                </a:cubicBezTo>
                <a:cubicBezTo>
                  <a:pt x="978" y="189"/>
                  <a:pt x="1001" y="217"/>
                  <a:pt x="1022" y="248"/>
                </a:cubicBezTo>
                <a:cubicBezTo>
                  <a:pt x="1042" y="278"/>
                  <a:pt x="1059" y="310"/>
                  <a:pt x="1073" y="344"/>
                </a:cubicBezTo>
                <a:cubicBezTo>
                  <a:pt x="1087" y="378"/>
                  <a:pt x="1098" y="413"/>
                  <a:pt x="1105" y="448"/>
                </a:cubicBezTo>
                <a:cubicBezTo>
                  <a:pt x="1112" y="484"/>
                  <a:pt x="1115" y="521"/>
                  <a:pt x="1115" y="557"/>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239" name="" descr=""/>
          <p:cNvPicPr/>
          <p:nvPr/>
        </p:nvPicPr>
        <p:blipFill>
          <a:blip r:embed="rId12"/>
          <a:stretch/>
        </p:blipFill>
        <p:spPr>
          <a:xfrm>
            <a:off x="5816160" y="1571040"/>
            <a:ext cx="200160" cy="200160"/>
          </a:xfrm>
          <a:prstGeom prst="rect">
            <a:avLst/>
          </a:prstGeom>
          <a:noFill/>
          <a:ln w="0">
            <a:noFill/>
          </a:ln>
        </p:spPr>
      </p:pic>
      <p:sp>
        <p:nvSpPr>
          <p:cNvPr id="1240" name=""/>
          <p:cNvSpPr txBox="1"/>
          <p:nvPr/>
        </p:nvSpPr>
        <p:spPr>
          <a:xfrm>
            <a:off x="969480" y="5862960"/>
            <a:ext cx="403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影响）</a:t>
            </a:r>
            <a:endParaRPr b="0" lang="en-US" sz="1050" strike="noStrike" u="none">
              <a:solidFill>
                <a:srgbClr val="000000"/>
              </a:solidFill>
              <a:effectLst/>
              <a:uFillTx/>
              <a:latin typeface="Times New Roman"/>
            </a:endParaRPr>
          </a:p>
        </p:txBody>
      </p:sp>
      <p:pic>
        <p:nvPicPr>
          <p:cNvPr id="1241" name="" descr=""/>
          <p:cNvPicPr/>
          <p:nvPr/>
        </p:nvPicPr>
        <p:blipFill>
          <a:blip r:embed="rId13"/>
          <a:stretch/>
        </p:blipFill>
        <p:spPr>
          <a:xfrm>
            <a:off x="5716080" y="2039040"/>
            <a:ext cx="100080" cy="133200"/>
          </a:xfrm>
          <a:prstGeom prst="rect">
            <a:avLst/>
          </a:prstGeom>
          <a:noFill/>
          <a:ln w="0">
            <a:noFill/>
          </a:ln>
        </p:spPr>
      </p:pic>
      <p:sp>
        <p:nvSpPr>
          <p:cNvPr id="1242" name=""/>
          <p:cNvSpPr txBox="1"/>
          <p:nvPr/>
        </p:nvSpPr>
        <p:spPr>
          <a:xfrm>
            <a:off x="6250680" y="1545120"/>
            <a:ext cx="120780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证券交易系统</a:t>
            </a:r>
            <a:endParaRPr b="0" lang="en-US" sz="1580" strike="noStrike" u="none">
              <a:solidFill>
                <a:srgbClr val="000000"/>
              </a:solidFill>
              <a:effectLst/>
              <a:uFillTx/>
              <a:latin typeface="Times New Roman"/>
            </a:endParaRPr>
          </a:p>
        </p:txBody>
      </p:sp>
      <p:pic>
        <p:nvPicPr>
          <p:cNvPr id="1243" name="" descr=""/>
          <p:cNvPicPr/>
          <p:nvPr/>
        </p:nvPicPr>
        <p:blipFill>
          <a:blip r:embed="rId14"/>
          <a:stretch/>
        </p:blipFill>
        <p:spPr>
          <a:xfrm>
            <a:off x="5716080" y="2340000"/>
            <a:ext cx="133200" cy="133200"/>
          </a:xfrm>
          <a:prstGeom prst="rect">
            <a:avLst/>
          </a:prstGeom>
          <a:noFill/>
          <a:ln w="0">
            <a:noFill/>
          </a:ln>
        </p:spPr>
      </p:pic>
      <p:sp>
        <p:nvSpPr>
          <p:cNvPr id="1244" name=""/>
          <p:cNvSpPr txBox="1"/>
          <p:nvPr/>
        </p:nvSpPr>
        <p:spPr>
          <a:xfrm>
            <a:off x="5883120" y="2018880"/>
            <a:ext cx="33534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毫秒级故障检测：实时监控系统健康状态，快速识别异常</a:t>
            </a:r>
            <a:endParaRPr b="0" lang="en-US" sz="1050" strike="noStrike" u="none">
              <a:solidFill>
                <a:srgbClr val="000000"/>
              </a:solidFill>
              <a:effectLst/>
              <a:uFillTx/>
              <a:latin typeface="Times New Roman"/>
            </a:endParaRPr>
          </a:p>
        </p:txBody>
      </p:sp>
      <p:pic>
        <p:nvPicPr>
          <p:cNvPr id="1245" name="" descr=""/>
          <p:cNvPicPr/>
          <p:nvPr/>
        </p:nvPicPr>
        <p:blipFill>
          <a:blip r:embed="rId15"/>
          <a:stretch/>
        </p:blipFill>
        <p:spPr>
          <a:xfrm>
            <a:off x="5716080" y="2640600"/>
            <a:ext cx="133200" cy="133200"/>
          </a:xfrm>
          <a:prstGeom prst="rect">
            <a:avLst/>
          </a:prstGeom>
          <a:noFill/>
          <a:ln w="0">
            <a:noFill/>
          </a:ln>
        </p:spPr>
      </p:pic>
      <p:sp>
        <p:nvSpPr>
          <p:cNvPr id="1246" name=""/>
          <p:cNvSpPr txBox="1"/>
          <p:nvPr/>
        </p:nvSpPr>
        <p:spPr>
          <a:xfrm>
            <a:off x="5916600" y="2319840"/>
            <a:ext cx="37558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请求捕获与重放：记录每个请求的上下文信息，故障后自动重放</a:t>
            </a:r>
            <a:endParaRPr b="0" lang="en-US" sz="1050" strike="noStrike" u="none">
              <a:solidFill>
                <a:srgbClr val="000000"/>
              </a:solidFill>
              <a:effectLst/>
              <a:uFillTx/>
              <a:latin typeface="Times New Roman"/>
            </a:endParaRPr>
          </a:p>
        </p:txBody>
      </p:sp>
      <p:sp>
        <p:nvSpPr>
          <p:cNvPr id="1247" name=""/>
          <p:cNvSpPr txBox="1"/>
          <p:nvPr/>
        </p:nvSpPr>
        <p:spPr>
          <a:xfrm>
            <a:off x="5916600" y="2620440"/>
            <a:ext cx="2689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基于</a:t>
            </a:r>
            <a:endParaRPr b="0" lang="en-US" sz="1050" strike="noStrike" u="none">
              <a:solidFill>
                <a:srgbClr val="000000"/>
              </a:solidFill>
              <a:effectLst/>
              <a:uFillTx/>
              <a:latin typeface="Times New Roman"/>
            </a:endParaRPr>
          </a:p>
        </p:txBody>
      </p:sp>
      <p:sp>
        <p:nvSpPr>
          <p:cNvPr id="1248" name=""/>
          <p:cNvSpPr txBox="1"/>
          <p:nvPr/>
        </p:nvSpPr>
        <p:spPr>
          <a:xfrm>
            <a:off x="6184080" y="2625120"/>
            <a:ext cx="36036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SOFA</a:t>
            </a:r>
            <a:endParaRPr b="0" lang="en-US" sz="1050" strike="noStrike" u="none">
              <a:solidFill>
                <a:srgbClr val="000000"/>
              </a:solidFill>
              <a:effectLst/>
              <a:uFillTx/>
              <a:latin typeface="Times New Roman"/>
            </a:endParaRPr>
          </a:p>
        </p:txBody>
      </p:sp>
      <p:sp>
        <p:nvSpPr>
          <p:cNvPr id="1249" name=""/>
          <p:cNvSpPr txBox="1"/>
          <p:nvPr/>
        </p:nvSpPr>
        <p:spPr>
          <a:xfrm>
            <a:off x="6530040" y="2620440"/>
            <a:ext cx="33534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分布式架构：承受高并发交易，确保在系统扩展和容灾恢</a:t>
            </a:r>
            <a:endParaRPr b="0" lang="en-US" sz="1050" strike="noStrike" u="none">
              <a:solidFill>
                <a:srgbClr val="000000"/>
              </a:solidFill>
              <a:effectLst/>
              <a:uFillTx/>
              <a:latin typeface="Times New Roman"/>
            </a:endParaRPr>
          </a:p>
        </p:txBody>
      </p:sp>
      <p:sp>
        <p:nvSpPr>
          <p:cNvPr id="1250" name=""/>
          <p:cNvSpPr/>
          <p:nvPr/>
        </p:nvSpPr>
        <p:spPr>
          <a:xfrm>
            <a:off x="5715720" y="3610080"/>
            <a:ext cx="401400" cy="401400"/>
          </a:xfrm>
          <a:custGeom>
            <a:avLst/>
            <a:gdLst/>
            <a:ahLst/>
            <a:rect l="0" t="0" r="r" b="b"/>
            <a:pathLst>
              <a:path w="1115" h="1115">
                <a:moveTo>
                  <a:pt x="1115" y="558"/>
                </a:moveTo>
                <a:cubicBezTo>
                  <a:pt x="1115" y="594"/>
                  <a:pt x="1112" y="630"/>
                  <a:pt x="1105" y="666"/>
                </a:cubicBezTo>
                <a:cubicBezTo>
                  <a:pt x="1098" y="702"/>
                  <a:pt x="1087" y="737"/>
                  <a:pt x="1073" y="771"/>
                </a:cubicBezTo>
                <a:cubicBezTo>
                  <a:pt x="1059" y="805"/>
                  <a:pt x="1042" y="837"/>
                  <a:pt x="1022" y="867"/>
                </a:cubicBezTo>
                <a:cubicBezTo>
                  <a:pt x="1001" y="898"/>
                  <a:pt x="978" y="926"/>
                  <a:pt x="952" y="952"/>
                </a:cubicBezTo>
                <a:cubicBezTo>
                  <a:pt x="926" y="977"/>
                  <a:pt x="898" y="1001"/>
                  <a:pt x="868" y="1021"/>
                </a:cubicBezTo>
                <a:cubicBezTo>
                  <a:pt x="837" y="1041"/>
                  <a:pt x="805" y="1058"/>
                  <a:pt x="772" y="1072"/>
                </a:cubicBezTo>
                <a:cubicBezTo>
                  <a:pt x="738" y="1086"/>
                  <a:pt x="703" y="1097"/>
                  <a:pt x="667" y="1104"/>
                </a:cubicBezTo>
                <a:cubicBezTo>
                  <a:pt x="631" y="1111"/>
                  <a:pt x="595" y="1115"/>
                  <a:pt x="558" y="1115"/>
                </a:cubicBezTo>
                <a:cubicBezTo>
                  <a:pt x="522" y="1115"/>
                  <a:pt x="486" y="1111"/>
                  <a:pt x="450" y="1104"/>
                </a:cubicBezTo>
                <a:cubicBezTo>
                  <a:pt x="414" y="1097"/>
                  <a:pt x="379" y="1086"/>
                  <a:pt x="345" y="1072"/>
                </a:cubicBezTo>
                <a:cubicBezTo>
                  <a:pt x="311" y="1058"/>
                  <a:pt x="279" y="1041"/>
                  <a:pt x="248" y="1021"/>
                </a:cubicBezTo>
                <a:cubicBezTo>
                  <a:pt x="217" y="1001"/>
                  <a:pt x="189" y="977"/>
                  <a:pt x="163" y="952"/>
                </a:cubicBezTo>
                <a:cubicBezTo>
                  <a:pt x="138" y="926"/>
                  <a:pt x="114" y="898"/>
                  <a:pt x="94" y="867"/>
                </a:cubicBezTo>
                <a:cubicBezTo>
                  <a:pt x="74" y="837"/>
                  <a:pt x="57" y="805"/>
                  <a:pt x="43" y="771"/>
                </a:cubicBezTo>
                <a:cubicBezTo>
                  <a:pt x="29" y="737"/>
                  <a:pt x="18" y="702"/>
                  <a:pt x="11" y="666"/>
                </a:cubicBezTo>
                <a:cubicBezTo>
                  <a:pt x="4" y="630"/>
                  <a:pt x="0" y="594"/>
                  <a:pt x="0" y="558"/>
                </a:cubicBezTo>
                <a:cubicBezTo>
                  <a:pt x="0" y="520"/>
                  <a:pt x="4" y="484"/>
                  <a:pt x="11" y="448"/>
                </a:cubicBezTo>
                <a:cubicBezTo>
                  <a:pt x="18" y="412"/>
                  <a:pt x="29" y="377"/>
                  <a:pt x="43" y="343"/>
                </a:cubicBezTo>
                <a:cubicBezTo>
                  <a:pt x="57" y="310"/>
                  <a:pt x="74" y="278"/>
                  <a:pt x="94" y="247"/>
                </a:cubicBezTo>
                <a:cubicBezTo>
                  <a:pt x="114" y="217"/>
                  <a:pt x="138" y="189"/>
                  <a:pt x="163" y="163"/>
                </a:cubicBezTo>
                <a:cubicBezTo>
                  <a:pt x="189" y="137"/>
                  <a:pt x="217" y="114"/>
                  <a:pt x="248" y="93"/>
                </a:cubicBezTo>
                <a:cubicBezTo>
                  <a:pt x="279" y="73"/>
                  <a:pt x="311" y="56"/>
                  <a:pt x="345" y="42"/>
                </a:cubicBezTo>
                <a:cubicBezTo>
                  <a:pt x="379" y="28"/>
                  <a:pt x="414" y="17"/>
                  <a:pt x="450" y="10"/>
                </a:cubicBezTo>
                <a:cubicBezTo>
                  <a:pt x="486" y="3"/>
                  <a:pt x="522" y="0"/>
                  <a:pt x="558" y="0"/>
                </a:cubicBezTo>
                <a:cubicBezTo>
                  <a:pt x="595" y="0"/>
                  <a:pt x="631" y="3"/>
                  <a:pt x="667" y="10"/>
                </a:cubicBezTo>
                <a:cubicBezTo>
                  <a:pt x="703" y="17"/>
                  <a:pt x="738" y="28"/>
                  <a:pt x="772" y="42"/>
                </a:cubicBezTo>
                <a:cubicBezTo>
                  <a:pt x="805" y="56"/>
                  <a:pt x="837" y="73"/>
                  <a:pt x="868" y="93"/>
                </a:cubicBezTo>
                <a:cubicBezTo>
                  <a:pt x="898" y="114"/>
                  <a:pt x="926" y="137"/>
                  <a:pt x="952" y="163"/>
                </a:cubicBezTo>
                <a:cubicBezTo>
                  <a:pt x="978" y="189"/>
                  <a:pt x="1001" y="217"/>
                  <a:pt x="1022" y="247"/>
                </a:cubicBezTo>
                <a:cubicBezTo>
                  <a:pt x="1042" y="278"/>
                  <a:pt x="1059" y="310"/>
                  <a:pt x="1073" y="343"/>
                </a:cubicBezTo>
                <a:cubicBezTo>
                  <a:pt x="1087" y="377"/>
                  <a:pt x="1098" y="412"/>
                  <a:pt x="1105" y="448"/>
                </a:cubicBezTo>
                <a:cubicBezTo>
                  <a:pt x="1112" y="484"/>
                  <a:pt x="1115" y="520"/>
                  <a:pt x="1115" y="558"/>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251" name="" descr=""/>
          <p:cNvPicPr/>
          <p:nvPr/>
        </p:nvPicPr>
        <p:blipFill>
          <a:blip r:embed="rId16"/>
          <a:stretch/>
        </p:blipFill>
        <p:spPr>
          <a:xfrm>
            <a:off x="5791320" y="3710520"/>
            <a:ext cx="250200" cy="200160"/>
          </a:xfrm>
          <a:prstGeom prst="rect">
            <a:avLst/>
          </a:prstGeom>
          <a:noFill/>
          <a:ln w="0">
            <a:noFill/>
          </a:ln>
        </p:spPr>
      </p:pic>
      <p:sp>
        <p:nvSpPr>
          <p:cNvPr id="1252" name=""/>
          <p:cNvSpPr txBox="1"/>
          <p:nvPr/>
        </p:nvSpPr>
        <p:spPr>
          <a:xfrm>
            <a:off x="5916600" y="2821320"/>
            <a:ext cx="8053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复时数据无损</a:t>
            </a:r>
            <a:endParaRPr b="0" lang="en-US" sz="1050" strike="noStrike" u="none">
              <a:solidFill>
                <a:srgbClr val="000000"/>
              </a:solidFill>
              <a:effectLst/>
              <a:uFillTx/>
              <a:latin typeface="Times New Roman"/>
            </a:endParaRPr>
          </a:p>
        </p:txBody>
      </p:sp>
      <p:pic>
        <p:nvPicPr>
          <p:cNvPr id="1253" name="" descr=""/>
          <p:cNvPicPr/>
          <p:nvPr/>
        </p:nvPicPr>
        <p:blipFill>
          <a:blip r:embed="rId17"/>
          <a:stretch/>
        </p:blipFill>
        <p:spPr>
          <a:xfrm>
            <a:off x="5716080" y="4178520"/>
            <a:ext cx="133200" cy="133200"/>
          </a:xfrm>
          <a:prstGeom prst="rect">
            <a:avLst/>
          </a:prstGeom>
          <a:noFill/>
          <a:ln w="0">
            <a:noFill/>
          </a:ln>
        </p:spPr>
      </p:pic>
      <p:sp>
        <p:nvSpPr>
          <p:cNvPr id="1254" name=""/>
          <p:cNvSpPr txBox="1"/>
          <p:nvPr/>
        </p:nvSpPr>
        <p:spPr>
          <a:xfrm>
            <a:off x="6250680" y="3684240"/>
            <a:ext cx="80532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风控系统</a:t>
            </a:r>
            <a:endParaRPr b="0" lang="en-US" sz="1580" strike="noStrike" u="none">
              <a:solidFill>
                <a:srgbClr val="000000"/>
              </a:solidFill>
              <a:effectLst/>
              <a:uFillTx/>
              <a:latin typeface="Times New Roman"/>
            </a:endParaRPr>
          </a:p>
        </p:txBody>
      </p:sp>
      <p:sp>
        <p:nvSpPr>
          <p:cNvPr id="1255" name=""/>
          <p:cNvSpPr txBox="1"/>
          <p:nvPr/>
        </p:nvSpPr>
        <p:spPr>
          <a:xfrm>
            <a:off x="5916600" y="4158360"/>
            <a:ext cx="40240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多层次数据处理架构：分离交易处理和风控分析，确保风控系统故障</a:t>
            </a:r>
            <a:endParaRPr b="0" lang="en-US" sz="1050" strike="noStrike" u="none">
              <a:solidFill>
                <a:srgbClr val="000000"/>
              </a:solidFill>
              <a:effectLst/>
              <a:uFillTx/>
              <a:latin typeface="Times New Roman"/>
            </a:endParaRPr>
          </a:p>
        </p:txBody>
      </p:sp>
      <p:pic>
        <p:nvPicPr>
          <p:cNvPr id="1256" name="" descr=""/>
          <p:cNvPicPr/>
          <p:nvPr/>
        </p:nvPicPr>
        <p:blipFill>
          <a:blip r:embed="rId18"/>
          <a:stretch/>
        </p:blipFill>
        <p:spPr>
          <a:xfrm>
            <a:off x="5716080" y="4679640"/>
            <a:ext cx="133200" cy="133200"/>
          </a:xfrm>
          <a:prstGeom prst="rect">
            <a:avLst/>
          </a:prstGeom>
          <a:noFill/>
          <a:ln w="0">
            <a:noFill/>
          </a:ln>
        </p:spPr>
      </p:pic>
      <p:sp>
        <p:nvSpPr>
          <p:cNvPr id="1257" name=""/>
          <p:cNvSpPr txBox="1"/>
          <p:nvPr/>
        </p:nvSpPr>
        <p:spPr>
          <a:xfrm>
            <a:off x="5916600" y="4358880"/>
            <a:ext cx="9396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不影响核心交易</a:t>
            </a:r>
            <a:endParaRPr b="0" lang="en-US" sz="1050" strike="noStrike" u="none">
              <a:solidFill>
                <a:srgbClr val="000000"/>
              </a:solidFill>
              <a:effectLst/>
              <a:uFillTx/>
              <a:latin typeface="Times New Roman"/>
            </a:endParaRPr>
          </a:p>
        </p:txBody>
      </p:sp>
      <p:sp>
        <p:nvSpPr>
          <p:cNvPr id="1258" name=""/>
          <p:cNvSpPr txBox="1"/>
          <p:nvPr/>
        </p:nvSpPr>
        <p:spPr>
          <a:xfrm>
            <a:off x="5916600" y="4659480"/>
            <a:ext cx="40240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异步消息队列：解耦系统组件，提高容错能力，确保故障恢复后消息</a:t>
            </a:r>
            <a:endParaRPr b="0" lang="en-US" sz="1050" strike="noStrike" u="none">
              <a:solidFill>
                <a:srgbClr val="000000"/>
              </a:solidFill>
              <a:effectLst/>
              <a:uFillTx/>
              <a:latin typeface="Times New Roman"/>
            </a:endParaRPr>
          </a:p>
        </p:txBody>
      </p:sp>
      <p:pic>
        <p:nvPicPr>
          <p:cNvPr id="1259" name="" descr=""/>
          <p:cNvPicPr/>
          <p:nvPr/>
        </p:nvPicPr>
        <p:blipFill>
          <a:blip r:embed="rId19"/>
          <a:stretch/>
        </p:blipFill>
        <p:spPr>
          <a:xfrm>
            <a:off x="5716080" y="5181120"/>
            <a:ext cx="133200" cy="133200"/>
          </a:xfrm>
          <a:prstGeom prst="rect">
            <a:avLst/>
          </a:prstGeom>
          <a:noFill/>
          <a:ln w="0">
            <a:noFill/>
          </a:ln>
        </p:spPr>
      </p:pic>
      <p:sp>
        <p:nvSpPr>
          <p:cNvPr id="1260" name=""/>
          <p:cNvSpPr txBox="1"/>
          <p:nvPr/>
        </p:nvSpPr>
        <p:spPr>
          <a:xfrm>
            <a:off x="5916600" y="4860360"/>
            <a:ext cx="403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不丢失</a:t>
            </a:r>
            <a:endParaRPr b="0" lang="en-US" sz="1050" strike="noStrike" u="none">
              <a:solidFill>
                <a:srgbClr val="000000"/>
              </a:solidFill>
              <a:effectLst/>
              <a:uFillTx/>
              <a:latin typeface="Times New Roman"/>
            </a:endParaRPr>
          </a:p>
        </p:txBody>
      </p:sp>
      <p:sp>
        <p:nvSpPr>
          <p:cNvPr id="1261" name=""/>
          <p:cNvSpPr txBox="1"/>
          <p:nvPr/>
        </p:nvSpPr>
        <p:spPr>
          <a:xfrm>
            <a:off x="5916600" y="5160960"/>
            <a:ext cx="36216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混沌工程实践：主动引入故障，持续优化故障恢复流程和策略</a:t>
            </a:r>
            <a:endParaRPr b="0" lang="en-US" sz="1050" strike="noStrike" u="none">
              <a:solidFill>
                <a:srgbClr val="000000"/>
              </a:solidFill>
              <a:effectLst/>
              <a:uFillTx/>
              <a:latin typeface="Times New Roman"/>
            </a:endParaRPr>
          </a:p>
        </p:txBody>
      </p:sp>
      <p:pic>
        <p:nvPicPr>
          <p:cNvPr id="1262" name="" descr=""/>
          <p:cNvPicPr/>
          <p:nvPr/>
        </p:nvPicPr>
        <p:blipFill>
          <a:blip r:embed="rId20"/>
          <a:stretch/>
        </p:blipFill>
        <p:spPr>
          <a:xfrm>
            <a:off x="5657400" y="6259320"/>
            <a:ext cx="133200" cy="133200"/>
          </a:xfrm>
          <a:prstGeom prst="rect">
            <a:avLst/>
          </a:prstGeom>
          <a:noFill/>
          <a:ln w="0">
            <a:noFill/>
          </a:ln>
        </p:spPr>
      </p:pic>
      <p:sp>
        <p:nvSpPr>
          <p:cNvPr id="1263" name=""/>
          <p:cNvSpPr txBox="1"/>
          <p:nvPr/>
        </p:nvSpPr>
        <p:spPr>
          <a:xfrm>
            <a:off x="5657400" y="5947200"/>
            <a:ext cx="1509480" cy="189360"/>
          </a:xfrm>
          <a:prstGeom prst="rect">
            <a:avLst/>
          </a:prstGeom>
          <a:noFill/>
          <a:ln w="0">
            <a:noFill/>
          </a:ln>
        </p:spPr>
        <p:txBody>
          <a:bodyPr wrap="none" lIns="0" rIns="0" tIns="0" bIns="0" anchor="t">
            <a:spAutoFit/>
          </a:bodyPr>
          <a:p>
            <a:r>
              <a:rPr b="0" lang="zh-CN" sz="1180" strike="noStrike" u="none">
                <a:solidFill>
                  <a:srgbClr val="1e40af"/>
                </a:solidFill>
                <a:effectLst/>
                <a:uFillTx/>
                <a:latin typeface="WenQuanYiZenHei"/>
                <a:ea typeface="WenQuanYiZenHei"/>
              </a:rPr>
              <a:t>金融级业务连续性要求</a:t>
            </a:r>
            <a:endParaRPr b="0" lang="en-US" sz="1180" strike="noStrike" u="none">
              <a:solidFill>
                <a:srgbClr val="000000"/>
              </a:solidFill>
              <a:effectLst/>
              <a:uFillTx/>
              <a:latin typeface="Times New Roman"/>
            </a:endParaRPr>
          </a:p>
        </p:txBody>
      </p:sp>
      <p:sp>
        <p:nvSpPr>
          <p:cNvPr id="1264" name=""/>
          <p:cNvSpPr txBox="1"/>
          <p:nvPr/>
        </p:nvSpPr>
        <p:spPr>
          <a:xfrm>
            <a:off x="5857920" y="6239160"/>
            <a:ext cx="10735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故障恢复时间目标</a:t>
            </a:r>
            <a:endParaRPr b="0" lang="en-US" sz="1050" strike="noStrike" u="none">
              <a:solidFill>
                <a:srgbClr val="000000"/>
              </a:solidFill>
              <a:effectLst/>
              <a:uFillTx/>
              <a:latin typeface="Times New Roman"/>
            </a:endParaRPr>
          </a:p>
        </p:txBody>
      </p:sp>
      <p:sp>
        <p:nvSpPr>
          <p:cNvPr id="1265" name=""/>
          <p:cNvSpPr txBox="1"/>
          <p:nvPr/>
        </p:nvSpPr>
        <p:spPr>
          <a:xfrm>
            <a:off x="6927840" y="6243840"/>
            <a:ext cx="42876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 (RTO)</a:t>
            </a:r>
            <a:endParaRPr b="0" lang="en-US" sz="1050" strike="noStrike" u="none">
              <a:solidFill>
                <a:srgbClr val="000000"/>
              </a:solidFill>
              <a:effectLst/>
              <a:uFillTx/>
              <a:latin typeface="Times New Roman"/>
            </a:endParaRPr>
          </a:p>
        </p:txBody>
      </p:sp>
      <p:pic>
        <p:nvPicPr>
          <p:cNvPr id="1266" name="" descr=""/>
          <p:cNvPicPr/>
          <p:nvPr/>
        </p:nvPicPr>
        <p:blipFill>
          <a:blip r:embed="rId21"/>
          <a:stretch/>
        </p:blipFill>
        <p:spPr>
          <a:xfrm>
            <a:off x="5657400" y="6526440"/>
            <a:ext cx="116640" cy="133200"/>
          </a:xfrm>
          <a:prstGeom prst="rect">
            <a:avLst/>
          </a:prstGeom>
          <a:noFill/>
          <a:ln w="0">
            <a:noFill/>
          </a:ln>
        </p:spPr>
      </p:pic>
      <p:sp>
        <p:nvSpPr>
          <p:cNvPr id="1267" name=""/>
          <p:cNvSpPr txBox="1"/>
          <p:nvPr/>
        </p:nvSpPr>
        <p:spPr>
          <a:xfrm>
            <a:off x="9718920" y="6239160"/>
            <a:ext cx="268920" cy="169560"/>
          </a:xfrm>
          <a:prstGeom prst="rect">
            <a:avLst/>
          </a:prstGeom>
          <a:noFill/>
          <a:ln w="0">
            <a:noFill/>
          </a:ln>
        </p:spPr>
        <p:txBody>
          <a:bodyPr wrap="none" lIns="0" rIns="0" tIns="0" bIns="0" anchor="t">
            <a:spAutoFit/>
          </a:bodyPr>
          <a:p>
            <a:r>
              <a:rPr b="0" lang="zh-CN" sz="1050" strike="noStrike" u="none">
                <a:solidFill>
                  <a:srgbClr val="1e3a8a"/>
                </a:solidFill>
                <a:effectLst/>
                <a:uFillTx/>
                <a:latin typeface="WenQuanYiZenHei"/>
                <a:ea typeface="WenQuanYiZenHei"/>
              </a:rPr>
              <a:t>秒级</a:t>
            </a:r>
            <a:endParaRPr b="0" lang="en-US" sz="1050" strike="noStrike" u="none">
              <a:solidFill>
                <a:srgbClr val="000000"/>
              </a:solidFill>
              <a:effectLst/>
              <a:uFillTx/>
              <a:latin typeface="Times New Roman"/>
            </a:endParaRPr>
          </a:p>
        </p:txBody>
      </p:sp>
      <p:sp>
        <p:nvSpPr>
          <p:cNvPr id="1268" name=""/>
          <p:cNvSpPr txBox="1"/>
          <p:nvPr/>
        </p:nvSpPr>
        <p:spPr>
          <a:xfrm>
            <a:off x="5841360" y="6506280"/>
            <a:ext cx="9396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数据丢失容忍度</a:t>
            </a:r>
            <a:endParaRPr b="0" lang="en-US" sz="1050" strike="noStrike" u="none">
              <a:solidFill>
                <a:srgbClr val="000000"/>
              </a:solidFill>
              <a:effectLst/>
              <a:uFillTx/>
              <a:latin typeface="Times New Roman"/>
            </a:endParaRPr>
          </a:p>
        </p:txBody>
      </p:sp>
      <p:sp>
        <p:nvSpPr>
          <p:cNvPr id="1269" name=""/>
          <p:cNvSpPr txBox="1"/>
          <p:nvPr/>
        </p:nvSpPr>
        <p:spPr>
          <a:xfrm>
            <a:off x="6777360" y="6510960"/>
            <a:ext cx="42768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 (RPO)</a:t>
            </a:r>
            <a:endParaRPr b="0" lang="en-US" sz="1050" strike="noStrike" u="none">
              <a:solidFill>
                <a:srgbClr val="000000"/>
              </a:solidFill>
              <a:effectLst/>
              <a:uFillTx/>
              <a:latin typeface="Times New Roman"/>
            </a:endParaRPr>
          </a:p>
        </p:txBody>
      </p:sp>
      <p:sp>
        <p:nvSpPr>
          <p:cNvPr id="1270" name=""/>
          <p:cNvSpPr/>
          <p:nvPr/>
        </p:nvSpPr>
        <p:spPr>
          <a:xfrm>
            <a:off x="0" y="7136280"/>
            <a:ext cx="10696680" cy="401760"/>
          </a:xfrm>
          <a:custGeom>
            <a:avLst/>
            <a:gdLst/>
            <a:ahLst/>
            <a:rect l="0" t="0" r="r" b="b"/>
            <a:pathLst>
              <a:path w="29713" h="1116">
                <a:moveTo>
                  <a:pt x="0" y="0"/>
                </a:moveTo>
                <a:lnTo>
                  <a:pt x="29713" y="0"/>
                </a:lnTo>
                <a:lnTo>
                  <a:pt x="29713" y="1116"/>
                </a:lnTo>
                <a:lnTo>
                  <a:pt x="0" y="1116"/>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71" name=""/>
          <p:cNvSpPr txBox="1"/>
          <p:nvPr/>
        </p:nvSpPr>
        <p:spPr>
          <a:xfrm>
            <a:off x="9585000" y="6506280"/>
            <a:ext cx="403200" cy="169560"/>
          </a:xfrm>
          <a:prstGeom prst="rect">
            <a:avLst/>
          </a:prstGeom>
          <a:noFill/>
          <a:ln w="0">
            <a:noFill/>
          </a:ln>
        </p:spPr>
        <p:txBody>
          <a:bodyPr wrap="none" lIns="0" rIns="0" tIns="0" bIns="0" anchor="t">
            <a:spAutoFit/>
          </a:bodyPr>
          <a:p>
            <a:r>
              <a:rPr b="0" lang="zh-CN" sz="1050" strike="noStrike" u="none">
                <a:solidFill>
                  <a:srgbClr val="1e3a8a"/>
                </a:solidFill>
                <a:effectLst/>
                <a:uFillTx/>
                <a:latin typeface="WenQuanYiZenHei"/>
                <a:ea typeface="WenQuanYiZenHei"/>
              </a:rPr>
              <a:t>零丢失</a:t>
            </a:r>
            <a:endParaRPr b="0" lang="en-US" sz="1050" strike="noStrike" u="none">
              <a:solidFill>
                <a:srgbClr val="000000"/>
              </a:solidFill>
              <a:effectLst/>
              <a:uFillTx/>
              <a:latin typeface="Times New Roman"/>
            </a:endParaRPr>
          </a:p>
        </p:txBody>
      </p:sp>
      <p:sp>
        <p:nvSpPr>
          <p:cNvPr id="1272" name=""/>
          <p:cNvSpPr txBox="1"/>
          <p:nvPr/>
        </p:nvSpPr>
        <p:spPr>
          <a:xfrm>
            <a:off x="534960" y="7250040"/>
            <a:ext cx="2414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业务无损恢复：技术深析与行业应用案例</a:t>
            </a:r>
            <a:endParaRPr b="0" lang="en-US" sz="1050" strike="noStrike" u="none">
              <a:solidFill>
                <a:srgbClr val="000000"/>
              </a:solidFill>
              <a:effectLst/>
              <a:uFillTx/>
              <a:latin typeface="Times New Roman"/>
            </a:endParaRPr>
          </a:p>
        </p:txBody>
      </p:sp>
      <p:sp>
        <p:nvSpPr>
          <p:cNvPr id="1273" name=""/>
          <p:cNvSpPr txBox="1"/>
          <p:nvPr/>
        </p:nvSpPr>
        <p:spPr>
          <a:xfrm>
            <a:off x="9691560" y="7254720"/>
            <a:ext cx="47232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18 / 24</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4" name=""/>
          <p:cNvSpPr/>
          <p:nvPr/>
        </p:nvSpPr>
        <p:spPr>
          <a:xfrm>
            <a:off x="0" y="0"/>
            <a:ext cx="10696680" cy="6418080"/>
          </a:xfrm>
          <a:custGeom>
            <a:avLst/>
            <a:gdLst/>
            <a:ahLst/>
            <a:rect l="0" t="0" r="r" b="b"/>
            <a:pathLst>
              <a:path w="29713" h="17828">
                <a:moveTo>
                  <a:pt x="0" y="0"/>
                </a:moveTo>
                <a:lnTo>
                  <a:pt x="29713" y="0"/>
                </a:lnTo>
                <a:lnTo>
                  <a:pt x="29713" y="17828"/>
                </a:lnTo>
                <a:lnTo>
                  <a:pt x="0" y="17828"/>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275" name="" descr=""/>
          <p:cNvPicPr/>
          <p:nvPr/>
        </p:nvPicPr>
        <p:blipFill>
          <a:blip r:embed="rId1"/>
          <a:stretch/>
        </p:blipFill>
        <p:spPr>
          <a:xfrm>
            <a:off x="0" y="0"/>
            <a:ext cx="10696320" cy="6417720"/>
          </a:xfrm>
          <a:prstGeom prst="rect">
            <a:avLst/>
          </a:prstGeom>
          <a:noFill/>
          <a:ln w="0">
            <a:noFill/>
          </a:ln>
        </p:spPr>
      </p:pic>
      <p:pic>
        <p:nvPicPr>
          <p:cNvPr id="1276" name="" descr=""/>
          <p:cNvPicPr/>
          <p:nvPr/>
        </p:nvPicPr>
        <p:blipFill>
          <a:blip r:embed="rId2"/>
          <a:stretch/>
        </p:blipFill>
        <p:spPr>
          <a:xfrm>
            <a:off x="0" y="0"/>
            <a:ext cx="10696320" cy="1002600"/>
          </a:xfrm>
          <a:prstGeom prst="rect">
            <a:avLst/>
          </a:prstGeom>
          <a:noFill/>
          <a:ln w="0">
            <a:noFill/>
          </a:ln>
        </p:spPr>
      </p:pic>
      <p:sp>
        <p:nvSpPr>
          <p:cNvPr id="1277" name=""/>
          <p:cNvSpPr txBox="1"/>
          <p:nvPr/>
        </p:nvSpPr>
        <p:spPr>
          <a:xfrm>
            <a:off x="534960" y="178200"/>
            <a:ext cx="3303360" cy="378360"/>
          </a:xfrm>
          <a:prstGeom prst="rect">
            <a:avLst/>
          </a:prstGeom>
          <a:noFill/>
          <a:ln w="0">
            <a:noFill/>
          </a:ln>
        </p:spPr>
        <p:txBody>
          <a:bodyPr wrap="none" lIns="0" rIns="0" tIns="0" bIns="0" anchor="t">
            <a:spAutoFit/>
          </a:bodyPr>
          <a:p>
            <a:r>
              <a:rPr b="0" lang="zh-CN" sz="2370" strike="noStrike" u="none">
                <a:solidFill>
                  <a:srgbClr val="ffffff"/>
                </a:solidFill>
                <a:effectLst/>
                <a:uFillTx/>
                <a:latin typeface="WenQuanYiZenHei"/>
                <a:ea typeface="WenQuanYiZenHei"/>
              </a:rPr>
              <a:t>行业应用案例：汽车行业</a:t>
            </a:r>
            <a:endParaRPr b="0" lang="en-US" sz="2370" strike="noStrike" u="none">
              <a:solidFill>
                <a:srgbClr val="000000"/>
              </a:solidFill>
              <a:effectLst/>
              <a:uFillTx/>
              <a:latin typeface="Times New Roman"/>
            </a:endParaRPr>
          </a:p>
        </p:txBody>
      </p:sp>
      <p:sp>
        <p:nvSpPr>
          <p:cNvPr id="1278" name=""/>
          <p:cNvSpPr/>
          <p:nvPr/>
        </p:nvSpPr>
        <p:spPr>
          <a:xfrm>
            <a:off x="551520" y="1270080"/>
            <a:ext cx="4696560" cy="2039400"/>
          </a:xfrm>
          <a:custGeom>
            <a:avLst/>
            <a:gdLst/>
            <a:ahLst/>
            <a:rect l="0" t="0" r="r" b="b"/>
            <a:pathLst>
              <a:path w="13046" h="5665">
                <a:moveTo>
                  <a:pt x="0" y="5479"/>
                </a:moveTo>
                <a:lnTo>
                  <a:pt x="0" y="186"/>
                </a:lnTo>
                <a:cubicBezTo>
                  <a:pt x="0" y="173"/>
                  <a:pt x="0" y="161"/>
                  <a:pt x="2" y="149"/>
                </a:cubicBezTo>
                <a:cubicBezTo>
                  <a:pt x="4" y="137"/>
                  <a:pt x="7" y="126"/>
                  <a:pt x="10" y="115"/>
                </a:cubicBezTo>
                <a:cubicBezTo>
                  <a:pt x="14" y="103"/>
                  <a:pt x="18" y="93"/>
                  <a:pt x="23" y="82"/>
                </a:cubicBezTo>
                <a:cubicBezTo>
                  <a:pt x="28" y="72"/>
                  <a:pt x="34" y="63"/>
                  <a:pt x="40" y="54"/>
                </a:cubicBezTo>
                <a:cubicBezTo>
                  <a:pt x="47" y="46"/>
                  <a:pt x="54" y="38"/>
                  <a:pt x="61" y="31"/>
                </a:cubicBezTo>
                <a:cubicBezTo>
                  <a:pt x="69" y="24"/>
                  <a:pt x="77" y="19"/>
                  <a:pt x="86" y="14"/>
                </a:cubicBezTo>
                <a:cubicBezTo>
                  <a:pt x="94" y="9"/>
                  <a:pt x="103" y="6"/>
                  <a:pt x="112" y="3"/>
                </a:cubicBezTo>
                <a:cubicBezTo>
                  <a:pt x="121" y="1"/>
                  <a:pt x="130" y="0"/>
                  <a:pt x="139" y="0"/>
                </a:cubicBezTo>
                <a:lnTo>
                  <a:pt x="12861" y="0"/>
                </a:lnTo>
                <a:cubicBezTo>
                  <a:pt x="12873" y="0"/>
                  <a:pt x="12885" y="1"/>
                  <a:pt x="12897" y="3"/>
                </a:cubicBezTo>
                <a:cubicBezTo>
                  <a:pt x="12909" y="6"/>
                  <a:pt x="12920" y="9"/>
                  <a:pt x="12932" y="14"/>
                </a:cubicBezTo>
                <a:cubicBezTo>
                  <a:pt x="12943" y="19"/>
                  <a:pt x="12954" y="24"/>
                  <a:pt x="12964" y="31"/>
                </a:cubicBezTo>
                <a:cubicBezTo>
                  <a:pt x="12974" y="38"/>
                  <a:pt x="12983" y="46"/>
                  <a:pt x="12992" y="54"/>
                </a:cubicBezTo>
                <a:cubicBezTo>
                  <a:pt x="13001" y="63"/>
                  <a:pt x="13008" y="72"/>
                  <a:pt x="13015" y="82"/>
                </a:cubicBezTo>
                <a:cubicBezTo>
                  <a:pt x="13022" y="93"/>
                  <a:pt x="13027" y="103"/>
                  <a:pt x="13032" y="115"/>
                </a:cubicBezTo>
                <a:cubicBezTo>
                  <a:pt x="13037" y="126"/>
                  <a:pt x="13040" y="137"/>
                  <a:pt x="13043" y="149"/>
                </a:cubicBezTo>
                <a:cubicBezTo>
                  <a:pt x="13045" y="161"/>
                  <a:pt x="13046" y="173"/>
                  <a:pt x="13046" y="186"/>
                </a:cubicBezTo>
                <a:lnTo>
                  <a:pt x="13046" y="5479"/>
                </a:lnTo>
                <a:cubicBezTo>
                  <a:pt x="13046" y="5491"/>
                  <a:pt x="13045" y="5503"/>
                  <a:pt x="13043" y="5515"/>
                </a:cubicBezTo>
                <a:cubicBezTo>
                  <a:pt x="13040" y="5527"/>
                  <a:pt x="13037" y="5539"/>
                  <a:pt x="13032" y="5550"/>
                </a:cubicBezTo>
                <a:cubicBezTo>
                  <a:pt x="13027" y="5561"/>
                  <a:pt x="13022" y="5572"/>
                  <a:pt x="13015" y="5582"/>
                </a:cubicBezTo>
                <a:cubicBezTo>
                  <a:pt x="13008" y="5592"/>
                  <a:pt x="13001" y="5602"/>
                  <a:pt x="12992" y="5610"/>
                </a:cubicBezTo>
                <a:cubicBezTo>
                  <a:pt x="12983" y="5619"/>
                  <a:pt x="12974" y="5627"/>
                  <a:pt x="12964" y="5634"/>
                </a:cubicBezTo>
                <a:cubicBezTo>
                  <a:pt x="12954" y="5640"/>
                  <a:pt x="12943" y="5646"/>
                  <a:pt x="12932" y="5651"/>
                </a:cubicBezTo>
                <a:cubicBezTo>
                  <a:pt x="12920" y="5655"/>
                  <a:pt x="12909" y="5659"/>
                  <a:pt x="12897" y="5661"/>
                </a:cubicBezTo>
                <a:cubicBezTo>
                  <a:pt x="12885" y="5664"/>
                  <a:pt x="12873" y="5665"/>
                  <a:pt x="12861" y="5665"/>
                </a:cubicBezTo>
                <a:lnTo>
                  <a:pt x="139" y="5665"/>
                </a:lnTo>
                <a:cubicBezTo>
                  <a:pt x="130" y="5665"/>
                  <a:pt x="121" y="5664"/>
                  <a:pt x="112" y="5661"/>
                </a:cubicBezTo>
                <a:cubicBezTo>
                  <a:pt x="103" y="5659"/>
                  <a:pt x="94" y="5655"/>
                  <a:pt x="86" y="5651"/>
                </a:cubicBezTo>
                <a:cubicBezTo>
                  <a:pt x="77" y="5646"/>
                  <a:pt x="69" y="5640"/>
                  <a:pt x="61" y="5634"/>
                </a:cubicBezTo>
                <a:cubicBezTo>
                  <a:pt x="54" y="5627"/>
                  <a:pt x="47" y="5619"/>
                  <a:pt x="40" y="5610"/>
                </a:cubicBezTo>
                <a:cubicBezTo>
                  <a:pt x="34" y="5602"/>
                  <a:pt x="28" y="5592"/>
                  <a:pt x="23" y="5582"/>
                </a:cubicBezTo>
                <a:cubicBezTo>
                  <a:pt x="18" y="5572"/>
                  <a:pt x="14" y="5561"/>
                  <a:pt x="10" y="5550"/>
                </a:cubicBezTo>
                <a:cubicBezTo>
                  <a:pt x="7" y="5539"/>
                  <a:pt x="4" y="5527"/>
                  <a:pt x="2" y="5515"/>
                </a:cubicBezTo>
                <a:cubicBezTo>
                  <a:pt x="0" y="5503"/>
                  <a:pt x="0" y="5491"/>
                  <a:pt x="0" y="5479"/>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279" name=""/>
          <p:cNvSpPr/>
          <p:nvPr/>
        </p:nvSpPr>
        <p:spPr>
          <a:xfrm>
            <a:off x="534600" y="1270080"/>
            <a:ext cx="67320" cy="2039400"/>
          </a:xfrm>
          <a:custGeom>
            <a:avLst/>
            <a:gdLst/>
            <a:ahLst/>
            <a:rect l="0" t="0" r="r" b="b"/>
            <a:pathLst>
              <a:path w="187" h="5665">
                <a:moveTo>
                  <a:pt x="0" y="0"/>
                </a:moveTo>
                <a:lnTo>
                  <a:pt x="187" y="0"/>
                </a:lnTo>
                <a:lnTo>
                  <a:pt x="187" y="5665"/>
                </a:lnTo>
                <a:lnTo>
                  <a:pt x="0" y="5665"/>
                </a:lnTo>
                <a:lnTo>
                  <a:pt x="0" y="0"/>
                </a:lnTo>
                <a:close/>
              </a:path>
            </a:pathLst>
          </a:custGeom>
          <a:solidFill>
            <a:srgbClr val="00336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80" name=""/>
          <p:cNvSpPr/>
          <p:nvPr/>
        </p:nvSpPr>
        <p:spPr>
          <a:xfrm>
            <a:off x="768600" y="1470600"/>
            <a:ext cx="501840" cy="501840"/>
          </a:xfrm>
          <a:custGeom>
            <a:avLst/>
            <a:gdLst/>
            <a:ahLst/>
            <a:rect l="0" t="0" r="r" b="b"/>
            <a:pathLst>
              <a:path w="1394" h="1394">
                <a:moveTo>
                  <a:pt x="1394" y="696"/>
                </a:moveTo>
                <a:cubicBezTo>
                  <a:pt x="1394" y="719"/>
                  <a:pt x="1393" y="742"/>
                  <a:pt x="1391" y="765"/>
                </a:cubicBezTo>
                <a:cubicBezTo>
                  <a:pt x="1388" y="788"/>
                  <a:pt x="1385" y="811"/>
                  <a:pt x="1381" y="833"/>
                </a:cubicBezTo>
                <a:cubicBezTo>
                  <a:pt x="1376" y="856"/>
                  <a:pt x="1371" y="878"/>
                  <a:pt x="1364" y="900"/>
                </a:cubicBezTo>
                <a:cubicBezTo>
                  <a:pt x="1357" y="921"/>
                  <a:pt x="1350" y="943"/>
                  <a:pt x="1340" y="964"/>
                </a:cubicBezTo>
                <a:cubicBezTo>
                  <a:pt x="1331" y="985"/>
                  <a:pt x="1321" y="1006"/>
                  <a:pt x="1311" y="1026"/>
                </a:cubicBezTo>
                <a:cubicBezTo>
                  <a:pt x="1300" y="1046"/>
                  <a:pt x="1288" y="1065"/>
                  <a:pt x="1276" y="1084"/>
                </a:cubicBezTo>
                <a:cubicBezTo>
                  <a:pt x="1263" y="1103"/>
                  <a:pt x="1249" y="1122"/>
                  <a:pt x="1235" y="1139"/>
                </a:cubicBezTo>
                <a:cubicBezTo>
                  <a:pt x="1220" y="1157"/>
                  <a:pt x="1205" y="1174"/>
                  <a:pt x="1189" y="1190"/>
                </a:cubicBezTo>
                <a:cubicBezTo>
                  <a:pt x="1173" y="1206"/>
                  <a:pt x="1156" y="1221"/>
                  <a:pt x="1138" y="1236"/>
                </a:cubicBezTo>
                <a:cubicBezTo>
                  <a:pt x="1121" y="1250"/>
                  <a:pt x="1102" y="1264"/>
                  <a:pt x="1083" y="1276"/>
                </a:cubicBezTo>
                <a:cubicBezTo>
                  <a:pt x="1064" y="1289"/>
                  <a:pt x="1045" y="1301"/>
                  <a:pt x="1025" y="1312"/>
                </a:cubicBezTo>
                <a:cubicBezTo>
                  <a:pt x="1005" y="1322"/>
                  <a:pt x="984" y="1332"/>
                  <a:pt x="963" y="1341"/>
                </a:cubicBezTo>
                <a:cubicBezTo>
                  <a:pt x="942" y="1349"/>
                  <a:pt x="920" y="1357"/>
                  <a:pt x="899" y="1364"/>
                </a:cubicBezTo>
                <a:cubicBezTo>
                  <a:pt x="877" y="1370"/>
                  <a:pt x="855" y="1376"/>
                  <a:pt x="832" y="1380"/>
                </a:cubicBezTo>
                <a:cubicBezTo>
                  <a:pt x="810" y="1385"/>
                  <a:pt x="787" y="1388"/>
                  <a:pt x="765" y="1390"/>
                </a:cubicBezTo>
                <a:cubicBezTo>
                  <a:pt x="742" y="1393"/>
                  <a:pt x="719" y="1394"/>
                  <a:pt x="696" y="1394"/>
                </a:cubicBezTo>
                <a:cubicBezTo>
                  <a:pt x="674" y="1394"/>
                  <a:pt x="651" y="1393"/>
                  <a:pt x="628" y="1390"/>
                </a:cubicBezTo>
                <a:cubicBezTo>
                  <a:pt x="606" y="1388"/>
                  <a:pt x="583" y="1385"/>
                  <a:pt x="561" y="1380"/>
                </a:cubicBezTo>
                <a:cubicBezTo>
                  <a:pt x="538" y="1376"/>
                  <a:pt x="516" y="1370"/>
                  <a:pt x="494" y="1364"/>
                </a:cubicBezTo>
                <a:cubicBezTo>
                  <a:pt x="473" y="1357"/>
                  <a:pt x="451" y="1349"/>
                  <a:pt x="430" y="1341"/>
                </a:cubicBezTo>
                <a:cubicBezTo>
                  <a:pt x="409" y="1332"/>
                  <a:pt x="388" y="1322"/>
                  <a:pt x="368" y="1312"/>
                </a:cubicBezTo>
                <a:cubicBezTo>
                  <a:pt x="348" y="1301"/>
                  <a:pt x="329" y="1289"/>
                  <a:pt x="310" y="1276"/>
                </a:cubicBezTo>
                <a:cubicBezTo>
                  <a:pt x="291" y="1264"/>
                  <a:pt x="272" y="1250"/>
                  <a:pt x="255" y="1236"/>
                </a:cubicBezTo>
                <a:cubicBezTo>
                  <a:pt x="237" y="1221"/>
                  <a:pt x="220" y="1206"/>
                  <a:pt x="204" y="1190"/>
                </a:cubicBezTo>
                <a:cubicBezTo>
                  <a:pt x="188" y="1174"/>
                  <a:pt x="173" y="1157"/>
                  <a:pt x="158" y="1139"/>
                </a:cubicBezTo>
                <a:cubicBezTo>
                  <a:pt x="144" y="1122"/>
                  <a:pt x="130" y="1103"/>
                  <a:pt x="117" y="1084"/>
                </a:cubicBezTo>
                <a:cubicBezTo>
                  <a:pt x="105" y="1065"/>
                  <a:pt x="93" y="1046"/>
                  <a:pt x="82" y="1026"/>
                </a:cubicBezTo>
                <a:cubicBezTo>
                  <a:pt x="72" y="1006"/>
                  <a:pt x="62" y="985"/>
                  <a:pt x="53" y="964"/>
                </a:cubicBezTo>
                <a:cubicBezTo>
                  <a:pt x="44" y="943"/>
                  <a:pt x="37" y="921"/>
                  <a:pt x="30" y="900"/>
                </a:cubicBezTo>
                <a:cubicBezTo>
                  <a:pt x="23" y="878"/>
                  <a:pt x="18" y="856"/>
                  <a:pt x="13" y="833"/>
                </a:cubicBezTo>
                <a:cubicBezTo>
                  <a:pt x="9" y="811"/>
                  <a:pt x="6" y="788"/>
                  <a:pt x="3" y="765"/>
                </a:cubicBezTo>
                <a:cubicBezTo>
                  <a:pt x="1" y="742"/>
                  <a:pt x="0" y="719"/>
                  <a:pt x="0" y="696"/>
                </a:cubicBezTo>
                <a:cubicBezTo>
                  <a:pt x="0" y="674"/>
                  <a:pt x="1" y="651"/>
                  <a:pt x="3" y="628"/>
                </a:cubicBezTo>
                <a:cubicBezTo>
                  <a:pt x="6" y="605"/>
                  <a:pt x="9" y="583"/>
                  <a:pt x="13" y="561"/>
                </a:cubicBezTo>
                <a:cubicBezTo>
                  <a:pt x="18" y="538"/>
                  <a:pt x="23" y="516"/>
                  <a:pt x="30" y="494"/>
                </a:cubicBezTo>
                <a:cubicBezTo>
                  <a:pt x="37" y="472"/>
                  <a:pt x="44" y="451"/>
                  <a:pt x="53" y="430"/>
                </a:cubicBezTo>
                <a:cubicBezTo>
                  <a:pt x="62" y="409"/>
                  <a:pt x="72" y="388"/>
                  <a:pt x="82" y="368"/>
                </a:cubicBezTo>
                <a:cubicBezTo>
                  <a:pt x="93" y="348"/>
                  <a:pt x="105" y="328"/>
                  <a:pt x="117" y="309"/>
                </a:cubicBezTo>
                <a:cubicBezTo>
                  <a:pt x="130" y="291"/>
                  <a:pt x="144" y="272"/>
                  <a:pt x="158" y="255"/>
                </a:cubicBezTo>
                <a:cubicBezTo>
                  <a:pt x="173" y="237"/>
                  <a:pt x="188" y="220"/>
                  <a:pt x="204" y="204"/>
                </a:cubicBezTo>
                <a:cubicBezTo>
                  <a:pt x="220" y="188"/>
                  <a:pt x="237" y="173"/>
                  <a:pt x="255" y="158"/>
                </a:cubicBezTo>
                <a:cubicBezTo>
                  <a:pt x="272" y="144"/>
                  <a:pt x="291" y="130"/>
                  <a:pt x="310" y="117"/>
                </a:cubicBezTo>
                <a:cubicBezTo>
                  <a:pt x="329" y="105"/>
                  <a:pt x="348" y="93"/>
                  <a:pt x="368" y="82"/>
                </a:cubicBezTo>
                <a:cubicBezTo>
                  <a:pt x="388" y="71"/>
                  <a:pt x="409" y="62"/>
                  <a:pt x="430" y="53"/>
                </a:cubicBezTo>
                <a:cubicBezTo>
                  <a:pt x="451" y="44"/>
                  <a:pt x="473" y="37"/>
                  <a:pt x="494" y="30"/>
                </a:cubicBezTo>
                <a:cubicBezTo>
                  <a:pt x="516" y="23"/>
                  <a:pt x="538" y="18"/>
                  <a:pt x="561" y="13"/>
                </a:cubicBezTo>
                <a:cubicBezTo>
                  <a:pt x="583" y="9"/>
                  <a:pt x="606" y="6"/>
                  <a:pt x="628" y="3"/>
                </a:cubicBezTo>
                <a:cubicBezTo>
                  <a:pt x="651" y="1"/>
                  <a:pt x="674" y="0"/>
                  <a:pt x="696" y="0"/>
                </a:cubicBezTo>
                <a:cubicBezTo>
                  <a:pt x="719" y="0"/>
                  <a:pt x="742" y="1"/>
                  <a:pt x="765" y="3"/>
                </a:cubicBezTo>
                <a:cubicBezTo>
                  <a:pt x="787" y="6"/>
                  <a:pt x="810" y="9"/>
                  <a:pt x="832" y="13"/>
                </a:cubicBezTo>
                <a:cubicBezTo>
                  <a:pt x="855" y="18"/>
                  <a:pt x="877" y="23"/>
                  <a:pt x="899" y="30"/>
                </a:cubicBezTo>
                <a:cubicBezTo>
                  <a:pt x="920" y="37"/>
                  <a:pt x="942" y="44"/>
                  <a:pt x="963" y="53"/>
                </a:cubicBezTo>
                <a:cubicBezTo>
                  <a:pt x="984" y="62"/>
                  <a:pt x="1005" y="71"/>
                  <a:pt x="1025" y="82"/>
                </a:cubicBezTo>
                <a:cubicBezTo>
                  <a:pt x="1045" y="93"/>
                  <a:pt x="1064" y="105"/>
                  <a:pt x="1083" y="117"/>
                </a:cubicBezTo>
                <a:cubicBezTo>
                  <a:pt x="1102" y="130"/>
                  <a:pt x="1121" y="144"/>
                  <a:pt x="1138" y="158"/>
                </a:cubicBezTo>
                <a:cubicBezTo>
                  <a:pt x="1156" y="173"/>
                  <a:pt x="1173" y="188"/>
                  <a:pt x="1189" y="204"/>
                </a:cubicBezTo>
                <a:cubicBezTo>
                  <a:pt x="1205" y="220"/>
                  <a:pt x="1220" y="237"/>
                  <a:pt x="1235" y="255"/>
                </a:cubicBezTo>
                <a:cubicBezTo>
                  <a:pt x="1249" y="272"/>
                  <a:pt x="1263" y="291"/>
                  <a:pt x="1276" y="309"/>
                </a:cubicBezTo>
                <a:cubicBezTo>
                  <a:pt x="1288" y="328"/>
                  <a:pt x="1300" y="348"/>
                  <a:pt x="1311" y="368"/>
                </a:cubicBezTo>
                <a:cubicBezTo>
                  <a:pt x="1321" y="388"/>
                  <a:pt x="1331" y="409"/>
                  <a:pt x="1340" y="430"/>
                </a:cubicBezTo>
                <a:cubicBezTo>
                  <a:pt x="1350" y="451"/>
                  <a:pt x="1357" y="472"/>
                  <a:pt x="1364" y="494"/>
                </a:cubicBezTo>
                <a:cubicBezTo>
                  <a:pt x="1371" y="516"/>
                  <a:pt x="1376" y="538"/>
                  <a:pt x="1381" y="561"/>
                </a:cubicBezTo>
                <a:cubicBezTo>
                  <a:pt x="1385" y="583"/>
                  <a:pt x="1388" y="605"/>
                  <a:pt x="1391" y="628"/>
                </a:cubicBezTo>
                <a:cubicBezTo>
                  <a:pt x="1393" y="651"/>
                  <a:pt x="1394" y="674"/>
                  <a:pt x="1394" y="696"/>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281" name="" descr=""/>
          <p:cNvPicPr/>
          <p:nvPr/>
        </p:nvPicPr>
        <p:blipFill>
          <a:blip r:embed="rId3"/>
          <a:stretch/>
        </p:blipFill>
        <p:spPr>
          <a:xfrm>
            <a:off x="877320" y="1596240"/>
            <a:ext cx="283680" cy="250200"/>
          </a:xfrm>
          <a:prstGeom prst="rect">
            <a:avLst/>
          </a:prstGeom>
          <a:noFill/>
          <a:ln w="0">
            <a:noFill/>
          </a:ln>
        </p:spPr>
      </p:pic>
      <p:sp>
        <p:nvSpPr>
          <p:cNvPr id="1282" name=""/>
          <p:cNvSpPr txBox="1"/>
          <p:nvPr/>
        </p:nvSpPr>
        <p:spPr>
          <a:xfrm>
            <a:off x="534960" y="614880"/>
            <a:ext cx="308520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传统汽车制造商和智能汽车领域的业务无损恢复应用</a:t>
            </a:r>
            <a:endParaRPr b="0" lang="en-US" sz="1050" strike="noStrike" u="none">
              <a:solidFill>
                <a:srgbClr val="000000"/>
              </a:solidFill>
              <a:effectLst/>
              <a:uFillTx/>
              <a:latin typeface="Times New Roman"/>
            </a:endParaRPr>
          </a:p>
        </p:txBody>
      </p:sp>
      <p:pic>
        <p:nvPicPr>
          <p:cNvPr id="1283" name="" descr=""/>
          <p:cNvPicPr/>
          <p:nvPr/>
        </p:nvPicPr>
        <p:blipFill>
          <a:blip r:embed="rId4"/>
          <a:stretch/>
        </p:blipFill>
        <p:spPr>
          <a:xfrm>
            <a:off x="902520" y="2139480"/>
            <a:ext cx="133200" cy="133200"/>
          </a:xfrm>
          <a:prstGeom prst="rect">
            <a:avLst/>
          </a:prstGeom>
          <a:noFill/>
          <a:ln w="0">
            <a:noFill/>
          </a:ln>
        </p:spPr>
      </p:pic>
      <p:sp>
        <p:nvSpPr>
          <p:cNvPr id="1284" name=""/>
          <p:cNvSpPr txBox="1"/>
          <p:nvPr/>
        </p:nvSpPr>
        <p:spPr>
          <a:xfrm>
            <a:off x="1404000" y="1478160"/>
            <a:ext cx="140904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智能制造生产线</a:t>
            </a:r>
            <a:endParaRPr b="0" lang="en-US" sz="1580" strike="noStrike" u="none">
              <a:solidFill>
                <a:srgbClr val="000000"/>
              </a:solidFill>
              <a:effectLst/>
              <a:uFillTx/>
              <a:latin typeface="Times New Roman"/>
            </a:endParaRPr>
          </a:p>
        </p:txBody>
      </p:sp>
      <p:sp>
        <p:nvSpPr>
          <p:cNvPr id="1285" name=""/>
          <p:cNvSpPr txBox="1"/>
          <p:nvPr/>
        </p:nvSpPr>
        <p:spPr>
          <a:xfrm>
            <a:off x="1103040" y="2119320"/>
            <a:ext cx="38898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高度自动化生产线需实时监控与</a:t>
            </a:r>
            <a:r>
              <a:rPr b="0" lang="zh-CN" sz="1050" strike="noStrike" u="none">
                <a:solidFill>
                  <a:srgbClr val="f5a623"/>
                </a:solidFill>
                <a:effectLst/>
                <a:uFillTx/>
                <a:latin typeface="WenQuanYiZenHei"/>
                <a:ea typeface="WenQuanYiZenHei"/>
              </a:rPr>
              <a:t>故障快速隔离</a:t>
            </a:r>
            <a:r>
              <a:rPr b="0" lang="zh-CN" sz="1050" strike="noStrike" u="none">
                <a:solidFill>
                  <a:srgbClr val="374151"/>
                </a:solidFill>
                <a:effectLst/>
                <a:uFillTx/>
                <a:latin typeface="WenQuanYiZenHei"/>
                <a:ea typeface="WenQuanYiZenHei"/>
              </a:rPr>
              <a:t>，确保单点故障不影</a:t>
            </a:r>
            <a:endParaRPr b="0" lang="en-US" sz="1050" strike="noStrike" u="none">
              <a:solidFill>
                <a:srgbClr val="000000"/>
              </a:solidFill>
              <a:effectLst/>
              <a:uFillTx/>
              <a:latin typeface="Times New Roman"/>
            </a:endParaRPr>
          </a:p>
        </p:txBody>
      </p:sp>
      <p:pic>
        <p:nvPicPr>
          <p:cNvPr id="1286" name="" descr=""/>
          <p:cNvPicPr/>
          <p:nvPr/>
        </p:nvPicPr>
        <p:blipFill>
          <a:blip r:embed="rId5"/>
          <a:stretch/>
        </p:blipFill>
        <p:spPr>
          <a:xfrm>
            <a:off x="902520" y="2640600"/>
            <a:ext cx="133200" cy="133200"/>
          </a:xfrm>
          <a:prstGeom prst="rect">
            <a:avLst/>
          </a:prstGeom>
          <a:noFill/>
          <a:ln w="0">
            <a:noFill/>
          </a:ln>
        </p:spPr>
      </p:pic>
      <p:sp>
        <p:nvSpPr>
          <p:cNvPr id="1287" name=""/>
          <p:cNvSpPr txBox="1"/>
          <p:nvPr/>
        </p:nvSpPr>
        <p:spPr>
          <a:xfrm>
            <a:off x="1103040" y="2319840"/>
            <a:ext cx="8053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响整条生产线</a:t>
            </a:r>
            <a:endParaRPr b="0" lang="en-US" sz="1050" strike="noStrike" u="none">
              <a:solidFill>
                <a:srgbClr val="000000"/>
              </a:solidFill>
              <a:effectLst/>
              <a:uFillTx/>
              <a:latin typeface="Times New Roman"/>
            </a:endParaRPr>
          </a:p>
        </p:txBody>
      </p:sp>
      <p:pic>
        <p:nvPicPr>
          <p:cNvPr id="1288" name="" descr=""/>
          <p:cNvPicPr/>
          <p:nvPr/>
        </p:nvPicPr>
        <p:blipFill>
          <a:blip r:embed="rId6"/>
          <a:stretch/>
        </p:blipFill>
        <p:spPr>
          <a:xfrm>
            <a:off x="902520" y="2941560"/>
            <a:ext cx="133200" cy="133200"/>
          </a:xfrm>
          <a:prstGeom prst="rect">
            <a:avLst/>
          </a:prstGeom>
          <a:noFill/>
          <a:ln w="0">
            <a:noFill/>
          </a:ln>
        </p:spPr>
      </p:pic>
      <p:sp>
        <p:nvSpPr>
          <p:cNvPr id="1289" name=""/>
          <p:cNvSpPr txBox="1"/>
          <p:nvPr/>
        </p:nvSpPr>
        <p:spPr>
          <a:xfrm>
            <a:off x="1103040" y="2620440"/>
            <a:ext cx="37558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应用</a:t>
            </a:r>
            <a:r>
              <a:rPr b="0" lang="zh-CN" sz="1050" strike="noStrike" u="none">
                <a:solidFill>
                  <a:srgbClr val="f5a623"/>
                </a:solidFill>
                <a:effectLst/>
                <a:uFillTx/>
                <a:latin typeface="WenQuanYiZenHei"/>
                <a:ea typeface="WenQuanYiZenHei"/>
              </a:rPr>
              <a:t>数字孪生技术</a:t>
            </a:r>
            <a:r>
              <a:rPr b="0" lang="zh-CN" sz="1050" strike="noStrike" u="none">
                <a:solidFill>
                  <a:srgbClr val="374151"/>
                </a:solidFill>
                <a:effectLst/>
                <a:uFillTx/>
                <a:latin typeface="WenQuanYiZenHei"/>
                <a:ea typeface="WenQuanYiZenHei"/>
              </a:rPr>
              <a:t>实时模拟生产状态，支持故障预测与快速恢复</a:t>
            </a:r>
            <a:endParaRPr b="0" lang="en-US" sz="1050" strike="noStrike" u="none">
              <a:solidFill>
                <a:srgbClr val="000000"/>
              </a:solidFill>
              <a:effectLst/>
              <a:uFillTx/>
              <a:latin typeface="Times New Roman"/>
            </a:endParaRPr>
          </a:p>
        </p:txBody>
      </p:sp>
      <p:sp>
        <p:nvSpPr>
          <p:cNvPr id="1290" name=""/>
          <p:cNvSpPr/>
          <p:nvPr/>
        </p:nvSpPr>
        <p:spPr>
          <a:xfrm>
            <a:off x="5465160" y="1270080"/>
            <a:ext cx="4696920" cy="2039400"/>
          </a:xfrm>
          <a:custGeom>
            <a:avLst/>
            <a:gdLst/>
            <a:ahLst/>
            <a:rect l="0" t="0" r="r" b="b"/>
            <a:pathLst>
              <a:path w="13047" h="5665">
                <a:moveTo>
                  <a:pt x="0" y="5479"/>
                </a:moveTo>
                <a:lnTo>
                  <a:pt x="0" y="186"/>
                </a:lnTo>
                <a:cubicBezTo>
                  <a:pt x="0" y="173"/>
                  <a:pt x="1" y="161"/>
                  <a:pt x="3" y="149"/>
                </a:cubicBezTo>
                <a:cubicBezTo>
                  <a:pt x="4" y="137"/>
                  <a:pt x="7" y="126"/>
                  <a:pt x="10" y="115"/>
                </a:cubicBezTo>
                <a:cubicBezTo>
                  <a:pt x="14" y="103"/>
                  <a:pt x="18" y="93"/>
                  <a:pt x="23" y="82"/>
                </a:cubicBezTo>
                <a:cubicBezTo>
                  <a:pt x="28" y="72"/>
                  <a:pt x="34" y="63"/>
                  <a:pt x="41" y="54"/>
                </a:cubicBezTo>
                <a:cubicBezTo>
                  <a:pt x="47" y="46"/>
                  <a:pt x="54" y="38"/>
                  <a:pt x="62" y="31"/>
                </a:cubicBezTo>
                <a:cubicBezTo>
                  <a:pt x="69" y="24"/>
                  <a:pt x="77" y="19"/>
                  <a:pt x="86" y="14"/>
                </a:cubicBezTo>
                <a:cubicBezTo>
                  <a:pt x="94" y="9"/>
                  <a:pt x="103" y="6"/>
                  <a:pt x="112" y="3"/>
                </a:cubicBezTo>
                <a:cubicBezTo>
                  <a:pt x="121" y="1"/>
                  <a:pt x="130" y="0"/>
                  <a:pt x="139" y="0"/>
                </a:cubicBezTo>
                <a:lnTo>
                  <a:pt x="12861" y="0"/>
                </a:lnTo>
                <a:cubicBezTo>
                  <a:pt x="12873" y="0"/>
                  <a:pt x="12885" y="1"/>
                  <a:pt x="12897" y="3"/>
                </a:cubicBezTo>
                <a:cubicBezTo>
                  <a:pt x="12909" y="6"/>
                  <a:pt x="12921" y="9"/>
                  <a:pt x="12932" y="14"/>
                </a:cubicBezTo>
                <a:cubicBezTo>
                  <a:pt x="12943" y="19"/>
                  <a:pt x="12954" y="24"/>
                  <a:pt x="12964" y="31"/>
                </a:cubicBezTo>
                <a:cubicBezTo>
                  <a:pt x="12974" y="38"/>
                  <a:pt x="12984" y="46"/>
                  <a:pt x="12992" y="54"/>
                </a:cubicBezTo>
                <a:cubicBezTo>
                  <a:pt x="13001" y="63"/>
                  <a:pt x="13008" y="72"/>
                  <a:pt x="13015" y="82"/>
                </a:cubicBezTo>
                <a:cubicBezTo>
                  <a:pt x="13022" y="93"/>
                  <a:pt x="13028" y="103"/>
                  <a:pt x="13032" y="115"/>
                </a:cubicBezTo>
                <a:cubicBezTo>
                  <a:pt x="13037" y="126"/>
                  <a:pt x="13041" y="137"/>
                  <a:pt x="13043" y="149"/>
                </a:cubicBezTo>
                <a:cubicBezTo>
                  <a:pt x="13045" y="161"/>
                  <a:pt x="13047" y="173"/>
                  <a:pt x="13047" y="186"/>
                </a:cubicBezTo>
                <a:lnTo>
                  <a:pt x="13047" y="5479"/>
                </a:lnTo>
                <a:cubicBezTo>
                  <a:pt x="13047" y="5491"/>
                  <a:pt x="13045" y="5503"/>
                  <a:pt x="13043" y="5515"/>
                </a:cubicBezTo>
                <a:cubicBezTo>
                  <a:pt x="13041" y="5527"/>
                  <a:pt x="13037" y="5539"/>
                  <a:pt x="13032" y="5550"/>
                </a:cubicBezTo>
                <a:cubicBezTo>
                  <a:pt x="13028" y="5561"/>
                  <a:pt x="13022" y="5572"/>
                  <a:pt x="13015" y="5582"/>
                </a:cubicBezTo>
                <a:cubicBezTo>
                  <a:pt x="13008" y="5592"/>
                  <a:pt x="13001" y="5602"/>
                  <a:pt x="12992" y="5610"/>
                </a:cubicBezTo>
                <a:cubicBezTo>
                  <a:pt x="12984" y="5619"/>
                  <a:pt x="12974" y="5627"/>
                  <a:pt x="12964" y="5634"/>
                </a:cubicBezTo>
                <a:cubicBezTo>
                  <a:pt x="12954" y="5640"/>
                  <a:pt x="12943" y="5646"/>
                  <a:pt x="12932" y="5651"/>
                </a:cubicBezTo>
                <a:cubicBezTo>
                  <a:pt x="12921" y="5655"/>
                  <a:pt x="12909" y="5659"/>
                  <a:pt x="12897" y="5661"/>
                </a:cubicBezTo>
                <a:cubicBezTo>
                  <a:pt x="12885" y="5664"/>
                  <a:pt x="12873" y="5665"/>
                  <a:pt x="12861" y="5665"/>
                </a:cubicBezTo>
                <a:lnTo>
                  <a:pt x="139" y="5665"/>
                </a:lnTo>
                <a:cubicBezTo>
                  <a:pt x="130" y="5665"/>
                  <a:pt x="121" y="5664"/>
                  <a:pt x="112" y="5661"/>
                </a:cubicBezTo>
                <a:cubicBezTo>
                  <a:pt x="103" y="5659"/>
                  <a:pt x="94" y="5655"/>
                  <a:pt x="86" y="5651"/>
                </a:cubicBezTo>
                <a:cubicBezTo>
                  <a:pt x="77" y="5646"/>
                  <a:pt x="69" y="5640"/>
                  <a:pt x="62" y="5634"/>
                </a:cubicBezTo>
                <a:cubicBezTo>
                  <a:pt x="54" y="5627"/>
                  <a:pt x="47" y="5619"/>
                  <a:pt x="41" y="5610"/>
                </a:cubicBezTo>
                <a:cubicBezTo>
                  <a:pt x="34" y="5602"/>
                  <a:pt x="28" y="5592"/>
                  <a:pt x="23" y="5582"/>
                </a:cubicBezTo>
                <a:cubicBezTo>
                  <a:pt x="18" y="5572"/>
                  <a:pt x="14" y="5561"/>
                  <a:pt x="10" y="5550"/>
                </a:cubicBezTo>
                <a:cubicBezTo>
                  <a:pt x="7" y="5539"/>
                  <a:pt x="4" y="5527"/>
                  <a:pt x="3" y="5515"/>
                </a:cubicBezTo>
                <a:cubicBezTo>
                  <a:pt x="1" y="5503"/>
                  <a:pt x="0" y="5491"/>
                  <a:pt x="0" y="5479"/>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291" name=""/>
          <p:cNvSpPr/>
          <p:nvPr/>
        </p:nvSpPr>
        <p:spPr>
          <a:xfrm>
            <a:off x="5448240" y="1270080"/>
            <a:ext cx="67320" cy="2039400"/>
          </a:xfrm>
          <a:custGeom>
            <a:avLst/>
            <a:gdLst/>
            <a:ahLst/>
            <a:rect l="0" t="0" r="r" b="b"/>
            <a:pathLst>
              <a:path w="187" h="5665">
                <a:moveTo>
                  <a:pt x="0" y="0"/>
                </a:moveTo>
                <a:lnTo>
                  <a:pt x="187" y="0"/>
                </a:lnTo>
                <a:lnTo>
                  <a:pt x="187" y="5665"/>
                </a:lnTo>
                <a:lnTo>
                  <a:pt x="0" y="5665"/>
                </a:lnTo>
                <a:lnTo>
                  <a:pt x="0" y="0"/>
                </a:lnTo>
                <a:close/>
              </a:path>
            </a:pathLst>
          </a:custGeom>
          <a:solidFill>
            <a:srgbClr val="00336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92" name=""/>
          <p:cNvSpPr/>
          <p:nvPr/>
        </p:nvSpPr>
        <p:spPr>
          <a:xfrm>
            <a:off x="5682240" y="1470600"/>
            <a:ext cx="501840" cy="501840"/>
          </a:xfrm>
          <a:custGeom>
            <a:avLst/>
            <a:gdLst/>
            <a:ahLst/>
            <a:rect l="0" t="0" r="r" b="b"/>
            <a:pathLst>
              <a:path w="1394" h="1394">
                <a:moveTo>
                  <a:pt x="1394" y="696"/>
                </a:moveTo>
                <a:cubicBezTo>
                  <a:pt x="1394" y="719"/>
                  <a:pt x="1393" y="742"/>
                  <a:pt x="1391" y="765"/>
                </a:cubicBezTo>
                <a:cubicBezTo>
                  <a:pt x="1389" y="788"/>
                  <a:pt x="1385" y="811"/>
                  <a:pt x="1381" y="833"/>
                </a:cubicBezTo>
                <a:cubicBezTo>
                  <a:pt x="1376" y="856"/>
                  <a:pt x="1371" y="878"/>
                  <a:pt x="1364" y="900"/>
                </a:cubicBezTo>
                <a:cubicBezTo>
                  <a:pt x="1358" y="921"/>
                  <a:pt x="1350" y="943"/>
                  <a:pt x="1341" y="964"/>
                </a:cubicBezTo>
                <a:cubicBezTo>
                  <a:pt x="1332" y="985"/>
                  <a:pt x="1323" y="1006"/>
                  <a:pt x="1312" y="1026"/>
                </a:cubicBezTo>
                <a:cubicBezTo>
                  <a:pt x="1301" y="1046"/>
                  <a:pt x="1289" y="1065"/>
                  <a:pt x="1277" y="1084"/>
                </a:cubicBezTo>
                <a:cubicBezTo>
                  <a:pt x="1264" y="1103"/>
                  <a:pt x="1251" y="1122"/>
                  <a:pt x="1236" y="1139"/>
                </a:cubicBezTo>
                <a:cubicBezTo>
                  <a:pt x="1222" y="1157"/>
                  <a:pt x="1206" y="1174"/>
                  <a:pt x="1190" y="1190"/>
                </a:cubicBezTo>
                <a:cubicBezTo>
                  <a:pt x="1174" y="1206"/>
                  <a:pt x="1157" y="1221"/>
                  <a:pt x="1140" y="1236"/>
                </a:cubicBezTo>
                <a:cubicBezTo>
                  <a:pt x="1122" y="1250"/>
                  <a:pt x="1104" y="1264"/>
                  <a:pt x="1085" y="1276"/>
                </a:cubicBezTo>
                <a:cubicBezTo>
                  <a:pt x="1066" y="1289"/>
                  <a:pt x="1046" y="1301"/>
                  <a:pt x="1026" y="1312"/>
                </a:cubicBezTo>
                <a:cubicBezTo>
                  <a:pt x="1006" y="1322"/>
                  <a:pt x="985" y="1332"/>
                  <a:pt x="964" y="1341"/>
                </a:cubicBezTo>
                <a:cubicBezTo>
                  <a:pt x="943" y="1349"/>
                  <a:pt x="922" y="1357"/>
                  <a:pt x="900" y="1364"/>
                </a:cubicBezTo>
                <a:cubicBezTo>
                  <a:pt x="878" y="1370"/>
                  <a:pt x="856" y="1376"/>
                  <a:pt x="834" y="1380"/>
                </a:cubicBezTo>
                <a:cubicBezTo>
                  <a:pt x="811" y="1385"/>
                  <a:pt x="789" y="1388"/>
                  <a:pt x="766" y="1390"/>
                </a:cubicBezTo>
                <a:cubicBezTo>
                  <a:pt x="743" y="1393"/>
                  <a:pt x="721" y="1394"/>
                  <a:pt x="698" y="1394"/>
                </a:cubicBezTo>
                <a:cubicBezTo>
                  <a:pt x="675" y="1394"/>
                  <a:pt x="652" y="1393"/>
                  <a:pt x="630" y="1390"/>
                </a:cubicBezTo>
                <a:cubicBezTo>
                  <a:pt x="607" y="1388"/>
                  <a:pt x="584" y="1385"/>
                  <a:pt x="562" y="1380"/>
                </a:cubicBezTo>
                <a:cubicBezTo>
                  <a:pt x="540" y="1376"/>
                  <a:pt x="517" y="1370"/>
                  <a:pt x="496" y="1364"/>
                </a:cubicBezTo>
                <a:cubicBezTo>
                  <a:pt x="474" y="1357"/>
                  <a:pt x="452" y="1349"/>
                  <a:pt x="431" y="1341"/>
                </a:cubicBezTo>
                <a:cubicBezTo>
                  <a:pt x="410" y="1332"/>
                  <a:pt x="390" y="1322"/>
                  <a:pt x="369" y="1312"/>
                </a:cubicBezTo>
                <a:cubicBezTo>
                  <a:pt x="349" y="1301"/>
                  <a:pt x="330" y="1289"/>
                  <a:pt x="311" y="1276"/>
                </a:cubicBezTo>
                <a:cubicBezTo>
                  <a:pt x="292" y="1264"/>
                  <a:pt x="274" y="1250"/>
                  <a:pt x="256" y="1236"/>
                </a:cubicBezTo>
                <a:cubicBezTo>
                  <a:pt x="238" y="1221"/>
                  <a:pt x="220" y="1206"/>
                  <a:pt x="204" y="1190"/>
                </a:cubicBezTo>
                <a:cubicBezTo>
                  <a:pt x="188" y="1174"/>
                  <a:pt x="173" y="1157"/>
                  <a:pt x="158" y="1139"/>
                </a:cubicBezTo>
                <a:cubicBezTo>
                  <a:pt x="144" y="1122"/>
                  <a:pt x="130" y="1103"/>
                  <a:pt x="118" y="1084"/>
                </a:cubicBezTo>
                <a:cubicBezTo>
                  <a:pt x="105" y="1065"/>
                  <a:pt x="93" y="1046"/>
                  <a:pt x="83" y="1026"/>
                </a:cubicBezTo>
                <a:cubicBezTo>
                  <a:pt x="72" y="1006"/>
                  <a:pt x="62" y="985"/>
                  <a:pt x="53" y="964"/>
                </a:cubicBezTo>
                <a:cubicBezTo>
                  <a:pt x="45" y="943"/>
                  <a:pt x="37" y="921"/>
                  <a:pt x="30" y="900"/>
                </a:cubicBezTo>
                <a:cubicBezTo>
                  <a:pt x="24" y="878"/>
                  <a:pt x="18" y="856"/>
                  <a:pt x="14" y="833"/>
                </a:cubicBezTo>
                <a:cubicBezTo>
                  <a:pt x="9" y="811"/>
                  <a:pt x="6" y="788"/>
                  <a:pt x="4" y="765"/>
                </a:cubicBezTo>
                <a:cubicBezTo>
                  <a:pt x="1" y="742"/>
                  <a:pt x="0" y="719"/>
                  <a:pt x="0" y="696"/>
                </a:cubicBezTo>
                <a:cubicBezTo>
                  <a:pt x="0" y="674"/>
                  <a:pt x="1" y="651"/>
                  <a:pt x="4" y="628"/>
                </a:cubicBezTo>
                <a:cubicBezTo>
                  <a:pt x="6" y="605"/>
                  <a:pt x="9" y="583"/>
                  <a:pt x="14" y="561"/>
                </a:cubicBezTo>
                <a:cubicBezTo>
                  <a:pt x="18" y="538"/>
                  <a:pt x="24" y="516"/>
                  <a:pt x="30" y="494"/>
                </a:cubicBezTo>
                <a:cubicBezTo>
                  <a:pt x="37" y="472"/>
                  <a:pt x="45" y="451"/>
                  <a:pt x="53" y="430"/>
                </a:cubicBezTo>
                <a:cubicBezTo>
                  <a:pt x="62" y="409"/>
                  <a:pt x="72" y="388"/>
                  <a:pt x="83" y="368"/>
                </a:cubicBezTo>
                <a:cubicBezTo>
                  <a:pt x="93" y="348"/>
                  <a:pt x="105" y="328"/>
                  <a:pt x="118" y="309"/>
                </a:cubicBezTo>
                <a:cubicBezTo>
                  <a:pt x="130" y="291"/>
                  <a:pt x="144" y="272"/>
                  <a:pt x="158" y="255"/>
                </a:cubicBezTo>
                <a:cubicBezTo>
                  <a:pt x="173" y="237"/>
                  <a:pt x="188" y="220"/>
                  <a:pt x="204" y="204"/>
                </a:cubicBezTo>
                <a:cubicBezTo>
                  <a:pt x="220" y="188"/>
                  <a:pt x="238" y="173"/>
                  <a:pt x="256" y="158"/>
                </a:cubicBezTo>
                <a:cubicBezTo>
                  <a:pt x="274" y="144"/>
                  <a:pt x="292" y="130"/>
                  <a:pt x="311" y="117"/>
                </a:cubicBezTo>
                <a:cubicBezTo>
                  <a:pt x="330" y="105"/>
                  <a:pt x="349" y="93"/>
                  <a:pt x="369" y="82"/>
                </a:cubicBezTo>
                <a:cubicBezTo>
                  <a:pt x="390" y="71"/>
                  <a:pt x="410" y="62"/>
                  <a:pt x="431" y="53"/>
                </a:cubicBezTo>
                <a:cubicBezTo>
                  <a:pt x="452" y="44"/>
                  <a:pt x="474" y="37"/>
                  <a:pt x="496" y="30"/>
                </a:cubicBezTo>
                <a:cubicBezTo>
                  <a:pt x="517" y="23"/>
                  <a:pt x="540" y="18"/>
                  <a:pt x="562" y="13"/>
                </a:cubicBezTo>
                <a:cubicBezTo>
                  <a:pt x="584" y="9"/>
                  <a:pt x="607" y="6"/>
                  <a:pt x="630" y="3"/>
                </a:cubicBezTo>
                <a:cubicBezTo>
                  <a:pt x="652" y="1"/>
                  <a:pt x="675" y="0"/>
                  <a:pt x="698" y="0"/>
                </a:cubicBezTo>
                <a:cubicBezTo>
                  <a:pt x="721" y="0"/>
                  <a:pt x="743" y="1"/>
                  <a:pt x="766" y="3"/>
                </a:cubicBezTo>
                <a:cubicBezTo>
                  <a:pt x="789" y="6"/>
                  <a:pt x="811" y="9"/>
                  <a:pt x="834" y="13"/>
                </a:cubicBezTo>
                <a:cubicBezTo>
                  <a:pt x="856" y="18"/>
                  <a:pt x="878" y="23"/>
                  <a:pt x="900" y="30"/>
                </a:cubicBezTo>
                <a:cubicBezTo>
                  <a:pt x="922" y="37"/>
                  <a:pt x="943" y="44"/>
                  <a:pt x="964" y="53"/>
                </a:cubicBezTo>
                <a:cubicBezTo>
                  <a:pt x="985" y="62"/>
                  <a:pt x="1006" y="71"/>
                  <a:pt x="1026" y="82"/>
                </a:cubicBezTo>
                <a:cubicBezTo>
                  <a:pt x="1046" y="93"/>
                  <a:pt x="1066" y="105"/>
                  <a:pt x="1085" y="117"/>
                </a:cubicBezTo>
                <a:cubicBezTo>
                  <a:pt x="1104" y="130"/>
                  <a:pt x="1122" y="144"/>
                  <a:pt x="1140" y="158"/>
                </a:cubicBezTo>
                <a:cubicBezTo>
                  <a:pt x="1157" y="173"/>
                  <a:pt x="1174" y="188"/>
                  <a:pt x="1190" y="204"/>
                </a:cubicBezTo>
                <a:cubicBezTo>
                  <a:pt x="1206" y="220"/>
                  <a:pt x="1222" y="237"/>
                  <a:pt x="1236" y="255"/>
                </a:cubicBezTo>
                <a:cubicBezTo>
                  <a:pt x="1251" y="272"/>
                  <a:pt x="1264" y="291"/>
                  <a:pt x="1277" y="309"/>
                </a:cubicBezTo>
                <a:cubicBezTo>
                  <a:pt x="1289" y="328"/>
                  <a:pt x="1301" y="348"/>
                  <a:pt x="1312" y="368"/>
                </a:cubicBezTo>
                <a:cubicBezTo>
                  <a:pt x="1323" y="388"/>
                  <a:pt x="1332" y="409"/>
                  <a:pt x="1341" y="430"/>
                </a:cubicBezTo>
                <a:cubicBezTo>
                  <a:pt x="1350" y="451"/>
                  <a:pt x="1358" y="472"/>
                  <a:pt x="1364" y="494"/>
                </a:cubicBezTo>
                <a:cubicBezTo>
                  <a:pt x="1371" y="516"/>
                  <a:pt x="1376" y="538"/>
                  <a:pt x="1381" y="561"/>
                </a:cubicBezTo>
                <a:cubicBezTo>
                  <a:pt x="1385" y="583"/>
                  <a:pt x="1389" y="605"/>
                  <a:pt x="1391" y="628"/>
                </a:cubicBezTo>
                <a:cubicBezTo>
                  <a:pt x="1393" y="651"/>
                  <a:pt x="1394" y="674"/>
                  <a:pt x="1394" y="696"/>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293" name="" descr=""/>
          <p:cNvPicPr/>
          <p:nvPr/>
        </p:nvPicPr>
        <p:blipFill>
          <a:blip r:embed="rId7"/>
          <a:stretch/>
        </p:blipFill>
        <p:spPr>
          <a:xfrm>
            <a:off x="5774400" y="1596240"/>
            <a:ext cx="317160" cy="250200"/>
          </a:xfrm>
          <a:prstGeom prst="rect">
            <a:avLst/>
          </a:prstGeom>
          <a:noFill/>
          <a:ln w="0">
            <a:noFill/>
          </a:ln>
        </p:spPr>
      </p:pic>
      <p:sp>
        <p:nvSpPr>
          <p:cNvPr id="1294" name=""/>
          <p:cNvSpPr txBox="1"/>
          <p:nvPr/>
        </p:nvSpPr>
        <p:spPr>
          <a:xfrm>
            <a:off x="1103040" y="2921400"/>
            <a:ext cx="32191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柔性生产系统具备</a:t>
            </a:r>
            <a:r>
              <a:rPr b="0" lang="zh-CN" sz="1050" strike="noStrike" u="none">
                <a:solidFill>
                  <a:srgbClr val="f5a623"/>
                </a:solidFill>
                <a:effectLst/>
                <a:uFillTx/>
                <a:latin typeface="WenQuanYiZenHei"/>
                <a:ea typeface="WenQuanYiZenHei"/>
              </a:rPr>
              <a:t>快速调整产能</a:t>
            </a:r>
            <a:r>
              <a:rPr b="0" lang="zh-CN" sz="1050" strike="noStrike" u="none">
                <a:solidFill>
                  <a:srgbClr val="374151"/>
                </a:solidFill>
                <a:effectLst/>
                <a:uFillTx/>
                <a:latin typeface="WenQuanYiZenHei"/>
                <a:ea typeface="WenQuanYiZenHei"/>
              </a:rPr>
              <a:t>能力，应对供应链中断</a:t>
            </a:r>
            <a:endParaRPr b="0" lang="en-US" sz="1050" strike="noStrike" u="none">
              <a:solidFill>
                <a:srgbClr val="000000"/>
              </a:solidFill>
              <a:effectLst/>
              <a:uFillTx/>
              <a:latin typeface="Times New Roman"/>
            </a:endParaRPr>
          </a:p>
        </p:txBody>
      </p:sp>
      <p:pic>
        <p:nvPicPr>
          <p:cNvPr id="1295" name="" descr=""/>
          <p:cNvPicPr/>
          <p:nvPr/>
        </p:nvPicPr>
        <p:blipFill>
          <a:blip r:embed="rId8"/>
          <a:stretch/>
        </p:blipFill>
        <p:spPr>
          <a:xfrm>
            <a:off x="5816160" y="2139480"/>
            <a:ext cx="133200" cy="133200"/>
          </a:xfrm>
          <a:prstGeom prst="rect">
            <a:avLst/>
          </a:prstGeom>
          <a:noFill/>
          <a:ln w="0">
            <a:noFill/>
          </a:ln>
        </p:spPr>
      </p:pic>
      <p:sp>
        <p:nvSpPr>
          <p:cNvPr id="1296" name=""/>
          <p:cNvSpPr txBox="1"/>
          <p:nvPr/>
        </p:nvSpPr>
        <p:spPr>
          <a:xfrm>
            <a:off x="6317640" y="1478160"/>
            <a:ext cx="100656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车联网系统</a:t>
            </a:r>
            <a:endParaRPr b="0" lang="en-US" sz="1580" strike="noStrike" u="none">
              <a:solidFill>
                <a:srgbClr val="000000"/>
              </a:solidFill>
              <a:effectLst/>
              <a:uFillTx/>
              <a:latin typeface="Times New Roman"/>
            </a:endParaRPr>
          </a:p>
        </p:txBody>
      </p:sp>
      <p:sp>
        <p:nvSpPr>
          <p:cNvPr id="1297" name=""/>
          <p:cNvSpPr txBox="1"/>
          <p:nvPr/>
        </p:nvSpPr>
        <p:spPr>
          <a:xfrm>
            <a:off x="6016680" y="2124000"/>
            <a:ext cx="26964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V2X</a:t>
            </a:r>
            <a:endParaRPr b="0" lang="en-US" sz="1050" strike="noStrike" u="none">
              <a:solidFill>
                <a:srgbClr val="000000"/>
              </a:solidFill>
              <a:effectLst/>
              <a:uFillTx/>
              <a:latin typeface="Times New Roman"/>
            </a:endParaRPr>
          </a:p>
        </p:txBody>
      </p:sp>
      <p:pic>
        <p:nvPicPr>
          <p:cNvPr id="1298" name="" descr=""/>
          <p:cNvPicPr/>
          <p:nvPr/>
        </p:nvPicPr>
        <p:blipFill>
          <a:blip r:embed="rId9"/>
          <a:stretch/>
        </p:blipFill>
        <p:spPr>
          <a:xfrm>
            <a:off x="5816160" y="2440080"/>
            <a:ext cx="133200" cy="133200"/>
          </a:xfrm>
          <a:prstGeom prst="rect">
            <a:avLst/>
          </a:prstGeom>
          <a:noFill/>
          <a:ln w="0">
            <a:noFill/>
          </a:ln>
        </p:spPr>
      </p:pic>
      <p:sp>
        <p:nvSpPr>
          <p:cNvPr id="1299" name=""/>
          <p:cNvSpPr txBox="1"/>
          <p:nvPr/>
        </p:nvSpPr>
        <p:spPr>
          <a:xfrm>
            <a:off x="6284880" y="2119320"/>
            <a:ext cx="26830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通信需</a:t>
            </a:r>
            <a:r>
              <a:rPr b="0" lang="zh-CN" sz="1050" strike="noStrike" u="none">
                <a:solidFill>
                  <a:srgbClr val="f5a623"/>
                </a:solidFill>
                <a:effectLst/>
                <a:uFillTx/>
                <a:latin typeface="WenQuanYiZenHei"/>
                <a:ea typeface="WenQuanYiZenHei"/>
              </a:rPr>
              <a:t>多路径网络冗余</a:t>
            </a:r>
            <a:r>
              <a:rPr b="0" lang="zh-CN" sz="1050" strike="noStrike" u="none">
                <a:solidFill>
                  <a:srgbClr val="374151"/>
                </a:solidFill>
                <a:effectLst/>
                <a:uFillTx/>
                <a:latin typeface="WenQuanYiZenHei"/>
                <a:ea typeface="WenQuanYiZenHei"/>
              </a:rPr>
              <a:t>设计，确保通信可靠性</a:t>
            </a:r>
            <a:endParaRPr b="0" lang="en-US" sz="1050" strike="noStrike" u="none">
              <a:solidFill>
                <a:srgbClr val="000000"/>
              </a:solidFill>
              <a:effectLst/>
              <a:uFillTx/>
              <a:latin typeface="Times New Roman"/>
            </a:endParaRPr>
          </a:p>
        </p:txBody>
      </p:sp>
      <p:pic>
        <p:nvPicPr>
          <p:cNvPr id="1300" name="" descr=""/>
          <p:cNvPicPr/>
          <p:nvPr/>
        </p:nvPicPr>
        <p:blipFill>
          <a:blip r:embed="rId10"/>
          <a:stretch/>
        </p:blipFill>
        <p:spPr>
          <a:xfrm>
            <a:off x="5816160" y="2741040"/>
            <a:ext cx="133200" cy="133200"/>
          </a:xfrm>
          <a:prstGeom prst="rect">
            <a:avLst/>
          </a:prstGeom>
          <a:noFill/>
          <a:ln w="0">
            <a:noFill/>
          </a:ln>
        </p:spPr>
      </p:pic>
      <p:sp>
        <p:nvSpPr>
          <p:cNvPr id="1301" name=""/>
          <p:cNvSpPr txBox="1"/>
          <p:nvPr/>
        </p:nvSpPr>
        <p:spPr>
          <a:xfrm>
            <a:off x="6016680" y="2419920"/>
            <a:ext cx="38898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车载信息娱乐系统采用</a:t>
            </a:r>
            <a:r>
              <a:rPr b="0" lang="zh-CN" sz="1050" strike="noStrike" u="none">
                <a:solidFill>
                  <a:srgbClr val="f5a623"/>
                </a:solidFill>
                <a:effectLst/>
                <a:uFillTx/>
                <a:latin typeface="WenQuanYiZenHei"/>
                <a:ea typeface="WenQuanYiZenHei"/>
              </a:rPr>
              <a:t>边缘计算</a:t>
            </a:r>
            <a:r>
              <a:rPr b="0" lang="zh-CN" sz="1050" strike="noStrike" u="none">
                <a:solidFill>
                  <a:srgbClr val="374151"/>
                </a:solidFill>
                <a:effectLst/>
                <a:uFillTx/>
                <a:latin typeface="WenQuanYiZenHei"/>
                <a:ea typeface="WenQuanYiZenHei"/>
              </a:rPr>
              <a:t>架构，支持网络中断时的本地功能</a:t>
            </a:r>
            <a:endParaRPr b="0" lang="en-US" sz="1050" strike="noStrike" u="none">
              <a:solidFill>
                <a:srgbClr val="000000"/>
              </a:solidFill>
              <a:effectLst/>
              <a:uFillTx/>
              <a:latin typeface="Times New Roman"/>
            </a:endParaRPr>
          </a:p>
        </p:txBody>
      </p:sp>
      <p:sp>
        <p:nvSpPr>
          <p:cNvPr id="1302" name=""/>
          <p:cNvSpPr txBox="1"/>
          <p:nvPr/>
        </p:nvSpPr>
        <p:spPr>
          <a:xfrm>
            <a:off x="6016680" y="2725560"/>
            <a:ext cx="28008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OTA</a:t>
            </a:r>
            <a:endParaRPr b="0" lang="en-US" sz="1050" strike="noStrike" u="none">
              <a:solidFill>
                <a:srgbClr val="000000"/>
              </a:solidFill>
              <a:effectLst/>
              <a:uFillTx/>
              <a:latin typeface="Times New Roman"/>
            </a:endParaRPr>
          </a:p>
        </p:txBody>
      </p:sp>
      <p:sp>
        <p:nvSpPr>
          <p:cNvPr id="1303" name=""/>
          <p:cNvSpPr txBox="1"/>
          <p:nvPr/>
        </p:nvSpPr>
        <p:spPr>
          <a:xfrm>
            <a:off x="6284880" y="2720880"/>
            <a:ext cx="36216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更新系统具备</a:t>
            </a:r>
            <a:r>
              <a:rPr b="0" lang="zh-CN" sz="1050" strike="noStrike" u="none">
                <a:solidFill>
                  <a:srgbClr val="f5a623"/>
                </a:solidFill>
                <a:effectLst/>
                <a:uFillTx/>
                <a:latin typeface="WenQuanYiZenHei"/>
                <a:ea typeface="WenQuanYiZenHei"/>
              </a:rPr>
              <a:t>断点续传</a:t>
            </a:r>
            <a:r>
              <a:rPr b="0" lang="zh-CN" sz="1050" strike="noStrike" u="none">
                <a:solidFill>
                  <a:srgbClr val="374151"/>
                </a:solidFill>
                <a:effectLst/>
                <a:uFillTx/>
                <a:latin typeface="WenQuanYiZenHei"/>
                <a:ea typeface="WenQuanYiZenHei"/>
              </a:rPr>
              <a:t>与</a:t>
            </a:r>
            <a:r>
              <a:rPr b="0" lang="zh-CN" sz="1050" strike="noStrike" u="none">
                <a:solidFill>
                  <a:srgbClr val="f5a623"/>
                </a:solidFill>
                <a:effectLst/>
                <a:uFillTx/>
                <a:latin typeface="WenQuanYiZenHei"/>
                <a:ea typeface="WenQuanYiZenHei"/>
              </a:rPr>
              <a:t>回滚机制</a:t>
            </a:r>
            <a:r>
              <a:rPr b="0" lang="zh-CN" sz="1050" strike="noStrike" u="none">
                <a:solidFill>
                  <a:srgbClr val="374151"/>
                </a:solidFill>
                <a:effectLst/>
                <a:uFillTx/>
                <a:latin typeface="WenQuanYiZenHei"/>
                <a:ea typeface="WenQuanYiZenHei"/>
              </a:rPr>
              <a:t>，防止更新失败导致系统不</a:t>
            </a:r>
            <a:endParaRPr b="0" lang="en-US" sz="1050" strike="noStrike" u="none">
              <a:solidFill>
                <a:srgbClr val="000000"/>
              </a:solidFill>
              <a:effectLst/>
              <a:uFillTx/>
              <a:latin typeface="Times New Roman"/>
            </a:endParaRPr>
          </a:p>
        </p:txBody>
      </p:sp>
      <p:sp>
        <p:nvSpPr>
          <p:cNvPr id="1304" name=""/>
          <p:cNvSpPr/>
          <p:nvPr/>
        </p:nvSpPr>
        <p:spPr>
          <a:xfrm>
            <a:off x="551520" y="3509640"/>
            <a:ext cx="4696560" cy="2239920"/>
          </a:xfrm>
          <a:custGeom>
            <a:avLst/>
            <a:gdLst/>
            <a:ahLst/>
            <a:rect l="0" t="0" r="r" b="b"/>
            <a:pathLst>
              <a:path w="13046" h="6222">
                <a:moveTo>
                  <a:pt x="0" y="6036"/>
                </a:moveTo>
                <a:lnTo>
                  <a:pt x="0" y="186"/>
                </a:lnTo>
                <a:cubicBezTo>
                  <a:pt x="0" y="173"/>
                  <a:pt x="0" y="161"/>
                  <a:pt x="2" y="149"/>
                </a:cubicBezTo>
                <a:cubicBezTo>
                  <a:pt x="4" y="137"/>
                  <a:pt x="7" y="126"/>
                  <a:pt x="10" y="115"/>
                </a:cubicBezTo>
                <a:cubicBezTo>
                  <a:pt x="14" y="103"/>
                  <a:pt x="18" y="93"/>
                  <a:pt x="23" y="83"/>
                </a:cubicBezTo>
                <a:cubicBezTo>
                  <a:pt x="28" y="72"/>
                  <a:pt x="34" y="63"/>
                  <a:pt x="40" y="54"/>
                </a:cubicBezTo>
                <a:cubicBezTo>
                  <a:pt x="47" y="46"/>
                  <a:pt x="54" y="38"/>
                  <a:pt x="61" y="31"/>
                </a:cubicBezTo>
                <a:cubicBezTo>
                  <a:pt x="69" y="25"/>
                  <a:pt x="77" y="19"/>
                  <a:pt x="86" y="14"/>
                </a:cubicBezTo>
                <a:cubicBezTo>
                  <a:pt x="94" y="9"/>
                  <a:pt x="103" y="6"/>
                  <a:pt x="112" y="4"/>
                </a:cubicBezTo>
                <a:cubicBezTo>
                  <a:pt x="121" y="1"/>
                  <a:pt x="130" y="0"/>
                  <a:pt x="139" y="0"/>
                </a:cubicBezTo>
                <a:lnTo>
                  <a:pt x="12861" y="0"/>
                </a:lnTo>
                <a:cubicBezTo>
                  <a:pt x="12873" y="0"/>
                  <a:pt x="12885" y="1"/>
                  <a:pt x="12897" y="4"/>
                </a:cubicBezTo>
                <a:cubicBezTo>
                  <a:pt x="12909" y="6"/>
                  <a:pt x="12920" y="9"/>
                  <a:pt x="12932" y="14"/>
                </a:cubicBezTo>
                <a:cubicBezTo>
                  <a:pt x="12943" y="19"/>
                  <a:pt x="12954" y="25"/>
                  <a:pt x="12964" y="31"/>
                </a:cubicBezTo>
                <a:cubicBezTo>
                  <a:pt x="12974" y="38"/>
                  <a:pt x="12983" y="46"/>
                  <a:pt x="12992" y="54"/>
                </a:cubicBezTo>
                <a:cubicBezTo>
                  <a:pt x="13001" y="63"/>
                  <a:pt x="13008" y="72"/>
                  <a:pt x="13015" y="83"/>
                </a:cubicBezTo>
                <a:cubicBezTo>
                  <a:pt x="13022" y="93"/>
                  <a:pt x="13027" y="103"/>
                  <a:pt x="13032" y="115"/>
                </a:cubicBezTo>
                <a:cubicBezTo>
                  <a:pt x="13037" y="126"/>
                  <a:pt x="13040" y="137"/>
                  <a:pt x="13043" y="149"/>
                </a:cubicBezTo>
                <a:cubicBezTo>
                  <a:pt x="13045" y="161"/>
                  <a:pt x="13046" y="173"/>
                  <a:pt x="13046" y="186"/>
                </a:cubicBezTo>
                <a:lnTo>
                  <a:pt x="13046" y="6036"/>
                </a:lnTo>
                <a:cubicBezTo>
                  <a:pt x="13046" y="6049"/>
                  <a:pt x="13045" y="6061"/>
                  <a:pt x="13043" y="6073"/>
                </a:cubicBezTo>
                <a:cubicBezTo>
                  <a:pt x="13040" y="6085"/>
                  <a:pt x="13037" y="6096"/>
                  <a:pt x="13032" y="6107"/>
                </a:cubicBezTo>
                <a:cubicBezTo>
                  <a:pt x="13027" y="6119"/>
                  <a:pt x="13022" y="6129"/>
                  <a:pt x="13015" y="6140"/>
                </a:cubicBezTo>
                <a:cubicBezTo>
                  <a:pt x="13008" y="6150"/>
                  <a:pt x="13001" y="6159"/>
                  <a:pt x="12992" y="6168"/>
                </a:cubicBezTo>
                <a:cubicBezTo>
                  <a:pt x="12983" y="6176"/>
                  <a:pt x="12974" y="6184"/>
                  <a:pt x="12964" y="6191"/>
                </a:cubicBezTo>
                <a:cubicBezTo>
                  <a:pt x="12954" y="6198"/>
                  <a:pt x="12943" y="6203"/>
                  <a:pt x="12932" y="6208"/>
                </a:cubicBezTo>
                <a:cubicBezTo>
                  <a:pt x="12920" y="6213"/>
                  <a:pt x="12909" y="6216"/>
                  <a:pt x="12897" y="6219"/>
                </a:cubicBezTo>
                <a:cubicBezTo>
                  <a:pt x="12885" y="6221"/>
                  <a:pt x="12873" y="6222"/>
                  <a:pt x="12861" y="6222"/>
                </a:cubicBezTo>
                <a:lnTo>
                  <a:pt x="139" y="6222"/>
                </a:lnTo>
                <a:cubicBezTo>
                  <a:pt x="130" y="6222"/>
                  <a:pt x="121" y="6221"/>
                  <a:pt x="112" y="6219"/>
                </a:cubicBezTo>
                <a:cubicBezTo>
                  <a:pt x="103" y="6216"/>
                  <a:pt x="94" y="6213"/>
                  <a:pt x="86" y="6208"/>
                </a:cubicBezTo>
                <a:cubicBezTo>
                  <a:pt x="77" y="6203"/>
                  <a:pt x="69" y="6198"/>
                  <a:pt x="61" y="6191"/>
                </a:cubicBezTo>
                <a:cubicBezTo>
                  <a:pt x="54" y="6184"/>
                  <a:pt x="47" y="6176"/>
                  <a:pt x="40" y="6168"/>
                </a:cubicBezTo>
                <a:cubicBezTo>
                  <a:pt x="34" y="6159"/>
                  <a:pt x="28" y="6150"/>
                  <a:pt x="23" y="6140"/>
                </a:cubicBezTo>
                <a:cubicBezTo>
                  <a:pt x="18" y="6129"/>
                  <a:pt x="14" y="6119"/>
                  <a:pt x="10" y="6107"/>
                </a:cubicBezTo>
                <a:cubicBezTo>
                  <a:pt x="7" y="6096"/>
                  <a:pt x="4" y="6085"/>
                  <a:pt x="2" y="6073"/>
                </a:cubicBezTo>
                <a:cubicBezTo>
                  <a:pt x="0" y="6061"/>
                  <a:pt x="0" y="6049"/>
                  <a:pt x="0" y="6036"/>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05" name=""/>
          <p:cNvSpPr/>
          <p:nvPr/>
        </p:nvSpPr>
        <p:spPr>
          <a:xfrm>
            <a:off x="534600" y="3509640"/>
            <a:ext cx="67320" cy="2239920"/>
          </a:xfrm>
          <a:custGeom>
            <a:avLst/>
            <a:gdLst/>
            <a:ahLst/>
            <a:rect l="0" t="0" r="r" b="b"/>
            <a:pathLst>
              <a:path w="187" h="6222">
                <a:moveTo>
                  <a:pt x="0" y="0"/>
                </a:moveTo>
                <a:lnTo>
                  <a:pt x="187" y="0"/>
                </a:lnTo>
                <a:lnTo>
                  <a:pt x="187" y="6222"/>
                </a:lnTo>
                <a:lnTo>
                  <a:pt x="0" y="6222"/>
                </a:lnTo>
                <a:lnTo>
                  <a:pt x="0" y="0"/>
                </a:lnTo>
                <a:close/>
              </a:path>
            </a:pathLst>
          </a:custGeom>
          <a:solidFill>
            <a:srgbClr val="00336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06" name=""/>
          <p:cNvSpPr/>
          <p:nvPr/>
        </p:nvSpPr>
        <p:spPr>
          <a:xfrm>
            <a:off x="768600" y="3710160"/>
            <a:ext cx="501840" cy="501840"/>
          </a:xfrm>
          <a:custGeom>
            <a:avLst/>
            <a:gdLst/>
            <a:ahLst/>
            <a:rect l="0" t="0" r="r" b="b"/>
            <a:pathLst>
              <a:path w="1394" h="1394">
                <a:moveTo>
                  <a:pt x="1394" y="697"/>
                </a:moveTo>
                <a:cubicBezTo>
                  <a:pt x="1394" y="720"/>
                  <a:pt x="1393" y="743"/>
                  <a:pt x="1391" y="766"/>
                </a:cubicBezTo>
                <a:cubicBezTo>
                  <a:pt x="1388" y="788"/>
                  <a:pt x="1385" y="811"/>
                  <a:pt x="1381" y="833"/>
                </a:cubicBezTo>
                <a:cubicBezTo>
                  <a:pt x="1376" y="856"/>
                  <a:pt x="1371" y="878"/>
                  <a:pt x="1364" y="900"/>
                </a:cubicBezTo>
                <a:cubicBezTo>
                  <a:pt x="1357" y="921"/>
                  <a:pt x="1350" y="943"/>
                  <a:pt x="1340" y="964"/>
                </a:cubicBezTo>
                <a:cubicBezTo>
                  <a:pt x="1331" y="985"/>
                  <a:pt x="1321" y="1006"/>
                  <a:pt x="1311" y="1026"/>
                </a:cubicBezTo>
                <a:cubicBezTo>
                  <a:pt x="1300" y="1046"/>
                  <a:pt x="1288" y="1065"/>
                  <a:pt x="1276" y="1084"/>
                </a:cubicBezTo>
                <a:cubicBezTo>
                  <a:pt x="1263" y="1103"/>
                  <a:pt x="1249" y="1122"/>
                  <a:pt x="1235" y="1139"/>
                </a:cubicBezTo>
                <a:cubicBezTo>
                  <a:pt x="1220" y="1157"/>
                  <a:pt x="1205" y="1174"/>
                  <a:pt x="1189" y="1190"/>
                </a:cubicBezTo>
                <a:cubicBezTo>
                  <a:pt x="1173" y="1206"/>
                  <a:pt x="1156" y="1221"/>
                  <a:pt x="1138" y="1236"/>
                </a:cubicBezTo>
                <a:cubicBezTo>
                  <a:pt x="1121" y="1250"/>
                  <a:pt x="1102" y="1264"/>
                  <a:pt x="1083" y="1277"/>
                </a:cubicBezTo>
                <a:cubicBezTo>
                  <a:pt x="1064" y="1289"/>
                  <a:pt x="1045" y="1301"/>
                  <a:pt x="1025" y="1312"/>
                </a:cubicBezTo>
                <a:cubicBezTo>
                  <a:pt x="1005" y="1322"/>
                  <a:pt x="984" y="1332"/>
                  <a:pt x="963" y="1341"/>
                </a:cubicBezTo>
                <a:cubicBezTo>
                  <a:pt x="942" y="1350"/>
                  <a:pt x="920" y="1357"/>
                  <a:pt x="899" y="1364"/>
                </a:cubicBezTo>
                <a:cubicBezTo>
                  <a:pt x="877" y="1371"/>
                  <a:pt x="855" y="1376"/>
                  <a:pt x="832" y="1380"/>
                </a:cubicBezTo>
                <a:cubicBezTo>
                  <a:pt x="810" y="1385"/>
                  <a:pt x="787" y="1388"/>
                  <a:pt x="765" y="1391"/>
                </a:cubicBezTo>
                <a:cubicBezTo>
                  <a:pt x="742" y="1393"/>
                  <a:pt x="719" y="1394"/>
                  <a:pt x="696" y="1394"/>
                </a:cubicBezTo>
                <a:cubicBezTo>
                  <a:pt x="674" y="1394"/>
                  <a:pt x="651" y="1393"/>
                  <a:pt x="628" y="1391"/>
                </a:cubicBezTo>
                <a:cubicBezTo>
                  <a:pt x="606" y="1388"/>
                  <a:pt x="583" y="1385"/>
                  <a:pt x="561" y="1380"/>
                </a:cubicBezTo>
                <a:cubicBezTo>
                  <a:pt x="538" y="1376"/>
                  <a:pt x="516" y="1371"/>
                  <a:pt x="494" y="1364"/>
                </a:cubicBezTo>
                <a:cubicBezTo>
                  <a:pt x="473" y="1357"/>
                  <a:pt x="451" y="1350"/>
                  <a:pt x="430" y="1341"/>
                </a:cubicBezTo>
                <a:cubicBezTo>
                  <a:pt x="409" y="1332"/>
                  <a:pt x="388" y="1322"/>
                  <a:pt x="368" y="1312"/>
                </a:cubicBezTo>
                <a:cubicBezTo>
                  <a:pt x="348" y="1301"/>
                  <a:pt x="329" y="1289"/>
                  <a:pt x="310" y="1277"/>
                </a:cubicBezTo>
                <a:cubicBezTo>
                  <a:pt x="291" y="1264"/>
                  <a:pt x="272" y="1250"/>
                  <a:pt x="255" y="1236"/>
                </a:cubicBezTo>
                <a:cubicBezTo>
                  <a:pt x="237" y="1221"/>
                  <a:pt x="220" y="1206"/>
                  <a:pt x="204" y="1190"/>
                </a:cubicBezTo>
                <a:cubicBezTo>
                  <a:pt x="188" y="1174"/>
                  <a:pt x="173" y="1157"/>
                  <a:pt x="158" y="1139"/>
                </a:cubicBezTo>
                <a:cubicBezTo>
                  <a:pt x="144" y="1122"/>
                  <a:pt x="130" y="1103"/>
                  <a:pt x="117" y="1084"/>
                </a:cubicBezTo>
                <a:cubicBezTo>
                  <a:pt x="105" y="1065"/>
                  <a:pt x="93" y="1046"/>
                  <a:pt x="82" y="1026"/>
                </a:cubicBezTo>
                <a:cubicBezTo>
                  <a:pt x="72" y="1006"/>
                  <a:pt x="62" y="985"/>
                  <a:pt x="53" y="964"/>
                </a:cubicBezTo>
                <a:cubicBezTo>
                  <a:pt x="44" y="943"/>
                  <a:pt x="37" y="921"/>
                  <a:pt x="30" y="900"/>
                </a:cubicBezTo>
                <a:cubicBezTo>
                  <a:pt x="23" y="878"/>
                  <a:pt x="18" y="856"/>
                  <a:pt x="13" y="833"/>
                </a:cubicBezTo>
                <a:cubicBezTo>
                  <a:pt x="9" y="811"/>
                  <a:pt x="6" y="788"/>
                  <a:pt x="3" y="766"/>
                </a:cubicBezTo>
                <a:cubicBezTo>
                  <a:pt x="1" y="743"/>
                  <a:pt x="0" y="720"/>
                  <a:pt x="0" y="697"/>
                </a:cubicBezTo>
                <a:cubicBezTo>
                  <a:pt x="0" y="675"/>
                  <a:pt x="1" y="652"/>
                  <a:pt x="3" y="629"/>
                </a:cubicBezTo>
                <a:cubicBezTo>
                  <a:pt x="6" y="607"/>
                  <a:pt x="9" y="584"/>
                  <a:pt x="13" y="562"/>
                </a:cubicBezTo>
                <a:cubicBezTo>
                  <a:pt x="18" y="539"/>
                  <a:pt x="23" y="517"/>
                  <a:pt x="30" y="495"/>
                </a:cubicBezTo>
                <a:cubicBezTo>
                  <a:pt x="37" y="474"/>
                  <a:pt x="44" y="452"/>
                  <a:pt x="53" y="431"/>
                </a:cubicBezTo>
                <a:cubicBezTo>
                  <a:pt x="62" y="410"/>
                  <a:pt x="72" y="389"/>
                  <a:pt x="82" y="369"/>
                </a:cubicBezTo>
                <a:cubicBezTo>
                  <a:pt x="93" y="349"/>
                  <a:pt x="105" y="330"/>
                  <a:pt x="117" y="311"/>
                </a:cubicBezTo>
                <a:cubicBezTo>
                  <a:pt x="130" y="292"/>
                  <a:pt x="144" y="273"/>
                  <a:pt x="158" y="256"/>
                </a:cubicBezTo>
                <a:cubicBezTo>
                  <a:pt x="173" y="238"/>
                  <a:pt x="188" y="221"/>
                  <a:pt x="204" y="205"/>
                </a:cubicBezTo>
                <a:cubicBezTo>
                  <a:pt x="220" y="189"/>
                  <a:pt x="237" y="174"/>
                  <a:pt x="255" y="159"/>
                </a:cubicBezTo>
                <a:cubicBezTo>
                  <a:pt x="272" y="145"/>
                  <a:pt x="291" y="130"/>
                  <a:pt x="310" y="117"/>
                </a:cubicBezTo>
                <a:cubicBezTo>
                  <a:pt x="329" y="105"/>
                  <a:pt x="348" y="93"/>
                  <a:pt x="368" y="82"/>
                </a:cubicBezTo>
                <a:cubicBezTo>
                  <a:pt x="388" y="72"/>
                  <a:pt x="409" y="62"/>
                  <a:pt x="430" y="53"/>
                </a:cubicBezTo>
                <a:cubicBezTo>
                  <a:pt x="451" y="44"/>
                  <a:pt x="473" y="37"/>
                  <a:pt x="494" y="30"/>
                </a:cubicBezTo>
                <a:cubicBezTo>
                  <a:pt x="516" y="23"/>
                  <a:pt x="538" y="18"/>
                  <a:pt x="561" y="13"/>
                </a:cubicBezTo>
                <a:cubicBezTo>
                  <a:pt x="583" y="9"/>
                  <a:pt x="606" y="6"/>
                  <a:pt x="628" y="3"/>
                </a:cubicBezTo>
                <a:cubicBezTo>
                  <a:pt x="651" y="1"/>
                  <a:pt x="674" y="0"/>
                  <a:pt x="696" y="0"/>
                </a:cubicBezTo>
                <a:cubicBezTo>
                  <a:pt x="719" y="0"/>
                  <a:pt x="742" y="1"/>
                  <a:pt x="765" y="3"/>
                </a:cubicBezTo>
                <a:cubicBezTo>
                  <a:pt x="787" y="6"/>
                  <a:pt x="810" y="9"/>
                  <a:pt x="832" y="13"/>
                </a:cubicBezTo>
                <a:cubicBezTo>
                  <a:pt x="855" y="18"/>
                  <a:pt x="877" y="23"/>
                  <a:pt x="899" y="30"/>
                </a:cubicBezTo>
                <a:cubicBezTo>
                  <a:pt x="920" y="37"/>
                  <a:pt x="942" y="44"/>
                  <a:pt x="963" y="53"/>
                </a:cubicBezTo>
                <a:cubicBezTo>
                  <a:pt x="984" y="62"/>
                  <a:pt x="1005" y="72"/>
                  <a:pt x="1025" y="82"/>
                </a:cubicBezTo>
                <a:cubicBezTo>
                  <a:pt x="1045" y="93"/>
                  <a:pt x="1064" y="105"/>
                  <a:pt x="1083" y="117"/>
                </a:cubicBezTo>
                <a:cubicBezTo>
                  <a:pt x="1102" y="130"/>
                  <a:pt x="1121" y="145"/>
                  <a:pt x="1138" y="159"/>
                </a:cubicBezTo>
                <a:cubicBezTo>
                  <a:pt x="1156" y="174"/>
                  <a:pt x="1173" y="189"/>
                  <a:pt x="1189" y="205"/>
                </a:cubicBezTo>
                <a:cubicBezTo>
                  <a:pt x="1205" y="221"/>
                  <a:pt x="1220" y="238"/>
                  <a:pt x="1235" y="256"/>
                </a:cubicBezTo>
                <a:cubicBezTo>
                  <a:pt x="1249" y="273"/>
                  <a:pt x="1263" y="292"/>
                  <a:pt x="1276" y="311"/>
                </a:cubicBezTo>
                <a:cubicBezTo>
                  <a:pt x="1288" y="330"/>
                  <a:pt x="1300" y="349"/>
                  <a:pt x="1311" y="369"/>
                </a:cubicBezTo>
                <a:cubicBezTo>
                  <a:pt x="1321" y="389"/>
                  <a:pt x="1331" y="410"/>
                  <a:pt x="1340" y="431"/>
                </a:cubicBezTo>
                <a:cubicBezTo>
                  <a:pt x="1350" y="452"/>
                  <a:pt x="1357" y="474"/>
                  <a:pt x="1364" y="495"/>
                </a:cubicBezTo>
                <a:cubicBezTo>
                  <a:pt x="1371" y="517"/>
                  <a:pt x="1376" y="539"/>
                  <a:pt x="1381" y="562"/>
                </a:cubicBezTo>
                <a:cubicBezTo>
                  <a:pt x="1385" y="584"/>
                  <a:pt x="1388" y="607"/>
                  <a:pt x="1391" y="629"/>
                </a:cubicBezTo>
                <a:cubicBezTo>
                  <a:pt x="1393" y="652"/>
                  <a:pt x="1394" y="675"/>
                  <a:pt x="1394" y="697"/>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307" name="" descr=""/>
          <p:cNvPicPr/>
          <p:nvPr/>
        </p:nvPicPr>
        <p:blipFill>
          <a:blip r:embed="rId11"/>
          <a:stretch/>
        </p:blipFill>
        <p:spPr>
          <a:xfrm>
            <a:off x="894240" y="3835800"/>
            <a:ext cx="250200" cy="250200"/>
          </a:xfrm>
          <a:prstGeom prst="rect">
            <a:avLst/>
          </a:prstGeom>
          <a:noFill/>
          <a:ln w="0">
            <a:noFill/>
          </a:ln>
        </p:spPr>
      </p:pic>
      <p:sp>
        <p:nvSpPr>
          <p:cNvPr id="1308" name=""/>
          <p:cNvSpPr txBox="1"/>
          <p:nvPr/>
        </p:nvSpPr>
        <p:spPr>
          <a:xfrm>
            <a:off x="6016680" y="2921400"/>
            <a:ext cx="2689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可用</a:t>
            </a:r>
            <a:endParaRPr b="0" lang="en-US" sz="1050" strike="noStrike" u="none">
              <a:solidFill>
                <a:srgbClr val="000000"/>
              </a:solidFill>
              <a:effectLst/>
              <a:uFillTx/>
              <a:latin typeface="Times New Roman"/>
            </a:endParaRPr>
          </a:p>
        </p:txBody>
      </p:sp>
      <p:pic>
        <p:nvPicPr>
          <p:cNvPr id="1309" name="" descr=""/>
          <p:cNvPicPr/>
          <p:nvPr/>
        </p:nvPicPr>
        <p:blipFill>
          <a:blip r:embed="rId12"/>
          <a:stretch/>
        </p:blipFill>
        <p:spPr>
          <a:xfrm>
            <a:off x="902520" y="4379040"/>
            <a:ext cx="133200" cy="133200"/>
          </a:xfrm>
          <a:prstGeom prst="rect">
            <a:avLst/>
          </a:prstGeom>
          <a:noFill/>
          <a:ln w="0">
            <a:noFill/>
          </a:ln>
        </p:spPr>
      </p:pic>
      <p:sp>
        <p:nvSpPr>
          <p:cNvPr id="1310" name=""/>
          <p:cNvSpPr txBox="1"/>
          <p:nvPr/>
        </p:nvSpPr>
        <p:spPr>
          <a:xfrm>
            <a:off x="1404000" y="3717720"/>
            <a:ext cx="120780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自动驾驶系统</a:t>
            </a:r>
            <a:endParaRPr b="0" lang="en-US" sz="1580" strike="noStrike" u="none">
              <a:solidFill>
                <a:srgbClr val="000000"/>
              </a:solidFill>
              <a:effectLst/>
              <a:uFillTx/>
              <a:latin typeface="Times New Roman"/>
            </a:endParaRPr>
          </a:p>
        </p:txBody>
      </p:sp>
      <p:sp>
        <p:nvSpPr>
          <p:cNvPr id="1311" name=""/>
          <p:cNvSpPr txBox="1"/>
          <p:nvPr/>
        </p:nvSpPr>
        <p:spPr>
          <a:xfrm>
            <a:off x="1103040" y="4358880"/>
            <a:ext cx="38898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车载计算平台采用</a:t>
            </a:r>
            <a:r>
              <a:rPr b="0" lang="zh-CN" sz="1050" strike="noStrike" u="none">
                <a:solidFill>
                  <a:srgbClr val="f5a623"/>
                </a:solidFill>
                <a:effectLst/>
                <a:uFillTx/>
                <a:latin typeface="WenQuanYiZenHei"/>
                <a:ea typeface="WenQuanYiZenHei"/>
              </a:rPr>
              <a:t>多重冗余设计</a:t>
            </a:r>
            <a:r>
              <a:rPr b="0" lang="zh-CN" sz="1050" strike="noStrike" u="none">
                <a:solidFill>
                  <a:srgbClr val="374151"/>
                </a:solidFill>
                <a:effectLst/>
                <a:uFillTx/>
                <a:latin typeface="WenQuanYiZenHei"/>
                <a:ea typeface="WenQuanYiZenHei"/>
              </a:rPr>
              <a:t>，关键传感器与控制单元至少三重</a:t>
            </a:r>
            <a:endParaRPr b="0" lang="en-US" sz="1050" strike="noStrike" u="none">
              <a:solidFill>
                <a:srgbClr val="000000"/>
              </a:solidFill>
              <a:effectLst/>
              <a:uFillTx/>
              <a:latin typeface="Times New Roman"/>
            </a:endParaRPr>
          </a:p>
        </p:txBody>
      </p:sp>
      <p:pic>
        <p:nvPicPr>
          <p:cNvPr id="1312" name="" descr=""/>
          <p:cNvPicPr/>
          <p:nvPr/>
        </p:nvPicPr>
        <p:blipFill>
          <a:blip r:embed="rId13"/>
          <a:stretch/>
        </p:blipFill>
        <p:spPr>
          <a:xfrm>
            <a:off x="902520" y="4880160"/>
            <a:ext cx="133200" cy="133200"/>
          </a:xfrm>
          <a:prstGeom prst="rect">
            <a:avLst/>
          </a:prstGeom>
          <a:noFill/>
          <a:ln w="0">
            <a:noFill/>
          </a:ln>
        </p:spPr>
      </p:pic>
      <p:sp>
        <p:nvSpPr>
          <p:cNvPr id="1313" name=""/>
          <p:cNvSpPr txBox="1"/>
          <p:nvPr/>
        </p:nvSpPr>
        <p:spPr>
          <a:xfrm>
            <a:off x="1103040" y="4559400"/>
            <a:ext cx="2689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备份</a:t>
            </a:r>
            <a:endParaRPr b="0" lang="en-US" sz="1050" strike="noStrike" u="none">
              <a:solidFill>
                <a:srgbClr val="000000"/>
              </a:solidFill>
              <a:effectLst/>
              <a:uFillTx/>
              <a:latin typeface="Times New Roman"/>
            </a:endParaRPr>
          </a:p>
        </p:txBody>
      </p:sp>
      <p:pic>
        <p:nvPicPr>
          <p:cNvPr id="1314" name="" descr=""/>
          <p:cNvPicPr/>
          <p:nvPr/>
        </p:nvPicPr>
        <p:blipFill>
          <a:blip r:embed="rId14"/>
          <a:stretch/>
        </p:blipFill>
        <p:spPr>
          <a:xfrm>
            <a:off x="902520" y="5181120"/>
            <a:ext cx="133200" cy="133200"/>
          </a:xfrm>
          <a:prstGeom prst="rect">
            <a:avLst/>
          </a:prstGeom>
          <a:noFill/>
          <a:ln w="0">
            <a:noFill/>
          </a:ln>
        </p:spPr>
      </p:pic>
      <p:sp>
        <p:nvSpPr>
          <p:cNvPr id="1315" name=""/>
          <p:cNvSpPr txBox="1"/>
          <p:nvPr/>
        </p:nvSpPr>
        <p:spPr>
          <a:xfrm>
            <a:off x="1103040" y="4860360"/>
            <a:ext cx="36216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实时故障检测系统能在</a:t>
            </a:r>
            <a:r>
              <a:rPr b="0" lang="zh-CN" sz="1050" strike="noStrike" u="none">
                <a:solidFill>
                  <a:srgbClr val="f5a623"/>
                </a:solidFill>
                <a:effectLst/>
                <a:uFillTx/>
                <a:latin typeface="WenQuanYiZenHei"/>
                <a:ea typeface="WenQuanYiZenHei"/>
              </a:rPr>
              <a:t>毫秒级</a:t>
            </a:r>
            <a:r>
              <a:rPr b="0" lang="zh-CN" sz="1050" strike="noStrike" u="none">
                <a:solidFill>
                  <a:srgbClr val="374151"/>
                </a:solidFill>
                <a:effectLst/>
                <a:uFillTx/>
                <a:latin typeface="WenQuanYiZenHei"/>
                <a:ea typeface="WenQuanYiZenHei"/>
              </a:rPr>
              <a:t>识别硬件故障并切换至备用系统</a:t>
            </a:r>
            <a:endParaRPr b="0" lang="en-US" sz="1050" strike="noStrike" u="none">
              <a:solidFill>
                <a:srgbClr val="000000"/>
              </a:solidFill>
              <a:effectLst/>
              <a:uFillTx/>
              <a:latin typeface="Times New Roman"/>
            </a:endParaRPr>
          </a:p>
        </p:txBody>
      </p:sp>
      <p:sp>
        <p:nvSpPr>
          <p:cNvPr id="1316" name=""/>
          <p:cNvSpPr/>
          <p:nvPr/>
        </p:nvSpPr>
        <p:spPr>
          <a:xfrm>
            <a:off x="5465160" y="3509640"/>
            <a:ext cx="4696920" cy="2239920"/>
          </a:xfrm>
          <a:custGeom>
            <a:avLst/>
            <a:gdLst/>
            <a:ahLst/>
            <a:rect l="0" t="0" r="r" b="b"/>
            <a:pathLst>
              <a:path w="13047" h="6222">
                <a:moveTo>
                  <a:pt x="0" y="6036"/>
                </a:moveTo>
                <a:lnTo>
                  <a:pt x="0" y="186"/>
                </a:lnTo>
                <a:cubicBezTo>
                  <a:pt x="0" y="173"/>
                  <a:pt x="1" y="161"/>
                  <a:pt x="3" y="149"/>
                </a:cubicBezTo>
                <a:cubicBezTo>
                  <a:pt x="4" y="137"/>
                  <a:pt x="7" y="126"/>
                  <a:pt x="10" y="115"/>
                </a:cubicBezTo>
                <a:cubicBezTo>
                  <a:pt x="14" y="103"/>
                  <a:pt x="18" y="93"/>
                  <a:pt x="23" y="83"/>
                </a:cubicBezTo>
                <a:cubicBezTo>
                  <a:pt x="28" y="72"/>
                  <a:pt x="34" y="63"/>
                  <a:pt x="41" y="54"/>
                </a:cubicBezTo>
                <a:cubicBezTo>
                  <a:pt x="47" y="46"/>
                  <a:pt x="54" y="38"/>
                  <a:pt x="62" y="31"/>
                </a:cubicBezTo>
                <a:cubicBezTo>
                  <a:pt x="69" y="25"/>
                  <a:pt x="77" y="19"/>
                  <a:pt x="86" y="14"/>
                </a:cubicBezTo>
                <a:cubicBezTo>
                  <a:pt x="94" y="9"/>
                  <a:pt x="103" y="6"/>
                  <a:pt x="112" y="4"/>
                </a:cubicBezTo>
                <a:cubicBezTo>
                  <a:pt x="121" y="1"/>
                  <a:pt x="130" y="0"/>
                  <a:pt x="139" y="0"/>
                </a:cubicBezTo>
                <a:lnTo>
                  <a:pt x="12861" y="0"/>
                </a:lnTo>
                <a:cubicBezTo>
                  <a:pt x="12873" y="0"/>
                  <a:pt x="12885" y="1"/>
                  <a:pt x="12897" y="4"/>
                </a:cubicBezTo>
                <a:cubicBezTo>
                  <a:pt x="12909" y="6"/>
                  <a:pt x="12921" y="9"/>
                  <a:pt x="12932" y="14"/>
                </a:cubicBezTo>
                <a:cubicBezTo>
                  <a:pt x="12943" y="19"/>
                  <a:pt x="12954" y="25"/>
                  <a:pt x="12964" y="31"/>
                </a:cubicBezTo>
                <a:cubicBezTo>
                  <a:pt x="12974" y="38"/>
                  <a:pt x="12984" y="46"/>
                  <a:pt x="12992" y="54"/>
                </a:cubicBezTo>
                <a:cubicBezTo>
                  <a:pt x="13001" y="63"/>
                  <a:pt x="13008" y="72"/>
                  <a:pt x="13015" y="83"/>
                </a:cubicBezTo>
                <a:cubicBezTo>
                  <a:pt x="13022" y="93"/>
                  <a:pt x="13028" y="103"/>
                  <a:pt x="13032" y="115"/>
                </a:cubicBezTo>
                <a:cubicBezTo>
                  <a:pt x="13037" y="126"/>
                  <a:pt x="13041" y="137"/>
                  <a:pt x="13043" y="149"/>
                </a:cubicBezTo>
                <a:cubicBezTo>
                  <a:pt x="13045" y="161"/>
                  <a:pt x="13047" y="173"/>
                  <a:pt x="13047" y="186"/>
                </a:cubicBezTo>
                <a:lnTo>
                  <a:pt x="13047" y="6036"/>
                </a:lnTo>
                <a:cubicBezTo>
                  <a:pt x="13047" y="6049"/>
                  <a:pt x="13045" y="6061"/>
                  <a:pt x="13043" y="6073"/>
                </a:cubicBezTo>
                <a:cubicBezTo>
                  <a:pt x="13041" y="6085"/>
                  <a:pt x="13037" y="6096"/>
                  <a:pt x="13032" y="6107"/>
                </a:cubicBezTo>
                <a:cubicBezTo>
                  <a:pt x="13028" y="6119"/>
                  <a:pt x="13022" y="6129"/>
                  <a:pt x="13015" y="6140"/>
                </a:cubicBezTo>
                <a:cubicBezTo>
                  <a:pt x="13008" y="6150"/>
                  <a:pt x="13001" y="6159"/>
                  <a:pt x="12992" y="6168"/>
                </a:cubicBezTo>
                <a:cubicBezTo>
                  <a:pt x="12984" y="6176"/>
                  <a:pt x="12974" y="6184"/>
                  <a:pt x="12964" y="6191"/>
                </a:cubicBezTo>
                <a:cubicBezTo>
                  <a:pt x="12954" y="6198"/>
                  <a:pt x="12943" y="6203"/>
                  <a:pt x="12932" y="6208"/>
                </a:cubicBezTo>
                <a:cubicBezTo>
                  <a:pt x="12921" y="6213"/>
                  <a:pt x="12909" y="6216"/>
                  <a:pt x="12897" y="6219"/>
                </a:cubicBezTo>
                <a:cubicBezTo>
                  <a:pt x="12885" y="6221"/>
                  <a:pt x="12873" y="6222"/>
                  <a:pt x="12861" y="6222"/>
                </a:cubicBezTo>
                <a:lnTo>
                  <a:pt x="139" y="6222"/>
                </a:lnTo>
                <a:cubicBezTo>
                  <a:pt x="130" y="6222"/>
                  <a:pt x="121" y="6221"/>
                  <a:pt x="112" y="6219"/>
                </a:cubicBezTo>
                <a:cubicBezTo>
                  <a:pt x="103" y="6216"/>
                  <a:pt x="94" y="6213"/>
                  <a:pt x="86" y="6208"/>
                </a:cubicBezTo>
                <a:cubicBezTo>
                  <a:pt x="77" y="6203"/>
                  <a:pt x="69" y="6198"/>
                  <a:pt x="62" y="6191"/>
                </a:cubicBezTo>
                <a:cubicBezTo>
                  <a:pt x="54" y="6184"/>
                  <a:pt x="47" y="6176"/>
                  <a:pt x="41" y="6168"/>
                </a:cubicBezTo>
                <a:cubicBezTo>
                  <a:pt x="34" y="6159"/>
                  <a:pt x="28" y="6150"/>
                  <a:pt x="23" y="6140"/>
                </a:cubicBezTo>
                <a:cubicBezTo>
                  <a:pt x="18" y="6129"/>
                  <a:pt x="14" y="6119"/>
                  <a:pt x="10" y="6107"/>
                </a:cubicBezTo>
                <a:cubicBezTo>
                  <a:pt x="7" y="6096"/>
                  <a:pt x="4" y="6085"/>
                  <a:pt x="3" y="6073"/>
                </a:cubicBezTo>
                <a:cubicBezTo>
                  <a:pt x="1" y="6061"/>
                  <a:pt x="0" y="6049"/>
                  <a:pt x="0" y="6036"/>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17" name=""/>
          <p:cNvSpPr/>
          <p:nvPr/>
        </p:nvSpPr>
        <p:spPr>
          <a:xfrm>
            <a:off x="5448240" y="3509640"/>
            <a:ext cx="67320" cy="2239920"/>
          </a:xfrm>
          <a:custGeom>
            <a:avLst/>
            <a:gdLst/>
            <a:ahLst/>
            <a:rect l="0" t="0" r="r" b="b"/>
            <a:pathLst>
              <a:path w="187" h="6222">
                <a:moveTo>
                  <a:pt x="0" y="0"/>
                </a:moveTo>
                <a:lnTo>
                  <a:pt x="187" y="0"/>
                </a:lnTo>
                <a:lnTo>
                  <a:pt x="187" y="6222"/>
                </a:lnTo>
                <a:lnTo>
                  <a:pt x="0" y="6222"/>
                </a:lnTo>
                <a:lnTo>
                  <a:pt x="0" y="0"/>
                </a:lnTo>
                <a:close/>
              </a:path>
            </a:pathLst>
          </a:custGeom>
          <a:solidFill>
            <a:srgbClr val="00336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18" name=""/>
          <p:cNvSpPr/>
          <p:nvPr/>
        </p:nvSpPr>
        <p:spPr>
          <a:xfrm>
            <a:off x="5682240" y="3710160"/>
            <a:ext cx="501840" cy="501840"/>
          </a:xfrm>
          <a:custGeom>
            <a:avLst/>
            <a:gdLst/>
            <a:ahLst/>
            <a:rect l="0" t="0" r="r" b="b"/>
            <a:pathLst>
              <a:path w="1394" h="1394">
                <a:moveTo>
                  <a:pt x="1394" y="697"/>
                </a:moveTo>
                <a:cubicBezTo>
                  <a:pt x="1394" y="720"/>
                  <a:pt x="1393" y="743"/>
                  <a:pt x="1391" y="766"/>
                </a:cubicBezTo>
                <a:cubicBezTo>
                  <a:pt x="1389" y="788"/>
                  <a:pt x="1385" y="811"/>
                  <a:pt x="1381" y="833"/>
                </a:cubicBezTo>
                <a:cubicBezTo>
                  <a:pt x="1376" y="856"/>
                  <a:pt x="1371" y="878"/>
                  <a:pt x="1364" y="900"/>
                </a:cubicBezTo>
                <a:cubicBezTo>
                  <a:pt x="1358" y="921"/>
                  <a:pt x="1350" y="943"/>
                  <a:pt x="1341" y="964"/>
                </a:cubicBezTo>
                <a:cubicBezTo>
                  <a:pt x="1332" y="985"/>
                  <a:pt x="1323" y="1006"/>
                  <a:pt x="1312" y="1026"/>
                </a:cubicBezTo>
                <a:cubicBezTo>
                  <a:pt x="1301" y="1046"/>
                  <a:pt x="1289" y="1065"/>
                  <a:pt x="1277" y="1084"/>
                </a:cubicBezTo>
                <a:cubicBezTo>
                  <a:pt x="1264" y="1103"/>
                  <a:pt x="1251" y="1122"/>
                  <a:pt x="1236" y="1139"/>
                </a:cubicBezTo>
                <a:cubicBezTo>
                  <a:pt x="1222" y="1157"/>
                  <a:pt x="1206" y="1174"/>
                  <a:pt x="1190" y="1190"/>
                </a:cubicBezTo>
                <a:cubicBezTo>
                  <a:pt x="1174" y="1206"/>
                  <a:pt x="1157" y="1221"/>
                  <a:pt x="1140" y="1236"/>
                </a:cubicBezTo>
                <a:cubicBezTo>
                  <a:pt x="1122" y="1250"/>
                  <a:pt x="1104" y="1264"/>
                  <a:pt x="1085" y="1277"/>
                </a:cubicBezTo>
                <a:cubicBezTo>
                  <a:pt x="1066" y="1289"/>
                  <a:pt x="1046" y="1301"/>
                  <a:pt x="1026" y="1312"/>
                </a:cubicBezTo>
                <a:cubicBezTo>
                  <a:pt x="1006" y="1322"/>
                  <a:pt x="985" y="1332"/>
                  <a:pt x="964" y="1341"/>
                </a:cubicBezTo>
                <a:cubicBezTo>
                  <a:pt x="943" y="1350"/>
                  <a:pt x="922" y="1357"/>
                  <a:pt x="900" y="1364"/>
                </a:cubicBezTo>
                <a:cubicBezTo>
                  <a:pt x="878" y="1371"/>
                  <a:pt x="856" y="1376"/>
                  <a:pt x="834" y="1380"/>
                </a:cubicBezTo>
                <a:cubicBezTo>
                  <a:pt x="811" y="1385"/>
                  <a:pt x="789" y="1388"/>
                  <a:pt x="766" y="1391"/>
                </a:cubicBezTo>
                <a:cubicBezTo>
                  <a:pt x="743" y="1393"/>
                  <a:pt x="721" y="1394"/>
                  <a:pt x="698" y="1394"/>
                </a:cubicBezTo>
                <a:cubicBezTo>
                  <a:pt x="675" y="1394"/>
                  <a:pt x="652" y="1393"/>
                  <a:pt x="630" y="1391"/>
                </a:cubicBezTo>
                <a:cubicBezTo>
                  <a:pt x="607" y="1388"/>
                  <a:pt x="584" y="1385"/>
                  <a:pt x="562" y="1380"/>
                </a:cubicBezTo>
                <a:cubicBezTo>
                  <a:pt x="540" y="1376"/>
                  <a:pt x="517" y="1371"/>
                  <a:pt x="496" y="1364"/>
                </a:cubicBezTo>
                <a:cubicBezTo>
                  <a:pt x="474" y="1357"/>
                  <a:pt x="452" y="1350"/>
                  <a:pt x="431" y="1341"/>
                </a:cubicBezTo>
                <a:cubicBezTo>
                  <a:pt x="410" y="1332"/>
                  <a:pt x="390" y="1322"/>
                  <a:pt x="369" y="1312"/>
                </a:cubicBezTo>
                <a:cubicBezTo>
                  <a:pt x="349" y="1301"/>
                  <a:pt x="330" y="1289"/>
                  <a:pt x="311" y="1277"/>
                </a:cubicBezTo>
                <a:cubicBezTo>
                  <a:pt x="292" y="1264"/>
                  <a:pt x="274" y="1250"/>
                  <a:pt x="256" y="1236"/>
                </a:cubicBezTo>
                <a:cubicBezTo>
                  <a:pt x="238" y="1221"/>
                  <a:pt x="220" y="1206"/>
                  <a:pt x="204" y="1190"/>
                </a:cubicBezTo>
                <a:cubicBezTo>
                  <a:pt x="188" y="1174"/>
                  <a:pt x="173" y="1157"/>
                  <a:pt x="158" y="1139"/>
                </a:cubicBezTo>
                <a:cubicBezTo>
                  <a:pt x="144" y="1122"/>
                  <a:pt x="130" y="1103"/>
                  <a:pt x="118" y="1084"/>
                </a:cubicBezTo>
                <a:cubicBezTo>
                  <a:pt x="105" y="1065"/>
                  <a:pt x="93" y="1046"/>
                  <a:pt x="83" y="1026"/>
                </a:cubicBezTo>
                <a:cubicBezTo>
                  <a:pt x="72" y="1006"/>
                  <a:pt x="62" y="985"/>
                  <a:pt x="53" y="964"/>
                </a:cubicBezTo>
                <a:cubicBezTo>
                  <a:pt x="45" y="943"/>
                  <a:pt x="37" y="921"/>
                  <a:pt x="30" y="900"/>
                </a:cubicBezTo>
                <a:cubicBezTo>
                  <a:pt x="24" y="878"/>
                  <a:pt x="18" y="856"/>
                  <a:pt x="14" y="833"/>
                </a:cubicBezTo>
                <a:cubicBezTo>
                  <a:pt x="9" y="811"/>
                  <a:pt x="6" y="788"/>
                  <a:pt x="4" y="766"/>
                </a:cubicBezTo>
                <a:cubicBezTo>
                  <a:pt x="1" y="743"/>
                  <a:pt x="0" y="720"/>
                  <a:pt x="0" y="697"/>
                </a:cubicBezTo>
                <a:cubicBezTo>
                  <a:pt x="0" y="675"/>
                  <a:pt x="1" y="652"/>
                  <a:pt x="4" y="629"/>
                </a:cubicBezTo>
                <a:cubicBezTo>
                  <a:pt x="6" y="607"/>
                  <a:pt x="9" y="584"/>
                  <a:pt x="14" y="562"/>
                </a:cubicBezTo>
                <a:cubicBezTo>
                  <a:pt x="18" y="539"/>
                  <a:pt x="24" y="517"/>
                  <a:pt x="30" y="495"/>
                </a:cubicBezTo>
                <a:cubicBezTo>
                  <a:pt x="37" y="474"/>
                  <a:pt x="45" y="452"/>
                  <a:pt x="53" y="431"/>
                </a:cubicBezTo>
                <a:cubicBezTo>
                  <a:pt x="62" y="410"/>
                  <a:pt x="72" y="389"/>
                  <a:pt x="83" y="369"/>
                </a:cubicBezTo>
                <a:cubicBezTo>
                  <a:pt x="93" y="349"/>
                  <a:pt x="105" y="330"/>
                  <a:pt x="118" y="311"/>
                </a:cubicBezTo>
                <a:cubicBezTo>
                  <a:pt x="130" y="292"/>
                  <a:pt x="144" y="273"/>
                  <a:pt x="158" y="256"/>
                </a:cubicBezTo>
                <a:cubicBezTo>
                  <a:pt x="173" y="238"/>
                  <a:pt x="188" y="221"/>
                  <a:pt x="204" y="205"/>
                </a:cubicBezTo>
                <a:cubicBezTo>
                  <a:pt x="220" y="189"/>
                  <a:pt x="238" y="174"/>
                  <a:pt x="256" y="159"/>
                </a:cubicBezTo>
                <a:cubicBezTo>
                  <a:pt x="274" y="145"/>
                  <a:pt x="292" y="130"/>
                  <a:pt x="311" y="117"/>
                </a:cubicBezTo>
                <a:cubicBezTo>
                  <a:pt x="330" y="105"/>
                  <a:pt x="349" y="93"/>
                  <a:pt x="369" y="82"/>
                </a:cubicBezTo>
                <a:cubicBezTo>
                  <a:pt x="390" y="72"/>
                  <a:pt x="410" y="62"/>
                  <a:pt x="431" y="53"/>
                </a:cubicBezTo>
                <a:cubicBezTo>
                  <a:pt x="452" y="44"/>
                  <a:pt x="474" y="37"/>
                  <a:pt x="496" y="30"/>
                </a:cubicBezTo>
                <a:cubicBezTo>
                  <a:pt x="517" y="23"/>
                  <a:pt x="540" y="18"/>
                  <a:pt x="562" y="13"/>
                </a:cubicBezTo>
                <a:cubicBezTo>
                  <a:pt x="584" y="9"/>
                  <a:pt x="607" y="6"/>
                  <a:pt x="630" y="3"/>
                </a:cubicBezTo>
                <a:cubicBezTo>
                  <a:pt x="652" y="1"/>
                  <a:pt x="675" y="0"/>
                  <a:pt x="698" y="0"/>
                </a:cubicBezTo>
                <a:cubicBezTo>
                  <a:pt x="721" y="0"/>
                  <a:pt x="743" y="1"/>
                  <a:pt x="766" y="3"/>
                </a:cubicBezTo>
                <a:cubicBezTo>
                  <a:pt x="789" y="6"/>
                  <a:pt x="811" y="9"/>
                  <a:pt x="834" y="13"/>
                </a:cubicBezTo>
                <a:cubicBezTo>
                  <a:pt x="856" y="18"/>
                  <a:pt x="878" y="23"/>
                  <a:pt x="900" y="30"/>
                </a:cubicBezTo>
                <a:cubicBezTo>
                  <a:pt x="922" y="37"/>
                  <a:pt x="943" y="44"/>
                  <a:pt x="964" y="53"/>
                </a:cubicBezTo>
                <a:cubicBezTo>
                  <a:pt x="985" y="62"/>
                  <a:pt x="1006" y="72"/>
                  <a:pt x="1026" y="82"/>
                </a:cubicBezTo>
                <a:cubicBezTo>
                  <a:pt x="1046" y="93"/>
                  <a:pt x="1066" y="105"/>
                  <a:pt x="1085" y="117"/>
                </a:cubicBezTo>
                <a:cubicBezTo>
                  <a:pt x="1104" y="130"/>
                  <a:pt x="1122" y="145"/>
                  <a:pt x="1140" y="159"/>
                </a:cubicBezTo>
                <a:cubicBezTo>
                  <a:pt x="1157" y="174"/>
                  <a:pt x="1174" y="189"/>
                  <a:pt x="1190" y="205"/>
                </a:cubicBezTo>
                <a:cubicBezTo>
                  <a:pt x="1206" y="221"/>
                  <a:pt x="1222" y="238"/>
                  <a:pt x="1236" y="256"/>
                </a:cubicBezTo>
                <a:cubicBezTo>
                  <a:pt x="1251" y="273"/>
                  <a:pt x="1264" y="292"/>
                  <a:pt x="1277" y="311"/>
                </a:cubicBezTo>
                <a:cubicBezTo>
                  <a:pt x="1289" y="330"/>
                  <a:pt x="1301" y="349"/>
                  <a:pt x="1312" y="369"/>
                </a:cubicBezTo>
                <a:cubicBezTo>
                  <a:pt x="1323" y="389"/>
                  <a:pt x="1332" y="410"/>
                  <a:pt x="1341" y="431"/>
                </a:cubicBezTo>
                <a:cubicBezTo>
                  <a:pt x="1350" y="452"/>
                  <a:pt x="1358" y="474"/>
                  <a:pt x="1364" y="495"/>
                </a:cubicBezTo>
                <a:cubicBezTo>
                  <a:pt x="1371" y="517"/>
                  <a:pt x="1376" y="539"/>
                  <a:pt x="1381" y="562"/>
                </a:cubicBezTo>
                <a:cubicBezTo>
                  <a:pt x="1385" y="584"/>
                  <a:pt x="1389" y="607"/>
                  <a:pt x="1391" y="629"/>
                </a:cubicBezTo>
                <a:cubicBezTo>
                  <a:pt x="1393" y="652"/>
                  <a:pt x="1394" y="675"/>
                  <a:pt x="1394" y="697"/>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319" name="" descr=""/>
          <p:cNvPicPr/>
          <p:nvPr/>
        </p:nvPicPr>
        <p:blipFill>
          <a:blip r:embed="rId15"/>
          <a:stretch/>
        </p:blipFill>
        <p:spPr>
          <a:xfrm>
            <a:off x="5774400" y="3835800"/>
            <a:ext cx="317160" cy="250200"/>
          </a:xfrm>
          <a:prstGeom prst="rect">
            <a:avLst/>
          </a:prstGeom>
          <a:noFill/>
          <a:ln w="0">
            <a:noFill/>
          </a:ln>
        </p:spPr>
      </p:pic>
      <p:sp>
        <p:nvSpPr>
          <p:cNvPr id="1320" name=""/>
          <p:cNvSpPr txBox="1"/>
          <p:nvPr/>
        </p:nvSpPr>
        <p:spPr>
          <a:xfrm>
            <a:off x="1103040" y="5160960"/>
            <a:ext cx="34876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安全降级机制确保在核心系统故障时，仍保持</a:t>
            </a:r>
            <a:r>
              <a:rPr b="0" lang="zh-CN" sz="1050" strike="noStrike" u="none">
                <a:solidFill>
                  <a:srgbClr val="f5a623"/>
                </a:solidFill>
                <a:effectLst/>
                <a:uFillTx/>
                <a:latin typeface="WenQuanYiZenHei"/>
                <a:ea typeface="WenQuanYiZenHei"/>
              </a:rPr>
              <a:t>最低安全功能</a:t>
            </a:r>
            <a:endParaRPr b="0" lang="en-US" sz="1050" strike="noStrike" u="none">
              <a:solidFill>
                <a:srgbClr val="000000"/>
              </a:solidFill>
              <a:effectLst/>
              <a:uFillTx/>
              <a:latin typeface="Times New Roman"/>
            </a:endParaRPr>
          </a:p>
        </p:txBody>
      </p:sp>
      <p:pic>
        <p:nvPicPr>
          <p:cNvPr id="1321" name="" descr=""/>
          <p:cNvPicPr/>
          <p:nvPr/>
        </p:nvPicPr>
        <p:blipFill>
          <a:blip r:embed="rId16"/>
          <a:stretch/>
        </p:blipFill>
        <p:spPr>
          <a:xfrm>
            <a:off x="5816160" y="4379040"/>
            <a:ext cx="133200" cy="133200"/>
          </a:xfrm>
          <a:prstGeom prst="rect">
            <a:avLst/>
          </a:prstGeom>
          <a:noFill/>
          <a:ln w="0">
            <a:noFill/>
          </a:ln>
        </p:spPr>
      </p:pic>
      <p:sp>
        <p:nvSpPr>
          <p:cNvPr id="1322" name=""/>
          <p:cNvSpPr txBox="1"/>
          <p:nvPr/>
        </p:nvSpPr>
        <p:spPr>
          <a:xfrm>
            <a:off x="6317640" y="3717720"/>
            <a:ext cx="140904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供应链管理系统</a:t>
            </a:r>
            <a:endParaRPr b="0" lang="en-US" sz="1580" strike="noStrike" u="none">
              <a:solidFill>
                <a:srgbClr val="000000"/>
              </a:solidFill>
              <a:effectLst/>
              <a:uFillTx/>
              <a:latin typeface="Times New Roman"/>
            </a:endParaRPr>
          </a:p>
        </p:txBody>
      </p:sp>
      <p:sp>
        <p:nvSpPr>
          <p:cNvPr id="1323" name=""/>
          <p:cNvSpPr txBox="1"/>
          <p:nvPr/>
        </p:nvSpPr>
        <p:spPr>
          <a:xfrm>
            <a:off x="6016680" y="4358880"/>
            <a:ext cx="389016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关键零部件采用</a:t>
            </a:r>
            <a:r>
              <a:rPr b="0" lang="zh-CN" sz="1050" strike="noStrike" u="none">
                <a:solidFill>
                  <a:srgbClr val="f5a623"/>
                </a:solidFill>
                <a:effectLst/>
                <a:uFillTx/>
                <a:latin typeface="WenQuanYiZenHei"/>
                <a:ea typeface="WenQuanYiZenHei"/>
              </a:rPr>
              <a:t>多供应商战略</a:t>
            </a:r>
            <a:r>
              <a:rPr b="0" lang="zh-CN" sz="1050" strike="noStrike" u="none">
                <a:solidFill>
                  <a:srgbClr val="374151"/>
                </a:solidFill>
                <a:effectLst/>
                <a:uFillTx/>
                <a:latin typeface="WenQuanYiZenHei"/>
                <a:ea typeface="WenQuanYiZenHei"/>
              </a:rPr>
              <a:t>，如电池、芯片等核心组件多元化采</a:t>
            </a:r>
            <a:endParaRPr b="0" lang="en-US" sz="1050" strike="noStrike" u="none">
              <a:solidFill>
                <a:srgbClr val="000000"/>
              </a:solidFill>
              <a:effectLst/>
              <a:uFillTx/>
              <a:latin typeface="Times New Roman"/>
            </a:endParaRPr>
          </a:p>
        </p:txBody>
      </p:sp>
      <p:pic>
        <p:nvPicPr>
          <p:cNvPr id="1324" name="" descr=""/>
          <p:cNvPicPr/>
          <p:nvPr/>
        </p:nvPicPr>
        <p:blipFill>
          <a:blip r:embed="rId17"/>
          <a:stretch/>
        </p:blipFill>
        <p:spPr>
          <a:xfrm>
            <a:off x="5816160" y="4880160"/>
            <a:ext cx="133200" cy="133200"/>
          </a:xfrm>
          <a:prstGeom prst="rect">
            <a:avLst/>
          </a:prstGeom>
          <a:noFill/>
          <a:ln w="0">
            <a:noFill/>
          </a:ln>
        </p:spPr>
      </p:pic>
      <p:sp>
        <p:nvSpPr>
          <p:cNvPr id="1325" name=""/>
          <p:cNvSpPr txBox="1"/>
          <p:nvPr/>
        </p:nvSpPr>
        <p:spPr>
          <a:xfrm>
            <a:off x="6016680" y="4559400"/>
            <a:ext cx="1350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购</a:t>
            </a:r>
            <a:endParaRPr b="0" lang="en-US" sz="1050" strike="noStrike" u="none">
              <a:solidFill>
                <a:srgbClr val="000000"/>
              </a:solidFill>
              <a:effectLst/>
              <a:uFillTx/>
              <a:latin typeface="Times New Roman"/>
            </a:endParaRPr>
          </a:p>
        </p:txBody>
      </p:sp>
      <p:sp>
        <p:nvSpPr>
          <p:cNvPr id="1326" name=""/>
          <p:cNvSpPr txBox="1"/>
          <p:nvPr/>
        </p:nvSpPr>
        <p:spPr>
          <a:xfrm>
            <a:off x="6016680" y="4860360"/>
            <a:ext cx="389016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供应链协同平台采用</a:t>
            </a:r>
            <a:r>
              <a:rPr b="0" lang="zh-CN" sz="1050" strike="noStrike" u="none">
                <a:solidFill>
                  <a:srgbClr val="f5a623"/>
                </a:solidFill>
                <a:effectLst/>
                <a:uFillTx/>
                <a:latin typeface="WenQuanYiZenHei"/>
                <a:ea typeface="WenQuanYiZenHei"/>
              </a:rPr>
              <a:t>分布式架构</a:t>
            </a:r>
            <a:r>
              <a:rPr b="0" lang="zh-CN" sz="1050" strike="noStrike" u="none">
                <a:solidFill>
                  <a:srgbClr val="374151"/>
                </a:solidFill>
                <a:effectLst/>
                <a:uFillTx/>
                <a:latin typeface="WenQuanYiZenHei"/>
                <a:ea typeface="WenQuanYiZenHei"/>
              </a:rPr>
              <a:t>，支持全球分布式工厂间的实时协</a:t>
            </a:r>
            <a:endParaRPr b="0" lang="en-US" sz="1050" strike="noStrike" u="none">
              <a:solidFill>
                <a:srgbClr val="000000"/>
              </a:solidFill>
              <a:effectLst/>
              <a:uFillTx/>
              <a:latin typeface="Times New Roman"/>
            </a:endParaRPr>
          </a:p>
        </p:txBody>
      </p:sp>
      <p:pic>
        <p:nvPicPr>
          <p:cNvPr id="1327" name="" descr=""/>
          <p:cNvPicPr/>
          <p:nvPr/>
        </p:nvPicPr>
        <p:blipFill>
          <a:blip r:embed="rId18"/>
          <a:stretch/>
        </p:blipFill>
        <p:spPr>
          <a:xfrm>
            <a:off x="5816160" y="5381640"/>
            <a:ext cx="133200" cy="133200"/>
          </a:xfrm>
          <a:prstGeom prst="rect">
            <a:avLst/>
          </a:prstGeom>
          <a:noFill/>
          <a:ln w="0">
            <a:noFill/>
          </a:ln>
        </p:spPr>
      </p:pic>
      <p:sp>
        <p:nvSpPr>
          <p:cNvPr id="1328" name=""/>
          <p:cNvSpPr txBox="1"/>
          <p:nvPr/>
        </p:nvSpPr>
        <p:spPr>
          <a:xfrm>
            <a:off x="6016680" y="5060880"/>
            <a:ext cx="1350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作</a:t>
            </a:r>
            <a:endParaRPr b="0" lang="en-US" sz="1050" strike="noStrike" u="none">
              <a:solidFill>
                <a:srgbClr val="000000"/>
              </a:solidFill>
              <a:effectLst/>
              <a:uFillTx/>
              <a:latin typeface="Times New Roman"/>
            </a:endParaRPr>
          </a:p>
        </p:txBody>
      </p:sp>
      <p:sp>
        <p:nvSpPr>
          <p:cNvPr id="1329" name=""/>
          <p:cNvSpPr/>
          <p:nvPr/>
        </p:nvSpPr>
        <p:spPr>
          <a:xfrm>
            <a:off x="0" y="6016680"/>
            <a:ext cx="10696680" cy="401400"/>
          </a:xfrm>
          <a:custGeom>
            <a:avLst/>
            <a:gdLst/>
            <a:ahLst/>
            <a:rect l="0" t="0" r="r" b="b"/>
            <a:pathLst>
              <a:path w="29713" h="1115">
                <a:moveTo>
                  <a:pt x="0" y="0"/>
                </a:moveTo>
                <a:lnTo>
                  <a:pt x="29713" y="0"/>
                </a:lnTo>
                <a:lnTo>
                  <a:pt x="29713" y="1115"/>
                </a:lnTo>
                <a:lnTo>
                  <a:pt x="0" y="1115"/>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30" name=""/>
          <p:cNvSpPr txBox="1"/>
          <p:nvPr/>
        </p:nvSpPr>
        <p:spPr>
          <a:xfrm>
            <a:off x="6016680" y="5361480"/>
            <a:ext cx="36216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库存管理系统具备</a:t>
            </a:r>
            <a:r>
              <a:rPr b="0" lang="zh-CN" sz="1050" strike="noStrike" u="none">
                <a:solidFill>
                  <a:srgbClr val="f5a623"/>
                </a:solidFill>
                <a:effectLst/>
                <a:uFillTx/>
                <a:latin typeface="WenQuanYiZenHei"/>
                <a:ea typeface="WenQuanYiZenHei"/>
              </a:rPr>
              <a:t>智能预测</a:t>
            </a:r>
            <a:r>
              <a:rPr b="0" lang="zh-CN" sz="1050" strike="noStrike" u="none">
                <a:solidFill>
                  <a:srgbClr val="374151"/>
                </a:solidFill>
                <a:effectLst/>
                <a:uFillTx/>
                <a:latin typeface="WenQuanYiZenHei"/>
                <a:ea typeface="WenQuanYiZenHei"/>
              </a:rPr>
              <a:t>能力，提前应对潜在供应中断风险</a:t>
            </a:r>
            <a:endParaRPr b="0" lang="en-US" sz="1050" strike="noStrike" u="none">
              <a:solidFill>
                <a:srgbClr val="000000"/>
              </a:solidFill>
              <a:effectLst/>
              <a:uFillTx/>
              <a:latin typeface="Times New Roman"/>
            </a:endParaRPr>
          </a:p>
        </p:txBody>
      </p:sp>
      <p:sp>
        <p:nvSpPr>
          <p:cNvPr id="1331" name=""/>
          <p:cNvSpPr txBox="1"/>
          <p:nvPr/>
        </p:nvSpPr>
        <p:spPr>
          <a:xfrm>
            <a:off x="534960" y="6130440"/>
            <a:ext cx="2414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业务无损恢复：技术深析与行业应用案例</a:t>
            </a:r>
            <a:endParaRPr b="0" lang="en-US" sz="1050" strike="noStrike" u="none">
              <a:solidFill>
                <a:srgbClr val="000000"/>
              </a:solidFill>
              <a:effectLst/>
              <a:uFillTx/>
              <a:latin typeface="Times New Roman"/>
            </a:endParaRPr>
          </a:p>
        </p:txBody>
      </p:sp>
      <p:sp>
        <p:nvSpPr>
          <p:cNvPr id="1332" name=""/>
          <p:cNvSpPr txBox="1"/>
          <p:nvPr/>
        </p:nvSpPr>
        <p:spPr>
          <a:xfrm>
            <a:off x="9691560" y="6135120"/>
            <a:ext cx="47232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19 / 24</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
          <p:cNvSpPr/>
          <p:nvPr/>
        </p:nvSpPr>
        <p:spPr>
          <a:xfrm>
            <a:off x="0" y="0"/>
            <a:ext cx="10696680" cy="6017040"/>
          </a:xfrm>
          <a:custGeom>
            <a:avLst/>
            <a:gdLst/>
            <a:ahLst/>
            <a:rect l="0" t="0" r="r" b="b"/>
            <a:pathLst>
              <a:path w="29713" h="16714">
                <a:moveTo>
                  <a:pt x="0" y="0"/>
                </a:moveTo>
                <a:lnTo>
                  <a:pt x="29713" y="0"/>
                </a:lnTo>
                <a:lnTo>
                  <a:pt x="29713" y="16714"/>
                </a:lnTo>
                <a:lnTo>
                  <a:pt x="0" y="16714"/>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63" name="" descr=""/>
          <p:cNvPicPr/>
          <p:nvPr/>
        </p:nvPicPr>
        <p:blipFill>
          <a:blip r:embed="rId1"/>
          <a:stretch/>
        </p:blipFill>
        <p:spPr>
          <a:xfrm>
            <a:off x="0" y="0"/>
            <a:ext cx="10696320" cy="6016320"/>
          </a:xfrm>
          <a:prstGeom prst="rect">
            <a:avLst/>
          </a:prstGeom>
          <a:noFill/>
          <a:ln w="0">
            <a:noFill/>
          </a:ln>
        </p:spPr>
      </p:pic>
      <p:pic>
        <p:nvPicPr>
          <p:cNvPr id="64" name="" descr=""/>
          <p:cNvPicPr/>
          <p:nvPr/>
        </p:nvPicPr>
        <p:blipFill>
          <a:blip r:embed="rId2"/>
          <a:stretch/>
        </p:blipFill>
        <p:spPr>
          <a:xfrm>
            <a:off x="0" y="0"/>
            <a:ext cx="10696320" cy="1002600"/>
          </a:xfrm>
          <a:prstGeom prst="rect">
            <a:avLst/>
          </a:prstGeom>
          <a:noFill/>
          <a:ln w="0">
            <a:noFill/>
          </a:ln>
        </p:spPr>
      </p:pic>
      <p:sp>
        <p:nvSpPr>
          <p:cNvPr id="65" name=""/>
          <p:cNvSpPr txBox="1"/>
          <p:nvPr/>
        </p:nvSpPr>
        <p:spPr>
          <a:xfrm>
            <a:off x="534960" y="178200"/>
            <a:ext cx="601200" cy="378360"/>
          </a:xfrm>
          <a:prstGeom prst="rect">
            <a:avLst/>
          </a:prstGeom>
          <a:noFill/>
          <a:ln w="0">
            <a:noFill/>
          </a:ln>
        </p:spPr>
        <p:txBody>
          <a:bodyPr wrap="none" lIns="0" rIns="0" tIns="0" bIns="0" anchor="t">
            <a:spAutoFit/>
          </a:bodyPr>
          <a:p>
            <a:r>
              <a:rPr b="0" lang="zh-CN" sz="2370" strike="noStrike" u="none">
                <a:solidFill>
                  <a:srgbClr val="ffffff"/>
                </a:solidFill>
                <a:effectLst/>
                <a:uFillTx/>
                <a:latin typeface="WenQuanYiZenHei"/>
                <a:ea typeface="WenQuanYiZenHei"/>
              </a:rPr>
              <a:t>目录</a:t>
            </a:r>
            <a:endParaRPr b="0" lang="en-US" sz="2370" strike="noStrike" u="none">
              <a:solidFill>
                <a:srgbClr val="000000"/>
              </a:solidFill>
              <a:effectLst/>
              <a:uFillTx/>
              <a:latin typeface="Times New Roman"/>
            </a:endParaRPr>
          </a:p>
        </p:txBody>
      </p:sp>
      <p:sp>
        <p:nvSpPr>
          <p:cNvPr id="66" name=""/>
          <p:cNvSpPr/>
          <p:nvPr/>
        </p:nvSpPr>
        <p:spPr>
          <a:xfrm>
            <a:off x="534600" y="1370160"/>
            <a:ext cx="468360" cy="468360"/>
          </a:xfrm>
          <a:custGeom>
            <a:avLst/>
            <a:gdLst/>
            <a:ahLst/>
            <a:rect l="0" t="0" r="r" b="b"/>
            <a:pathLst>
              <a:path w="1301" h="1301">
                <a:moveTo>
                  <a:pt x="1301" y="650"/>
                </a:moveTo>
                <a:cubicBezTo>
                  <a:pt x="1301" y="672"/>
                  <a:pt x="1300" y="693"/>
                  <a:pt x="1298" y="714"/>
                </a:cubicBezTo>
                <a:cubicBezTo>
                  <a:pt x="1296" y="735"/>
                  <a:pt x="1293" y="757"/>
                  <a:pt x="1289" y="778"/>
                </a:cubicBezTo>
                <a:cubicBezTo>
                  <a:pt x="1284" y="799"/>
                  <a:pt x="1279" y="820"/>
                  <a:pt x="1273" y="840"/>
                </a:cubicBezTo>
                <a:cubicBezTo>
                  <a:pt x="1267" y="860"/>
                  <a:pt x="1260" y="880"/>
                  <a:pt x="1252" y="900"/>
                </a:cubicBezTo>
                <a:cubicBezTo>
                  <a:pt x="1243" y="920"/>
                  <a:pt x="1234" y="939"/>
                  <a:pt x="1224" y="958"/>
                </a:cubicBezTo>
                <a:cubicBezTo>
                  <a:pt x="1214" y="977"/>
                  <a:pt x="1203" y="995"/>
                  <a:pt x="1192" y="1013"/>
                </a:cubicBezTo>
                <a:cubicBezTo>
                  <a:pt x="1180" y="1030"/>
                  <a:pt x="1167" y="1047"/>
                  <a:pt x="1154" y="1064"/>
                </a:cubicBezTo>
                <a:cubicBezTo>
                  <a:pt x="1140" y="1080"/>
                  <a:pt x="1126" y="1096"/>
                  <a:pt x="1111" y="1111"/>
                </a:cubicBezTo>
                <a:cubicBezTo>
                  <a:pt x="1096" y="1126"/>
                  <a:pt x="1080" y="1140"/>
                  <a:pt x="1063" y="1154"/>
                </a:cubicBezTo>
                <a:cubicBezTo>
                  <a:pt x="1047" y="1167"/>
                  <a:pt x="1030" y="1180"/>
                  <a:pt x="1012" y="1192"/>
                </a:cubicBezTo>
                <a:cubicBezTo>
                  <a:pt x="995" y="1204"/>
                  <a:pt x="976" y="1215"/>
                  <a:pt x="957" y="1225"/>
                </a:cubicBezTo>
                <a:cubicBezTo>
                  <a:pt x="939" y="1235"/>
                  <a:pt x="919" y="1244"/>
                  <a:pt x="900" y="1252"/>
                </a:cubicBezTo>
                <a:cubicBezTo>
                  <a:pt x="880" y="1260"/>
                  <a:pt x="860" y="1267"/>
                  <a:pt x="840" y="1273"/>
                </a:cubicBezTo>
                <a:cubicBezTo>
                  <a:pt x="819" y="1280"/>
                  <a:pt x="799" y="1285"/>
                  <a:pt x="778" y="1289"/>
                </a:cubicBezTo>
                <a:cubicBezTo>
                  <a:pt x="757" y="1293"/>
                  <a:pt x="736" y="1296"/>
                  <a:pt x="715" y="1298"/>
                </a:cubicBezTo>
                <a:cubicBezTo>
                  <a:pt x="694" y="1300"/>
                  <a:pt x="672" y="1301"/>
                  <a:pt x="651" y="1301"/>
                </a:cubicBezTo>
                <a:cubicBezTo>
                  <a:pt x="630" y="1301"/>
                  <a:pt x="609" y="1300"/>
                  <a:pt x="587" y="1298"/>
                </a:cubicBezTo>
                <a:cubicBezTo>
                  <a:pt x="566" y="1296"/>
                  <a:pt x="545" y="1293"/>
                  <a:pt x="524" y="1289"/>
                </a:cubicBezTo>
                <a:cubicBezTo>
                  <a:pt x="503" y="1285"/>
                  <a:pt x="483" y="1280"/>
                  <a:pt x="461" y="1273"/>
                </a:cubicBezTo>
                <a:cubicBezTo>
                  <a:pt x="441" y="1267"/>
                  <a:pt x="421" y="1260"/>
                  <a:pt x="401" y="1252"/>
                </a:cubicBezTo>
                <a:cubicBezTo>
                  <a:pt x="382" y="1244"/>
                  <a:pt x="362" y="1235"/>
                  <a:pt x="344" y="1225"/>
                </a:cubicBezTo>
                <a:cubicBezTo>
                  <a:pt x="325" y="1215"/>
                  <a:pt x="307" y="1204"/>
                  <a:pt x="289" y="1192"/>
                </a:cubicBezTo>
                <a:cubicBezTo>
                  <a:pt x="271" y="1180"/>
                  <a:pt x="254" y="1167"/>
                  <a:pt x="238" y="1154"/>
                </a:cubicBezTo>
                <a:cubicBezTo>
                  <a:pt x="221" y="1140"/>
                  <a:pt x="206" y="1126"/>
                  <a:pt x="191" y="1111"/>
                </a:cubicBezTo>
                <a:cubicBezTo>
                  <a:pt x="175" y="1096"/>
                  <a:pt x="161" y="1080"/>
                  <a:pt x="148" y="1064"/>
                </a:cubicBezTo>
                <a:cubicBezTo>
                  <a:pt x="134" y="1047"/>
                  <a:pt x="122" y="1030"/>
                  <a:pt x="110" y="1013"/>
                </a:cubicBezTo>
                <a:cubicBezTo>
                  <a:pt x="98" y="995"/>
                  <a:pt x="87" y="977"/>
                  <a:pt x="77" y="958"/>
                </a:cubicBezTo>
                <a:cubicBezTo>
                  <a:pt x="67" y="939"/>
                  <a:pt x="58" y="920"/>
                  <a:pt x="50" y="900"/>
                </a:cubicBezTo>
                <a:cubicBezTo>
                  <a:pt x="41" y="880"/>
                  <a:pt x="34" y="860"/>
                  <a:pt x="28" y="840"/>
                </a:cubicBezTo>
                <a:cubicBezTo>
                  <a:pt x="22" y="820"/>
                  <a:pt x="17" y="799"/>
                  <a:pt x="13" y="778"/>
                </a:cubicBezTo>
                <a:cubicBezTo>
                  <a:pt x="8" y="757"/>
                  <a:pt x="5" y="735"/>
                  <a:pt x="3" y="714"/>
                </a:cubicBezTo>
                <a:cubicBezTo>
                  <a:pt x="1" y="693"/>
                  <a:pt x="0" y="672"/>
                  <a:pt x="0" y="650"/>
                </a:cubicBezTo>
                <a:cubicBezTo>
                  <a:pt x="0" y="629"/>
                  <a:pt x="1" y="608"/>
                  <a:pt x="3" y="587"/>
                </a:cubicBezTo>
                <a:cubicBezTo>
                  <a:pt x="5" y="566"/>
                  <a:pt x="8" y="544"/>
                  <a:pt x="13" y="524"/>
                </a:cubicBezTo>
                <a:cubicBezTo>
                  <a:pt x="17" y="503"/>
                  <a:pt x="22" y="482"/>
                  <a:pt x="28" y="462"/>
                </a:cubicBezTo>
                <a:cubicBezTo>
                  <a:pt x="34" y="441"/>
                  <a:pt x="41" y="421"/>
                  <a:pt x="50" y="402"/>
                </a:cubicBezTo>
                <a:cubicBezTo>
                  <a:pt x="58" y="382"/>
                  <a:pt x="67" y="363"/>
                  <a:pt x="77" y="344"/>
                </a:cubicBezTo>
                <a:cubicBezTo>
                  <a:pt x="87" y="325"/>
                  <a:pt x="98" y="307"/>
                  <a:pt x="110" y="289"/>
                </a:cubicBezTo>
                <a:cubicBezTo>
                  <a:pt x="122" y="272"/>
                  <a:pt x="134" y="255"/>
                  <a:pt x="148" y="238"/>
                </a:cubicBezTo>
                <a:cubicBezTo>
                  <a:pt x="161" y="222"/>
                  <a:pt x="175" y="206"/>
                  <a:pt x="191" y="191"/>
                </a:cubicBezTo>
                <a:cubicBezTo>
                  <a:pt x="206" y="176"/>
                  <a:pt x="221" y="161"/>
                  <a:pt x="238" y="148"/>
                </a:cubicBezTo>
                <a:cubicBezTo>
                  <a:pt x="254" y="134"/>
                  <a:pt x="271" y="122"/>
                  <a:pt x="289" y="110"/>
                </a:cubicBezTo>
                <a:cubicBezTo>
                  <a:pt x="307" y="98"/>
                  <a:pt x="325" y="87"/>
                  <a:pt x="344" y="77"/>
                </a:cubicBezTo>
                <a:cubicBezTo>
                  <a:pt x="362" y="67"/>
                  <a:pt x="382" y="58"/>
                  <a:pt x="401" y="50"/>
                </a:cubicBezTo>
                <a:cubicBezTo>
                  <a:pt x="421" y="42"/>
                  <a:pt x="441" y="35"/>
                  <a:pt x="461" y="28"/>
                </a:cubicBezTo>
                <a:cubicBezTo>
                  <a:pt x="483" y="22"/>
                  <a:pt x="503" y="17"/>
                  <a:pt x="524" y="13"/>
                </a:cubicBezTo>
                <a:cubicBezTo>
                  <a:pt x="545" y="9"/>
                  <a:pt x="566" y="6"/>
                  <a:pt x="587" y="4"/>
                </a:cubicBezTo>
                <a:cubicBezTo>
                  <a:pt x="609" y="1"/>
                  <a:pt x="630" y="0"/>
                  <a:pt x="651" y="0"/>
                </a:cubicBezTo>
                <a:cubicBezTo>
                  <a:pt x="672" y="0"/>
                  <a:pt x="694" y="1"/>
                  <a:pt x="715" y="4"/>
                </a:cubicBezTo>
                <a:cubicBezTo>
                  <a:pt x="736" y="6"/>
                  <a:pt x="757" y="9"/>
                  <a:pt x="778" y="13"/>
                </a:cubicBezTo>
                <a:cubicBezTo>
                  <a:pt x="799" y="17"/>
                  <a:pt x="819" y="22"/>
                  <a:pt x="840" y="28"/>
                </a:cubicBezTo>
                <a:cubicBezTo>
                  <a:pt x="860" y="35"/>
                  <a:pt x="880" y="42"/>
                  <a:pt x="900" y="50"/>
                </a:cubicBezTo>
                <a:cubicBezTo>
                  <a:pt x="919" y="58"/>
                  <a:pt x="939" y="67"/>
                  <a:pt x="957" y="77"/>
                </a:cubicBezTo>
                <a:cubicBezTo>
                  <a:pt x="976" y="87"/>
                  <a:pt x="995" y="98"/>
                  <a:pt x="1012" y="110"/>
                </a:cubicBezTo>
                <a:cubicBezTo>
                  <a:pt x="1030" y="122"/>
                  <a:pt x="1047" y="134"/>
                  <a:pt x="1063" y="148"/>
                </a:cubicBezTo>
                <a:cubicBezTo>
                  <a:pt x="1080" y="161"/>
                  <a:pt x="1096" y="176"/>
                  <a:pt x="1111" y="191"/>
                </a:cubicBezTo>
                <a:cubicBezTo>
                  <a:pt x="1126" y="206"/>
                  <a:pt x="1140" y="222"/>
                  <a:pt x="1154" y="238"/>
                </a:cubicBezTo>
                <a:cubicBezTo>
                  <a:pt x="1167" y="255"/>
                  <a:pt x="1180" y="272"/>
                  <a:pt x="1192" y="289"/>
                </a:cubicBezTo>
                <a:cubicBezTo>
                  <a:pt x="1203" y="307"/>
                  <a:pt x="1214" y="325"/>
                  <a:pt x="1224" y="344"/>
                </a:cubicBezTo>
                <a:cubicBezTo>
                  <a:pt x="1234" y="363"/>
                  <a:pt x="1243" y="382"/>
                  <a:pt x="1252" y="402"/>
                </a:cubicBezTo>
                <a:cubicBezTo>
                  <a:pt x="1260" y="421"/>
                  <a:pt x="1267" y="441"/>
                  <a:pt x="1273" y="462"/>
                </a:cubicBezTo>
                <a:cubicBezTo>
                  <a:pt x="1279" y="482"/>
                  <a:pt x="1284" y="503"/>
                  <a:pt x="1289" y="524"/>
                </a:cubicBezTo>
                <a:cubicBezTo>
                  <a:pt x="1293" y="544"/>
                  <a:pt x="1296" y="566"/>
                  <a:pt x="1298" y="587"/>
                </a:cubicBezTo>
                <a:cubicBezTo>
                  <a:pt x="1300" y="608"/>
                  <a:pt x="1301" y="629"/>
                  <a:pt x="1301" y="650"/>
                </a:cubicBez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7" name=""/>
          <p:cNvSpPr txBox="1"/>
          <p:nvPr/>
        </p:nvSpPr>
        <p:spPr>
          <a:xfrm>
            <a:off x="534960" y="614880"/>
            <a:ext cx="523116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概述业务无损恢复的定义、技术原理、行业应用案例分析以及未来发展趋势四大部分内容</a:t>
            </a:r>
            <a:endParaRPr b="0" lang="en-US" sz="1050" strike="noStrike" u="none">
              <a:solidFill>
                <a:srgbClr val="000000"/>
              </a:solidFill>
              <a:effectLst/>
              <a:uFillTx/>
              <a:latin typeface="Times New Roman"/>
            </a:endParaRPr>
          </a:p>
        </p:txBody>
      </p:sp>
      <p:pic>
        <p:nvPicPr>
          <p:cNvPr id="68" name="" descr=""/>
          <p:cNvPicPr/>
          <p:nvPr/>
        </p:nvPicPr>
        <p:blipFill>
          <a:blip r:embed="rId3"/>
          <a:stretch/>
        </p:blipFill>
        <p:spPr>
          <a:xfrm>
            <a:off x="1203480" y="1370520"/>
            <a:ext cx="200160" cy="200160"/>
          </a:xfrm>
          <a:prstGeom prst="rect">
            <a:avLst/>
          </a:prstGeom>
          <a:noFill/>
          <a:ln w="0">
            <a:noFill/>
          </a:ln>
        </p:spPr>
      </p:pic>
      <p:sp>
        <p:nvSpPr>
          <p:cNvPr id="69" name=""/>
          <p:cNvSpPr txBox="1"/>
          <p:nvPr/>
        </p:nvSpPr>
        <p:spPr>
          <a:xfrm>
            <a:off x="699120" y="1485360"/>
            <a:ext cx="200160" cy="235080"/>
          </a:xfrm>
          <a:prstGeom prst="rect">
            <a:avLst/>
          </a:prstGeom>
          <a:noFill/>
          <a:ln w="0">
            <a:noFill/>
          </a:ln>
        </p:spPr>
        <p:txBody>
          <a:bodyPr wrap="none" lIns="0" rIns="0" tIns="0" bIns="0" anchor="t">
            <a:spAutoFit/>
          </a:bodyPr>
          <a:p>
            <a:r>
              <a:rPr b="1" lang="en-US" sz="1580" strike="noStrike" u="none">
                <a:solidFill>
                  <a:srgbClr val="ffffff"/>
                </a:solidFill>
                <a:effectLst/>
                <a:uFillTx/>
                <a:latin typeface="DejaVuSans"/>
                <a:ea typeface="DejaVuSans"/>
              </a:rPr>
              <a:t>1</a:t>
            </a:r>
            <a:endParaRPr b="0" lang="en-US" sz="1580" strike="noStrike" u="none">
              <a:solidFill>
                <a:srgbClr val="000000"/>
              </a:solidFill>
              <a:effectLst/>
              <a:uFillTx/>
              <a:latin typeface="Times New Roman"/>
            </a:endParaRPr>
          </a:p>
        </p:txBody>
      </p:sp>
      <p:sp>
        <p:nvSpPr>
          <p:cNvPr id="70" name=""/>
          <p:cNvSpPr txBox="1"/>
          <p:nvPr/>
        </p:nvSpPr>
        <p:spPr>
          <a:xfrm>
            <a:off x="1504080" y="1344600"/>
            <a:ext cx="261576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业务无损恢复的定义与重要性</a:t>
            </a:r>
            <a:endParaRPr b="0" lang="en-US" sz="1580" strike="noStrike" u="none">
              <a:solidFill>
                <a:srgbClr val="000000"/>
              </a:solidFill>
              <a:effectLst/>
              <a:uFillTx/>
              <a:latin typeface="Times New Roman"/>
            </a:endParaRPr>
          </a:p>
        </p:txBody>
      </p:sp>
      <p:sp>
        <p:nvSpPr>
          <p:cNvPr id="71" name=""/>
          <p:cNvSpPr/>
          <p:nvPr/>
        </p:nvSpPr>
        <p:spPr>
          <a:xfrm>
            <a:off x="534600" y="2172600"/>
            <a:ext cx="468360" cy="468360"/>
          </a:xfrm>
          <a:custGeom>
            <a:avLst/>
            <a:gdLst/>
            <a:ahLst/>
            <a:rect l="0" t="0" r="r" b="b"/>
            <a:pathLst>
              <a:path w="1301" h="1301">
                <a:moveTo>
                  <a:pt x="1301" y="650"/>
                </a:moveTo>
                <a:cubicBezTo>
                  <a:pt x="1301" y="671"/>
                  <a:pt x="1300" y="692"/>
                  <a:pt x="1298" y="714"/>
                </a:cubicBezTo>
                <a:cubicBezTo>
                  <a:pt x="1296" y="735"/>
                  <a:pt x="1293" y="756"/>
                  <a:pt x="1289" y="777"/>
                </a:cubicBezTo>
                <a:cubicBezTo>
                  <a:pt x="1284" y="798"/>
                  <a:pt x="1279" y="818"/>
                  <a:pt x="1273" y="839"/>
                </a:cubicBezTo>
                <a:cubicBezTo>
                  <a:pt x="1267" y="859"/>
                  <a:pt x="1260" y="879"/>
                  <a:pt x="1252" y="899"/>
                </a:cubicBezTo>
                <a:cubicBezTo>
                  <a:pt x="1243" y="918"/>
                  <a:pt x="1234" y="937"/>
                  <a:pt x="1224" y="956"/>
                </a:cubicBezTo>
                <a:cubicBezTo>
                  <a:pt x="1214" y="975"/>
                  <a:pt x="1203" y="993"/>
                  <a:pt x="1192" y="1011"/>
                </a:cubicBezTo>
                <a:cubicBezTo>
                  <a:pt x="1180" y="1029"/>
                  <a:pt x="1167" y="1046"/>
                  <a:pt x="1154" y="1062"/>
                </a:cubicBezTo>
                <a:cubicBezTo>
                  <a:pt x="1140" y="1079"/>
                  <a:pt x="1126" y="1094"/>
                  <a:pt x="1111" y="1109"/>
                </a:cubicBezTo>
                <a:cubicBezTo>
                  <a:pt x="1096" y="1126"/>
                  <a:pt x="1080" y="1140"/>
                  <a:pt x="1063" y="1153"/>
                </a:cubicBezTo>
                <a:cubicBezTo>
                  <a:pt x="1047" y="1167"/>
                  <a:pt x="1030" y="1179"/>
                  <a:pt x="1012" y="1191"/>
                </a:cubicBezTo>
                <a:cubicBezTo>
                  <a:pt x="995" y="1203"/>
                  <a:pt x="976" y="1214"/>
                  <a:pt x="957" y="1224"/>
                </a:cubicBezTo>
                <a:cubicBezTo>
                  <a:pt x="939" y="1234"/>
                  <a:pt x="919" y="1243"/>
                  <a:pt x="900" y="1251"/>
                </a:cubicBezTo>
                <a:cubicBezTo>
                  <a:pt x="880" y="1259"/>
                  <a:pt x="860" y="1267"/>
                  <a:pt x="840" y="1273"/>
                </a:cubicBezTo>
                <a:cubicBezTo>
                  <a:pt x="819" y="1279"/>
                  <a:pt x="799" y="1284"/>
                  <a:pt x="778" y="1288"/>
                </a:cubicBezTo>
                <a:cubicBezTo>
                  <a:pt x="757" y="1292"/>
                  <a:pt x="736" y="1296"/>
                  <a:pt x="715" y="1298"/>
                </a:cubicBezTo>
                <a:cubicBezTo>
                  <a:pt x="694" y="1300"/>
                  <a:pt x="672" y="1301"/>
                  <a:pt x="651" y="1301"/>
                </a:cubicBezTo>
                <a:cubicBezTo>
                  <a:pt x="630" y="1301"/>
                  <a:pt x="609" y="1300"/>
                  <a:pt x="587" y="1298"/>
                </a:cubicBezTo>
                <a:cubicBezTo>
                  <a:pt x="566" y="1296"/>
                  <a:pt x="545" y="1292"/>
                  <a:pt x="524" y="1288"/>
                </a:cubicBezTo>
                <a:cubicBezTo>
                  <a:pt x="503" y="1284"/>
                  <a:pt x="483" y="1279"/>
                  <a:pt x="461" y="1273"/>
                </a:cubicBezTo>
                <a:cubicBezTo>
                  <a:pt x="441" y="1267"/>
                  <a:pt x="421" y="1259"/>
                  <a:pt x="401" y="1251"/>
                </a:cubicBezTo>
                <a:cubicBezTo>
                  <a:pt x="382" y="1243"/>
                  <a:pt x="362" y="1234"/>
                  <a:pt x="344" y="1224"/>
                </a:cubicBezTo>
                <a:cubicBezTo>
                  <a:pt x="325" y="1214"/>
                  <a:pt x="307" y="1203"/>
                  <a:pt x="289" y="1191"/>
                </a:cubicBezTo>
                <a:cubicBezTo>
                  <a:pt x="271" y="1179"/>
                  <a:pt x="254" y="1167"/>
                  <a:pt x="238" y="1153"/>
                </a:cubicBezTo>
                <a:cubicBezTo>
                  <a:pt x="221" y="1140"/>
                  <a:pt x="206" y="1126"/>
                  <a:pt x="191" y="1109"/>
                </a:cubicBezTo>
                <a:cubicBezTo>
                  <a:pt x="175" y="1094"/>
                  <a:pt x="161" y="1079"/>
                  <a:pt x="148" y="1062"/>
                </a:cubicBezTo>
                <a:cubicBezTo>
                  <a:pt x="134" y="1046"/>
                  <a:pt x="122" y="1029"/>
                  <a:pt x="110" y="1011"/>
                </a:cubicBezTo>
                <a:cubicBezTo>
                  <a:pt x="98" y="993"/>
                  <a:pt x="87" y="975"/>
                  <a:pt x="77" y="956"/>
                </a:cubicBezTo>
                <a:cubicBezTo>
                  <a:pt x="67" y="937"/>
                  <a:pt x="58" y="918"/>
                  <a:pt x="50" y="899"/>
                </a:cubicBezTo>
                <a:cubicBezTo>
                  <a:pt x="41" y="879"/>
                  <a:pt x="34" y="859"/>
                  <a:pt x="28" y="839"/>
                </a:cubicBezTo>
                <a:cubicBezTo>
                  <a:pt x="22" y="818"/>
                  <a:pt x="17" y="798"/>
                  <a:pt x="13" y="777"/>
                </a:cubicBezTo>
                <a:cubicBezTo>
                  <a:pt x="8" y="756"/>
                  <a:pt x="5" y="735"/>
                  <a:pt x="3" y="714"/>
                </a:cubicBezTo>
                <a:cubicBezTo>
                  <a:pt x="1" y="692"/>
                  <a:pt x="0" y="671"/>
                  <a:pt x="0" y="650"/>
                </a:cubicBezTo>
                <a:cubicBezTo>
                  <a:pt x="0" y="629"/>
                  <a:pt x="1" y="607"/>
                  <a:pt x="3" y="586"/>
                </a:cubicBezTo>
                <a:cubicBezTo>
                  <a:pt x="5" y="565"/>
                  <a:pt x="8" y="544"/>
                  <a:pt x="13" y="523"/>
                </a:cubicBezTo>
                <a:cubicBezTo>
                  <a:pt x="17" y="502"/>
                  <a:pt x="22" y="482"/>
                  <a:pt x="28" y="461"/>
                </a:cubicBezTo>
                <a:cubicBezTo>
                  <a:pt x="34" y="441"/>
                  <a:pt x="41" y="421"/>
                  <a:pt x="50" y="401"/>
                </a:cubicBezTo>
                <a:cubicBezTo>
                  <a:pt x="58" y="381"/>
                  <a:pt x="67" y="362"/>
                  <a:pt x="77" y="343"/>
                </a:cubicBezTo>
                <a:cubicBezTo>
                  <a:pt x="87" y="325"/>
                  <a:pt x="98" y="306"/>
                  <a:pt x="110" y="289"/>
                </a:cubicBezTo>
                <a:cubicBezTo>
                  <a:pt x="122" y="271"/>
                  <a:pt x="134" y="254"/>
                  <a:pt x="148" y="238"/>
                </a:cubicBezTo>
                <a:cubicBezTo>
                  <a:pt x="161" y="221"/>
                  <a:pt x="175" y="205"/>
                  <a:pt x="191" y="190"/>
                </a:cubicBezTo>
                <a:cubicBezTo>
                  <a:pt x="206" y="175"/>
                  <a:pt x="221" y="161"/>
                  <a:pt x="238" y="147"/>
                </a:cubicBezTo>
                <a:cubicBezTo>
                  <a:pt x="254" y="134"/>
                  <a:pt x="271" y="121"/>
                  <a:pt x="289" y="109"/>
                </a:cubicBezTo>
                <a:cubicBezTo>
                  <a:pt x="307" y="98"/>
                  <a:pt x="325" y="87"/>
                  <a:pt x="344" y="77"/>
                </a:cubicBezTo>
                <a:cubicBezTo>
                  <a:pt x="362" y="67"/>
                  <a:pt x="382" y="58"/>
                  <a:pt x="401" y="49"/>
                </a:cubicBezTo>
                <a:cubicBezTo>
                  <a:pt x="421" y="41"/>
                  <a:pt x="441" y="34"/>
                  <a:pt x="461" y="28"/>
                </a:cubicBezTo>
                <a:cubicBezTo>
                  <a:pt x="483" y="22"/>
                  <a:pt x="503" y="17"/>
                  <a:pt x="524" y="12"/>
                </a:cubicBezTo>
                <a:cubicBezTo>
                  <a:pt x="545" y="8"/>
                  <a:pt x="566" y="5"/>
                  <a:pt x="587" y="3"/>
                </a:cubicBezTo>
                <a:cubicBezTo>
                  <a:pt x="609" y="1"/>
                  <a:pt x="630" y="0"/>
                  <a:pt x="651" y="0"/>
                </a:cubicBezTo>
                <a:cubicBezTo>
                  <a:pt x="672" y="0"/>
                  <a:pt x="694" y="1"/>
                  <a:pt x="715" y="3"/>
                </a:cubicBezTo>
                <a:cubicBezTo>
                  <a:pt x="736" y="5"/>
                  <a:pt x="757" y="8"/>
                  <a:pt x="778" y="12"/>
                </a:cubicBezTo>
                <a:cubicBezTo>
                  <a:pt x="799" y="17"/>
                  <a:pt x="819" y="22"/>
                  <a:pt x="840" y="28"/>
                </a:cubicBezTo>
                <a:cubicBezTo>
                  <a:pt x="860" y="34"/>
                  <a:pt x="880" y="41"/>
                  <a:pt x="900" y="49"/>
                </a:cubicBezTo>
                <a:cubicBezTo>
                  <a:pt x="919" y="58"/>
                  <a:pt x="939" y="67"/>
                  <a:pt x="957" y="77"/>
                </a:cubicBezTo>
                <a:cubicBezTo>
                  <a:pt x="976" y="87"/>
                  <a:pt x="995" y="98"/>
                  <a:pt x="1012" y="109"/>
                </a:cubicBezTo>
                <a:cubicBezTo>
                  <a:pt x="1030" y="121"/>
                  <a:pt x="1047" y="134"/>
                  <a:pt x="1063" y="147"/>
                </a:cubicBezTo>
                <a:cubicBezTo>
                  <a:pt x="1080" y="161"/>
                  <a:pt x="1096" y="175"/>
                  <a:pt x="1111" y="190"/>
                </a:cubicBezTo>
                <a:cubicBezTo>
                  <a:pt x="1126" y="205"/>
                  <a:pt x="1140" y="221"/>
                  <a:pt x="1154" y="238"/>
                </a:cubicBezTo>
                <a:cubicBezTo>
                  <a:pt x="1167" y="254"/>
                  <a:pt x="1180" y="271"/>
                  <a:pt x="1192" y="289"/>
                </a:cubicBezTo>
                <a:cubicBezTo>
                  <a:pt x="1203" y="306"/>
                  <a:pt x="1214" y="325"/>
                  <a:pt x="1224" y="343"/>
                </a:cubicBezTo>
                <a:cubicBezTo>
                  <a:pt x="1234" y="362"/>
                  <a:pt x="1243" y="381"/>
                  <a:pt x="1252" y="401"/>
                </a:cubicBezTo>
                <a:cubicBezTo>
                  <a:pt x="1260" y="421"/>
                  <a:pt x="1267" y="441"/>
                  <a:pt x="1273" y="461"/>
                </a:cubicBezTo>
                <a:cubicBezTo>
                  <a:pt x="1279" y="482"/>
                  <a:pt x="1284" y="502"/>
                  <a:pt x="1289" y="523"/>
                </a:cubicBezTo>
                <a:cubicBezTo>
                  <a:pt x="1293" y="544"/>
                  <a:pt x="1296" y="565"/>
                  <a:pt x="1298" y="586"/>
                </a:cubicBezTo>
                <a:cubicBezTo>
                  <a:pt x="1300" y="607"/>
                  <a:pt x="1301" y="629"/>
                  <a:pt x="1301" y="650"/>
                </a:cubicBez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2" name=""/>
          <p:cNvSpPr txBox="1"/>
          <p:nvPr/>
        </p:nvSpPr>
        <p:spPr>
          <a:xfrm>
            <a:off x="1203480" y="1684800"/>
            <a:ext cx="295128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探讨业务无损恢复在数字化时代的关键价值与意义</a:t>
            </a:r>
            <a:endParaRPr b="0" lang="en-US" sz="1050" strike="noStrike" u="none">
              <a:solidFill>
                <a:srgbClr val="000000"/>
              </a:solidFill>
              <a:effectLst/>
              <a:uFillTx/>
              <a:latin typeface="Times New Roman"/>
            </a:endParaRPr>
          </a:p>
        </p:txBody>
      </p:sp>
      <p:pic>
        <p:nvPicPr>
          <p:cNvPr id="73" name="" descr=""/>
          <p:cNvPicPr/>
          <p:nvPr/>
        </p:nvPicPr>
        <p:blipFill>
          <a:blip r:embed="rId4"/>
          <a:stretch/>
        </p:blipFill>
        <p:spPr>
          <a:xfrm>
            <a:off x="1203480" y="2172600"/>
            <a:ext cx="250200" cy="200160"/>
          </a:xfrm>
          <a:prstGeom prst="rect">
            <a:avLst/>
          </a:prstGeom>
          <a:noFill/>
          <a:ln w="0">
            <a:noFill/>
          </a:ln>
        </p:spPr>
      </p:pic>
      <p:sp>
        <p:nvSpPr>
          <p:cNvPr id="74" name=""/>
          <p:cNvSpPr txBox="1"/>
          <p:nvPr/>
        </p:nvSpPr>
        <p:spPr>
          <a:xfrm>
            <a:off x="699120" y="2287440"/>
            <a:ext cx="200160" cy="235080"/>
          </a:xfrm>
          <a:prstGeom prst="rect">
            <a:avLst/>
          </a:prstGeom>
          <a:noFill/>
          <a:ln w="0">
            <a:noFill/>
          </a:ln>
        </p:spPr>
        <p:txBody>
          <a:bodyPr wrap="none" lIns="0" rIns="0" tIns="0" bIns="0" anchor="t">
            <a:spAutoFit/>
          </a:bodyPr>
          <a:p>
            <a:r>
              <a:rPr b="1" lang="en-US" sz="1580" strike="noStrike" u="none">
                <a:solidFill>
                  <a:srgbClr val="ffffff"/>
                </a:solidFill>
                <a:effectLst/>
                <a:uFillTx/>
                <a:latin typeface="DejaVuSans"/>
                <a:ea typeface="DejaVuSans"/>
              </a:rPr>
              <a:t>2</a:t>
            </a:r>
            <a:endParaRPr b="0" lang="en-US" sz="1580" strike="noStrike" u="none">
              <a:solidFill>
                <a:srgbClr val="000000"/>
              </a:solidFill>
              <a:effectLst/>
              <a:uFillTx/>
              <a:latin typeface="Times New Roman"/>
            </a:endParaRPr>
          </a:p>
        </p:txBody>
      </p:sp>
      <p:sp>
        <p:nvSpPr>
          <p:cNvPr id="75" name=""/>
          <p:cNvSpPr txBox="1"/>
          <p:nvPr/>
        </p:nvSpPr>
        <p:spPr>
          <a:xfrm>
            <a:off x="1554480" y="2146680"/>
            <a:ext cx="120780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核心技术原理</a:t>
            </a:r>
            <a:endParaRPr b="0" lang="en-US" sz="1580" strike="noStrike" u="none">
              <a:solidFill>
                <a:srgbClr val="000000"/>
              </a:solidFill>
              <a:effectLst/>
              <a:uFillTx/>
              <a:latin typeface="Times New Roman"/>
            </a:endParaRPr>
          </a:p>
        </p:txBody>
      </p:sp>
      <p:sp>
        <p:nvSpPr>
          <p:cNvPr id="76" name=""/>
          <p:cNvSpPr/>
          <p:nvPr/>
        </p:nvSpPr>
        <p:spPr>
          <a:xfrm>
            <a:off x="534600" y="2974680"/>
            <a:ext cx="468360" cy="468360"/>
          </a:xfrm>
          <a:custGeom>
            <a:avLst/>
            <a:gdLst/>
            <a:ahLst/>
            <a:rect l="0" t="0" r="r" b="b"/>
            <a:pathLst>
              <a:path w="1301" h="1301">
                <a:moveTo>
                  <a:pt x="1301" y="651"/>
                </a:moveTo>
                <a:cubicBezTo>
                  <a:pt x="1301" y="673"/>
                  <a:pt x="1300" y="694"/>
                  <a:pt x="1298" y="715"/>
                </a:cubicBezTo>
                <a:cubicBezTo>
                  <a:pt x="1296" y="736"/>
                  <a:pt x="1293" y="757"/>
                  <a:pt x="1289" y="778"/>
                </a:cubicBezTo>
                <a:cubicBezTo>
                  <a:pt x="1284" y="799"/>
                  <a:pt x="1279" y="820"/>
                  <a:pt x="1273" y="840"/>
                </a:cubicBezTo>
                <a:cubicBezTo>
                  <a:pt x="1267" y="860"/>
                  <a:pt x="1260" y="880"/>
                  <a:pt x="1252" y="900"/>
                </a:cubicBezTo>
                <a:cubicBezTo>
                  <a:pt x="1243" y="920"/>
                  <a:pt x="1234" y="939"/>
                  <a:pt x="1224" y="958"/>
                </a:cubicBezTo>
                <a:cubicBezTo>
                  <a:pt x="1214" y="976"/>
                  <a:pt x="1203" y="995"/>
                  <a:pt x="1192" y="1012"/>
                </a:cubicBezTo>
                <a:cubicBezTo>
                  <a:pt x="1180" y="1030"/>
                  <a:pt x="1167" y="1047"/>
                  <a:pt x="1154" y="1064"/>
                </a:cubicBezTo>
                <a:cubicBezTo>
                  <a:pt x="1140" y="1080"/>
                  <a:pt x="1126" y="1096"/>
                  <a:pt x="1111" y="1111"/>
                </a:cubicBezTo>
                <a:cubicBezTo>
                  <a:pt x="1096" y="1126"/>
                  <a:pt x="1080" y="1140"/>
                  <a:pt x="1063" y="1154"/>
                </a:cubicBezTo>
                <a:cubicBezTo>
                  <a:pt x="1047" y="1167"/>
                  <a:pt x="1030" y="1180"/>
                  <a:pt x="1012" y="1192"/>
                </a:cubicBezTo>
                <a:cubicBezTo>
                  <a:pt x="995" y="1204"/>
                  <a:pt x="976" y="1214"/>
                  <a:pt x="957" y="1225"/>
                </a:cubicBezTo>
                <a:cubicBezTo>
                  <a:pt x="939" y="1235"/>
                  <a:pt x="919" y="1244"/>
                  <a:pt x="900" y="1252"/>
                </a:cubicBezTo>
                <a:cubicBezTo>
                  <a:pt x="880" y="1260"/>
                  <a:pt x="860" y="1267"/>
                  <a:pt x="840" y="1273"/>
                </a:cubicBezTo>
                <a:cubicBezTo>
                  <a:pt x="819" y="1279"/>
                  <a:pt x="799" y="1285"/>
                  <a:pt x="778" y="1289"/>
                </a:cubicBezTo>
                <a:cubicBezTo>
                  <a:pt x="757" y="1293"/>
                  <a:pt x="736" y="1296"/>
                  <a:pt x="715" y="1298"/>
                </a:cubicBezTo>
                <a:cubicBezTo>
                  <a:pt x="694" y="1300"/>
                  <a:pt x="672" y="1301"/>
                  <a:pt x="651" y="1301"/>
                </a:cubicBezTo>
                <a:cubicBezTo>
                  <a:pt x="630" y="1301"/>
                  <a:pt x="609" y="1300"/>
                  <a:pt x="587" y="1298"/>
                </a:cubicBezTo>
                <a:cubicBezTo>
                  <a:pt x="566" y="1296"/>
                  <a:pt x="545" y="1293"/>
                  <a:pt x="524" y="1289"/>
                </a:cubicBezTo>
                <a:cubicBezTo>
                  <a:pt x="503" y="1285"/>
                  <a:pt x="483" y="1279"/>
                  <a:pt x="461" y="1273"/>
                </a:cubicBezTo>
                <a:cubicBezTo>
                  <a:pt x="441" y="1267"/>
                  <a:pt x="421" y="1260"/>
                  <a:pt x="401" y="1252"/>
                </a:cubicBezTo>
                <a:cubicBezTo>
                  <a:pt x="382" y="1244"/>
                  <a:pt x="362" y="1235"/>
                  <a:pt x="344" y="1225"/>
                </a:cubicBezTo>
                <a:cubicBezTo>
                  <a:pt x="325" y="1214"/>
                  <a:pt x="307" y="1204"/>
                  <a:pt x="289" y="1192"/>
                </a:cubicBezTo>
                <a:cubicBezTo>
                  <a:pt x="271" y="1180"/>
                  <a:pt x="254" y="1167"/>
                  <a:pt x="238" y="1154"/>
                </a:cubicBezTo>
                <a:cubicBezTo>
                  <a:pt x="221" y="1140"/>
                  <a:pt x="206" y="1126"/>
                  <a:pt x="191" y="1111"/>
                </a:cubicBezTo>
                <a:cubicBezTo>
                  <a:pt x="175" y="1096"/>
                  <a:pt x="161" y="1080"/>
                  <a:pt x="148" y="1064"/>
                </a:cubicBezTo>
                <a:cubicBezTo>
                  <a:pt x="134" y="1047"/>
                  <a:pt x="122" y="1030"/>
                  <a:pt x="110" y="1012"/>
                </a:cubicBezTo>
                <a:cubicBezTo>
                  <a:pt x="98" y="995"/>
                  <a:pt x="87" y="976"/>
                  <a:pt x="77" y="958"/>
                </a:cubicBezTo>
                <a:cubicBezTo>
                  <a:pt x="67" y="939"/>
                  <a:pt x="58" y="920"/>
                  <a:pt x="50" y="900"/>
                </a:cubicBezTo>
                <a:cubicBezTo>
                  <a:pt x="41" y="880"/>
                  <a:pt x="34" y="860"/>
                  <a:pt x="28" y="840"/>
                </a:cubicBezTo>
                <a:cubicBezTo>
                  <a:pt x="22" y="820"/>
                  <a:pt x="17" y="799"/>
                  <a:pt x="13" y="778"/>
                </a:cubicBezTo>
                <a:cubicBezTo>
                  <a:pt x="8" y="757"/>
                  <a:pt x="5" y="736"/>
                  <a:pt x="3" y="715"/>
                </a:cubicBezTo>
                <a:cubicBezTo>
                  <a:pt x="1" y="694"/>
                  <a:pt x="0" y="673"/>
                  <a:pt x="0" y="651"/>
                </a:cubicBezTo>
                <a:cubicBezTo>
                  <a:pt x="0" y="630"/>
                  <a:pt x="1" y="609"/>
                  <a:pt x="3" y="588"/>
                </a:cubicBezTo>
                <a:cubicBezTo>
                  <a:pt x="5" y="566"/>
                  <a:pt x="8" y="545"/>
                  <a:pt x="13" y="525"/>
                </a:cubicBezTo>
                <a:cubicBezTo>
                  <a:pt x="17" y="504"/>
                  <a:pt x="22" y="483"/>
                  <a:pt x="28" y="463"/>
                </a:cubicBezTo>
                <a:cubicBezTo>
                  <a:pt x="34" y="442"/>
                  <a:pt x="41" y="422"/>
                  <a:pt x="50" y="403"/>
                </a:cubicBezTo>
                <a:cubicBezTo>
                  <a:pt x="58" y="383"/>
                  <a:pt x="67" y="364"/>
                  <a:pt x="77" y="345"/>
                </a:cubicBezTo>
                <a:cubicBezTo>
                  <a:pt x="87" y="326"/>
                  <a:pt x="98" y="308"/>
                  <a:pt x="110" y="290"/>
                </a:cubicBezTo>
                <a:cubicBezTo>
                  <a:pt x="122" y="273"/>
                  <a:pt x="134" y="255"/>
                  <a:pt x="148" y="239"/>
                </a:cubicBezTo>
                <a:cubicBezTo>
                  <a:pt x="161" y="223"/>
                  <a:pt x="175" y="207"/>
                  <a:pt x="191" y="192"/>
                </a:cubicBezTo>
                <a:cubicBezTo>
                  <a:pt x="206" y="176"/>
                  <a:pt x="221" y="161"/>
                  <a:pt x="238" y="148"/>
                </a:cubicBezTo>
                <a:cubicBezTo>
                  <a:pt x="254" y="134"/>
                  <a:pt x="271" y="122"/>
                  <a:pt x="289" y="110"/>
                </a:cubicBezTo>
                <a:cubicBezTo>
                  <a:pt x="307" y="98"/>
                  <a:pt x="325" y="87"/>
                  <a:pt x="344" y="77"/>
                </a:cubicBezTo>
                <a:cubicBezTo>
                  <a:pt x="362" y="67"/>
                  <a:pt x="382" y="58"/>
                  <a:pt x="401" y="50"/>
                </a:cubicBezTo>
                <a:cubicBezTo>
                  <a:pt x="421" y="42"/>
                  <a:pt x="441" y="35"/>
                  <a:pt x="461" y="28"/>
                </a:cubicBezTo>
                <a:cubicBezTo>
                  <a:pt x="483" y="22"/>
                  <a:pt x="503" y="17"/>
                  <a:pt x="524" y="13"/>
                </a:cubicBezTo>
                <a:cubicBezTo>
                  <a:pt x="545" y="9"/>
                  <a:pt x="566" y="6"/>
                  <a:pt x="587" y="3"/>
                </a:cubicBezTo>
                <a:cubicBezTo>
                  <a:pt x="609" y="1"/>
                  <a:pt x="630" y="0"/>
                  <a:pt x="651" y="0"/>
                </a:cubicBezTo>
                <a:cubicBezTo>
                  <a:pt x="672" y="0"/>
                  <a:pt x="694" y="1"/>
                  <a:pt x="715" y="3"/>
                </a:cubicBezTo>
                <a:cubicBezTo>
                  <a:pt x="736" y="6"/>
                  <a:pt x="757" y="9"/>
                  <a:pt x="778" y="13"/>
                </a:cubicBezTo>
                <a:cubicBezTo>
                  <a:pt x="799" y="17"/>
                  <a:pt x="819" y="22"/>
                  <a:pt x="840" y="28"/>
                </a:cubicBezTo>
                <a:cubicBezTo>
                  <a:pt x="860" y="35"/>
                  <a:pt x="880" y="42"/>
                  <a:pt x="900" y="50"/>
                </a:cubicBezTo>
                <a:cubicBezTo>
                  <a:pt x="919" y="58"/>
                  <a:pt x="939" y="67"/>
                  <a:pt x="957" y="77"/>
                </a:cubicBezTo>
                <a:cubicBezTo>
                  <a:pt x="976" y="87"/>
                  <a:pt x="995" y="98"/>
                  <a:pt x="1012" y="110"/>
                </a:cubicBezTo>
                <a:cubicBezTo>
                  <a:pt x="1030" y="122"/>
                  <a:pt x="1047" y="134"/>
                  <a:pt x="1063" y="148"/>
                </a:cubicBezTo>
                <a:cubicBezTo>
                  <a:pt x="1080" y="161"/>
                  <a:pt x="1096" y="176"/>
                  <a:pt x="1111" y="192"/>
                </a:cubicBezTo>
                <a:cubicBezTo>
                  <a:pt x="1126" y="207"/>
                  <a:pt x="1140" y="223"/>
                  <a:pt x="1154" y="239"/>
                </a:cubicBezTo>
                <a:cubicBezTo>
                  <a:pt x="1167" y="255"/>
                  <a:pt x="1180" y="273"/>
                  <a:pt x="1192" y="290"/>
                </a:cubicBezTo>
                <a:cubicBezTo>
                  <a:pt x="1203" y="308"/>
                  <a:pt x="1214" y="326"/>
                  <a:pt x="1224" y="345"/>
                </a:cubicBezTo>
                <a:cubicBezTo>
                  <a:pt x="1234" y="364"/>
                  <a:pt x="1243" y="383"/>
                  <a:pt x="1252" y="403"/>
                </a:cubicBezTo>
                <a:cubicBezTo>
                  <a:pt x="1260" y="422"/>
                  <a:pt x="1267" y="442"/>
                  <a:pt x="1273" y="463"/>
                </a:cubicBezTo>
                <a:cubicBezTo>
                  <a:pt x="1279" y="483"/>
                  <a:pt x="1284" y="504"/>
                  <a:pt x="1289" y="525"/>
                </a:cubicBezTo>
                <a:cubicBezTo>
                  <a:pt x="1293" y="545"/>
                  <a:pt x="1296" y="566"/>
                  <a:pt x="1298" y="588"/>
                </a:cubicBezTo>
                <a:cubicBezTo>
                  <a:pt x="1300" y="609"/>
                  <a:pt x="1301" y="630"/>
                  <a:pt x="1301" y="651"/>
                </a:cubicBez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7" name=""/>
          <p:cNvSpPr txBox="1"/>
          <p:nvPr/>
        </p:nvSpPr>
        <p:spPr>
          <a:xfrm>
            <a:off x="1203480" y="2486880"/>
            <a:ext cx="429228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深入剖析故障检测、状态捕获与重放、数据一致性保障及分布式架构设计</a:t>
            </a:r>
            <a:endParaRPr b="0" lang="en-US" sz="1050" strike="noStrike" u="none">
              <a:solidFill>
                <a:srgbClr val="000000"/>
              </a:solidFill>
              <a:effectLst/>
              <a:uFillTx/>
              <a:latin typeface="Times New Roman"/>
            </a:endParaRPr>
          </a:p>
        </p:txBody>
      </p:sp>
      <p:pic>
        <p:nvPicPr>
          <p:cNvPr id="78" name="" descr=""/>
          <p:cNvPicPr/>
          <p:nvPr/>
        </p:nvPicPr>
        <p:blipFill>
          <a:blip r:embed="rId5"/>
          <a:stretch/>
        </p:blipFill>
        <p:spPr>
          <a:xfrm>
            <a:off x="1203480" y="2975040"/>
            <a:ext cx="150120" cy="200160"/>
          </a:xfrm>
          <a:prstGeom prst="rect">
            <a:avLst/>
          </a:prstGeom>
          <a:noFill/>
          <a:ln w="0">
            <a:noFill/>
          </a:ln>
        </p:spPr>
      </p:pic>
      <p:sp>
        <p:nvSpPr>
          <p:cNvPr id="79" name=""/>
          <p:cNvSpPr txBox="1"/>
          <p:nvPr/>
        </p:nvSpPr>
        <p:spPr>
          <a:xfrm>
            <a:off x="699120" y="3089880"/>
            <a:ext cx="200160" cy="235080"/>
          </a:xfrm>
          <a:prstGeom prst="rect">
            <a:avLst/>
          </a:prstGeom>
          <a:noFill/>
          <a:ln w="0">
            <a:noFill/>
          </a:ln>
        </p:spPr>
        <p:txBody>
          <a:bodyPr wrap="none" lIns="0" rIns="0" tIns="0" bIns="0" anchor="t">
            <a:spAutoFit/>
          </a:bodyPr>
          <a:p>
            <a:r>
              <a:rPr b="1" lang="en-US" sz="1580" strike="noStrike" u="none">
                <a:solidFill>
                  <a:srgbClr val="ffffff"/>
                </a:solidFill>
                <a:effectLst/>
                <a:uFillTx/>
                <a:latin typeface="DejaVuSans"/>
                <a:ea typeface="DejaVuSans"/>
              </a:rPr>
              <a:t>3</a:t>
            </a:r>
            <a:endParaRPr b="0" lang="en-US" sz="1580" strike="noStrike" u="none">
              <a:solidFill>
                <a:srgbClr val="000000"/>
              </a:solidFill>
              <a:effectLst/>
              <a:uFillTx/>
              <a:latin typeface="Times New Roman"/>
            </a:endParaRPr>
          </a:p>
        </p:txBody>
      </p:sp>
      <p:sp>
        <p:nvSpPr>
          <p:cNvPr id="80" name=""/>
          <p:cNvSpPr txBox="1"/>
          <p:nvPr/>
        </p:nvSpPr>
        <p:spPr>
          <a:xfrm>
            <a:off x="1454040" y="2949120"/>
            <a:ext cx="160992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行业应用案例分析</a:t>
            </a:r>
            <a:endParaRPr b="0" lang="en-US" sz="1580" strike="noStrike" u="none">
              <a:solidFill>
                <a:srgbClr val="000000"/>
              </a:solidFill>
              <a:effectLst/>
              <a:uFillTx/>
              <a:latin typeface="Times New Roman"/>
            </a:endParaRPr>
          </a:p>
        </p:txBody>
      </p:sp>
      <p:sp>
        <p:nvSpPr>
          <p:cNvPr id="81" name=""/>
          <p:cNvSpPr txBox="1"/>
          <p:nvPr/>
        </p:nvSpPr>
        <p:spPr>
          <a:xfrm>
            <a:off x="1203480" y="3288960"/>
            <a:ext cx="26892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详解</a:t>
            </a:r>
            <a:endParaRPr b="0" lang="en-US" sz="1050" strike="noStrike" u="none">
              <a:solidFill>
                <a:srgbClr val="000000"/>
              </a:solidFill>
              <a:effectLst/>
              <a:uFillTx/>
              <a:latin typeface="Times New Roman"/>
            </a:endParaRPr>
          </a:p>
        </p:txBody>
      </p:sp>
      <p:sp>
        <p:nvSpPr>
          <p:cNvPr id="82" name=""/>
          <p:cNvSpPr txBox="1"/>
          <p:nvPr/>
        </p:nvSpPr>
        <p:spPr>
          <a:xfrm>
            <a:off x="1470600" y="3293640"/>
            <a:ext cx="665280" cy="157320"/>
          </a:xfrm>
          <a:prstGeom prst="rect">
            <a:avLst/>
          </a:prstGeom>
          <a:noFill/>
          <a:ln w="0">
            <a:noFill/>
          </a:ln>
        </p:spPr>
        <p:txBody>
          <a:bodyPr wrap="none" lIns="0" rIns="0" tIns="0" bIns="0" anchor="t">
            <a:spAutoFit/>
          </a:bodyPr>
          <a:p>
            <a:r>
              <a:rPr b="0" lang="en-US" sz="1050" strike="noStrike" u="none">
                <a:solidFill>
                  <a:srgbClr val="f5a623"/>
                </a:solidFill>
                <a:effectLst/>
                <a:uFillTx/>
                <a:latin typeface="DejaVuSans"/>
                <a:ea typeface="DejaVuSans"/>
              </a:rPr>
              <a:t>Oracle AC</a:t>
            </a:r>
            <a:endParaRPr b="0" lang="en-US" sz="1050" strike="noStrike" u="none">
              <a:solidFill>
                <a:srgbClr val="000000"/>
              </a:solidFill>
              <a:effectLst/>
              <a:uFillTx/>
              <a:latin typeface="Times New Roman"/>
            </a:endParaRPr>
          </a:p>
        </p:txBody>
      </p:sp>
      <p:sp>
        <p:nvSpPr>
          <p:cNvPr id="83" name=""/>
          <p:cNvSpPr/>
          <p:nvPr/>
        </p:nvSpPr>
        <p:spPr>
          <a:xfrm>
            <a:off x="534600" y="3777120"/>
            <a:ext cx="468360" cy="468360"/>
          </a:xfrm>
          <a:custGeom>
            <a:avLst/>
            <a:gdLst/>
            <a:ahLst/>
            <a:rect l="0" t="0" r="r" b="b"/>
            <a:pathLst>
              <a:path w="1301" h="1301">
                <a:moveTo>
                  <a:pt x="1301" y="651"/>
                </a:moveTo>
                <a:cubicBezTo>
                  <a:pt x="1301" y="672"/>
                  <a:pt x="1300" y="693"/>
                  <a:pt x="1298" y="714"/>
                </a:cubicBezTo>
                <a:cubicBezTo>
                  <a:pt x="1296" y="736"/>
                  <a:pt x="1293" y="757"/>
                  <a:pt x="1289" y="778"/>
                </a:cubicBezTo>
                <a:cubicBezTo>
                  <a:pt x="1284" y="798"/>
                  <a:pt x="1279" y="819"/>
                  <a:pt x="1273" y="839"/>
                </a:cubicBezTo>
                <a:cubicBezTo>
                  <a:pt x="1267" y="860"/>
                  <a:pt x="1260" y="880"/>
                  <a:pt x="1252" y="899"/>
                </a:cubicBezTo>
                <a:cubicBezTo>
                  <a:pt x="1243" y="919"/>
                  <a:pt x="1234" y="938"/>
                  <a:pt x="1224" y="957"/>
                </a:cubicBezTo>
                <a:cubicBezTo>
                  <a:pt x="1214" y="976"/>
                  <a:pt x="1203" y="994"/>
                  <a:pt x="1192" y="1012"/>
                </a:cubicBezTo>
                <a:cubicBezTo>
                  <a:pt x="1180" y="1030"/>
                  <a:pt x="1167" y="1047"/>
                  <a:pt x="1154" y="1063"/>
                </a:cubicBezTo>
                <a:cubicBezTo>
                  <a:pt x="1140" y="1080"/>
                  <a:pt x="1126" y="1095"/>
                  <a:pt x="1111" y="1110"/>
                </a:cubicBezTo>
                <a:cubicBezTo>
                  <a:pt x="1096" y="1125"/>
                  <a:pt x="1080" y="1140"/>
                  <a:pt x="1063" y="1153"/>
                </a:cubicBezTo>
                <a:cubicBezTo>
                  <a:pt x="1047" y="1167"/>
                  <a:pt x="1030" y="1179"/>
                  <a:pt x="1012" y="1191"/>
                </a:cubicBezTo>
                <a:cubicBezTo>
                  <a:pt x="995" y="1203"/>
                  <a:pt x="976" y="1214"/>
                  <a:pt x="957" y="1224"/>
                </a:cubicBezTo>
                <a:cubicBezTo>
                  <a:pt x="939" y="1234"/>
                  <a:pt x="919" y="1243"/>
                  <a:pt x="900" y="1251"/>
                </a:cubicBezTo>
                <a:cubicBezTo>
                  <a:pt x="880" y="1259"/>
                  <a:pt x="860" y="1267"/>
                  <a:pt x="840" y="1273"/>
                </a:cubicBezTo>
                <a:cubicBezTo>
                  <a:pt x="819" y="1279"/>
                  <a:pt x="799" y="1284"/>
                  <a:pt x="778" y="1288"/>
                </a:cubicBezTo>
                <a:cubicBezTo>
                  <a:pt x="757" y="1292"/>
                  <a:pt x="736" y="1296"/>
                  <a:pt x="715" y="1298"/>
                </a:cubicBezTo>
                <a:cubicBezTo>
                  <a:pt x="694" y="1300"/>
                  <a:pt x="672" y="1301"/>
                  <a:pt x="651" y="1301"/>
                </a:cubicBezTo>
                <a:cubicBezTo>
                  <a:pt x="630" y="1301"/>
                  <a:pt x="609" y="1300"/>
                  <a:pt x="587" y="1298"/>
                </a:cubicBezTo>
                <a:cubicBezTo>
                  <a:pt x="566" y="1296"/>
                  <a:pt x="545" y="1292"/>
                  <a:pt x="524" y="1288"/>
                </a:cubicBezTo>
                <a:cubicBezTo>
                  <a:pt x="503" y="1284"/>
                  <a:pt x="483" y="1279"/>
                  <a:pt x="461" y="1273"/>
                </a:cubicBezTo>
                <a:cubicBezTo>
                  <a:pt x="441" y="1267"/>
                  <a:pt x="421" y="1259"/>
                  <a:pt x="401" y="1251"/>
                </a:cubicBezTo>
                <a:cubicBezTo>
                  <a:pt x="382" y="1243"/>
                  <a:pt x="362" y="1234"/>
                  <a:pt x="344" y="1224"/>
                </a:cubicBezTo>
                <a:cubicBezTo>
                  <a:pt x="325" y="1214"/>
                  <a:pt x="307" y="1203"/>
                  <a:pt x="289" y="1191"/>
                </a:cubicBezTo>
                <a:cubicBezTo>
                  <a:pt x="271" y="1179"/>
                  <a:pt x="254" y="1167"/>
                  <a:pt x="238" y="1153"/>
                </a:cubicBezTo>
                <a:cubicBezTo>
                  <a:pt x="221" y="1140"/>
                  <a:pt x="206" y="1125"/>
                  <a:pt x="191" y="1110"/>
                </a:cubicBezTo>
                <a:cubicBezTo>
                  <a:pt x="175" y="1095"/>
                  <a:pt x="161" y="1080"/>
                  <a:pt x="148" y="1063"/>
                </a:cubicBezTo>
                <a:cubicBezTo>
                  <a:pt x="134" y="1047"/>
                  <a:pt x="122" y="1030"/>
                  <a:pt x="110" y="1012"/>
                </a:cubicBezTo>
                <a:cubicBezTo>
                  <a:pt x="98" y="994"/>
                  <a:pt x="87" y="976"/>
                  <a:pt x="77" y="957"/>
                </a:cubicBezTo>
                <a:cubicBezTo>
                  <a:pt x="67" y="938"/>
                  <a:pt x="58" y="919"/>
                  <a:pt x="50" y="899"/>
                </a:cubicBezTo>
                <a:cubicBezTo>
                  <a:pt x="41" y="880"/>
                  <a:pt x="34" y="860"/>
                  <a:pt x="28" y="839"/>
                </a:cubicBezTo>
                <a:cubicBezTo>
                  <a:pt x="22" y="819"/>
                  <a:pt x="17" y="798"/>
                  <a:pt x="13" y="778"/>
                </a:cubicBezTo>
                <a:cubicBezTo>
                  <a:pt x="8" y="757"/>
                  <a:pt x="5" y="736"/>
                  <a:pt x="3" y="714"/>
                </a:cubicBezTo>
                <a:cubicBezTo>
                  <a:pt x="1" y="693"/>
                  <a:pt x="0" y="672"/>
                  <a:pt x="0" y="651"/>
                </a:cubicBezTo>
                <a:cubicBezTo>
                  <a:pt x="0" y="629"/>
                  <a:pt x="1" y="608"/>
                  <a:pt x="3" y="587"/>
                </a:cubicBezTo>
                <a:cubicBezTo>
                  <a:pt x="5" y="566"/>
                  <a:pt x="8" y="544"/>
                  <a:pt x="13" y="523"/>
                </a:cubicBezTo>
                <a:cubicBezTo>
                  <a:pt x="17" y="502"/>
                  <a:pt x="22" y="481"/>
                  <a:pt x="28" y="461"/>
                </a:cubicBezTo>
                <a:cubicBezTo>
                  <a:pt x="34" y="441"/>
                  <a:pt x="41" y="421"/>
                  <a:pt x="50" y="401"/>
                </a:cubicBezTo>
                <a:cubicBezTo>
                  <a:pt x="58" y="381"/>
                  <a:pt x="67" y="362"/>
                  <a:pt x="77" y="343"/>
                </a:cubicBezTo>
                <a:cubicBezTo>
                  <a:pt x="87" y="325"/>
                  <a:pt x="98" y="306"/>
                  <a:pt x="110" y="289"/>
                </a:cubicBezTo>
                <a:cubicBezTo>
                  <a:pt x="122" y="271"/>
                  <a:pt x="134" y="254"/>
                  <a:pt x="148" y="237"/>
                </a:cubicBezTo>
                <a:cubicBezTo>
                  <a:pt x="161" y="221"/>
                  <a:pt x="175" y="205"/>
                  <a:pt x="191" y="190"/>
                </a:cubicBezTo>
                <a:cubicBezTo>
                  <a:pt x="206" y="175"/>
                  <a:pt x="221" y="161"/>
                  <a:pt x="238" y="147"/>
                </a:cubicBezTo>
                <a:cubicBezTo>
                  <a:pt x="254" y="134"/>
                  <a:pt x="271" y="121"/>
                  <a:pt x="289" y="109"/>
                </a:cubicBezTo>
                <a:cubicBezTo>
                  <a:pt x="307" y="98"/>
                  <a:pt x="325" y="87"/>
                  <a:pt x="344" y="77"/>
                </a:cubicBezTo>
                <a:cubicBezTo>
                  <a:pt x="362" y="67"/>
                  <a:pt x="382" y="57"/>
                  <a:pt x="401" y="49"/>
                </a:cubicBezTo>
                <a:cubicBezTo>
                  <a:pt x="421" y="41"/>
                  <a:pt x="441" y="34"/>
                  <a:pt x="461" y="28"/>
                </a:cubicBezTo>
                <a:cubicBezTo>
                  <a:pt x="483" y="22"/>
                  <a:pt x="503" y="16"/>
                  <a:pt x="524" y="12"/>
                </a:cubicBezTo>
                <a:cubicBezTo>
                  <a:pt x="545" y="8"/>
                  <a:pt x="566" y="5"/>
                  <a:pt x="587" y="3"/>
                </a:cubicBezTo>
                <a:cubicBezTo>
                  <a:pt x="609" y="1"/>
                  <a:pt x="630" y="0"/>
                  <a:pt x="651" y="0"/>
                </a:cubicBezTo>
                <a:cubicBezTo>
                  <a:pt x="672" y="0"/>
                  <a:pt x="694" y="1"/>
                  <a:pt x="715" y="3"/>
                </a:cubicBezTo>
                <a:cubicBezTo>
                  <a:pt x="736" y="5"/>
                  <a:pt x="757" y="8"/>
                  <a:pt x="778" y="12"/>
                </a:cubicBezTo>
                <a:cubicBezTo>
                  <a:pt x="799" y="16"/>
                  <a:pt x="819" y="22"/>
                  <a:pt x="840" y="28"/>
                </a:cubicBezTo>
                <a:cubicBezTo>
                  <a:pt x="860" y="34"/>
                  <a:pt x="880" y="41"/>
                  <a:pt x="900" y="49"/>
                </a:cubicBezTo>
                <a:cubicBezTo>
                  <a:pt x="919" y="57"/>
                  <a:pt x="939" y="67"/>
                  <a:pt x="957" y="77"/>
                </a:cubicBezTo>
                <a:cubicBezTo>
                  <a:pt x="976" y="87"/>
                  <a:pt x="995" y="98"/>
                  <a:pt x="1012" y="109"/>
                </a:cubicBezTo>
                <a:cubicBezTo>
                  <a:pt x="1030" y="121"/>
                  <a:pt x="1047" y="134"/>
                  <a:pt x="1063" y="147"/>
                </a:cubicBezTo>
                <a:cubicBezTo>
                  <a:pt x="1080" y="161"/>
                  <a:pt x="1096" y="175"/>
                  <a:pt x="1111" y="190"/>
                </a:cubicBezTo>
                <a:cubicBezTo>
                  <a:pt x="1126" y="205"/>
                  <a:pt x="1140" y="221"/>
                  <a:pt x="1154" y="237"/>
                </a:cubicBezTo>
                <a:cubicBezTo>
                  <a:pt x="1167" y="254"/>
                  <a:pt x="1180" y="271"/>
                  <a:pt x="1192" y="289"/>
                </a:cubicBezTo>
                <a:cubicBezTo>
                  <a:pt x="1203" y="306"/>
                  <a:pt x="1214" y="325"/>
                  <a:pt x="1224" y="343"/>
                </a:cubicBezTo>
                <a:cubicBezTo>
                  <a:pt x="1234" y="362"/>
                  <a:pt x="1243" y="381"/>
                  <a:pt x="1252" y="401"/>
                </a:cubicBezTo>
                <a:cubicBezTo>
                  <a:pt x="1260" y="421"/>
                  <a:pt x="1267" y="441"/>
                  <a:pt x="1273" y="461"/>
                </a:cubicBezTo>
                <a:cubicBezTo>
                  <a:pt x="1279" y="481"/>
                  <a:pt x="1284" y="502"/>
                  <a:pt x="1289" y="523"/>
                </a:cubicBezTo>
                <a:cubicBezTo>
                  <a:pt x="1293" y="544"/>
                  <a:pt x="1296" y="566"/>
                  <a:pt x="1298" y="587"/>
                </a:cubicBezTo>
                <a:cubicBezTo>
                  <a:pt x="1300" y="608"/>
                  <a:pt x="1301" y="629"/>
                  <a:pt x="1301" y="651"/>
                </a:cubicBez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4" name=""/>
          <p:cNvSpPr txBox="1"/>
          <p:nvPr/>
        </p:nvSpPr>
        <p:spPr>
          <a:xfrm>
            <a:off x="2130840" y="3288960"/>
            <a:ext cx="362232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a:t>
            </a:r>
            <a:r>
              <a:rPr b="0" lang="zh-CN" sz="1050" strike="noStrike" u="none">
                <a:solidFill>
                  <a:srgbClr val="f5a623"/>
                </a:solidFill>
                <a:effectLst/>
                <a:uFillTx/>
                <a:latin typeface="WenQuanYiZenHei"/>
                <a:ea typeface="WenQuanYiZenHei"/>
              </a:rPr>
              <a:t>国家电网</a:t>
            </a:r>
            <a:r>
              <a:rPr b="0" lang="zh-CN" sz="1050" strike="noStrike" u="none">
                <a:solidFill>
                  <a:srgbClr val="4b5563"/>
                </a:solidFill>
                <a:effectLst/>
                <a:uFillTx/>
                <a:latin typeface="WenQuanYiZenHei"/>
                <a:ea typeface="WenQuanYiZenHei"/>
              </a:rPr>
              <a:t>、</a:t>
            </a:r>
            <a:r>
              <a:rPr b="0" lang="zh-CN" sz="1050" strike="noStrike" u="none">
                <a:solidFill>
                  <a:srgbClr val="f5a623"/>
                </a:solidFill>
                <a:effectLst/>
                <a:uFillTx/>
                <a:latin typeface="WenQuanYiZenHei"/>
                <a:ea typeface="WenQuanYiZenHei"/>
              </a:rPr>
              <a:t>支付宝</a:t>
            </a:r>
            <a:r>
              <a:rPr b="0" lang="zh-CN" sz="1050" strike="noStrike" u="none">
                <a:solidFill>
                  <a:srgbClr val="4b5563"/>
                </a:solidFill>
                <a:effectLst/>
                <a:uFillTx/>
                <a:latin typeface="WenQuanYiZenHei"/>
                <a:ea typeface="WenQuanYiZenHei"/>
              </a:rPr>
              <a:t>和</a:t>
            </a:r>
            <a:r>
              <a:rPr b="0" lang="zh-CN" sz="1050" strike="noStrike" u="none">
                <a:solidFill>
                  <a:srgbClr val="f5a623"/>
                </a:solidFill>
                <a:effectLst/>
                <a:uFillTx/>
                <a:latin typeface="WenQuanYiZenHei"/>
                <a:ea typeface="WenQuanYiZenHei"/>
              </a:rPr>
              <a:t>特斯拉</a:t>
            </a:r>
            <a:r>
              <a:rPr b="0" lang="zh-CN" sz="1050" strike="noStrike" u="none">
                <a:solidFill>
                  <a:srgbClr val="4b5563"/>
                </a:solidFill>
                <a:effectLst/>
                <a:uFillTx/>
                <a:latin typeface="WenQuanYiZenHei"/>
                <a:ea typeface="WenQuanYiZenHei"/>
              </a:rPr>
              <a:t>等典型实践案例与技术方案对比</a:t>
            </a:r>
            <a:endParaRPr b="0" lang="en-US" sz="1050" strike="noStrike" u="none">
              <a:solidFill>
                <a:srgbClr val="000000"/>
              </a:solidFill>
              <a:effectLst/>
              <a:uFillTx/>
              <a:latin typeface="Times New Roman"/>
            </a:endParaRPr>
          </a:p>
        </p:txBody>
      </p:sp>
      <p:pic>
        <p:nvPicPr>
          <p:cNvPr id="85" name="" descr=""/>
          <p:cNvPicPr/>
          <p:nvPr/>
        </p:nvPicPr>
        <p:blipFill>
          <a:blip r:embed="rId6"/>
          <a:stretch/>
        </p:blipFill>
        <p:spPr>
          <a:xfrm>
            <a:off x="1203480" y="3777120"/>
            <a:ext cx="200160" cy="200160"/>
          </a:xfrm>
          <a:prstGeom prst="rect">
            <a:avLst/>
          </a:prstGeom>
          <a:noFill/>
          <a:ln w="0">
            <a:noFill/>
          </a:ln>
        </p:spPr>
      </p:pic>
      <p:sp>
        <p:nvSpPr>
          <p:cNvPr id="86" name=""/>
          <p:cNvSpPr txBox="1"/>
          <p:nvPr/>
        </p:nvSpPr>
        <p:spPr>
          <a:xfrm>
            <a:off x="699120" y="3891960"/>
            <a:ext cx="200160" cy="235080"/>
          </a:xfrm>
          <a:prstGeom prst="rect">
            <a:avLst/>
          </a:prstGeom>
          <a:noFill/>
          <a:ln w="0">
            <a:noFill/>
          </a:ln>
        </p:spPr>
        <p:txBody>
          <a:bodyPr wrap="none" lIns="0" rIns="0" tIns="0" bIns="0" anchor="t">
            <a:spAutoFit/>
          </a:bodyPr>
          <a:p>
            <a:r>
              <a:rPr b="1" lang="en-US" sz="1580" strike="noStrike" u="none">
                <a:solidFill>
                  <a:srgbClr val="ffffff"/>
                </a:solidFill>
                <a:effectLst/>
                <a:uFillTx/>
                <a:latin typeface="DejaVuSans"/>
                <a:ea typeface="DejaVuSans"/>
              </a:rPr>
              <a:t>4</a:t>
            </a:r>
            <a:endParaRPr b="0" lang="en-US" sz="1580" strike="noStrike" u="none">
              <a:solidFill>
                <a:srgbClr val="000000"/>
              </a:solidFill>
              <a:effectLst/>
              <a:uFillTx/>
              <a:latin typeface="Times New Roman"/>
            </a:endParaRPr>
          </a:p>
        </p:txBody>
      </p:sp>
      <p:sp>
        <p:nvSpPr>
          <p:cNvPr id="87" name=""/>
          <p:cNvSpPr txBox="1"/>
          <p:nvPr/>
        </p:nvSpPr>
        <p:spPr>
          <a:xfrm>
            <a:off x="1504080" y="3751200"/>
            <a:ext cx="120780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未来发展趋势</a:t>
            </a:r>
            <a:endParaRPr b="0" lang="en-US" sz="1580" strike="noStrike" u="none">
              <a:solidFill>
                <a:srgbClr val="000000"/>
              </a:solidFill>
              <a:effectLst/>
              <a:uFillTx/>
              <a:latin typeface="Times New Roman"/>
            </a:endParaRPr>
          </a:p>
        </p:txBody>
      </p:sp>
      <p:sp>
        <p:nvSpPr>
          <p:cNvPr id="88" name=""/>
          <p:cNvSpPr txBox="1"/>
          <p:nvPr/>
        </p:nvSpPr>
        <p:spPr>
          <a:xfrm>
            <a:off x="1203480" y="4091400"/>
            <a:ext cx="134172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探讨跨云环境一致性、</a:t>
            </a:r>
            <a:endParaRPr b="0" lang="en-US" sz="1050" strike="noStrike" u="none">
              <a:solidFill>
                <a:srgbClr val="000000"/>
              </a:solidFill>
              <a:effectLst/>
              <a:uFillTx/>
              <a:latin typeface="Times New Roman"/>
            </a:endParaRPr>
          </a:p>
        </p:txBody>
      </p:sp>
      <p:sp>
        <p:nvSpPr>
          <p:cNvPr id="89" name=""/>
          <p:cNvSpPr txBox="1"/>
          <p:nvPr/>
        </p:nvSpPr>
        <p:spPr>
          <a:xfrm>
            <a:off x="2540520" y="4096080"/>
            <a:ext cx="133200" cy="157320"/>
          </a:xfrm>
          <a:prstGeom prst="rect">
            <a:avLst/>
          </a:prstGeom>
          <a:noFill/>
          <a:ln w="0">
            <a:noFill/>
          </a:ln>
        </p:spPr>
        <p:txBody>
          <a:bodyPr wrap="none" lIns="0" rIns="0" tIns="0" bIns="0" anchor="t">
            <a:spAutoFit/>
          </a:bodyPr>
          <a:p>
            <a:r>
              <a:rPr b="0" lang="en-US" sz="1050" strike="noStrike" u="none">
                <a:solidFill>
                  <a:srgbClr val="4b5563"/>
                </a:solidFill>
                <a:effectLst/>
                <a:uFillTx/>
                <a:latin typeface="DejaVuSans"/>
                <a:ea typeface="DejaVuSans"/>
              </a:rPr>
              <a:t>AI</a:t>
            </a:r>
            <a:endParaRPr b="0" lang="en-US" sz="1050" strike="noStrike" u="none">
              <a:solidFill>
                <a:srgbClr val="000000"/>
              </a:solidFill>
              <a:effectLst/>
              <a:uFillTx/>
              <a:latin typeface="Times New Roman"/>
            </a:endParaRPr>
          </a:p>
        </p:txBody>
      </p:sp>
      <p:sp>
        <p:nvSpPr>
          <p:cNvPr id="90" name=""/>
          <p:cNvSpPr/>
          <p:nvPr/>
        </p:nvSpPr>
        <p:spPr>
          <a:xfrm>
            <a:off x="0" y="4612680"/>
            <a:ext cx="10696680" cy="401400"/>
          </a:xfrm>
          <a:custGeom>
            <a:avLst/>
            <a:gdLst/>
            <a:ahLst/>
            <a:rect l="0" t="0" r="r" b="b"/>
            <a:pathLst>
              <a:path w="29713" h="1115">
                <a:moveTo>
                  <a:pt x="0" y="0"/>
                </a:moveTo>
                <a:lnTo>
                  <a:pt x="29713" y="0"/>
                </a:lnTo>
                <a:lnTo>
                  <a:pt x="29713" y="1115"/>
                </a:lnTo>
                <a:lnTo>
                  <a:pt x="0" y="1115"/>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1" name=""/>
          <p:cNvSpPr txBox="1"/>
          <p:nvPr/>
        </p:nvSpPr>
        <p:spPr>
          <a:xfrm>
            <a:off x="2671200" y="4091400"/>
            <a:ext cx="375588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辅助故障预测、边缘计算场景下的业务连续性等前沿挑战与机遇</a:t>
            </a:r>
            <a:endParaRPr b="0" lang="en-US" sz="1050" strike="noStrike" u="none">
              <a:solidFill>
                <a:srgbClr val="000000"/>
              </a:solidFill>
              <a:effectLst/>
              <a:uFillTx/>
              <a:latin typeface="Times New Roman"/>
            </a:endParaRPr>
          </a:p>
        </p:txBody>
      </p:sp>
      <p:sp>
        <p:nvSpPr>
          <p:cNvPr id="92" name=""/>
          <p:cNvSpPr txBox="1"/>
          <p:nvPr/>
        </p:nvSpPr>
        <p:spPr>
          <a:xfrm>
            <a:off x="534960" y="4726440"/>
            <a:ext cx="2414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业务无损恢复：技术深析与行业应用案例</a:t>
            </a:r>
            <a:endParaRPr b="0" lang="en-US" sz="1050" strike="noStrike" u="none">
              <a:solidFill>
                <a:srgbClr val="000000"/>
              </a:solidFill>
              <a:effectLst/>
              <a:uFillTx/>
              <a:latin typeface="Times New Roman"/>
            </a:endParaRPr>
          </a:p>
        </p:txBody>
      </p:sp>
      <p:sp>
        <p:nvSpPr>
          <p:cNvPr id="93" name=""/>
          <p:cNvSpPr txBox="1"/>
          <p:nvPr/>
        </p:nvSpPr>
        <p:spPr>
          <a:xfrm>
            <a:off x="9776520" y="4731120"/>
            <a:ext cx="38700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2 / 24</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3" name=""/>
          <p:cNvSpPr/>
          <p:nvPr/>
        </p:nvSpPr>
        <p:spPr>
          <a:xfrm>
            <a:off x="0" y="0"/>
            <a:ext cx="10696680" cy="6084000"/>
          </a:xfrm>
          <a:custGeom>
            <a:avLst/>
            <a:gdLst/>
            <a:ahLst/>
            <a:rect l="0" t="0" r="r" b="b"/>
            <a:pathLst>
              <a:path w="29713" h="16900">
                <a:moveTo>
                  <a:pt x="0" y="0"/>
                </a:moveTo>
                <a:lnTo>
                  <a:pt x="29713" y="0"/>
                </a:lnTo>
                <a:lnTo>
                  <a:pt x="29713" y="16900"/>
                </a:lnTo>
                <a:lnTo>
                  <a:pt x="0" y="16900"/>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334" name="" descr=""/>
          <p:cNvPicPr/>
          <p:nvPr/>
        </p:nvPicPr>
        <p:blipFill>
          <a:blip r:embed="rId1"/>
          <a:stretch/>
        </p:blipFill>
        <p:spPr>
          <a:xfrm>
            <a:off x="0" y="0"/>
            <a:ext cx="10696320" cy="6083280"/>
          </a:xfrm>
          <a:prstGeom prst="rect">
            <a:avLst/>
          </a:prstGeom>
          <a:noFill/>
          <a:ln w="0">
            <a:noFill/>
          </a:ln>
        </p:spPr>
      </p:pic>
      <p:pic>
        <p:nvPicPr>
          <p:cNvPr id="1335" name="" descr=""/>
          <p:cNvPicPr/>
          <p:nvPr/>
        </p:nvPicPr>
        <p:blipFill>
          <a:blip r:embed="rId2"/>
          <a:stretch/>
        </p:blipFill>
        <p:spPr>
          <a:xfrm>
            <a:off x="0" y="0"/>
            <a:ext cx="10696320" cy="1002600"/>
          </a:xfrm>
          <a:prstGeom prst="rect">
            <a:avLst/>
          </a:prstGeom>
          <a:noFill/>
          <a:ln w="0">
            <a:noFill/>
          </a:ln>
        </p:spPr>
      </p:pic>
      <p:sp>
        <p:nvSpPr>
          <p:cNvPr id="1336" name=""/>
          <p:cNvSpPr txBox="1"/>
          <p:nvPr/>
        </p:nvSpPr>
        <p:spPr>
          <a:xfrm>
            <a:off x="534960" y="178200"/>
            <a:ext cx="4504320" cy="378360"/>
          </a:xfrm>
          <a:prstGeom prst="rect">
            <a:avLst/>
          </a:prstGeom>
          <a:noFill/>
          <a:ln w="0">
            <a:noFill/>
          </a:ln>
        </p:spPr>
        <p:txBody>
          <a:bodyPr wrap="none" lIns="0" rIns="0" tIns="0" bIns="0" anchor="t">
            <a:spAutoFit/>
          </a:bodyPr>
          <a:p>
            <a:r>
              <a:rPr b="0" lang="zh-CN" sz="2370" strike="noStrike" u="none">
                <a:solidFill>
                  <a:srgbClr val="ffffff"/>
                </a:solidFill>
                <a:effectLst/>
                <a:uFillTx/>
                <a:latin typeface="WenQuanYiZenHei"/>
                <a:ea typeface="WenQuanYiZenHei"/>
              </a:rPr>
              <a:t>技术挑战：跨云环境的一致性保障</a:t>
            </a:r>
            <a:endParaRPr b="0" lang="en-US" sz="2370" strike="noStrike" u="none">
              <a:solidFill>
                <a:srgbClr val="000000"/>
              </a:solidFill>
              <a:effectLst/>
              <a:uFillTx/>
              <a:latin typeface="Times New Roman"/>
            </a:endParaRPr>
          </a:p>
        </p:txBody>
      </p:sp>
      <p:sp>
        <p:nvSpPr>
          <p:cNvPr id="1337" name=""/>
          <p:cNvSpPr/>
          <p:nvPr/>
        </p:nvSpPr>
        <p:spPr>
          <a:xfrm>
            <a:off x="0" y="5682240"/>
            <a:ext cx="10696680" cy="401760"/>
          </a:xfrm>
          <a:custGeom>
            <a:avLst/>
            <a:gdLst/>
            <a:ahLst/>
            <a:rect l="0" t="0" r="r" b="b"/>
            <a:pathLst>
              <a:path w="29713" h="1116">
                <a:moveTo>
                  <a:pt x="0" y="0"/>
                </a:moveTo>
                <a:lnTo>
                  <a:pt x="29713" y="0"/>
                </a:lnTo>
                <a:lnTo>
                  <a:pt x="29713" y="1116"/>
                </a:lnTo>
                <a:lnTo>
                  <a:pt x="0" y="1116"/>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38" name=""/>
          <p:cNvSpPr txBox="1"/>
          <p:nvPr/>
        </p:nvSpPr>
        <p:spPr>
          <a:xfrm>
            <a:off x="534960" y="614880"/>
            <a:ext cx="335340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多云和混合云环境下业务无损恢复面临的挑战与解决方案</a:t>
            </a:r>
            <a:endParaRPr b="0" lang="en-US" sz="1050" strike="noStrike" u="none">
              <a:solidFill>
                <a:srgbClr val="000000"/>
              </a:solidFill>
              <a:effectLst/>
              <a:uFillTx/>
              <a:latin typeface="Times New Roman"/>
            </a:endParaRPr>
          </a:p>
        </p:txBody>
      </p:sp>
      <p:sp>
        <p:nvSpPr>
          <p:cNvPr id="1339" name=""/>
          <p:cNvSpPr txBox="1"/>
          <p:nvPr/>
        </p:nvSpPr>
        <p:spPr>
          <a:xfrm>
            <a:off x="534960" y="5796000"/>
            <a:ext cx="2414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业务无损恢复：技术深析与行业应用案例</a:t>
            </a:r>
            <a:endParaRPr b="0" lang="en-US" sz="1050" strike="noStrike" u="none">
              <a:solidFill>
                <a:srgbClr val="000000"/>
              </a:solidFill>
              <a:effectLst/>
              <a:uFillTx/>
              <a:latin typeface="Times New Roman"/>
            </a:endParaRPr>
          </a:p>
        </p:txBody>
      </p:sp>
      <p:pic>
        <p:nvPicPr>
          <p:cNvPr id="1340" name="" descr=""/>
          <p:cNvPicPr/>
          <p:nvPr/>
        </p:nvPicPr>
        <p:blipFill>
          <a:blip r:embed="rId3"/>
          <a:stretch/>
        </p:blipFill>
        <p:spPr>
          <a:xfrm>
            <a:off x="835560" y="1504080"/>
            <a:ext cx="1336680" cy="1069200"/>
          </a:xfrm>
          <a:prstGeom prst="rect">
            <a:avLst/>
          </a:prstGeom>
          <a:noFill/>
          <a:ln w="0">
            <a:noFill/>
          </a:ln>
        </p:spPr>
      </p:pic>
      <p:pic>
        <p:nvPicPr>
          <p:cNvPr id="1341" name="" descr=""/>
          <p:cNvPicPr/>
          <p:nvPr/>
        </p:nvPicPr>
        <p:blipFill>
          <a:blip r:embed="rId4"/>
          <a:stretch/>
        </p:blipFill>
        <p:spPr>
          <a:xfrm>
            <a:off x="8691120" y="4028040"/>
            <a:ext cx="1002600" cy="801720"/>
          </a:xfrm>
          <a:prstGeom prst="rect">
            <a:avLst/>
          </a:prstGeom>
          <a:noFill/>
          <a:ln w="0">
            <a:noFill/>
          </a:ln>
        </p:spPr>
      </p:pic>
      <p:pic>
        <p:nvPicPr>
          <p:cNvPr id="1342" name="" descr=""/>
          <p:cNvPicPr/>
          <p:nvPr/>
        </p:nvPicPr>
        <p:blipFill>
          <a:blip r:embed="rId5"/>
          <a:stretch/>
        </p:blipFill>
        <p:spPr>
          <a:xfrm>
            <a:off x="8273160" y="2507040"/>
            <a:ext cx="751680" cy="601200"/>
          </a:xfrm>
          <a:prstGeom prst="rect">
            <a:avLst/>
          </a:prstGeom>
          <a:noFill/>
          <a:ln w="0">
            <a:noFill/>
          </a:ln>
        </p:spPr>
      </p:pic>
      <p:sp>
        <p:nvSpPr>
          <p:cNvPr id="1343" name=""/>
          <p:cNvSpPr/>
          <p:nvPr/>
        </p:nvSpPr>
        <p:spPr>
          <a:xfrm>
            <a:off x="551520" y="1738080"/>
            <a:ext cx="4596480" cy="1136880"/>
          </a:xfrm>
          <a:custGeom>
            <a:avLst/>
            <a:gdLst/>
            <a:ahLst/>
            <a:rect l="0" t="0" r="r" b="b"/>
            <a:pathLst>
              <a:path w="12768" h="3158">
                <a:moveTo>
                  <a:pt x="0" y="2971"/>
                </a:moveTo>
                <a:lnTo>
                  <a:pt x="0" y="186"/>
                </a:lnTo>
                <a:cubicBezTo>
                  <a:pt x="0" y="173"/>
                  <a:pt x="0" y="161"/>
                  <a:pt x="2" y="149"/>
                </a:cubicBezTo>
                <a:cubicBezTo>
                  <a:pt x="4" y="137"/>
                  <a:pt x="7" y="126"/>
                  <a:pt x="10" y="114"/>
                </a:cubicBezTo>
                <a:cubicBezTo>
                  <a:pt x="14" y="103"/>
                  <a:pt x="18" y="92"/>
                  <a:pt x="23" y="82"/>
                </a:cubicBezTo>
                <a:cubicBezTo>
                  <a:pt x="28" y="72"/>
                  <a:pt x="34" y="63"/>
                  <a:pt x="40" y="54"/>
                </a:cubicBezTo>
                <a:cubicBezTo>
                  <a:pt x="47" y="46"/>
                  <a:pt x="54" y="38"/>
                  <a:pt x="61" y="31"/>
                </a:cubicBezTo>
                <a:cubicBezTo>
                  <a:pt x="69" y="24"/>
                  <a:pt x="77" y="19"/>
                  <a:pt x="86" y="14"/>
                </a:cubicBezTo>
                <a:cubicBezTo>
                  <a:pt x="94" y="9"/>
                  <a:pt x="103" y="6"/>
                  <a:pt x="112" y="3"/>
                </a:cubicBezTo>
                <a:cubicBezTo>
                  <a:pt x="121" y="1"/>
                  <a:pt x="130" y="0"/>
                  <a:pt x="139" y="0"/>
                </a:cubicBezTo>
                <a:lnTo>
                  <a:pt x="12582" y="0"/>
                </a:lnTo>
                <a:cubicBezTo>
                  <a:pt x="12594" y="0"/>
                  <a:pt x="12606" y="1"/>
                  <a:pt x="12618" y="3"/>
                </a:cubicBezTo>
                <a:cubicBezTo>
                  <a:pt x="12630" y="6"/>
                  <a:pt x="12642" y="9"/>
                  <a:pt x="12653" y="14"/>
                </a:cubicBezTo>
                <a:cubicBezTo>
                  <a:pt x="12664" y="19"/>
                  <a:pt x="12675" y="24"/>
                  <a:pt x="12685" y="31"/>
                </a:cubicBezTo>
                <a:cubicBezTo>
                  <a:pt x="12695" y="38"/>
                  <a:pt x="12705" y="46"/>
                  <a:pt x="12713" y="54"/>
                </a:cubicBezTo>
                <a:cubicBezTo>
                  <a:pt x="12722" y="63"/>
                  <a:pt x="12730" y="72"/>
                  <a:pt x="12736" y="82"/>
                </a:cubicBezTo>
                <a:cubicBezTo>
                  <a:pt x="12743" y="92"/>
                  <a:pt x="12749" y="103"/>
                  <a:pt x="12754" y="114"/>
                </a:cubicBezTo>
                <a:cubicBezTo>
                  <a:pt x="12758" y="126"/>
                  <a:pt x="12762" y="137"/>
                  <a:pt x="12764" y="149"/>
                </a:cubicBezTo>
                <a:cubicBezTo>
                  <a:pt x="12767" y="161"/>
                  <a:pt x="12768" y="173"/>
                  <a:pt x="12768" y="186"/>
                </a:cubicBezTo>
                <a:lnTo>
                  <a:pt x="12768" y="2971"/>
                </a:lnTo>
                <a:cubicBezTo>
                  <a:pt x="12768" y="2983"/>
                  <a:pt x="12767" y="2995"/>
                  <a:pt x="12764" y="3007"/>
                </a:cubicBezTo>
                <a:cubicBezTo>
                  <a:pt x="12762" y="3019"/>
                  <a:pt x="12758" y="3031"/>
                  <a:pt x="12754" y="3042"/>
                </a:cubicBezTo>
                <a:cubicBezTo>
                  <a:pt x="12749" y="3053"/>
                  <a:pt x="12743" y="3065"/>
                  <a:pt x="12736" y="3075"/>
                </a:cubicBezTo>
                <a:cubicBezTo>
                  <a:pt x="12730" y="3085"/>
                  <a:pt x="12722" y="3095"/>
                  <a:pt x="12713" y="3103"/>
                </a:cubicBezTo>
                <a:cubicBezTo>
                  <a:pt x="12705" y="3112"/>
                  <a:pt x="12695" y="3120"/>
                  <a:pt x="12685" y="3126"/>
                </a:cubicBezTo>
                <a:cubicBezTo>
                  <a:pt x="12675" y="3133"/>
                  <a:pt x="12664" y="3139"/>
                  <a:pt x="12653" y="3144"/>
                </a:cubicBezTo>
                <a:cubicBezTo>
                  <a:pt x="12642" y="3148"/>
                  <a:pt x="12630" y="3152"/>
                  <a:pt x="12618" y="3154"/>
                </a:cubicBezTo>
                <a:cubicBezTo>
                  <a:pt x="12606" y="3157"/>
                  <a:pt x="12594" y="3158"/>
                  <a:pt x="12582" y="3158"/>
                </a:cubicBezTo>
                <a:lnTo>
                  <a:pt x="139" y="3158"/>
                </a:lnTo>
                <a:cubicBezTo>
                  <a:pt x="130" y="3158"/>
                  <a:pt x="121" y="3157"/>
                  <a:pt x="112" y="3154"/>
                </a:cubicBezTo>
                <a:cubicBezTo>
                  <a:pt x="103" y="3152"/>
                  <a:pt x="94" y="3148"/>
                  <a:pt x="86" y="3144"/>
                </a:cubicBezTo>
                <a:cubicBezTo>
                  <a:pt x="77" y="3139"/>
                  <a:pt x="69" y="3133"/>
                  <a:pt x="61" y="3126"/>
                </a:cubicBezTo>
                <a:cubicBezTo>
                  <a:pt x="54" y="3120"/>
                  <a:pt x="47" y="3112"/>
                  <a:pt x="40" y="3103"/>
                </a:cubicBezTo>
                <a:cubicBezTo>
                  <a:pt x="34" y="3095"/>
                  <a:pt x="28" y="3085"/>
                  <a:pt x="23" y="3075"/>
                </a:cubicBezTo>
                <a:cubicBezTo>
                  <a:pt x="18" y="3065"/>
                  <a:pt x="14" y="3053"/>
                  <a:pt x="10" y="3042"/>
                </a:cubicBezTo>
                <a:cubicBezTo>
                  <a:pt x="7" y="3031"/>
                  <a:pt x="4" y="3019"/>
                  <a:pt x="2" y="3007"/>
                </a:cubicBezTo>
                <a:cubicBezTo>
                  <a:pt x="0" y="2995"/>
                  <a:pt x="0" y="2983"/>
                  <a:pt x="0" y="2971"/>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44" name=""/>
          <p:cNvSpPr/>
          <p:nvPr/>
        </p:nvSpPr>
        <p:spPr>
          <a:xfrm>
            <a:off x="534600" y="1738080"/>
            <a:ext cx="67320" cy="1136880"/>
          </a:xfrm>
          <a:custGeom>
            <a:avLst/>
            <a:gdLst/>
            <a:ahLst/>
            <a:rect l="0" t="0" r="r" b="b"/>
            <a:pathLst>
              <a:path w="187" h="3158">
                <a:moveTo>
                  <a:pt x="0" y="0"/>
                </a:moveTo>
                <a:lnTo>
                  <a:pt x="187" y="0"/>
                </a:lnTo>
                <a:lnTo>
                  <a:pt x="187" y="3158"/>
                </a:lnTo>
                <a:lnTo>
                  <a:pt x="0" y="3158"/>
                </a:lnTo>
                <a:lnTo>
                  <a:pt x="0" y="0"/>
                </a:lnTo>
                <a:close/>
              </a:path>
            </a:pathLst>
          </a:custGeom>
          <a:solidFill>
            <a:srgbClr val="00336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45" name=""/>
          <p:cNvSpPr/>
          <p:nvPr/>
        </p:nvSpPr>
        <p:spPr>
          <a:xfrm>
            <a:off x="551520" y="3008160"/>
            <a:ext cx="4596480" cy="936360"/>
          </a:xfrm>
          <a:custGeom>
            <a:avLst/>
            <a:gdLst/>
            <a:ahLst/>
            <a:rect l="0" t="0" r="r" b="b"/>
            <a:pathLst>
              <a:path w="12768" h="2601">
                <a:moveTo>
                  <a:pt x="0" y="2415"/>
                </a:moveTo>
                <a:lnTo>
                  <a:pt x="0" y="186"/>
                </a:lnTo>
                <a:cubicBezTo>
                  <a:pt x="0" y="174"/>
                  <a:pt x="0" y="162"/>
                  <a:pt x="2" y="150"/>
                </a:cubicBezTo>
                <a:cubicBezTo>
                  <a:pt x="4" y="138"/>
                  <a:pt x="7" y="126"/>
                  <a:pt x="10" y="115"/>
                </a:cubicBezTo>
                <a:cubicBezTo>
                  <a:pt x="14" y="104"/>
                  <a:pt x="18" y="93"/>
                  <a:pt x="23" y="83"/>
                </a:cubicBezTo>
                <a:cubicBezTo>
                  <a:pt x="28" y="73"/>
                  <a:pt x="34" y="63"/>
                  <a:pt x="40" y="55"/>
                </a:cubicBezTo>
                <a:cubicBezTo>
                  <a:pt x="47" y="46"/>
                  <a:pt x="54" y="38"/>
                  <a:pt x="61" y="31"/>
                </a:cubicBezTo>
                <a:cubicBezTo>
                  <a:pt x="69" y="25"/>
                  <a:pt x="77" y="19"/>
                  <a:pt x="86" y="14"/>
                </a:cubicBezTo>
                <a:cubicBezTo>
                  <a:pt x="94" y="10"/>
                  <a:pt x="103" y="6"/>
                  <a:pt x="112" y="4"/>
                </a:cubicBezTo>
                <a:cubicBezTo>
                  <a:pt x="121" y="1"/>
                  <a:pt x="130" y="0"/>
                  <a:pt x="139" y="0"/>
                </a:cubicBezTo>
                <a:lnTo>
                  <a:pt x="12582" y="0"/>
                </a:lnTo>
                <a:cubicBezTo>
                  <a:pt x="12594" y="0"/>
                  <a:pt x="12606" y="1"/>
                  <a:pt x="12618" y="4"/>
                </a:cubicBezTo>
                <a:cubicBezTo>
                  <a:pt x="12630" y="6"/>
                  <a:pt x="12642" y="10"/>
                  <a:pt x="12653" y="14"/>
                </a:cubicBezTo>
                <a:cubicBezTo>
                  <a:pt x="12664" y="19"/>
                  <a:pt x="12675" y="25"/>
                  <a:pt x="12685" y="31"/>
                </a:cubicBezTo>
                <a:cubicBezTo>
                  <a:pt x="12695" y="38"/>
                  <a:pt x="12705" y="46"/>
                  <a:pt x="12713" y="55"/>
                </a:cubicBezTo>
                <a:cubicBezTo>
                  <a:pt x="12722" y="63"/>
                  <a:pt x="12730" y="73"/>
                  <a:pt x="12736" y="83"/>
                </a:cubicBezTo>
                <a:cubicBezTo>
                  <a:pt x="12743" y="93"/>
                  <a:pt x="12749" y="104"/>
                  <a:pt x="12754" y="115"/>
                </a:cubicBezTo>
                <a:cubicBezTo>
                  <a:pt x="12758" y="126"/>
                  <a:pt x="12762" y="138"/>
                  <a:pt x="12764" y="150"/>
                </a:cubicBezTo>
                <a:cubicBezTo>
                  <a:pt x="12767" y="162"/>
                  <a:pt x="12768" y="174"/>
                  <a:pt x="12768" y="186"/>
                </a:cubicBezTo>
                <a:lnTo>
                  <a:pt x="12768" y="2415"/>
                </a:lnTo>
                <a:cubicBezTo>
                  <a:pt x="12768" y="2428"/>
                  <a:pt x="12767" y="2440"/>
                  <a:pt x="12764" y="2452"/>
                </a:cubicBezTo>
                <a:cubicBezTo>
                  <a:pt x="12762" y="2464"/>
                  <a:pt x="12758" y="2475"/>
                  <a:pt x="12754" y="2486"/>
                </a:cubicBezTo>
                <a:cubicBezTo>
                  <a:pt x="12749" y="2498"/>
                  <a:pt x="12743" y="2508"/>
                  <a:pt x="12736" y="2519"/>
                </a:cubicBezTo>
                <a:cubicBezTo>
                  <a:pt x="12730" y="2529"/>
                  <a:pt x="12722" y="2538"/>
                  <a:pt x="12713" y="2547"/>
                </a:cubicBezTo>
                <a:cubicBezTo>
                  <a:pt x="12705" y="2555"/>
                  <a:pt x="12695" y="2563"/>
                  <a:pt x="12685" y="2570"/>
                </a:cubicBezTo>
                <a:cubicBezTo>
                  <a:pt x="12675" y="2577"/>
                  <a:pt x="12664" y="2582"/>
                  <a:pt x="12653" y="2587"/>
                </a:cubicBezTo>
                <a:cubicBezTo>
                  <a:pt x="12642" y="2592"/>
                  <a:pt x="12630" y="2595"/>
                  <a:pt x="12618" y="2597"/>
                </a:cubicBezTo>
                <a:cubicBezTo>
                  <a:pt x="12606" y="2600"/>
                  <a:pt x="12594" y="2601"/>
                  <a:pt x="12582" y="2601"/>
                </a:cubicBezTo>
                <a:lnTo>
                  <a:pt x="139" y="2601"/>
                </a:lnTo>
                <a:cubicBezTo>
                  <a:pt x="130" y="2601"/>
                  <a:pt x="121" y="2600"/>
                  <a:pt x="112" y="2597"/>
                </a:cubicBezTo>
                <a:cubicBezTo>
                  <a:pt x="103" y="2595"/>
                  <a:pt x="94" y="2592"/>
                  <a:pt x="86" y="2587"/>
                </a:cubicBezTo>
                <a:cubicBezTo>
                  <a:pt x="77" y="2582"/>
                  <a:pt x="69" y="2577"/>
                  <a:pt x="61" y="2570"/>
                </a:cubicBezTo>
                <a:cubicBezTo>
                  <a:pt x="54" y="2563"/>
                  <a:pt x="47" y="2555"/>
                  <a:pt x="40" y="2547"/>
                </a:cubicBezTo>
                <a:cubicBezTo>
                  <a:pt x="34" y="2538"/>
                  <a:pt x="28" y="2529"/>
                  <a:pt x="23" y="2519"/>
                </a:cubicBezTo>
                <a:cubicBezTo>
                  <a:pt x="18" y="2508"/>
                  <a:pt x="14" y="2498"/>
                  <a:pt x="10" y="2486"/>
                </a:cubicBezTo>
                <a:cubicBezTo>
                  <a:pt x="7" y="2475"/>
                  <a:pt x="4" y="2464"/>
                  <a:pt x="2" y="2452"/>
                </a:cubicBezTo>
                <a:cubicBezTo>
                  <a:pt x="0" y="2440"/>
                  <a:pt x="0" y="2428"/>
                  <a:pt x="0" y="2415"/>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46" name=""/>
          <p:cNvSpPr/>
          <p:nvPr/>
        </p:nvSpPr>
        <p:spPr>
          <a:xfrm>
            <a:off x="534600" y="3008160"/>
            <a:ext cx="67320" cy="936360"/>
          </a:xfrm>
          <a:custGeom>
            <a:avLst/>
            <a:gdLst/>
            <a:ahLst/>
            <a:rect l="0" t="0" r="r" b="b"/>
            <a:pathLst>
              <a:path w="187" h="2601">
                <a:moveTo>
                  <a:pt x="0" y="0"/>
                </a:moveTo>
                <a:lnTo>
                  <a:pt x="187" y="0"/>
                </a:lnTo>
                <a:lnTo>
                  <a:pt x="187" y="2601"/>
                </a:lnTo>
                <a:lnTo>
                  <a:pt x="0" y="2601"/>
                </a:lnTo>
                <a:lnTo>
                  <a:pt x="0" y="0"/>
                </a:lnTo>
                <a:close/>
              </a:path>
            </a:pathLst>
          </a:custGeom>
          <a:solidFill>
            <a:srgbClr val="00336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47" name=""/>
          <p:cNvSpPr/>
          <p:nvPr/>
        </p:nvSpPr>
        <p:spPr>
          <a:xfrm>
            <a:off x="551520" y="4077720"/>
            <a:ext cx="4596480" cy="1337760"/>
          </a:xfrm>
          <a:custGeom>
            <a:avLst/>
            <a:gdLst/>
            <a:ahLst/>
            <a:rect l="0" t="0" r="r" b="b"/>
            <a:pathLst>
              <a:path w="12768" h="3716">
                <a:moveTo>
                  <a:pt x="0" y="3530"/>
                </a:moveTo>
                <a:lnTo>
                  <a:pt x="0" y="186"/>
                </a:lnTo>
                <a:cubicBezTo>
                  <a:pt x="0" y="174"/>
                  <a:pt x="0" y="162"/>
                  <a:pt x="2" y="150"/>
                </a:cubicBezTo>
                <a:cubicBezTo>
                  <a:pt x="4" y="138"/>
                  <a:pt x="7" y="126"/>
                  <a:pt x="10" y="115"/>
                </a:cubicBezTo>
                <a:cubicBezTo>
                  <a:pt x="14" y="104"/>
                  <a:pt x="18" y="93"/>
                  <a:pt x="23" y="83"/>
                </a:cubicBezTo>
                <a:cubicBezTo>
                  <a:pt x="28" y="73"/>
                  <a:pt x="34" y="63"/>
                  <a:pt x="40" y="55"/>
                </a:cubicBezTo>
                <a:cubicBezTo>
                  <a:pt x="47" y="46"/>
                  <a:pt x="54" y="39"/>
                  <a:pt x="61" y="32"/>
                </a:cubicBezTo>
                <a:cubicBezTo>
                  <a:pt x="69" y="25"/>
                  <a:pt x="77" y="19"/>
                  <a:pt x="86" y="15"/>
                </a:cubicBezTo>
                <a:cubicBezTo>
                  <a:pt x="94" y="10"/>
                  <a:pt x="103" y="6"/>
                  <a:pt x="112" y="4"/>
                </a:cubicBezTo>
                <a:cubicBezTo>
                  <a:pt x="121" y="2"/>
                  <a:pt x="130" y="0"/>
                  <a:pt x="139" y="0"/>
                </a:cubicBezTo>
                <a:lnTo>
                  <a:pt x="12582" y="0"/>
                </a:lnTo>
                <a:cubicBezTo>
                  <a:pt x="12594" y="0"/>
                  <a:pt x="12606" y="2"/>
                  <a:pt x="12618" y="4"/>
                </a:cubicBezTo>
                <a:cubicBezTo>
                  <a:pt x="12630" y="6"/>
                  <a:pt x="12642" y="10"/>
                  <a:pt x="12653" y="15"/>
                </a:cubicBezTo>
                <a:cubicBezTo>
                  <a:pt x="12664" y="19"/>
                  <a:pt x="12675" y="25"/>
                  <a:pt x="12685" y="32"/>
                </a:cubicBezTo>
                <a:cubicBezTo>
                  <a:pt x="12695" y="39"/>
                  <a:pt x="12705" y="46"/>
                  <a:pt x="12713" y="55"/>
                </a:cubicBezTo>
                <a:cubicBezTo>
                  <a:pt x="12722" y="63"/>
                  <a:pt x="12730" y="73"/>
                  <a:pt x="12736" y="83"/>
                </a:cubicBezTo>
                <a:cubicBezTo>
                  <a:pt x="12743" y="93"/>
                  <a:pt x="12749" y="104"/>
                  <a:pt x="12754" y="115"/>
                </a:cubicBezTo>
                <a:cubicBezTo>
                  <a:pt x="12758" y="126"/>
                  <a:pt x="12762" y="138"/>
                  <a:pt x="12764" y="150"/>
                </a:cubicBezTo>
                <a:cubicBezTo>
                  <a:pt x="12767" y="162"/>
                  <a:pt x="12768" y="174"/>
                  <a:pt x="12768" y="186"/>
                </a:cubicBezTo>
                <a:lnTo>
                  <a:pt x="12768" y="3530"/>
                </a:lnTo>
                <a:cubicBezTo>
                  <a:pt x="12768" y="3542"/>
                  <a:pt x="12767" y="3554"/>
                  <a:pt x="12764" y="3566"/>
                </a:cubicBezTo>
                <a:cubicBezTo>
                  <a:pt x="12762" y="3578"/>
                  <a:pt x="12758" y="3590"/>
                  <a:pt x="12754" y="3601"/>
                </a:cubicBezTo>
                <a:cubicBezTo>
                  <a:pt x="12749" y="3612"/>
                  <a:pt x="12743" y="3623"/>
                  <a:pt x="12736" y="3633"/>
                </a:cubicBezTo>
                <a:cubicBezTo>
                  <a:pt x="12730" y="3643"/>
                  <a:pt x="12722" y="3653"/>
                  <a:pt x="12713" y="3661"/>
                </a:cubicBezTo>
                <a:cubicBezTo>
                  <a:pt x="12705" y="3670"/>
                  <a:pt x="12695" y="3677"/>
                  <a:pt x="12685" y="3684"/>
                </a:cubicBezTo>
                <a:cubicBezTo>
                  <a:pt x="12675" y="3691"/>
                  <a:pt x="12664" y="3697"/>
                  <a:pt x="12653" y="3701"/>
                </a:cubicBezTo>
                <a:cubicBezTo>
                  <a:pt x="12642" y="3706"/>
                  <a:pt x="12630" y="3710"/>
                  <a:pt x="12618" y="3712"/>
                </a:cubicBezTo>
                <a:cubicBezTo>
                  <a:pt x="12606" y="3714"/>
                  <a:pt x="12594" y="3716"/>
                  <a:pt x="12582" y="3716"/>
                </a:cubicBezTo>
                <a:lnTo>
                  <a:pt x="139" y="3716"/>
                </a:lnTo>
                <a:cubicBezTo>
                  <a:pt x="130" y="3716"/>
                  <a:pt x="121" y="3714"/>
                  <a:pt x="112" y="3712"/>
                </a:cubicBezTo>
                <a:cubicBezTo>
                  <a:pt x="103" y="3710"/>
                  <a:pt x="94" y="3706"/>
                  <a:pt x="86" y="3701"/>
                </a:cubicBezTo>
                <a:cubicBezTo>
                  <a:pt x="77" y="3697"/>
                  <a:pt x="69" y="3691"/>
                  <a:pt x="61" y="3684"/>
                </a:cubicBezTo>
                <a:cubicBezTo>
                  <a:pt x="54" y="3677"/>
                  <a:pt x="47" y="3670"/>
                  <a:pt x="40" y="3661"/>
                </a:cubicBezTo>
                <a:cubicBezTo>
                  <a:pt x="34" y="3653"/>
                  <a:pt x="28" y="3643"/>
                  <a:pt x="23" y="3633"/>
                </a:cubicBezTo>
                <a:cubicBezTo>
                  <a:pt x="18" y="3623"/>
                  <a:pt x="14" y="3612"/>
                  <a:pt x="10" y="3601"/>
                </a:cubicBezTo>
                <a:cubicBezTo>
                  <a:pt x="7" y="3590"/>
                  <a:pt x="4" y="3578"/>
                  <a:pt x="2" y="3566"/>
                </a:cubicBezTo>
                <a:cubicBezTo>
                  <a:pt x="0" y="3554"/>
                  <a:pt x="0" y="3542"/>
                  <a:pt x="0" y="353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48" name=""/>
          <p:cNvSpPr/>
          <p:nvPr/>
        </p:nvSpPr>
        <p:spPr>
          <a:xfrm>
            <a:off x="534600" y="4077720"/>
            <a:ext cx="67320" cy="1337760"/>
          </a:xfrm>
          <a:custGeom>
            <a:avLst/>
            <a:gdLst/>
            <a:ahLst/>
            <a:rect l="0" t="0" r="r" b="b"/>
            <a:pathLst>
              <a:path w="187" h="3716">
                <a:moveTo>
                  <a:pt x="0" y="0"/>
                </a:moveTo>
                <a:lnTo>
                  <a:pt x="187" y="0"/>
                </a:lnTo>
                <a:lnTo>
                  <a:pt x="187" y="3716"/>
                </a:lnTo>
                <a:lnTo>
                  <a:pt x="0" y="3716"/>
                </a:lnTo>
                <a:lnTo>
                  <a:pt x="0" y="0"/>
                </a:lnTo>
                <a:close/>
              </a:path>
            </a:pathLst>
          </a:custGeom>
          <a:solidFill>
            <a:srgbClr val="00336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349" name="" descr=""/>
          <p:cNvPicPr/>
          <p:nvPr/>
        </p:nvPicPr>
        <p:blipFill>
          <a:blip r:embed="rId6"/>
          <a:stretch/>
        </p:blipFill>
        <p:spPr>
          <a:xfrm>
            <a:off x="534960" y="1303560"/>
            <a:ext cx="200160" cy="200160"/>
          </a:xfrm>
          <a:prstGeom prst="rect">
            <a:avLst/>
          </a:prstGeom>
          <a:noFill/>
          <a:ln w="0">
            <a:noFill/>
          </a:ln>
        </p:spPr>
      </p:pic>
      <p:sp>
        <p:nvSpPr>
          <p:cNvPr id="1350" name=""/>
          <p:cNvSpPr txBox="1"/>
          <p:nvPr/>
        </p:nvSpPr>
        <p:spPr>
          <a:xfrm>
            <a:off x="9691560" y="5800680"/>
            <a:ext cx="47232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20 / 24</a:t>
            </a:r>
            <a:endParaRPr b="0" lang="en-US" sz="1050" strike="noStrike" u="none">
              <a:solidFill>
                <a:srgbClr val="000000"/>
              </a:solidFill>
              <a:effectLst/>
              <a:uFillTx/>
              <a:latin typeface="Times New Roman"/>
            </a:endParaRPr>
          </a:p>
        </p:txBody>
      </p:sp>
      <p:pic>
        <p:nvPicPr>
          <p:cNvPr id="1351" name="" descr=""/>
          <p:cNvPicPr/>
          <p:nvPr/>
        </p:nvPicPr>
        <p:blipFill>
          <a:blip r:embed="rId7"/>
          <a:stretch/>
        </p:blipFill>
        <p:spPr>
          <a:xfrm>
            <a:off x="702000" y="1905480"/>
            <a:ext cx="116640" cy="133200"/>
          </a:xfrm>
          <a:prstGeom prst="rect">
            <a:avLst/>
          </a:prstGeom>
          <a:noFill/>
          <a:ln w="0">
            <a:noFill/>
          </a:ln>
        </p:spPr>
      </p:pic>
      <p:sp>
        <p:nvSpPr>
          <p:cNvPr id="1352" name=""/>
          <p:cNvSpPr txBox="1"/>
          <p:nvPr/>
        </p:nvSpPr>
        <p:spPr>
          <a:xfrm>
            <a:off x="835560" y="1277640"/>
            <a:ext cx="80532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关键挑战</a:t>
            </a:r>
            <a:endParaRPr b="0" lang="en-US" sz="1580" strike="noStrike" u="none">
              <a:solidFill>
                <a:srgbClr val="000000"/>
              </a:solidFill>
              <a:effectLst/>
              <a:uFillTx/>
              <a:latin typeface="Times New Roman"/>
            </a:endParaRPr>
          </a:p>
        </p:txBody>
      </p:sp>
      <p:sp>
        <p:nvSpPr>
          <p:cNvPr id="1353" name=""/>
          <p:cNvSpPr/>
          <p:nvPr/>
        </p:nvSpPr>
        <p:spPr>
          <a:xfrm>
            <a:off x="760320" y="2214360"/>
            <a:ext cx="42120" cy="42120"/>
          </a:xfrm>
          <a:custGeom>
            <a:avLst/>
            <a:gdLst/>
            <a:ahLst/>
            <a:rect l="0" t="0" r="r" b="b"/>
            <a:pathLst>
              <a:path w="117" h="117">
                <a:moveTo>
                  <a:pt x="117" y="59"/>
                </a:moveTo>
                <a:cubicBezTo>
                  <a:pt x="117" y="67"/>
                  <a:pt x="115" y="74"/>
                  <a:pt x="113" y="81"/>
                </a:cubicBezTo>
                <a:cubicBezTo>
                  <a:pt x="110" y="88"/>
                  <a:pt x="105" y="95"/>
                  <a:pt x="100" y="100"/>
                </a:cubicBezTo>
                <a:cubicBezTo>
                  <a:pt x="95" y="105"/>
                  <a:pt x="88" y="110"/>
                  <a:pt x="81" y="113"/>
                </a:cubicBezTo>
                <a:cubicBezTo>
                  <a:pt x="74" y="116"/>
                  <a:pt x="67" y="117"/>
                  <a:pt x="59" y="117"/>
                </a:cubicBezTo>
                <a:cubicBezTo>
                  <a:pt x="51" y="117"/>
                  <a:pt x="44" y="116"/>
                  <a:pt x="37" y="113"/>
                </a:cubicBezTo>
                <a:cubicBezTo>
                  <a:pt x="29" y="110"/>
                  <a:pt x="22" y="105"/>
                  <a:pt x="17" y="100"/>
                </a:cubicBezTo>
                <a:cubicBezTo>
                  <a:pt x="11" y="95"/>
                  <a:pt x="7" y="88"/>
                  <a:pt x="4" y="81"/>
                </a:cubicBezTo>
                <a:cubicBezTo>
                  <a:pt x="1" y="74"/>
                  <a:pt x="0" y="67"/>
                  <a:pt x="0" y="59"/>
                </a:cubicBezTo>
                <a:cubicBezTo>
                  <a:pt x="0" y="50"/>
                  <a:pt x="1" y="43"/>
                  <a:pt x="4" y="36"/>
                </a:cubicBezTo>
                <a:cubicBezTo>
                  <a:pt x="7" y="29"/>
                  <a:pt x="11" y="22"/>
                  <a:pt x="17" y="17"/>
                </a:cubicBezTo>
                <a:cubicBezTo>
                  <a:pt x="22" y="12"/>
                  <a:pt x="29" y="7"/>
                  <a:pt x="37" y="4"/>
                </a:cubicBezTo>
                <a:cubicBezTo>
                  <a:pt x="44" y="1"/>
                  <a:pt x="51" y="0"/>
                  <a:pt x="59" y="0"/>
                </a:cubicBezTo>
                <a:cubicBezTo>
                  <a:pt x="67" y="0"/>
                  <a:pt x="74" y="1"/>
                  <a:pt x="81" y="4"/>
                </a:cubicBezTo>
                <a:cubicBezTo>
                  <a:pt x="88" y="7"/>
                  <a:pt x="95" y="12"/>
                  <a:pt x="100" y="17"/>
                </a:cubicBezTo>
                <a:cubicBezTo>
                  <a:pt x="105" y="22"/>
                  <a:pt x="110" y="29"/>
                  <a:pt x="113" y="36"/>
                </a:cubicBezTo>
                <a:cubicBezTo>
                  <a:pt x="115" y="43"/>
                  <a:pt x="117" y="50"/>
                  <a:pt x="117" y="59"/>
                </a:cubicBezTo>
                <a:close/>
              </a:path>
            </a:pathLst>
          </a:custGeom>
          <a:solidFill>
            <a:srgbClr val="37415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54" name=""/>
          <p:cNvSpPr txBox="1"/>
          <p:nvPr/>
        </p:nvSpPr>
        <p:spPr>
          <a:xfrm>
            <a:off x="885960" y="1885320"/>
            <a:ext cx="671400" cy="169560"/>
          </a:xfrm>
          <a:prstGeom prst="rect">
            <a:avLst/>
          </a:prstGeom>
          <a:noFill/>
          <a:ln w="0">
            <a:noFill/>
          </a:ln>
        </p:spPr>
        <p:txBody>
          <a:bodyPr wrap="none" lIns="0" rIns="0" tIns="0" bIns="0" anchor="t">
            <a:spAutoFit/>
          </a:bodyPr>
          <a:p>
            <a:r>
              <a:rPr b="0" lang="zh-CN" sz="1050" strike="noStrike" u="none">
                <a:solidFill>
                  <a:srgbClr val="1e40af"/>
                </a:solidFill>
                <a:effectLst/>
                <a:uFillTx/>
                <a:latin typeface="WenQuanYiZenHei"/>
                <a:ea typeface="WenQuanYiZenHei"/>
              </a:rPr>
              <a:t>数据一致性</a:t>
            </a:r>
            <a:endParaRPr b="0" lang="en-US" sz="1050" strike="noStrike" u="none">
              <a:solidFill>
                <a:srgbClr val="000000"/>
              </a:solidFill>
              <a:effectLst/>
              <a:uFillTx/>
              <a:latin typeface="Times New Roman"/>
            </a:endParaRPr>
          </a:p>
        </p:txBody>
      </p:sp>
      <p:sp>
        <p:nvSpPr>
          <p:cNvPr id="1355" name=""/>
          <p:cNvSpPr/>
          <p:nvPr/>
        </p:nvSpPr>
        <p:spPr>
          <a:xfrm>
            <a:off x="760320" y="2414880"/>
            <a:ext cx="42120" cy="42120"/>
          </a:xfrm>
          <a:custGeom>
            <a:avLst/>
            <a:gdLst/>
            <a:ahLst/>
            <a:rect l="0" t="0" r="r" b="b"/>
            <a:pathLst>
              <a:path w="117" h="117">
                <a:moveTo>
                  <a:pt x="117" y="58"/>
                </a:moveTo>
                <a:cubicBezTo>
                  <a:pt x="117" y="66"/>
                  <a:pt x="115" y="73"/>
                  <a:pt x="113" y="81"/>
                </a:cubicBezTo>
                <a:cubicBezTo>
                  <a:pt x="110" y="88"/>
                  <a:pt x="105" y="95"/>
                  <a:pt x="100" y="100"/>
                </a:cubicBezTo>
                <a:cubicBezTo>
                  <a:pt x="95" y="106"/>
                  <a:pt x="88" y="110"/>
                  <a:pt x="81" y="113"/>
                </a:cubicBezTo>
                <a:cubicBezTo>
                  <a:pt x="74" y="116"/>
                  <a:pt x="67" y="117"/>
                  <a:pt x="59" y="117"/>
                </a:cubicBezTo>
                <a:cubicBezTo>
                  <a:pt x="51" y="117"/>
                  <a:pt x="44" y="116"/>
                  <a:pt x="37" y="113"/>
                </a:cubicBezTo>
                <a:cubicBezTo>
                  <a:pt x="29" y="110"/>
                  <a:pt x="22" y="106"/>
                  <a:pt x="17" y="100"/>
                </a:cubicBezTo>
                <a:cubicBezTo>
                  <a:pt x="11" y="95"/>
                  <a:pt x="7" y="88"/>
                  <a:pt x="4" y="81"/>
                </a:cubicBezTo>
                <a:cubicBezTo>
                  <a:pt x="1" y="73"/>
                  <a:pt x="0" y="66"/>
                  <a:pt x="0" y="58"/>
                </a:cubicBezTo>
                <a:cubicBezTo>
                  <a:pt x="0" y="50"/>
                  <a:pt x="1" y="43"/>
                  <a:pt x="4" y="36"/>
                </a:cubicBezTo>
                <a:cubicBezTo>
                  <a:pt x="7" y="29"/>
                  <a:pt x="11" y="23"/>
                  <a:pt x="17" y="17"/>
                </a:cubicBezTo>
                <a:cubicBezTo>
                  <a:pt x="22" y="12"/>
                  <a:pt x="29" y="7"/>
                  <a:pt x="37" y="4"/>
                </a:cubicBezTo>
                <a:cubicBezTo>
                  <a:pt x="44" y="2"/>
                  <a:pt x="51" y="0"/>
                  <a:pt x="59" y="0"/>
                </a:cubicBezTo>
                <a:cubicBezTo>
                  <a:pt x="67" y="0"/>
                  <a:pt x="74" y="2"/>
                  <a:pt x="81" y="4"/>
                </a:cubicBezTo>
                <a:cubicBezTo>
                  <a:pt x="88" y="7"/>
                  <a:pt x="95" y="12"/>
                  <a:pt x="100" y="17"/>
                </a:cubicBezTo>
                <a:cubicBezTo>
                  <a:pt x="105" y="23"/>
                  <a:pt x="110" y="29"/>
                  <a:pt x="113" y="36"/>
                </a:cubicBezTo>
                <a:cubicBezTo>
                  <a:pt x="115" y="43"/>
                  <a:pt x="117" y="50"/>
                  <a:pt x="117" y="58"/>
                </a:cubicBezTo>
                <a:close/>
              </a:path>
            </a:pathLst>
          </a:custGeom>
          <a:solidFill>
            <a:srgbClr val="37415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56" name=""/>
          <p:cNvSpPr txBox="1"/>
          <p:nvPr/>
        </p:nvSpPr>
        <p:spPr>
          <a:xfrm>
            <a:off x="902520" y="2152440"/>
            <a:ext cx="10735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跨云数据同步延迟</a:t>
            </a:r>
            <a:endParaRPr b="0" lang="en-US" sz="1050" strike="noStrike" u="none">
              <a:solidFill>
                <a:srgbClr val="000000"/>
              </a:solidFill>
              <a:effectLst/>
              <a:uFillTx/>
              <a:latin typeface="Times New Roman"/>
            </a:endParaRPr>
          </a:p>
        </p:txBody>
      </p:sp>
      <p:sp>
        <p:nvSpPr>
          <p:cNvPr id="1357" name=""/>
          <p:cNvSpPr/>
          <p:nvPr/>
        </p:nvSpPr>
        <p:spPr>
          <a:xfrm>
            <a:off x="760320" y="2615400"/>
            <a:ext cx="42120" cy="42120"/>
          </a:xfrm>
          <a:custGeom>
            <a:avLst/>
            <a:gdLst/>
            <a:ahLst/>
            <a:rect l="0" t="0" r="r" b="b"/>
            <a:pathLst>
              <a:path w="117" h="117">
                <a:moveTo>
                  <a:pt x="117" y="58"/>
                </a:moveTo>
                <a:cubicBezTo>
                  <a:pt x="117" y="66"/>
                  <a:pt x="115" y="73"/>
                  <a:pt x="113" y="80"/>
                </a:cubicBezTo>
                <a:cubicBezTo>
                  <a:pt x="110" y="88"/>
                  <a:pt x="105" y="94"/>
                  <a:pt x="100" y="99"/>
                </a:cubicBezTo>
                <a:cubicBezTo>
                  <a:pt x="95" y="106"/>
                  <a:pt x="88" y="110"/>
                  <a:pt x="81" y="113"/>
                </a:cubicBezTo>
                <a:cubicBezTo>
                  <a:pt x="74" y="116"/>
                  <a:pt x="67" y="117"/>
                  <a:pt x="59" y="117"/>
                </a:cubicBezTo>
                <a:cubicBezTo>
                  <a:pt x="51" y="117"/>
                  <a:pt x="44" y="116"/>
                  <a:pt x="37" y="113"/>
                </a:cubicBezTo>
                <a:cubicBezTo>
                  <a:pt x="29" y="110"/>
                  <a:pt x="22" y="106"/>
                  <a:pt x="17" y="99"/>
                </a:cubicBezTo>
                <a:cubicBezTo>
                  <a:pt x="11" y="94"/>
                  <a:pt x="7" y="88"/>
                  <a:pt x="4" y="80"/>
                </a:cubicBezTo>
                <a:cubicBezTo>
                  <a:pt x="1" y="73"/>
                  <a:pt x="0" y="66"/>
                  <a:pt x="0" y="58"/>
                </a:cubicBezTo>
                <a:cubicBezTo>
                  <a:pt x="0" y="51"/>
                  <a:pt x="1" y="43"/>
                  <a:pt x="4" y="36"/>
                </a:cubicBezTo>
                <a:cubicBezTo>
                  <a:pt x="7" y="29"/>
                  <a:pt x="11" y="23"/>
                  <a:pt x="17" y="17"/>
                </a:cubicBezTo>
                <a:cubicBezTo>
                  <a:pt x="22" y="12"/>
                  <a:pt x="29" y="8"/>
                  <a:pt x="37" y="5"/>
                </a:cubicBezTo>
                <a:cubicBezTo>
                  <a:pt x="44" y="2"/>
                  <a:pt x="51" y="0"/>
                  <a:pt x="59" y="0"/>
                </a:cubicBezTo>
                <a:cubicBezTo>
                  <a:pt x="67" y="0"/>
                  <a:pt x="74" y="2"/>
                  <a:pt x="81" y="5"/>
                </a:cubicBezTo>
                <a:cubicBezTo>
                  <a:pt x="88" y="8"/>
                  <a:pt x="95" y="12"/>
                  <a:pt x="100" y="17"/>
                </a:cubicBezTo>
                <a:cubicBezTo>
                  <a:pt x="105" y="23"/>
                  <a:pt x="110" y="29"/>
                  <a:pt x="113" y="36"/>
                </a:cubicBezTo>
                <a:cubicBezTo>
                  <a:pt x="115" y="43"/>
                  <a:pt x="117" y="51"/>
                  <a:pt x="117" y="58"/>
                </a:cubicBezTo>
                <a:close/>
              </a:path>
            </a:pathLst>
          </a:custGeom>
          <a:solidFill>
            <a:srgbClr val="37415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58" name=""/>
          <p:cNvSpPr txBox="1"/>
          <p:nvPr/>
        </p:nvSpPr>
        <p:spPr>
          <a:xfrm>
            <a:off x="902520" y="2353320"/>
            <a:ext cx="13417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分布式事务复杂性增加</a:t>
            </a:r>
            <a:endParaRPr b="0" lang="en-US" sz="1050" strike="noStrike" u="none">
              <a:solidFill>
                <a:srgbClr val="000000"/>
              </a:solidFill>
              <a:effectLst/>
              <a:uFillTx/>
              <a:latin typeface="Times New Roman"/>
            </a:endParaRPr>
          </a:p>
        </p:txBody>
      </p:sp>
      <p:sp>
        <p:nvSpPr>
          <p:cNvPr id="1359" name=""/>
          <p:cNvSpPr txBox="1"/>
          <p:nvPr/>
        </p:nvSpPr>
        <p:spPr>
          <a:xfrm>
            <a:off x="902520" y="2553840"/>
            <a:ext cx="18781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不同云服务提供商的数据格式和</a:t>
            </a:r>
            <a:endParaRPr b="0" lang="en-US" sz="1050" strike="noStrike" u="none">
              <a:solidFill>
                <a:srgbClr val="000000"/>
              </a:solidFill>
              <a:effectLst/>
              <a:uFillTx/>
              <a:latin typeface="Times New Roman"/>
            </a:endParaRPr>
          </a:p>
        </p:txBody>
      </p:sp>
      <p:sp>
        <p:nvSpPr>
          <p:cNvPr id="1360" name=""/>
          <p:cNvSpPr txBox="1"/>
          <p:nvPr/>
        </p:nvSpPr>
        <p:spPr>
          <a:xfrm>
            <a:off x="2774520" y="2558520"/>
            <a:ext cx="21276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API</a:t>
            </a:r>
            <a:endParaRPr b="0" lang="en-US" sz="1050" strike="noStrike" u="none">
              <a:solidFill>
                <a:srgbClr val="000000"/>
              </a:solidFill>
              <a:effectLst/>
              <a:uFillTx/>
              <a:latin typeface="Times New Roman"/>
            </a:endParaRPr>
          </a:p>
        </p:txBody>
      </p:sp>
      <p:pic>
        <p:nvPicPr>
          <p:cNvPr id="1361" name="" descr=""/>
          <p:cNvPicPr/>
          <p:nvPr/>
        </p:nvPicPr>
        <p:blipFill>
          <a:blip r:embed="rId8"/>
          <a:stretch/>
        </p:blipFill>
        <p:spPr>
          <a:xfrm>
            <a:off x="702000" y="3175560"/>
            <a:ext cx="166680" cy="133200"/>
          </a:xfrm>
          <a:prstGeom prst="rect">
            <a:avLst/>
          </a:prstGeom>
          <a:noFill/>
          <a:ln w="0">
            <a:noFill/>
          </a:ln>
        </p:spPr>
      </p:pic>
      <p:sp>
        <p:nvSpPr>
          <p:cNvPr id="1362" name=""/>
          <p:cNvSpPr txBox="1"/>
          <p:nvPr/>
        </p:nvSpPr>
        <p:spPr>
          <a:xfrm>
            <a:off x="2985840" y="2553840"/>
            <a:ext cx="2689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差异</a:t>
            </a:r>
            <a:endParaRPr b="0" lang="en-US" sz="1050" strike="noStrike" u="none">
              <a:solidFill>
                <a:srgbClr val="000000"/>
              </a:solidFill>
              <a:effectLst/>
              <a:uFillTx/>
              <a:latin typeface="Times New Roman"/>
            </a:endParaRPr>
          </a:p>
        </p:txBody>
      </p:sp>
      <p:sp>
        <p:nvSpPr>
          <p:cNvPr id="1363" name=""/>
          <p:cNvSpPr/>
          <p:nvPr/>
        </p:nvSpPr>
        <p:spPr>
          <a:xfrm>
            <a:off x="760320" y="3484440"/>
            <a:ext cx="42120" cy="42120"/>
          </a:xfrm>
          <a:custGeom>
            <a:avLst/>
            <a:gdLst/>
            <a:ahLst/>
            <a:rect l="0" t="0" r="r" b="b"/>
            <a:pathLst>
              <a:path w="117" h="117">
                <a:moveTo>
                  <a:pt x="117" y="59"/>
                </a:moveTo>
                <a:cubicBezTo>
                  <a:pt x="117" y="67"/>
                  <a:pt x="115" y="74"/>
                  <a:pt x="113" y="82"/>
                </a:cubicBezTo>
                <a:cubicBezTo>
                  <a:pt x="110" y="89"/>
                  <a:pt x="105" y="95"/>
                  <a:pt x="100" y="100"/>
                </a:cubicBezTo>
                <a:cubicBezTo>
                  <a:pt x="95" y="106"/>
                  <a:pt x="88" y="110"/>
                  <a:pt x="81" y="113"/>
                </a:cubicBezTo>
                <a:cubicBezTo>
                  <a:pt x="74" y="116"/>
                  <a:pt x="67" y="117"/>
                  <a:pt x="59" y="117"/>
                </a:cubicBezTo>
                <a:cubicBezTo>
                  <a:pt x="51" y="117"/>
                  <a:pt x="44" y="116"/>
                  <a:pt x="37" y="113"/>
                </a:cubicBezTo>
                <a:cubicBezTo>
                  <a:pt x="29" y="110"/>
                  <a:pt x="22" y="106"/>
                  <a:pt x="17" y="100"/>
                </a:cubicBezTo>
                <a:cubicBezTo>
                  <a:pt x="11" y="95"/>
                  <a:pt x="7" y="89"/>
                  <a:pt x="4" y="82"/>
                </a:cubicBezTo>
                <a:cubicBezTo>
                  <a:pt x="1" y="74"/>
                  <a:pt x="0" y="67"/>
                  <a:pt x="0" y="59"/>
                </a:cubicBezTo>
                <a:cubicBezTo>
                  <a:pt x="0" y="52"/>
                  <a:pt x="1" y="44"/>
                  <a:pt x="4" y="37"/>
                </a:cubicBezTo>
                <a:cubicBezTo>
                  <a:pt x="7" y="30"/>
                  <a:pt x="11" y="24"/>
                  <a:pt x="17" y="18"/>
                </a:cubicBezTo>
                <a:cubicBezTo>
                  <a:pt x="22" y="13"/>
                  <a:pt x="29" y="9"/>
                  <a:pt x="37" y="5"/>
                </a:cubicBezTo>
                <a:cubicBezTo>
                  <a:pt x="44" y="2"/>
                  <a:pt x="51" y="0"/>
                  <a:pt x="59" y="0"/>
                </a:cubicBezTo>
                <a:cubicBezTo>
                  <a:pt x="67" y="0"/>
                  <a:pt x="74" y="2"/>
                  <a:pt x="81" y="5"/>
                </a:cubicBezTo>
                <a:cubicBezTo>
                  <a:pt x="88" y="9"/>
                  <a:pt x="95" y="13"/>
                  <a:pt x="100" y="18"/>
                </a:cubicBezTo>
                <a:cubicBezTo>
                  <a:pt x="105" y="24"/>
                  <a:pt x="110" y="30"/>
                  <a:pt x="113" y="37"/>
                </a:cubicBezTo>
                <a:cubicBezTo>
                  <a:pt x="115" y="44"/>
                  <a:pt x="117" y="52"/>
                  <a:pt x="117" y="59"/>
                </a:cubicBezTo>
                <a:close/>
              </a:path>
            </a:pathLst>
          </a:custGeom>
          <a:solidFill>
            <a:srgbClr val="37415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64" name=""/>
          <p:cNvSpPr txBox="1"/>
          <p:nvPr/>
        </p:nvSpPr>
        <p:spPr>
          <a:xfrm>
            <a:off x="936000" y="3155400"/>
            <a:ext cx="671400" cy="169560"/>
          </a:xfrm>
          <a:prstGeom prst="rect">
            <a:avLst/>
          </a:prstGeom>
          <a:noFill/>
          <a:ln w="0">
            <a:noFill/>
          </a:ln>
        </p:spPr>
        <p:txBody>
          <a:bodyPr wrap="none" lIns="0" rIns="0" tIns="0" bIns="0" anchor="t">
            <a:spAutoFit/>
          </a:bodyPr>
          <a:p>
            <a:r>
              <a:rPr b="0" lang="zh-CN" sz="1050" strike="noStrike" u="none">
                <a:solidFill>
                  <a:srgbClr val="1e40af"/>
                </a:solidFill>
                <a:effectLst/>
                <a:uFillTx/>
                <a:latin typeface="WenQuanYiZenHei"/>
                <a:ea typeface="WenQuanYiZenHei"/>
              </a:rPr>
              <a:t>网络连接性</a:t>
            </a:r>
            <a:endParaRPr b="0" lang="en-US" sz="1050" strike="noStrike" u="none">
              <a:solidFill>
                <a:srgbClr val="000000"/>
              </a:solidFill>
              <a:effectLst/>
              <a:uFillTx/>
              <a:latin typeface="Times New Roman"/>
            </a:endParaRPr>
          </a:p>
        </p:txBody>
      </p:sp>
      <p:sp>
        <p:nvSpPr>
          <p:cNvPr id="1365" name=""/>
          <p:cNvSpPr/>
          <p:nvPr/>
        </p:nvSpPr>
        <p:spPr>
          <a:xfrm>
            <a:off x="760320" y="3684960"/>
            <a:ext cx="42120" cy="42480"/>
          </a:xfrm>
          <a:custGeom>
            <a:avLst/>
            <a:gdLst/>
            <a:ahLst/>
            <a:rect l="0" t="0" r="r" b="b"/>
            <a:pathLst>
              <a:path w="117" h="118">
                <a:moveTo>
                  <a:pt x="117" y="59"/>
                </a:moveTo>
                <a:cubicBezTo>
                  <a:pt x="117" y="67"/>
                  <a:pt x="115" y="75"/>
                  <a:pt x="113" y="82"/>
                </a:cubicBezTo>
                <a:cubicBezTo>
                  <a:pt x="110" y="89"/>
                  <a:pt x="105" y="95"/>
                  <a:pt x="100" y="101"/>
                </a:cubicBezTo>
                <a:cubicBezTo>
                  <a:pt x="95" y="106"/>
                  <a:pt x="88" y="110"/>
                  <a:pt x="81" y="113"/>
                </a:cubicBezTo>
                <a:cubicBezTo>
                  <a:pt x="74" y="116"/>
                  <a:pt x="67" y="118"/>
                  <a:pt x="59" y="118"/>
                </a:cubicBezTo>
                <a:cubicBezTo>
                  <a:pt x="51" y="118"/>
                  <a:pt x="44" y="116"/>
                  <a:pt x="37" y="113"/>
                </a:cubicBezTo>
                <a:cubicBezTo>
                  <a:pt x="29" y="110"/>
                  <a:pt x="22" y="106"/>
                  <a:pt x="17" y="101"/>
                </a:cubicBezTo>
                <a:cubicBezTo>
                  <a:pt x="11" y="95"/>
                  <a:pt x="7" y="89"/>
                  <a:pt x="4" y="82"/>
                </a:cubicBezTo>
                <a:cubicBezTo>
                  <a:pt x="1" y="75"/>
                  <a:pt x="0" y="67"/>
                  <a:pt x="0" y="59"/>
                </a:cubicBezTo>
                <a:cubicBezTo>
                  <a:pt x="0" y="52"/>
                  <a:pt x="1" y="44"/>
                  <a:pt x="4" y="37"/>
                </a:cubicBezTo>
                <a:cubicBezTo>
                  <a:pt x="7" y="29"/>
                  <a:pt x="11" y="23"/>
                  <a:pt x="17" y="17"/>
                </a:cubicBezTo>
                <a:cubicBezTo>
                  <a:pt x="22" y="12"/>
                  <a:pt x="29" y="8"/>
                  <a:pt x="37" y="5"/>
                </a:cubicBezTo>
                <a:cubicBezTo>
                  <a:pt x="44" y="2"/>
                  <a:pt x="51" y="0"/>
                  <a:pt x="59" y="0"/>
                </a:cubicBezTo>
                <a:cubicBezTo>
                  <a:pt x="67" y="0"/>
                  <a:pt x="74" y="2"/>
                  <a:pt x="81" y="5"/>
                </a:cubicBezTo>
                <a:cubicBezTo>
                  <a:pt x="88" y="8"/>
                  <a:pt x="95" y="12"/>
                  <a:pt x="100" y="17"/>
                </a:cubicBezTo>
                <a:cubicBezTo>
                  <a:pt x="105" y="23"/>
                  <a:pt x="110" y="29"/>
                  <a:pt x="113" y="37"/>
                </a:cubicBezTo>
                <a:cubicBezTo>
                  <a:pt x="115" y="44"/>
                  <a:pt x="117" y="52"/>
                  <a:pt x="117" y="59"/>
                </a:cubicBezTo>
                <a:close/>
              </a:path>
            </a:pathLst>
          </a:custGeom>
          <a:solidFill>
            <a:srgbClr val="37415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66" name=""/>
          <p:cNvSpPr txBox="1"/>
          <p:nvPr/>
        </p:nvSpPr>
        <p:spPr>
          <a:xfrm>
            <a:off x="902520" y="3422880"/>
            <a:ext cx="14760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跨云网络延迟和不稳定性</a:t>
            </a:r>
            <a:endParaRPr b="0" lang="en-US" sz="1050" strike="noStrike" u="none">
              <a:solidFill>
                <a:srgbClr val="000000"/>
              </a:solidFill>
              <a:effectLst/>
              <a:uFillTx/>
              <a:latin typeface="Times New Roman"/>
            </a:endParaRPr>
          </a:p>
        </p:txBody>
      </p:sp>
      <p:pic>
        <p:nvPicPr>
          <p:cNvPr id="1367" name="" descr=""/>
          <p:cNvPicPr/>
          <p:nvPr/>
        </p:nvPicPr>
        <p:blipFill>
          <a:blip r:embed="rId9"/>
          <a:stretch/>
        </p:blipFill>
        <p:spPr>
          <a:xfrm>
            <a:off x="702000" y="4245120"/>
            <a:ext cx="133200" cy="133200"/>
          </a:xfrm>
          <a:prstGeom prst="rect">
            <a:avLst/>
          </a:prstGeom>
          <a:noFill/>
          <a:ln w="0">
            <a:noFill/>
          </a:ln>
        </p:spPr>
      </p:pic>
      <p:sp>
        <p:nvSpPr>
          <p:cNvPr id="1368" name=""/>
          <p:cNvSpPr txBox="1"/>
          <p:nvPr/>
        </p:nvSpPr>
        <p:spPr>
          <a:xfrm>
            <a:off x="902520" y="3623400"/>
            <a:ext cx="1744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网络安全和数据传输加密要求</a:t>
            </a:r>
            <a:endParaRPr b="0" lang="en-US" sz="1050" strike="noStrike" u="none">
              <a:solidFill>
                <a:srgbClr val="000000"/>
              </a:solidFill>
              <a:effectLst/>
              <a:uFillTx/>
              <a:latin typeface="Times New Roman"/>
            </a:endParaRPr>
          </a:p>
        </p:txBody>
      </p:sp>
      <p:sp>
        <p:nvSpPr>
          <p:cNvPr id="1369" name=""/>
          <p:cNvSpPr/>
          <p:nvPr/>
        </p:nvSpPr>
        <p:spPr>
          <a:xfrm>
            <a:off x="760320" y="4554360"/>
            <a:ext cx="42120" cy="42120"/>
          </a:xfrm>
          <a:custGeom>
            <a:avLst/>
            <a:gdLst/>
            <a:ahLst/>
            <a:rect l="0" t="0" r="r" b="b"/>
            <a:pathLst>
              <a:path w="117" h="117">
                <a:moveTo>
                  <a:pt x="117" y="59"/>
                </a:moveTo>
                <a:cubicBezTo>
                  <a:pt x="117" y="66"/>
                  <a:pt x="115" y="74"/>
                  <a:pt x="113" y="81"/>
                </a:cubicBezTo>
                <a:cubicBezTo>
                  <a:pt x="110" y="88"/>
                  <a:pt x="105" y="94"/>
                  <a:pt x="100" y="100"/>
                </a:cubicBezTo>
                <a:cubicBezTo>
                  <a:pt x="95" y="105"/>
                  <a:pt x="88" y="109"/>
                  <a:pt x="81" y="112"/>
                </a:cubicBezTo>
                <a:cubicBezTo>
                  <a:pt x="74" y="115"/>
                  <a:pt x="67" y="117"/>
                  <a:pt x="59" y="117"/>
                </a:cubicBezTo>
                <a:cubicBezTo>
                  <a:pt x="51" y="117"/>
                  <a:pt x="44" y="115"/>
                  <a:pt x="37" y="112"/>
                </a:cubicBezTo>
                <a:cubicBezTo>
                  <a:pt x="29" y="109"/>
                  <a:pt x="22" y="105"/>
                  <a:pt x="17" y="100"/>
                </a:cubicBezTo>
                <a:cubicBezTo>
                  <a:pt x="11" y="94"/>
                  <a:pt x="7" y="88"/>
                  <a:pt x="4" y="81"/>
                </a:cubicBezTo>
                <a:cubicBezTo>
                  <a:pt x="1" y="74"/>
                  <a:pt x="0" y="66"/>
                  <a:pt x="0" y="59"/>
                </a:cubicBezTo>
                <a:cubicBezTo>
                  <a:pt x="0" y="50"/>
                  <a:pt x="1" y="43"/>
                  <a:pt x="4" y="35"/>
                </a:cubicBezTo>
                <a:cubicBezTo>
                  <a:pt x="7" y="28"/>
                  <a:pt x="11" y="22"/>
                  <a:pt x="17" y="17"/>
                </a:cubicBezTo>
                <a:cubicBezTo>
                  <a:pt x="22" y="11"/>
                  <a:pt x="29" y="7"/>
                  <a:pt x="37" y="4"/>
                </a:cubicBezTo>
                <a:cubicBezTo>
                  <a:pt x="44" y="1"/>
                  <a:pt x="51" y="0"/>
                  <a:pt x="59" y="0"/>
                </a:cubicBezTo>
                <a:cubicBezTo>
                  <a:pt x="67" y="0"/>
                  <a:pt x="74" y="1"/>
                  <a:pt x="81" y="4"/>
                </a:cubicBezTo>
                <a:cubicBezTo>
                  <a:pt x="88" y="7"/>
                  <a:pt x="95" y="11"/>
                  <a:pt x="100" y="17"/>
                </a:cubicBezTo>
                <a:cubicBezTo>
                  <a:pt x="105" y="22"/>
                  <a:pt x="110" y="28"/>
                  <a:pt x="113" y="35"/>
                </a:cubicBezTo>
                <a:cubicBezTo>
                  <a:pt x="115" y="43"/>
                  <a:pt x="117" y="50"/>
                  <a:pt x="117" y="59"/>
                </a:cubicBezTo>
                <a:close/>
              </a:path>
            </a:pathLst>
          </a:custGeom>
          <a:solidFill>
            <a:srgbClr val="37415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70" name=""/>
          <p:cNvSpPr txBox="1"/>
          <p:nvPr/>
        </p:nvSpPr>
        <p:spPr>
          <a:xfrm>
            <a:off x="902520" y="4224960"/>
            <a:ext cx="1073520" cy="169560"/>
          </a:xfrm>
          <a:prstGeom prst="rect">
            <a:avLst/>
          </a:prstGeom>
          <a:noFill/>
          <a:ln w="0">
            <a:noFill/>
          </a:ln>
        </p:spPr>
        <p:txBody>
          <a:bodyPr wrap="none" lIns="0" rIns="0" tIns="0" bIns="0" anchor="t">
            <a:spAutoFit/>
          </a:bodyPr>
          <a:p>
            <a:r>
              <a:rPr b="0" lang="zh-CN" sz="1050" strike="noStrike" u="none">
                <a:solidFill>
                  <a:srgbClr val="1e40af"/>
                </a:solidFill>
                <a:effectLst/>
                <a:uFillTx/>
                <a:latin typeface="WenQuanYiZenHei"/>
                <a:ea typeface="WenQuanYiZenHei"/>
              </a:rPr>
              <a:t>资源调度与故障域</a:t>
            </a:r>
            <a:endParaRPr b="0" lang="en-US" sz="1050" strike="noStrike" u="none">
              <a:solidFill>
                <a:srgbClr val="000000"/>
              </a:solidFill>
              <a:effectLst/>
              <a:uFillTx/>
              <a:latin typeface="Times New Roman"/>
            </a:endParaRPr>
          </a:p>
        </p:txBody>
      </p:sp>
      <p:sp>
        <p:nvSpPr>
          <p:cNvPr id="1371" name=""/>
          <p:cNvSpPr/>
          <p:nvPr/>
        </p:nvSpPr>
        <p:spPr>
          <a:xfrm>
            <a:off x="760320" y="4754880"/>
            <a:ext cx="42120" cy="42120"/>
          </a:xfrm>
          <a:custGeom>
            <a:avLst/>
            <a:gdLst/>
            <a:ahLst/>
            <a:rect l="0" t="0" r="r" b="b"/>
            <a:pathLst>
              <a:path w="117" h="117">
                <a:moveTo>
                  <a:pt x="117" y="58"/>
                </a:moveTo>
                <a:cubicBezTo>
                  <a:pt x="117" y="65"/>
                  <a:pt x="115" y="73"/>
                  <a:pt x="113" y="81"/>
                </a:cubicBezTo>
                <a:cubicBezTo>
                  <a:pt x="110" y="88"/>
                  <a:pt x="105" y="94"/>
                  <a:pt x="100" y="100"/>
                </a:cubicBezTo>
                <a:cubicBezTo>
                  <a:pt x="95" y="105"/>
                  <a:pt x="88" y="109"/>
                  <a:pt x="81" y="112"/>
                </a:cubicBezTo>
                <a:cubicBezTo>
                  <a:pt x="74" y="115"/>
                  <a:pt x="67" y="117"/>
                  <a:pt x="59" y="117"/>
                </a:cubicBezTo>
                <a:cubicBezTo>
                  <a:pt x="51" y="117"/>
                  <a:pt x="44" y="115"/>
                  <a:pt x="37" y="112"/>
                </a:cubicBezTo>
                <a:cubicBezTo>
                  <a:pt x="29" y="109"/>
                  <a:pt x="22" y="105"/>
                  <a:pt x="17" y="100"/>
                </a:cubicBezTo>
                <a:cubicBezTo>
                  <a:pt x="11" y="94"/>
                  <a:pt x="7" y="88"/>
                  <a:pt x="4" y="81"/>
                </a:cubicBezTo>
                <a:cubicBezTo>
                  <a:pt x="1" y="73"/>
                  <a:pt x="0" y="65"/>
                  <a:pt x="0" y="58"/>
                </a:cubicBezTo>
                <a:cubicBezTo>
                  <a:pt x="0" y="50"/>
                  <a:pt x="1" y="43"/>
                  <a:pt x="4" y="36"/>
                </a:cubicBezTo>
                <a:cubicBezTo>
                  <a:pt x="7" y="28"/>
                  <a:pt x="11" y="22"/>
                  <a:pt x="17" y="17"/>
                </a:cubicBezTo>
                <a:cubicBezTo>
                  <a:pt x="22" y="11"/>
                  <a:pt x="29" y="7"/>
                  <a:pt x="37" y="4"/>
                </a:cubicBezTo>
                <a:cubicBezTo>
                  <a:pt x="44" y="1"/>
                  <a:pt x="51" y="0"/>
                  <a:pt x="59" y="0"/>
                </a:cubicBezTo>
                <a:cubicBezTo>
                  <a:pt x="67" y="0"/>
                  <a:pt x="74" y="1"/>
                  <a:pt x="81" y="4"/>
                </a:cubicBezTo>
                <a:cubicBezTo>
                  <a:pt x="88" y="7"/>
                  <a:pt x="95" y="11"/>
                  <a:pt x="100" y="17"/>
                </a:cubicBezTo>
                <a:cubicBezTo>
                  <a:pt x="105" y="22"/>
                  <a:pt x="110" y="28"/>
                  <a:pt x="113" y="36"/>
                </a:cubicBezTo>
                <a:cubicBezTo>
                  <a:pt x="115" y="43"/>
                  <a:pt x="117" y="50"/>
                  <a:pt x="117" y="58"/>
                </a:cubicBezTo>
                <a:close/>
              </a:path>
            </a:pathLst>
          </a:custGeom>
          <a:solidFill>
            <a:srgbClr val="37415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72" name=""/>
          <p:cNvSpPr txBox="1"/>
          <p:nvPr/>
        </p:nvSpPr>
        <p:spPr>
          <a:xfrm>
            <a:off x="902520" y="4492440"/>
            <a:ext cx="16099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跨云资源的统一调度和管理</a:t>
            </a:r>
            <a:endParaRPr b="0" lang="en-US" sz="1050" strike="noStrike" u="none">
              <a:solidFill>
                <a:srgbClr val="000000"/>
              </a:solidFill>
              <a:effectLst/>
              <a:uFillTx/>
              <a:latin typeface="Times New Roman"/>
            </a:endParaRPr>
          </a:p>
        </p:txBody>
      </p:sp>
      <p:sp>
        <p:nvSpPr>
          <p:cNvPr id="1373" name=""/>
          <p:cNvSpPr/>
          <p:nvPr/>
        </p:nvSpPr>
        <p:spPr>
          <a:xfrm>
            <a:off x="760320" y="4955400"/>
            <a:ext cx="42120" cy="42120"/>
          </a:xfrm>
          <a:custGeom>
            <a:avLst/>
            <a:gdLst/>
            <a:ahLst/>
            <a:rect l="0" t="0" r="r" b="b"/>
            <a:pathLst>
              <a:path w="117" h="117">
                <a:moveTo>
                  <a:pt x="117" y="58"/>
                </a:moveTo>
                <a:cubicBezTo>
                  <a:pt x="117" y="66"/>
                  <a:pt x="115" y="73"/>
                  <a:pt x="113" y="80"/>
                </a:cubicBezTo>
                <a:cubicBezTo>
                  <a:pt x="110" y="87"/>
                  <a:pt x="105" y="93"/>
                  <a:pt x="100" y="100"/>
                </a:cubicBezTo>
                <a:cubicBezTo>
                  <a:pt x="95" y="105"/>
                  <a:pt x="88" y="110"/>
                  <a:pt x="81" y="112"/>
                </a:cubicBezTo>
                <a:cubicBezTo>
                  <a:pt x="74" y="115"/>
                  <a:pt x="67" y="117"/>
                  <a:pt x="59" y="117"/>
                </a:cubicBezTo>
                <a:cubicBezTo>
                  <a:pt x="51" y="117"/>
                  <a:pt x="44" y="115"/>
                  <a:pt x="37" y="112"/>
                </a:cubicBezTo>
                <a:cubicBezTo>
                  <a:pt x="29" y="110"/>
                  <a:pt x="22" y="105"/>
                  <a:pt x="17" y="100"/>
                </a:cubicBezTo>
                <a:cubicBezTo>
                  <a:pt x="11" y="93"/>
                  <a:pt x="7" y="87"/>
                  <a:pt x="4" y="80"/>
                </a:cubicBezTo>
                <a:cubicBezTo>
                  <a:pt x="1" y="73"/>
                  <a:pt x="0" y="66"/>
                  <a:pt x="0" y="58"/>
                </a:cubicBezTo>
                <a:cubicBezTo>
                  <a:pt x="0" y="50"/>
                  <a:pt x="1" y="43"/>
                  <a:pt x="4" y="36"/>
                </a:cubicBezTo>
                <a:cubicBezTo>
                  <a:pt x="7" y="29"/>
                  <a:pt x="11" y="22"/>
                  <a:pt x="17" y="17"/>
                </a:cubicBezTo>
                <a:cubicBezTo>
                  <a:pt x="22" y="11"/>
                  <a:pt x="29" y="7"/>
                  <a:pt x="37" y="4"/>
                </a:cubicBezTo>
                <a:cubicBezTo>
                  <a:pt x="44" y="1"/>
                  <a:pt x="51" y="0"/>
                  <a:pt x="59" y="0"/>
                </a:cubicBezTo>
                <a:cubicBezTo>
                  <a:pt x="67" y="0"/>
                  <a:pt x="74" y="1"/>
                  <a:pt x="81" y="4"/>
                </a:cubicBezTo>
                <a:cubicBezTo>
                  <a:pt x="88" y="7"/>
                  <a:pt x="95" y="11"/>
                  <a:pt x="100" y="17"/>
                </a:cubicBezTo>
                <a:cubicBezTo>
                  <a:pt x="105" y="22"/>
                  <a:pt x="110" y="29"/>
                  <a:pt x="113" y="36"/>
                </a:cubicBezTo>
                <a:cubicBezTo>
                  <a:pt x="115" y="43"/>
                  <a:pt x="117" y="50"/>
                  <a:pt x="117" y="58"/>
                </a:cubicBezTo>
                <a:close/>
              </a:path>
            </a:pathLst>
          </a:custGeom>
          <a:solidFill>
            <a:srgbClr val="37415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74" name=""/>
          <p:cNvSpPr txBox="1"/>
          <p:nvPr/>
        </p:nvSpPr>
        <p:spPr>
          <a:xfrm>
            <a:off x="902520" y="4692960"/>
            <a:ext cx="13417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负载均衡策略的复杂性</a:t>
            </a:r>
            <a:endParaRPr b="0" lang="en-US" sz="1050" strike="noStrike" u="none">
              <a:solidFill>
                <a:srgbClr val="000000"/>
              </a:solidFill>
              <a:effectLst/>
              <a:uFillTx/>
              <a:latin typeface="Times New Roman"/>
            </a:endParaRPr>
          </a:p>
        </p:txBody>
      </p:sp>
      <p:sp>
        <p:nvSpPr>
          <p:cNvPr id="1375" name=""/>
          <p:cNvSpPr/>
          <p:nvPr/>
        </p:nvSpPr>
        <p:spPr>
          <a:xfrm>
            <a:off x="760320" y="5155920"/>
            <a:ext cx="42120" cy="42120"/>
          </a:xfrm>
          <a:custGeom>
            <a:avLst/>
            <a:gdLst/>
            <a:ahLst/>
            <a:rect l="0" t="0" r="r" b="b"/>
            <a:pathLst>
              <a:path w="117" h="117">
                <a:moveTo>
                  <a:pt x="117" y="59"/>
                </a:moveTo>
                <a:cubicBezTo>
                  <a:pt x="117" y="67"/>
                  <a:pt x="115" y="74"/>
                  <a:pt x="113" y="81"/>
                </a:cubicBezTo>
                <a:cubicBezTo>
                  <a:pt x="110" y="88"/>
                  <a:pt x="105" y="95"/>
                  <a:pt x="100" y="100"/>
                </a:cubicBezTo>
                <a:cubicBezTo>
                  <a:pt x="95" y="105"/>
                  <a:pt x="88" y="110"/>
                  <a:pt x="81" y="113"/>
                </a:cubicBezTo>
                <a:cubicBezTo>
                  <a:pt x="74" y="116"/>
                  <a:pt x="67" y="117"/>
                  <a:pt x="59" y="117"/>
                </a:cubicBezTo>
                <a:cubicBezTo>
                  <a:pt x="51" y="117"/>
                  <a:pt x="44" y="116"/>
                  <a:pt x="37" y="113"/>
                </a:cubicBezTo>
                <a:cubicBezTo>
                  <a:pt x="29" y="110"/>
                  <a:pt x="22" y="105"/>
                  <a:pt x="17" y="100"/>
                </a:cubicBezTo>
                <a:cubicBezTo>
                  <a:pt x="11" y="95"/>
                  <a:pt x="7" y="88"/>
                  <a:pt x="4" y="81"/>
                </a:cubicBezTo>
                <a:cubicBezTo>
                  <a:pt x="1" y="74"/>
                  <a:pt x="0" y="67"/>
                  <a:pt x="0" y="59"/>
                </a:cubicBezTo>
                <a:cubicBezTo>
                  <a:pt x="0" y="51"/>
                  <a:pt x="1" y="44"/>
                  <a:pt x="4" y="37"/>
                </a:cubicBezTo>
                <a:cubicBezTo>
                  <a:pt x="7" y="30"/>
                  <a:pt x="11" y="23"/>
                  <a:pt x="17" y="18"/>
                </a:cubicBezTo>
                <a:cubicBezTo>
                  <a:pt x="22" y="13"/>
                  <a:pt x="29" y="8"/>
                  <a:pt x="37" y="5"/>
                </a:cubicBezTo>
                <a:cubicBezTo>
                  <a:pt x="44" y="1"/>
                  <a:pt x="51" y="0"/>
                  <a:pt x="59" y="0"/>
                </a:cubicBezTo>
                <a:cubicBezTo>
                  <a:pt x="67" y="0"/>
                  <a:pt x="74" y="1"/>
                  <a:pt x="81" y="5"/>
                </a:cubicBezTo>
                <a:cubicBezTo>
                  <a:pt x="88" y="8"/>
                  <a:pt x="95" y="13"/>
                  <a:pt x="100" y="18"/>
                </a:cubicBezTo>
                <a:cubicBezTo>
                  <a:pt x="105" y="23"/>
                  <a:pt x="110" y="30"/>
                  <a:pt x="113" y="37"/>
                </a:cubicBezTo>
                <a:cubicBezTo>
                  <a:pt x="115" y="44"/>
                  <a:pt x="117" y="51"/>
                  <a:pt x="117" y="59"/>
                </a:cubicBezTo>
                <a:close/>
              </a:path>
            </a:pathLst>
          </a:custGeom>
          <a:solidFill>
            <a:srgbClr val="37415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76" name=""/>
          <p:cNvSpPr txBox="1"/>
          <p:nvPr/>
        </p:nvSpPr>
        <p:spPr>
          <a:xfrm>
            <a:off x="902520" y="4893480"/>
            <a:ext cx="20124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跨云故障域的定义和隔离难度增加</a:t>
            </a:r>
            <a:endParaRPr b="0" lang="en-US" sz="1050" strike="noStrike" u="none">
              <a:solidFill>
                <a:srgbClr val="000000"/>
              </a:solidFill>
              <a:effectLst/>
              <a:uFillTx/>
              <a:latin typeface="Times New Roman"/>
            </a:endParaRPr>
          </a:p>
        </p:txBody>
      </p:sp>
      <p:sp>
        <p:nvSpPr>
          <p:cNvPr id="1377" name=""/>
          <p:cNvSpPr/>
          <p:nvPr/>
        </p:nvSpPr>
        <p:spPr>
          <a:xfrm>
            <a:off x="5348160" y="1270080"/>
            <a:ext cx="8640" cy="4145400"/>
          </a:xfrm>
          <a:custGeom>
            <a:avLst/>
            <a:gdLst/>
            <a:ahLst/>
            <a:rect l="0" t="0" r="r" b="b"/>
            <a:pathLst>
              <a:path w="24" h="11515">
                <a:moveTo>
                  <a:pt x="0" y="0"/>
                </a:moveTo>
                <a:lnTo>
                  <a:pt x="24" y="0"/>
                </a:lnTo>
                <a:lnTo>
                  <a:pt x="24" y="11515"/>
                </a:lnTo>
                <a:lnTo>
                  <a:pt x="0" y="11515"/>
                </a:lnTo>
                <a:lnTo>
                  <a:pt x="0" y="0"/>
                </a:lnTo>
                <a:close/>
              </a:path>
            </a:pathLst>
          </a:custGeom>
          <a:solidFill>
            <a:srgbClr val="d1d5d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378" name="" descr=""/>
          <p:cNvPicPr/>
          <p:nvPr/>
        </p:nvPicPr>
        <p:blipFill>
          <a:blip r:embed="rId10"/>
          <a:stretch/>
        </p:blipFill>
        <p:spPr>
          <a:xfrm>
            <a:off x="5557320" y="1303560"/>
            <a:ext cx="150120" cy="200160"/>
          </a:xfrm>
          <a:prstGeom prst="rect">
            <a:avLst/>
          </a:prstGeom>
          <a:noFill/>
          <a:ln w="0">
            <a:noFill/>
          </a:ln>
        </p:spPr>
      </p:pic>
      <p:sp>
        <p:nvSpPr>
          <p:cNvPr id="1379" name=""/>
          <p:cNvSpPr txBox="1"/>
          <p:nvPr/>
        </p:nvSpPr>
        <p:spPr>
          <a:xfrm>
            <a:off x="902520" y="5094000"/>
            <a:ext cx="10735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级联故障风险提高</a:t>
            </a:r>
            <a:endParaRPr b="0" lang="en-US" sz="1050" strike="noStrike" u="none">
              <a:solidFill>
                <a:srgbClr val="000000"/>
              </a:solidFill>
              <a:effectLst/>
              <a:uFillTx/>
              <a:latin typeface="Times New Roman"/>
            </a:endParaRPr>
          </a:p>
        </p:txBody>
      </p:sp>
      <p:sp>
        <p:nvSpPr>
          <p:cNvPr id="1380" name=""/>
          <p:cNvSpPr/>
          <p:nvPr/>
        </p:nvSpPr>
        <p:spPr>
          <a:xfrm>
            <a:off x="5556960" y="1738080"/>
            <a:ext cx="401400" cy="401400"/>
          </a:xfrm>
          <a:custGeom>
            <a:avLst/>
            <a:gdLst/>
            <a:ahLst/>
            <a:rect l="0" t="0" r="r" b="b"/>
            <a:pathLst>
              <a:path w="1115" h="1115">
                <a:moveTo>
                  <a:pt x="1115" y="558"/>
                </a:moveTo>
                <a:cubicBezTo>
                  <a:pt x="1115" y="595"/>
                  <a:pt x="1112" y="631"/>
                  <a:pt x="1105" y="667"/>
                </a:cubicBezTo>
                <a:cubicBezTo>
                  <a:pt x="1098" y="702"/>
                  <a:pt x="1087" y="737"/>
                  <a:pt x="1073" y="771"/>
                </a:cubicBezTo>
                <a:cubicBezTo>
                  <a:pt x="1059" y="805"/>
                  <a:pt x="1042" y="837"/>
                  <a:pt x="1022" y="867"/>
                </a:cubicBezTo>
                <a:cubicBezTo>
                  <a:pt x="1001" y="898"/>
                  <a:pt x="978" y="926"/>
                  <a:pt x="952" y="952"/>
                </a:cubicBezTo>
                <a:cubicBezTo>
                  <a:pt x="926" y="978"/>
                  <a:pt x="898" y="1001"/>
                  <a:pt x="868" y="1021"/>
                </a:cubicBezTo>
                <a:cubicBezTo>
                  <a:pt x="837" y="1041"/>
                  <a:pt x="805" y="1059"/>
                  <a:pt x="771" y="1073"/>
                </a:cubicBezTo>
                <a:cubicBezTo>
                  <a:pt x="738" y="1087"/>
                  <a:pt x="702" y="1097"/>
                  <a:pt x="666" y="1104"/>
                </a:cubicBezTo>
                <a:cubicBezTo>
                  <a:pt x="630" y="1111"/>
                  <a:pt x="594" y="1115"/>
                  <a:pt x="557" y="1115"/>
                </a:cubicBezTo>
                <a:cubicBezTo>
                  <a:pt x="521" y="1115"/>
                  <a:pt x="484" y="1111"/>
                  <a:pt x="449" y="1104"/>
                </a:cubicBezTo>
                <a:cubicBezTo>
                  <a:pt x="413" y="1097"/>
                  <a:pt x="378" y="1087"/>
                  <a:pt x="344" y="1073"/>
                </a:cubicBezTo>
                <a:cubicBezTo>
                  <a:pt x="310" y="1059"/>
                  <a:pt x="278" y="1041"/>
                  <a:pt x="248" y="1021"/>
                </a:cubicBezTo>
                <a:cubicBezTo>
                  <a:pt x="217" y="1001"/>
                  <a:pt x="189" y="978"/>
                  <a:pt x="163" y="952"/>
                </a:cubicBezTo>
                <a:cubicBezTo>
                  <a:pt x="137" y="926"/>
                  <a:pt x="114" y="898"/>
                  <a:pt x="94" y="867"/>
                </a:cubicBezTo>
                <a:cubicBezTo>
                  <a:pt x="74" y="837"/>
                  <a:pt x="57" y="805"/>
                  <a:pt x="43" y="771"/>
                </a:cubicBezTo>
                <a:cubicBezTo>
                  <a:pt x="29" y="737"/>
                  <a:pt x="18" y="702"/>
                  <a:pt x="11" y="667"/>
                </a:cubicBezTo>
                <a:cubicBezTo>
                  <a:pt x="4" y="631"/>
                  <a:pt x="0" y="595"/>
                  <a:pt x="0" y="558"/>
                </a:cubicBezTo>
                <a:cubicBezTo>
                  <a:pt x="0" y="521"/>
                  <a:pt x="4" y="485"/>
                  <a:pt x="11" y="449"/>
                </a:cubicBezTo>
                <a:cubicBezTo>
                  <a:pt x="18" y="413"/>
                  <a:pt x="29" y="379"/>
                  <a:pt x="43" y="345"/>
                </a:cubicBezTo>
                <a:cubicBezTo>
                  <a:pt x="57" y="311"/>
                  <a:pt x="74" y="279"/>
                  <a:pt x="94" y="248"/>
                </a:cubicBezTo>
                <a:cubicBezTo>
                  <a:pt x="114" y="218"/>
                  <a:pt x="137" y="190"/>
                  <a:pt x="163" y="163"/>
                </a:cubicBezTo>
                <a:cubicBezTo>
                  <a:pt x="189" y="137"/>
                  <a:pt x="217" y="114"/>
                  <a:pt x="248" y="94"/>
                </a:cubicBezTo>
                <a:cubicBezTo>
                  <a:pt x="278" y="73"/>
                  <a:pt x="310" y="56"/>
                  <a:pt x="344" y="42"/>
                </a:cubicBezTo>
                <a:cubicBezTo>
                  <a:pt x="378" y="28"/>
                  <a:pt x="413" y="18"/>
                  <a:pt x="449" y="11"/>
                </a:cubicBezTo>
                <a:cubicBezTo>
                  <a:pt x="484" y="3"/>
                  <a:pt x="521" y="0"/>
                  <a:pt x="557" y="0"/>
                </a:cubicBezTo>
                <a:cubicBezTo>
                  <a:pt x="594" y="0"/>
                  <a:pt x="630" y="3"/>
                  <a:pt x="666" y="11"/>
                </a:cubicBezTo>
                <a:cubicBezTo>
                  <a:pt x="702" y="18"/>
                  <a:pt x="738" y="28"/>
                  <a:pt x="771" y="42"/>
                </a:cubicBezTo>
                <a:cubicBezTo>
                  <a:pt x="805" y="56"/>
                  <a:pt x="837" y="73"/>
                  <a:pt x="868" y="94"/>
                </a:cubicBezTo>
                <a:cubicBezTo>
                  <a:pt x="898" y="114"/>
                  <a:pt x="926" y="137"/>
                  <a:pt x="952" y="163"/>
                </a:cubicBezTo>
                <a:cubicBezTo>
                  <a:pt x="978" y="190"/>
                  <a:pt x="1001" y="218"/>
                  <a:pt x="1022" y="248"/>
                </a:cubicBezTo>
                <a:cubicBezTo>
                  <a:pt x="1042" y="279"/>
                  <a:pt x="1059" y="311"/>
                  <a:pt x="1073" y="345"/>
                </a:cubicBezTo>
                <a:cubicBezTo>
                  <a:pt x="1087" y="379"/>
                  <a:pt x="1098" y="413"/>
                  <a:pt x="1105" y="449"/>
                </a:cubicBezTo>
                <a:cubicBezTo>
                  <a:pt x="1112" y="485"/>
                  <a:pt x="1115" y="521"/>
                  <a:pt x="1115" y="558"/>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381" name="" descr=""/>
          <p:cNvPicPr/>
          <p:nvPr/>
        </p:nvPicPr>
        <p:blipFill>
          <a:blip r:embed="rId11"/>
          <a:stretch/>
        </p:blipFill>
        <p:spPr>
          <a:xfrm>
            <a:off x="5682600" y="1855080"/>
            <a:ext cx="150120" cy="166680"/>
          </a:xfrm>
          <a:prstGeom prst="rect">
            <a:avLst/>
          </a:prstGeom>
          <a:noFill/>
          <a:ln w="0">
            <a:noFill/>
          </a:ln>
        </p:spPr>
      </p:pic>
      <p:sp>
        <p:nvSpPr>
          <p:cNvPr id="1382" name=""/>
          <p:cNvSpPr txBox="1"/>
          <p:nvPr/>
        </p:nvSpPr>
        <p:spPr>
          <a:xfrm>
            <a:off x="5807880" y="1277640"/>
            <a:ext cx="120780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解决方案探索</a:t>
            </a:r>
            <a:endParaRPr b="0" lang="en-US" sz="1580" strike="noStrike" u="none">
              <a:solidFill>
                <a:srgbClr val="000000"/>
              </a:solidFill>
              <a:effectLst/>
              <a:uFillTx/>
              <a:latin typeface="Times New Roman"/>
            </a:endParaRPr>
          </a:p>
        </p:txBody>
      </p:sp>
      <p:sp>
        <p:nvSpPr>
          <p:cNvPr id="1383" name=""/>
          <p:cNvSpPr txBox="1"/>
          <p:nvPr/>
        </p:nvSpPr>
        <p:spPr>
          <a:xfrm>
            <a:off x="6091920" y="1751400"/>
            <a:ext cx="1207800" cy="169560"/>
          </a:xfrm>
          <a:prstGeom prst="rect">
            <a:avLst/>
          </a:prstGeom>
          <a:noFill/>
          <a:ln w="0">
            <a:noFill/>
          </a:ln>
        </p:spPr>
        <p:txBody>
          <a:bodyPr wrap="none" lIns="0" rIns="0" tIns="0" bIns="0" anchor="t">
            <a:spAutoFit/>
          </a:bodyPr>
          <a:p>
            <a:r>
              <a:rPr b="0" lang="zh-CN" sz="1050" strike="noStrike" u="none">
                <a:solidFill>
                  <a:srgbClr val="1e40af"/>
                </a:solidFill>
                <a:effectLst/>
                <a:uFillTx/>
                <a:latin typeface="WenQuanYiZenHei"/>
                <a:ea typeface="WenQuanYiZenHei"/>
              </a:rPr>
              <a:t>跨云数据同步中间件</a:t>
            </a:r>
            <a:endParaRPr b="0" lang="en-US" sz="1050" strike="noStrike" u="none">
              <a:solidFill>
                <a:srgbClr val="000000"/>
              </a:solidFill>
              <a:effectLst/>
              <a:uFillTx/>
              <a:latin typeface="Times New Roman"/>
            </a:endParaRPr>
          </a:p>
        </p:txBody>
      </p:sp>
      <p:sp>
        <p:nvSpPr>
          <p:cNvPr id="1384" name=""/>
          <p:cNvSpPr/>
          <p:nvPr/>
        </p:nvSpPr>
        <p:spPr>
          <a:xfrm>
            <a:off x="5556960" y="2306160"/>
            <a:ext cx="401400" cy="401760"/>
          </a:xfrm>
          <a:custGeom>
            <a:avLst/>
            <a:gdLst/>
            <a:ahLst/>
            <a:rect l="0" t="0" r="r" b="b"/>
            <a:pathLst>
              <a:path w="1115" h="1116">
                <a:moveTo>
                  <a:pt x="1115" y="557"/>
                </a:moveTo>
                <a:cubicBezTo>
                  <a:pt x="1115" y="594"/>
                  <a:pt x="1112" y="630"/>
                  <a:pt x="1105" y="666"/>
                </a:cubicBezTo>
                <a:cubicBezTo>
                  <a:pt x="1098" y="702"/>
                  <a:pt x="1087" y="737"/>
                  <a:pt x="1073" y="771"/>
                </a:cubicBezTo>
                <a:cubicBezTo>
                  <a:pt x="1059" y="804"/>
                  <a:pt x="1042" y="838"/>
                  <a:pt x="1022" y="868"/>
                </a:cubicBezTo>
                <a:cubicBezTo>
                  <a:pt x="1001" y="898"/>
                  <a:pt x="978" y="926"/>
                  <a:pt x="952" y="952"/>
                </a:cubicBezTo>
                <a:cubicBezTo>
                  <a:pt x="926" y="978"/>
                  <a:pt x="898" y="1001"/>
                  <a:pt x="868" y="1022"/>
                </a:cubicBezTo>
                <a:cubicBezTo>
                  <a:pt x="837" y="1042"/>
                  <a:pt x="805" y="1059"/>
                  <a:pt x="771" y="1073"/>
                </a:cubicBezTo>
                <a:cubicBezTo>
                  <a:pt x="738" y="1087"/>
                  <a:pt x="702" y="1098"/>
                  <a:pt x="666" y="1105"/>
                </a:cubicBezTo>
                <a:cubicBezTo>
                  <a:pt x="630" y="1112"/>
                  <a:pt x="594" y="1116"/>
                  <a:pt x="557" y="1116"/>
                </a:cubicBezTo>
                <a:cubicBezTo>
                  <a:pt x="521" y="1116"/>
                  <a:pt x="484" y="1112"/>
                  <a:pt x="449" y="1105"/>
                </a:cubicBezTo>
                <a:cubicBezTo>
                  <a:pt x="413" y="1098"/>
                  <a:pt x="378" y="1087"/>
                  <a:pt x="344" y="1073"/>
                </a:cubicBezTo>
                <a:cubicBezTo>
                  <a:pt x="310" y="1059"/>
                  <a:pt x="278" y="1042"/>
                  <a:pt x="248" y="1022"/>
                </a:cubicBezTo>
                <a:cubicBezTo>
                  <a:pt x="217" y="1001"/>
                  <a:pt x="189" y="978"/>
                  <a:pt x="163" y="952"/>
                </a:cubicBezTo>
                <a:cubicBezTo>
                  <a:pt x="137" y="926"/>
                  <a:pt x="114" y="898"/>
                  <a:pt x="94" y="868"/>
                </a:cubicBezTo>
                <a:cubicBezTo>
                  <a:pt x="74" y="838"/>
                  <a:pt x="57" y="804"/>
                  <a:pt x="43" y="771"/>
                </a:cubicBezTo>
                <a:cubicBezTo>
                  <a:pt x="29" y="737"/>
                  <a:pt x="18" y="702"/>
                  <a:pt x="11" y="666"/>
                </a:cubicBezTo>
                <a:cubicBezTo>
                  <a:pt x="4" y="630"/>
                  <a:pt x="0" y="594"/>
                  <a:pt x="0" y="557"/>
                </a:cubicBezTo>
                <a:cubicBezTo>
                  <a:pt x="0" y="521"/>
                  <a:pt x="4" y="485"/>
                  <a:pt x="11" y="449"/>
                </a:cubicBezTo>
                <a:cubicBezTo>
                  <a:pt x="18" y="413"/>
                  <a:pt x="29" y="378"/>
                  <a:pt x="43" y="344"/>
                </a:cubicBezTo>
                <a:cubicBezTo>
                  <a:pt x="57" y="310"/>
                  <a:pt x="74" y="278"/>
                  <a:pt x="94" y="248"/>
                </a:cubicBezTo>
                <a:cubicBezTo>
                  <a:pt x="114" y="217"/>
                  <a:pt x="137" y="189"/>
                  <a:pt x="163" y="163"/>
                </a:cubicBezTo>
                <a:cubicBezTo>
                  <a:pt x="189" y="138"/>
                  <a:pt x="217" y="115"/>
                  <a:pt x="248" y="94"/>
                </a:cubicBezTo>
                <a:cubicBezTo>
                  <a:pt x="278" y="74"/>
                  <a:pt x="310" y="57"/>
                  <a:pt x="344" y="43"/>
                </a:cubicBezTo>
                <a:cubicBezTo>
                  <a:pt x="378" y="29"/>
                  <a:pt x="413" y="18"/>
                  <a:pt x="449" y="11"/>
                </a:cubicBezTo>
                <a:cubicBezTo>
                  <a:pt x="484" y="4"/>
                  <a:pt x="521" y="0"/>
                  <a:pt x="557" y="0"/>
                </a:cubicBezTo>
                <a:cubicBezTo>
                  <a:pt x="594" y="0"/>
                  <a:pt x="630" y="4"/>
                  <a:pt x="666" y="11"/>
                </a:cubicBezTo>
                <a:cubicBezTo>
                  <a:pt x="702" y="18"/>
                  <a:pt x="738" y="29"/>
                  <a:pt x="771" y="43"/>
                </a:cubicBezTo>
                <a:cubicBezTo>
                  <a:pt x="805" y="57"/>
                  <a:pt x="837" y="74"/>
                  <a:pt x="868" y="94"/>
                </a:cubicBezTo>
                <a:cubicBezTo>
                  <a:pt x="898" y="115"/>
                  <a:pt x="926" y="138"/>
                  <a:pt x="952" y="163"/>
                </a:cubicBezTo>
                <a:cubicBezTo>
                  <a:pt x="978" y="189"/>
                  <a:pt x="1001" y="217"/>
                  <a:pt x="1022" y="248"/>
                </a:cubicBezTo>
                <a:cubicBezTo>
                  <a:pt x="1042" y="278"/>
                  <a:pt x="1059" y="310"/>
                  <a:pt x="1073" y="344"/>
                </a:cubicBezTo>
                <a:cubicBezTo>
                  <a:pt x="1087" y="378"/>
                  <a:pt x="1098" y="413"/>
                  <a:pt x="1105" y="449"/>
                </a:cubicBezTo>
                <a:cubicBezTo>
                  <a:pt x="1112" y="485"/>
                  <a:pt x="1115" y="521"/>
                  <a:pt x="1115" y="557"/>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385" name="" descr=""/>
          <p:cNvPicPr/>
          <p:nvPr/>
        </p:nvPicPr>
        <p:blipFill>
          <a:blip r:embed="rId12"/>
          <a:stretch/>
        </p:blipFill>
        <p:spPr>
          <a:xfrm>
            <a:off x="5674320" y="2423520"/>
            <a:ext cx="166680" cy="166680"/>
          </a:xfrm>
          <a:prstGeom prst="rect">
            <a:avLst/>
          </a:prstGeom>
          <a:noFill/>
          <a:ln w="0">
            <a:noFill/>
          </a:ln>
        </p:spPr>
      </p:pic>
      <p:sp>
        <p:nvSpPr>
          <p:cNvPr id="1386" name=""/>
          <p:cNvSpPr txBox="1"/>
          <p:nvPr/>
        </p:nvSpPr>
        <p:spPr>
          <a:xfrm>
            <a:off x="6091920" y="1951920"/>
            <a:ext cx="26830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提供统一的数据访问接口，处理跨云数据同步</a:t>
            </a:r>
            <a:endParaRPr b="0" lang="en-US" sz="1050" strike="noStrike" u="none">
              <a:solidFill>
                <a:srgbClr val="000000"/>
              </a:solidFill>
              <a:effectLst/>
              <a:uFillTx/>
              <a:latin typeface="Times New Roman"/>
            </a:endParaRPr>
          </a:p>
        </p:txBody>
      </p:sp>
      <p:sp>
        <p:nvSpPr>
          <p:cNvPr id="1387" name=""/>
          <p:cNvSpPr txBox="1"/>
          <p:nvPr/>
        </p:nvSpPr>
        <p:spPr>
          <a:xfrm>
            <a:off x="6091920" y="2319840"/>
            <a:ext cx="1341720" cy="169560"/>
          </a:xfrm>
          <a:prstGeom prst="rect">
            <a:avLst/>
          </a:prstGeom>
          <a:noFill/>
          <a:ln w="0">
            <a:noFill/>
          </a:ln>
        </p:spPr>
        <p:txBody>
          <a:bodyPr wrap="none" lIns="0" rIns="0" tIns="0" bIns="0" anchor="t">
            <a:spAutoFit/>
          </a:bodyPr>
          <a:p>
            <a:r>
              <a:rPr b="0" lang="zh-CN" sz="1050" strike="noStrike" u="none">
                <a:solidFill>
                  <a:srgbClr val="1e40af"/>
                </a:solidFill>
                <a:effectLst/>
                <a:uFillTx/>
                <a:latin typeface="WenQuanYiZenHei"/>
                <a:ea typeface="WenQuanYiZenHei"/>
              </a:rPr>
              <a:t>区块链分布式账本技术</a:t>
            </a:r>
            <a:endParaRPr b="0" lang="en-US" sz="1050" strike="noStrike" u="none">
              <a:solidFill>
                <a:srgbClr val="000000"/>
              </a:solidFill>
              <a:effectLst/>
              <a:uFillTx/>
              <a:latin typeface="Times New Roman"/>
            </a:endParaRPr>
          </a:p>
        </p:txBody>
      </p:sp>
      <p:sp>
        <p:nvSpPr>
          <p:cNvPr id="1388" name=""/>
          <p:cNvSpPr/>
          <p:nvPr/>
        </p:nvSpPr>
        <p:spPr>
          <a:xfrm>
            <a:off x="5556960" y="2874600"/>
            <a:ext cx="401400" cy="401400"/>
          </a:xfrm>
          <a:custGeom>
            <a:avLst/>
            <a:gdLst/>
            <a:ahLst/>
            <a:rect l="0" t="0" r="r" b="b"/>
            <a:pathLst>
              <a:path w="1115" h="1115">
                <a:moveTo>
                  <a:pt x="1115" y="558"/>
                </a:moveTo>
                <a:cubicBezTo>
                  <a:pt x="1115" y="594"/>
                  <a:pt x="1112" y="631"/>
                  <a:pt x="1105" y="667"/>
                </a:cubicBezTo>
                <a:cubicBezTo>
                  <a:pt x="1098" y="702"/>
                  <a:pt x="1087" y="737"/>
                  <a:pt x="1073" y="771"/>
                </a:cubicBezTo>
                <a:cubicBezTo>
                  <a:pt x="1059" y="805"/>
                  <a:pt x="1042" y="837"/>
                  <a:pt x="1022" y="867"/>
                </a:cubicBezTo>
                <a:cubicBezTo>
                  <a:pt x="1001" y="898"/>
                  <a:pt x="978" y="926"/>
                  <a:pt x="952" y="952"/>
                </a:cubicBezTo>
                <a:cubicBezTo>
                  <a:pt x="926" y="978"/>
                  <a:pt x="898" y="1001"/>
                  <a:pt x="868" y="1021"/>
                </a:cubicBezTo>
                <a:cubicBezTo>
                  <a:pt x="837" y="1041"/>
                  <a:pt x="805" y="1059"/>
                  <a:pt x="771" y="1073"/>
                </a:cubicBezTo>
                <a:cubicBezTo>
                  <a:pt x="738" y="1087"/>
                  <a:pt x="702" y="1097"/>
                  <a:pt x="666" y="1104"/>
                </a:cubicBezTo>
                <a:cubicBezTo>
                  <a:pt x="630" y="1111"/>
                  <a:pt x="594" y="1115"/>
                  <a:pt x="557" y="1115"/>
                </a:cubicBezTo>
                <a:cubicBezTo>
                  <a:pt x="521" y="1115"/>
                  <a:pt x="484" y="1111"/>
                  <a:pt x="449" y="1104"/>
                </a:cubicBezTo>
                <a:cubicBezTo>
                  <a:pt x="413" y="1097"/>
                  <a:pt x="378" y="1087"/>
                  <a:pt x="344" y="1073"/>
                </a:cubicBezTo>
                <a:cubicBezTo>
                  <a:pt x="310" y="1059"/>
                  <a:pt x="278" y="1041"/>
                  <a:pt x="248" y="1021"/>
                </a:cubicBezTo>
                <a:cubicBezTo>
                  <a:pt x="217" y="1001"/>
                  <a:pt x="189" y="978"/>
                  <a:pt x="163" y="952"/>
                </a:cubicBezTo>
                <a:cubicBezTo>
                  <a:pt x="137" y="926"/>
                  <a:pt x="114" y="898"/>
                  <a:pt x="94" y="867"/>
                </a:cubicBezTo>
                <a:cubicBezTo>
                  <a:pt x="74" y="837"/>
                  <a:pt x="57" y="805"/>
                  <a:pt x="43" y="771"/>
                </a:cubicBezTo>
                <a:cubicBezTo>
                  <a:pt x="29" y="737"/>
                  <a:pt x="18" y="702"/>
                  <a:pt x="11" y="667"/>
                </a:cubicBezTo>
                <a:cubicBezTo>
                  <a:pt x="4" y="631"/>
                  <a:pt x="0" y="594"/>
                  <a:pt x="0" y="558"/>
                </a:cubicBezTo>
                <a:cubicBezTo>
                  <a:pt x="0" y="521"/>
                  <a:pt x="4" y="485"/>
                  <a:pt x="11" y="449"/>
                </a:cubicBezTo>
                <a:cubicBezTo>
                  <a:pt x="18" y="413"/>
                  <a:pt x="29" y="379"/>
                  <a:pt x="43" y="344"/>
                </a:cubicBezTo>
                <a:cubicBezTo>
                  <a:pt x="57" y="310"/>
                  <a:pt x="74" y="278"/>
                  <a:pt x="94" y="247"/>
                </a:cubicBezTo>
                <a:cubicBezTo>
                  <a:pt x="114" y="217"/>
                  <a:pt x="137" y="189"/>
                  <a:pt x="163" y="163"/>
                </a:cubicBezTo>
                <a:cubicBezTo>
                  <a:pt x="189" y="137"/>
                  <a:pt x="217" y="114"/>
                  <a:pt x="248" y="94"/>
                </a:cubicBezTo>
                <a:cubicBezTo>
                  <a:pt x="278" y="73"/>
                  <a:pt x="310" y="56"/>
                  <a:pt x="344" y="42"/>
                </a:cubicBezTo>
                <a:cubicBezTo>
                  <a:pt x="378" y="28"/>
                  <a:pt x="413" y="18"/>
                  <a:pt x="449" y="10"/>
                </a:cubicBezTo>
                <a:cubicBezTo>
                  <a:pt x="484" y="3"/>
                  <a:pt x="521" y="0"/>
                  <a:pt x="557" y="0"/>
                </a:cubicBezTo>
                <a:cubicBezTo>
                  <a:pt x="594" y="0"/>
                  <a:pt x="630" y="3"/>
                  <a:pt x="666" y="10"/>
                </a:cubicBezTo>
                <a:cubicBezTo>
                  <a:pt x="702" y="18"/>
                  <a:pt x="738" y="28"/>
                  <a:pt x="771" y="42"/>
                </a:cubicBezTo>
                <a:cubicBezTo>
                  <a:pt x="805" y="56"/>
                  <a:pt x="837" y="73"/>
                  <a:pt x="868" y="94"/>
                </a:cubicBezTo>
                <a:cubicBezTo>
                  <a:pt x="898" y="114"/>
                  <a:pt x="926" y="137"/>
                  <a:pt x="952" y="163"/>
                </a:cubicBezTo>
                <a:cubicBezTo>
                  <a:pt x="978" y="189"/>
                  <a:pt x="1001" y="217"/>
                  <a:pt x="1022" y="247"/>
                </a:cubicBezTo>
                <a:cubicBezTo>
                  <a:pt x="1042" y="278"/>
                  <a:pt x="1059" y="310"/>
                  <a:pt x="1073" y="344"/>
                </a:cubicBezTo>
                <a:cubicBezTo>
                  <a:pt x="1087" y="379"/>
                  <a:pt x="1098" y="413"/>
                  <a:pt x="1105" y="449"/>
                </a:cubicBezTo>
                <a:cubicBezTo>
                  <a:pt x="1112" y="485"/>
                  <a:pt x="1115" y="521"/>
                  <a:pt x="1115" y="558"/>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389" name="" descr=""/>
          <p:cNvPicPr/>
          <p:nvPr/>
        </p:nvPicPr>
        <p:blipFill>
          <a:blip r:embed="rId13"/>
          <a:stretch/>
        </p:blipFill>
        <p:spPr>
          <a:xfrm>
            <a:off x="5657400" y="2991600"/>
            <a:ext cx="208440" cy="166680"/>
          </a:xfrm>
          <a:prstGeom prst="rect">
            <a:avLst/>
          </a:prstGeom>
          <a:noFill/>
          <a:ln w="0">
            <a:noFill/>
          </a:ln>
        </p:spPr>
      </p:pic>
      <p:sp>
        <p:nvSpPr>
          <p:cNvPr id="1390" name=""/>
          <p:cNvSpPr txBox="1"/>
          <p:nvPr/>
        </p:nvSpPr>
        <p:spPr>
          <a:xfrm>
            <a:off x="6091920" y="2520360"/>
            <a:ext cx="22806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确保跨云环境中的数据一致性和可信度</a:t>
            </a:r>
            <a:endParaRPr b="0" lang="en-US" sz="1050" strike="noStrike" u="none">
              <a:solidFill>
                <a:srgbClr val="000000"/>
              </a:solidFill>
              <a:effectLst/>
              <a:uFillTx/>
              <a:latin typeface="Times New Roman"/>
            </a:endParaRPr>
          </a:p>
        </p:txBody>
      </p:sp>
      <p:sp>
        <p:nvSpPr>
          <p:cNvPr id="1391" name=""/>
          <p:cNvSpPr txBox="1"/>
          <p:nvPr/>
        </p:nvSpPr>
        <p:spPr>
          <a:xfrm>
            <a:off x="6091920" y="2887920"/>
            <a:ext cx="1207800" cy="169560"/>
          </a:xfrm>
          <a:prstGeom prst="rect">
            <a:avLst/>
          </a:prstGeom>
          <a:noFill/>
          <a:ln w="0">
            <a:noFill/>
          </a:ln>
        </p:spPr>
        <p:txBody>
          <a:bodyPr wrap="none" lIns="0" rIns="0" tIns="0" bIns="0" anchor="t">
            <a:spAutoFit/>
          </a:bodyPr>
          <a:p>
            <a:r>
              <a:rPr b="0" lang="zh-CN" sz="1050" strike="noStrike" u="none">
                <a:solidFill>
                  <a:srgbClr val="1e40af"/>
                </a:solidFill>
                <a:effectLst/>
                <a:uFillTx/>
                <a:latin typeface="WenQuanYiZenHei"/>
                <a:ea typeface="WenQuanYiZenHei"/>
              </a:rPr>
              <a:t>智能化跨云资源调度</a:t>
            </a:r>
            <a:endParaRPr b="0" lang="en-US" sz="1050" strike="noStrike" u="none">
              <a:solidFill>
                <a:srgbClr val="000000"/>
              </a:solidFill>
              <a:effectLst/>
              <a:uFillTx/>
              <a:latin typeface="Times New Roman"/>
            </a:endParaRPr>
          </a:p>
        </p:txBody>
      </p:sp>
      <p:sp>
        <p:nvSpPr>
          <p:cNvPr id="1392" name=""/>
          <p:cNvSpPr/>
          <p:nvPr/>
        </p:nvSpPr>
        <p:spPr>
          <a:xfrm>
            <a:off x="5556960" y="3442680"/>
            <a:ext cx="401400" cy="401760"/>
          </a:xfrm>
          <a:custGeom>
            <a:avLst/>
            <a:gdLst/>
            <a:ahLst/>
            <a:rect l="0" t="0" r="r" b="b"/>
            <a:pathLst>
              <a:path w="1115" h="1116">
                <a:moveTo>
                  <a:pt x="1115" y="557"/>
                </a:moveTo>
                <a:cubicBezTo>
                  <a:pt x="1115" y="594"/>
                  <a:pt x="1112" y="630"/>
                  <a:pt x="1105" y="666"/>
                </a:cubicBezTo>
                <a:cubicBezTo>
                  <a:pt x="1098" y="702"/>
                  <a:pt x="1087" y="737"/>
                  <a:pt x="1073" y="771"/>
                </a:cubicBezTo>
                <a:cubicBezTo>
                  <a:pt x="1059" y="804"/>
                  <a:pt x="1042" y="836"/>
                  <a:pt x="1022" y="867"/>
                </a:cubicBezTo>
                <a:cubicBezTo>
                  <a:pt x="1001" y="897"/>
                  <a:pt x="978" y="925"/>
                  <a:pt x="952" y="951"/>
                </a:cubicBezTo>
                <a:cubicBezTo>
                  <a:pt x="926" y="977"/>
                  <a:pt x="898" y="1000"/>
                  <a:pt x="868" y="1022"/>
                </a:cubicBezTo>
                <a:cubicBezTo>
                  <a:pt x="837" y="1042"/>
                  <a:pt x="805" y="1059"/>
                  <a:pt x="771" y="1073"/>
                </a:cubicBezTo>
                <a:cubicBezTo>
                  <a:pt x="738" y="1087"/>
                  <a:pt x="702" y="1098"/>
                  <a:pt x="666" y="1105"/>
                </a:cubicBezTo>
                <a:cubicBezTo>
                  <a:pt x="630" y="1112"/>
                  <a:pt x="594" y="1116"/>
                  <a:pt x="557" y="1116"/>
                </a:cubicBezTo>
                <a:cubicBezTo>
                  <a:pt x="521" y="1116"/>
                  <a:pt x="484" y="1112"/>
                  <a:pt x="449" y="1105"/>
                </a:cubicBezTo>
                <a:cubicBezTo>
                  <a:pt x="413" y="1098"/>
                  <a:pt x="378" y="1087"/>
                  <a:pt x="344" y="1073"/>
                </a:cubicBezTo>
                <a:cubicBezTo>
                  <a:pt x="310" y="1059"/>
                  <a:pt x="278" y="1042"/>
                  <a:pt x="248" y="1022"/>
                </a:cubicBezTo>
                <a:cubicBezTo>
                  <a:pt x="217" y="1000"/>
                  <a:pt x="189" y="977"/>
                  <a:pt x="163" y="951"/>
                </a:cubicBezTo>
                <a:cubicBezTo>
                  <a:pt x="137" y="925"/>
                  <a:pt x="114" y="897"/>
                  <a:pt x="94" y="867"/>
                </a:cubicBezTo>
                <a:cubicBezTo>
                  <a:pt x="74" y="836"/>
                  <a:pt x="57" y="804"/>
                  <a:pt x="43" y="771"/>
                </a:cubicBezTo>
                <a:cubicBezTo>
                  <a:pt x="29" y="737"/>
                  <a:pt x="18" y="702"/>
                  <a:pt x="11" y="666"/>
                </a:cubicBezTo>
                <a:cubicBezTo>
                  <a:pt x="4" y="630"/>
                  <a:pt x="0" y="594"/>
                  <a:pt x="0" y="557"/>
                </a:cubicBezTo>
                <a:cubicBezTo>
                  <a:pt x="0" y="521"/>
                  <a:pt x="4" y="485"/>
                  <a:pt x="11" y="449"/>
                </a:cubicBezTo>
                <a:cubicBezTo>
                  <a:pt x="18" y="413"/>
                  <a:pt x="29" y="378"/>
                  <a:pt x="43" y="344"/>
                </a:cubicBezTo>
                <a:cubicBezTo>
                  <a:pt x="57" y="310"/>
                  <a:pt x="74" y="278"/>
                  <a:pt x="94" y="248"/>
                </a:cubicBezTo>
                <a:cubicBezTo>
                  <a:pt x="114" y="217"/>
                  <a:pt x="137" y="189"/>
                  <a:pt x="163" y="163"/>
                </a:cubicBezTo>
                <a:cubicBezTo>
                  <a:pt x="189" y="138"/>
                  <a:pt x="217" y="114"/>
                  <a:pt x="248" y="94"/>
                </a:cubicBezTo>
                <a:cubicBezTo>
                  <a:pt x="278" y="74"/>
                  <a:pt x="310" y="57"/>
                  <a:pt x="344" y="43"/>
                </a:cubicBezTo>
                <a:cubicBezTo>
                  <a:pt x="378" y="29"/>
                  <a:pt x="413" y="18"/>
                  <a:pt x="449" y="11"/>
                </a:cubicBezTo>
                <a:cubicBezTo>
                  <a:pt x="484" y="4"/>
                  <a:pt x="521" y="0"/>
                  <a:pt x="557" y="0"/>
                </a:cubicBezTo>
                <a:cubicBezTo>
                  <a:pt x="594" y="0"/>
                  <a:pt x="630" y="4"/>
                  <a:pt x="666" y="11"/>
                </a:cubicBezTo>
                <a:cubicBezTo>
                  <a:pt x="702" y="18"/>
                  <a:pt x="738" y="29"/>
                  <a:pt x="771" y="43"/>
                </a:cubicBezTo>
                <a:cubicBezTo>
                  <a:pt x="805" y="57"/>
                  <a:pt x="837" y="74"/>
                  <a:pt x="868" y="94"/>
                </a:cubicBezTo>
                <a:cubicBezTo>
                  <a:pt x="898" y="114"/>
                  <a:pt x="926" y="138"/>
                  <a:pt x="952" y="163"/>
                </a:cubicBezTo>
                <a:cubicBezTo>
                  <a:pt x="978" y="189"/>
                  <a:pt x="1001" y="217"/>
                  <a:pt x="1022" y="248"/>
                </a:cubicBezTo>
                <a:cubicBezTo>
                  <a:pt x="1042" y="278"/>
                  <a:pt x="1059" y="310"/>
                  <a:pt x="1073" y="344"/>
                </a:cubicBezTo>
                <a:cubicBezTo>
                  <a:pt x="1087" y="378"/>
                  <a:pt x="1098" y="413"/>
                  <a:pt x="1105" y="449"/>
                </a:cubicBezTo>
                <a:cubicBezTo>
                  <a:pt x="1112" y="485"/>
                  <a:pt x="1115" y="521"/>
                  <a:pt x="1115" y="557"/>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393" name="" descr=""/>
          <p:cNvPicPr/>
          <p:nvPr/>
        </p:nvPicPr>
        <p:blipFill>
          <a:blip r:embed="rId14"/>
          <a:stretch/>
        </p:blipFill>
        <p:spPr>
          <a:xfrm>
            <a:off x="5665680" y="3560040"/>
            <a:ext cx="191880" cy="166680"/>
          </a:xfrm>
          <a:prstGeom prst="rect">
            <a:avLst/>
          </a:prstGeom>
          <a:noFill/>
          <a:ln w="0">
            <a:noFill/>
          </a:ln>
        </p:spPr>
      </p:pic>
      <p:sp>
        <p:nvSpPr>
          <p:cNvPr id="1394" name=""/>
          <p:cNvSpPr txBox="1"/>
          <p:nvPr/>
        </p:nvSpPr>
        <p:spPr>
          <a:xfrm>
            <a:off x="6091920" y="3088440"/>
            <a:ext cx="22806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优化资源利用和故障转移的自适应算法</a:t>
            </a:r>
            <a:endParaRPr b="0" lang="en-US" sz="1050" strike="noStrike" u="none">
              <a:solidFill>
                <a:srgbClr val="000000"/>
              </a:solidFill>
              <a:effectLst/>
              <a:uFillTx/>
              <a:latin typeface="Times New Roman"/>
            </a:endParaRPr>
          </a:p>
        </p:txBody>
      </p:sp>
      <p:sp>
        <p:nvSpPr>
          <p:cNvPr id="1395" name=""/>
          <p:cNvSpPr txBox="1"/>
          <p:nvPr/>
        </p:nvSpPr>
        <p:spPr>
          <a:xfrm>
            <a:off x="6091920" y="3456360"/>
            <a:ext cx="1207800" cy="169560"/>
          </a:xfrm>
          <a:prstGeom prst="rect">
            <a:avLst/>
          </a:prstGeom>
          <a:noFill/>
          <a:ln w="0">
            <a:noFill/>
          </a:ln>
        </p:spPr>
        <p:txBody>
          <a:bodyPr wrap="none" lIns="0" rIns="0" tIns="0" bIns="0" anchor="t">
            <a:spAutoFit/>
          </a:bodyPr>
          <a:p>
            <a:r>
              <a:rPr b="0" lang="zh-CN" sz="1050" strike="noStrike" u="none">
                <a:solidFill>
                  <a:srgbClr val="1e40af"/>
                </a:solidFill>
                <a:effectLst/>
                <a:uFillTx/>
                <a:latin typeface="WenQuanYiZenHei"/>
                <a:ea typeface="WenQuanYiZenHei"/>
              </a:rPr>
              <a:t>新型跨云一致性协议</a:t>
            </a:r>
            <a:endParaRPr b="0" lang="en-US" sz="1050" strike="noStrike" u="none">
              <a:solidFill>
                <a:srgbClr val="000000"/>
              </a:solidFill>
              <a:effectLst/>
              <a:uFillTx/>
              <a:latin typeface="Times New Roman"/>
            </a:endParaRPr>
          </a:p>
        </p:txBody>
      </p:sp>
      <p:sp>
        <p:nvSpPr>
          <p:cNvPr id="1396" name=""/>
          <p:cNvSpPr txBox="1"/>
          <p:nvPr/>
        </p:nvSpPr>
        <p:spPr>
          <a:xfrm>
            <a:off x="6091920" y="3656880"/>
            <a:ext cx="1350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如</a:t>
            </a:r>
            <a:endParaRPr b="0" lang="en-US" sz="1050" strike="noStrike" u="none">
              <a:solidFill>
                <a:srgbClr val="000000"/>
              </a:solidFill>
              <a:effectLst/>
              <a:uFillTx/>
              <a:latin typeface="Times New Roman"/>
            </a:endParaRPr>
          </a:p>
        </p:txBody>
      </p:sp>
      <p:sp>
        <p:nvSpPr>
          <p:cNvPr id="1397" name=""/>
          <p:cNvSpPr txBox="1"/>
          <p:nvPr/>
        </p:nvSpPr>
        <p:spPr>
          <a:xfrm>
            <a:off x="6225840" y="3661560"/>
            <a:ext cx="1076400" cy="157320"/>
          </a:xfrm>
          <a:prstGeom prst="rect">
            <a:avLst/>
          </a:prstGeom>
          <a:noFill/>
          <a:ln w="0">
            <a:noFill/>
          </a:ln>
        </p:spPr>
        <p:txBody>
          <a:bodyPr wrap="none" lIns="0" rIns="0" tIns="0" bIns="0" anchor="t">
            <a:spAutoFit/>
          </a:bodyPr>
          <a:p>
            <a:r>
              <a:rPr b="0" lang="en-US" sz="1050" strike="noStrike" u="none">
                <a:solidFill>
                  <a:srgbClr val="f5a623"/>
                </a:solidFill>
                <a:effectLst/>
                <a:uFillTx/>
                <a:latin typeface="DejaVuSans"/>
                <a:ea typeface="DejaVuSans"/>
              </a:rPr>
              <a:t>Google Spanner</a:t>
            </a:r>
            <a:endParaRPr b="0" lang="en-US" sz="1050" strike="noStrike" u="none">
              <a:solidFill>
                <a:srgbClr val="000000"/>
              </a:solidFill>
              <a:effectLst/>
              <a:uFillTx/>
              <a:latin typeface="Times New Roman"/>
            </a:endParaRPr>
          </a:p>
        </p:txBody>
      </p:sp>
      <p:sp>
        <p:nvSpPr>
          <p:cNvPr id="1398" name=""/>
          <p:cNvSpPr txBox="1"/>
          <p:nvPr/>
        </p:nvSpPr>
        <p:spPr>
          <a:xfrm>
            <a:off x="7298280" y="3656880"/>
            <a:ext cx="13417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全球分布式数据库系统</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9" name=""/>
          <p:cNvSpPr/>
          <p:nvPr/>
        </p:nvSpPr>
        <p:spPr>
          <a:xfrm>
            <a:off x="0" y="0"/>
            <a:ext cx="10696680" cy="6852600"/>
          </a:xfrm>
          <a:custGeom>
            <a:avLst/>
            <a:gdLst/>
            <a:ahLst/>
            <a:rect l="0" t="0" r="r" b="b"/>
            <a:pathLst>
              <a:path w="29713" h="19035">
                <a:moveTo>
                  <a:pt x="0" y="0"/>
                </a:moveTo>
                <a:lnTo>
                  <a:pt x="29713" y="0"/>
                </a:lnTo>
                <a:lnTo>
                  <a:pt x="29713" y="19035"/>
                </a:lnTo>
                <a:lnTo>
                  <a:pt x="0" y="19035"/>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400" name="" descr=""/>
          <p:cNvPicPr/>
          <p:nvPr/>
        </p:nvPicPr>
        <p:blipFill>
          <a:blip r:embed="rId1"/>
          <a:stretch/>
        </p:blipFill>
        <p:spPr>
          <a:xfrm>
            <a:off x="0" y="0"/>
            <a:ext cx="10696320" cy="6852240"/>
          </a:xfrm>
          <a:prstGeom prst="rect">
            <a:avLst/>
          </a:prstGeom>
          <a:noFill/>
          <a:ln w="0">
            <a:noFill/>
          </a:ln>
        </p:spPr>
      </p:pic>
      <p:pic>
        <p:nvPicPr>
          <p:cNvPr id="1401" name="" descr=""/>
          <p:cNvPicPr/>
          <p:nvPr/>
        </p:nvPicPr>
        <p:blipFill>
          <a:blip r:embed="rId2"/>
          <a:stretch/>
        </p:blipFill>
        <p:spPr>
          <a:xfrm>
            <a:off x="0" y="0"/>
            <a:ext cx="10696320" cy="1002600"/>
          </a:xfrm>
          <a:prstGeom prst="rect">
            <a:avLst/>
          </a:prstGeom>
          <a:noFill/>
          <a:ln w="0">
            <a:noFill/>
          </a:ln>
        </p:spPr>
      </p:pic>
      <p:sp>
        <p:nvSpPr>
          <p:cNvPr id="1402" name=""/>
          <p:cNvSpPr txBox="1"/>
          <p:nvPr/>
        </p:nvSpPr>
        <p:spPr>
          <a:xfrm>
            <a:off x="534960" y="178200"/>
            <a:ext cx="5404680" cy="378360"/>
          </a:xfrm>
          <a:prstGeom prst="rect">
            <a:avLst/>
          </a:prstGeom>
          <a:noFill/>
          <a:ln w="0">
            <a:noFill/>
          </a:ln>
        </p:spPr>
        <p:txBody>
          <a:bodyPr wrap="none" lIns="0" rIns="0" tIns="0" bIns="0" anchor="t">
            <a:spAutoFit/>
          </a:bodyPr>
          <a:p>
            <a:r>
              <a:rPr b="0" lang="zh-CN" sz="2370" strike="noStrike" u="none">
                <a:solidFill>
                  <a:srgbClr val="ffffff"/>
                </a:solidFill>
                <a:effectLst/>
                <a:uFillTx/>
                <a:latin typeface="WenQuanYiZenHei"/>
                <a:ea typeface="WenQuanYiZenHei"/>
              </a:rPr>
              <a:t>未来趋势：人工智能在故障预测中的应用</a:t>
            </a:r>
            <a:endParaRPr b="0" lang="en-US" sz="2370" strike="noStrike" u="none">
              <a:solidFill>
                <a:srgbClr val="000000"/>
              </a:solidFill>
              <a:effectLst/>
              <a:uFillTx/>
              <a:latin typeface="Times New Roman"/>
            </a:endParaRPr>
          </a:p>
        </p:txBody>
      </p:sp>
      <p:sp>
        <p:nvSpPr>
          <p:cNvPr id="1403" name=""/>
          <p:cNvSpPr txBox="1"/>
          <p:nvPr/>
        </p:nvSpPr>
        <p:spPr>
          <a:xfrm>
            <a:off x="534960" y="619560"/>
            <a:ext cx="13320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AI</a:t>
            </a:r>
            <a:endParaRPr b="0" lang="en-US" sz="1050" strike="noStrike" u="none">
              <a:solidFill>
                <a:srgbClr val="000000"/>
              </a:solidFill>
              <a:effectLst/>
              <a:uFillTx/>
              <a:latin typeface="Times New Roman"/>
            </a:endParaRPr>
          </a:p>
        </p:txBody>
      </p:sp>
      <p:sp>
        <p:nvSpPr>
          <p:cNvPr id="1404" name=""/>
          <p:cNvSpPr/>
          <p:nvPr/>
        </p:nvSpPr>
        <p:spPr>
          <a:xfrm>
            <a:off x="551520" y="1270080"/>
            <a:ext cx="4696560" cy="1771920"/>
          </a:xfrm>
          <a:custGeom>
            <a:avLst/>
            <a:gdLst/>
            <a:ahLst/>
            <a:rect l="0" t="0" r="r" b="b"/>
            <a:pathLst>
              <a:path w="13046" h="4922">
                <a:moveTo>
                  <a:pt x="0" y="4736"/>
                </a:moveTo>
                <a:lnTo>
                  <a:pt x="0" y="186"/>
                </a:lnTo>
                <a:cubicBezTo>
                  <a:pt x="0" y="173"/>
                  <a:pt x="0" y="161"/>
                  <a:pt x="2" y="149"/>
                </a:cubicBezTo>
                <a:cubicBezTo>
                  <a:pt x="4" y="137"/>
                  <a:pt x="7" y="126"/>
                  <a:pt x="10" y="115"/>
                </a:cubicBezTo>
                <a:cubicBezTo>
                  <a:pt x="14" y="103"/>
                  <a:pt x="18" y="93"/>
                  <a:pt x="23" y="82"/>
                </a:cubicBezTo>
                <a:cubicBezTo>
                  <a:pt x="28" y="72"/>
                  <a:pt x="34" y="63"/>
                  <a:pt x="40" y="54"/>
                </a:cubicBezTo>
                <a:cubicBezTo>
                  <a:pt x="47" y="46"/>
                  <a:pt x="54" y="38"/>
                  <a:pt x="61" y="31"/>
                </a:cubicBezTo>
                <a:cubicBezTo>
                  <a:pt x="69" y="24"/>
                  <a:pt x="77" y="19"/>
                  <a:pt x="86" y="14"/>
                </a:cubicBezTo>
                <a:cubicBezTo>
                  <a:pt x="94" y="9"/>
                  <a:pt x="103" y="6"/>
                  <a:pt x="112" y="3"/>
                </a:cubicBezTo>
                <a:cubicBezTo>
                  <a:pt x="121" y="1"/>
                  <a:pt x="130" y="0"/>
                  <a:pt x="139" y="0"/>
                </a:cubicBezTo>
                <a:lnTo>
                  <a:pt x="12861" y="0"/>
                </a:lnTo>
                <a:cubicBezTo>
                  <a:pt x="12873" y="0"/>
                  <a:pt x="12885" y="1"/>
                  <a:pt x="12897" y="3"/>
                </a:cubicBezTo>
                <a:cubicBezTo>
                  <a:pt x="12909" y="6"/>
                  <a:pt x="12920" y="9"/>
                  <a:pt x="12932" y="14"/>
                </a:cubicBezTo>
                <a:cubicBezTo>
                  <a:pt x="12943" y="19"/>
                  <a:pt x="12954" y="24"/>
                  <a:pt x="12964" y="31"/>
                </a:cubicBezTo>
                <a:cubicBezTo>
                  <a:pt x="12974" y="38"/>
                  <a:pt x="12983" y="46"/>
                  <a:pt x="12992" y="54"/>
                </a:cubicBezTo>
                <a:cubicBezTo>
                  <a:pt x="13001" y="63"/>
                  <a:pt x="13008" y="72"/>
                  <a:pt x="13015" y="82"/>
                </a:cubicBezTo>
                <a:cubicBezTo>
                  <a:pt x="13022" y="93"/>
                  <a:pt x="13027" y="103"/>
                  <a:pt x="13032" y="115"/>
                </a:cubicBezTo>
                <a:cubicBezTo>
                  <a:pt x="13037" y="126"/>
                  <a:pt x="13040" y="137"/>
                  <a:pt x="13043" y="149"/>
                </a:cubicBezTo>
                <a:cubicBezTo>
                  <a:pt x="13045" y="161"/>
                  <a:pt x="13046" y="173"/>
                  <a:pt x="13046" y="186"/>
                </a:cubicBezTo>
                <a:lnTo>
                  <a:pt x="13046" y="4736"/>
                </a:lnTo>
                <a:cubicBezTo>
                  <a:pt x="13046" y="4749"/>
                  <a:pt x="13045" y="4761"/>
                  <a:pt x="13043" y="4773"/>
                </a:cubicBezTo>
                <a:cubicBezTo>
                  <a:pt x="13040" y="4785"/>
                  <a:pt x="13037" y="4796"/>
                  <a:pt x="13032" y="4807"/>
                </a:cubicBezTo>
                <a:cubicBezTo>
                  <a:pt x="13027" y="4819"/>
                  <a:pt x="13022" y="4829"/>
                  <a:pt x="13015" y="4840"/>
                </a:cubicBezTo>
                <a:cubicBezTo>
                  <a:pt x="13008" y="4850"/>
                  <a:pt x="13001" y="4859"/>
                  <a:pt x="12992" y="4868"/>
                </a:cubicBezTo>
                <a:cubicBezTo>
                  <a:pt x="12983" y="4876"/>
                  <a:pt x="12974" y="4884"/>
                  <a:pt x="12964" y="4891"/>
                </a:cubicBezTo>
                <a:cubicBezTo>
                  <a:pt x="12954" y="4898"/>
                  <a:pt x="12943" y="4903"/>
                  <a:pt x="12932" y="4908"/>
                </a:cubicBezTo>
                <a:cubicBezTo>
                  <a:pt x="12920" y="4913"/>
                  <a:pt x="12909" y="4916"/>
                  <a:pt x="12897" y="4918"/>
                </a:cubicBezTo>
                <a:cubicBezTo>
                  <a:pt x="12885" y="4921"/>
                  <a:pt x="12873" y="4922"/>
                  <a:pt x="12861" y="4922"/>
                </a:cubicBezTo>
                <a:lnTo>
                  <a:pt x="139" y="4922"/>
                </a:lnTo>
                <a:cubicBezTo>
                  <a:pt x="130" y="4922"/>
                  <a:pt x="121" y="4921"/>
                  <a:pt x="112" y="4918"/>
                </a:cubicBezTo>
                <a:cubicBezTo>
                  <a:pt x="103" y="4916"/>
                  <a:pt x="94" y="4913"/>
                  <a:pt x="86" y="4908"/>
                </a:cubicBezTo>
                <a:cubicBezTo>
                  <a:pt x="77" y="4903"/>
                  <a:pt x="69" y="4898"/>
                  <a:pt x="61" y="4891"/>
                </a:cubicBezTo>
                <a:cubicBezTo>
                  <a:pt x="54" y="4884"/>
                  <a:pt x="47" y="4876"/>
                  <a:pt x="40" y="4868"/>
                </a:cubicBezTo>
                <a:cubicBezTo>
                  <a:pt x="34" y="4859"/>
                  <a:pt x="28" y="4850"/>
                  <a:pt x="23" y="4840"/>
                </a:cubicBezTo>
                <a:cubicBezTo>
                  <a:pt x="18" y="4829"/>
                  <a:pt x="14" y="4819"/>
                  <a:pt x="10" y="4807"/>
                </a:cubicBezTo>
                <a:cubicBezTo>
                  <a:pt x="7" y="4796"/>
                  <a:pt x="4" y="4785"/>
                  <a:pt x="2" y="4773"/>
                </a:cubicBezTo>
                <a:cubicBezTo>
                  <a:pt x="0" y="4761"/>
                  <a:pt x="0" y="4749"/>
                  <a:pt x="0" y="4736"/>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05" name=""/>
          <p:cNvSpPr/>
          <p:nvPr/>
        </p:nvSpPr>
        <p:spPr>
          <a:xfrm>
            <a:off x="534600" y="1270080"/>
            <a:ext cx="67320" cy="1771920"/>
          </a:xfrm>
          <a:custGeom>
            <a:avLst/>
            <a:gdLst/>
            <a:ahLst/>
            <a:rect l="0" t="0" r="r" b="b"/>
            <a:pathLst>
              <a:path w="187" h="4922">
                <a:moveTo>
                  <a:pt x="0" y="0"/>
                </a:moveTo>
                <a:lnTo>
                  <a:pt x="187" y="0"/>
                </a:lnTo>
                <a:lnTo>
                  <a:pt x="187" y="4922"/>
                </a:lnTo>
                <a:lnTo>
                  <a:pt x="0" y="4922"/>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406" name="" descr=""/>
          <p:cNvPicPr/>
          <p:nvPr/>
        </p:nvPicPr>
        <p:blipFill>
          <a:blip r:embed="rId3"/>
          <a:stretch/>
        </p:blipFill>
        <p:spPr>
          <a:xfrm>
            <a:off x="768960" y="1470600"/>
            <a:ext cx="501120" cy="501120"/>
          </a:xfrm>
          <a:prstGeom prst="rect">
            <a:avLst/>
          </a:prstGeom>
          <a:noFill/>
          <a:ln w="0">
            <a:noFill/>
          </a:ln>
        </p:spPr>
      </p:pic>
      <p:pic>
        <p:nvPicPr>
          <p:cNvPr id="1407" name="" descr=""/>
          <p:cNvPicPr/>
          <p:nvPr/>
        </p:nvPicPr>
        <p:blipFill>
          <a:blip r:embed="rId4"/>
          <a:stretch/>
        </p:blipFill>
        <p:spPr>
          <a:xfrm>
            <a:off x="919080" y="1621080"/>
            <a:ext cx="200160" cy="200160"/>
          </a:xfrm>
          <a:prstGeom prst="rect">
            <a:avLst/>
          </a:prstGeom>
          <a:noFill/>
          <a:ln w="0">
            <a:noFill/>
          </a:ln>
        </p:spPr>
      </p:pic>
      <p:sp>
        <p:nvSpPr>
          <p:cNvPr id="1408" name=""/>
          <p:cNvSpPr txBox="1"/>
          <p:nvPr/>
        </p:nvSpPr>
        <p:spPr>
          <a:xfrm>
            <a:off x="665640" y="614880"/>
            <a:ext cx="187812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技术如何革新业务无损恢复能力</a:t>
            </a:r>
            <a:endParaRPr b="0" lang="en-US" sz="1050" strike="noStrike" u="none">
              <a:solidFill>
                <a:srgbClr val="000000"/>
              </a:solidFill>
              <a:effectLst/>
              <a:uFillTx/>
              <a:latin typeface="Times New Roman"/>
            </a:endParaRPr>
          </a:p>
        </p:txBody>
      </p:sp>
      <p:sp>
        <p:nvSpPr>
          <p:cNvPr id="1409" name=""/>
          <p:cNvSpPr txBox="1"/>
          <p:nvPr/>
        </p:nvSpPr>
        <p:spPr>
          <a:xfrm>
            <a:off x="1404000" y="1478160"/>
            <a:ext cx="100656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预测性维护</a:t>
            </a:r>
            <a:endParaRPr b="0" lang="en-US" sz="1580" strike="noStrike" u="none">
              <a:solidFill>
                <a:srgbClr val="000000"/>
              </a:solidFill>
              <a:effectLst/>
              <a:uFillTx/>
              <a:latin typeface="Times New Roman"/>
            </a:endParaRPr>
          </a:p>
        </p:txBody>
      </p:sp>
      <p:pic>
        <p:nvPicPr>
          <p:cNvPr id="1410" name="" descr=""/>
          <p:cNvPicPr/>
          <p:nvPr/>
        </p:nvPicPr>
        <p:blipFill>
          <a:blip r:embed="rId5"/>
          <a:stretch/>
        </p:blipFill>
        <p:spPr>
          <a:xfrm>
            <a:off x="768960" y="2139480"/>
            <a:ext cx="133200" cy="133200"/>
          </a:xfrm>
          <a:prstGeom prst="rect">
            <a:avLst/>
          </a:prstGeom>
          <a:noFill/>
          <a:ln w="0">
            <a:noFill/>
          </a:ln>
        </p:spPr>
      </p:pic>
      <p:sp>
        <p:nvSpPr>
          <p:cNvPr id="1411" name=""/>
          <p:cNvSpPr txBox="1"/>
          <p:nvPr/>
        </p:nvSpPr>
        <p:spPr>
          <a:xfrm>
            <a:off x="1404000" y="1756080"/>
            <a:ext cx="1573560" cy="157320"/>
          </a:xfrm>
          <a:prstGeom prst="rect">
            <a:avLst/>
          </a:prstGeom>
          <a:noFill/>
          <a:ln w="0">
            <a:noFill/>
          </a:ln>
        </p:spPr>
        <p:txBody>
          <a:bodyPr wrap="none" lIns="0" rIns="0" tIns="0" bIns="0" anchor="t">
            <a:spAutoFit/>
          </a:bodyPr>
          <a:p>
            <a:r>
              <a:rPr b="0" lang="en-US" sz="1050" strike="noStrike" u="none">
                <a:solidFill>
                  <a:srgbClr val="6b7280"/>
                </a:solidFill>
                <a:effectLst/>
                <a:uFillTx/>
                <a:latin typeface="DejaVuSans"/>
                <a:ea typeface="DejaVuSans"/>
              </a:rPr>
              <a:t>Predictive Maintenance</a:t>
            </a:r>
            <a:endParaRPr b="0" lang="en-US" sz="1050" strike="noStrike" u="none">
              <a:solidFill>
                <a:srgbClr val="000000"/>
              </a:solidFill>
              <a:effectLst/>
              <a:uFillTx/>
              <a:latin typeface="Times New Roman"/>
            </a:endParaRPr>
          </a:p>
        </p:txBody>
      </p:sp>
      <p:pic>
        <p:nvPicPr>
          <p:cNvPr id="1412" name="" descr=""/>
          <p:cNvPicPr/>
          <p:nvPr/>
        </p:nvPicPr>
        <p:blipFill>
          <a:blip r:embed="rId6"/>
          <a:stretch/>
        </p:blipFill>
        <p:spPr>
          <a:xfrm>
            <a:off x="768960" y="2406600"/>
            <a:ext cx="133200" cy="133200"/>
          </a:xfrm>
          <a:prstGeom prst="rect">
            <a:avLst/>
          </a:prstGeom>
          <a:noFill/>
          <a:ln w="0">
            <a:noFill/>
          </a:ln>
        </p:spPr>
      </p:pic>
      <p:sp>
        <p:nvSpPr>
          <p:cNvPr id="1413" name=""/>
          <p:cNvSpPr txBox="1"/>
          <p:nvPr/>
        </p:nvSpPr>
        <p:spPr>
          <a:xfrm>
            <a:off x="969480" y="2119320"/>
            <a:ext cx="3085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利用</a:t>
            </a:r>
            <a:r>
              <a:rPr b="0" lang="zh-CN" sz="1050" strike="noStrike" u="none">
                <a:solidFill>
                  <a:srgbClr val="f5a623"/>
                </a:solidFill>
                <a:effectLst/>
                <a:uFillTx/>
                <a:latin typeface="WenQuanYiZenHei"/>
                <a:ea typeface="WenQuanYiZenHei"/>
              </a:rPr>
              <a:t>机器学习算法</a:t>
            </a:r>
            <a:r>
              <a:rPr b="0" lang="zh-CN" sz="1050" strike="noStrike" u="none">
                <a:solidFill>
                  <a:srgbClr val="374151"/>
                </a:solidFill>
                <a:effectLst/>
                <a:uFillTx/>
                <a:latin typeface="WenQuanYiZenHei"/>
                <a:ea typeface="WenQuanYiZenHei"/>
              </a:rPr>
              <a:t>分析历史故障数据和实时系统指标</a:t>
            </a:r>
            <a:endParaRPr b="0" lang="en-US" sz="1050" strike="noStrike" u="none">
              <a:solidFill>
                <a:srgbClr val="000000"/>
              </a:solidFill>
              <a:effectLst/>
              <a:uFillTx/>
              <a:latin typeface="Times New Roman"/>
            </a:endParaRPr>
          </a:p>
        </p:txBody>
      </p:sp>
      <p:pic>
        <p:nvPicPr>
          <p:cNvPr id="1414" name="" descr=""/>
          <p:cNvPicPr/>
          <p:nvPr/>
        </p:nvPicPr>
        <p:blipFill>
          <a:blip r:embed="rId7"/>
          <a:stretch/>
        </p:blipFill>
        <p:spPr>
          <a:xfrm>
            <a:off x="768960" y="2674080"/>
            <a:ext cx="133200" cy="133200"/>
          </a:xfrm>
          <a:prstGeom prst="rect">
            <a:avLst/>
          </a:prstGeom>
          <a:noFill/>
          <a:ln w="0">
            <a:noFill/>
          </a:ln>
        </p:spPr>
      </p:pic>
      <p:sp>
        <p:nvSpPr>
          <p:cNvPr id="1415" name=""/>
          <p:cNvSpPr txBox="1"/>
          <p:nvPr/>
        </p:nvSpPr>
        <p:spPr>
          <a:xfrm>
            <a:off x="969480" y="2386440"/>
            <a:ext cx="20124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预测潜在故障并提前采取预防措施</a:t>
            </a:r>
            <a:endParaRPr b="0" lang="en-US" sz="1050" strike="noStrike" u="none">
              <a:solidFill>
                <a:srgbClr val="000000"/>
              </a:solidFill>
              <a:effectLst/>
              <a:uFillTx/>
              <a:latin typeface="Times New Roman"/>
            </a:endParaRPr>
          </a:p>
        </p:txBody>
      </p:sp>
      <p:sp>
        <p:nvSpPr>
          <p:cNvPr id="1416" name=""/>
          <p:cNvSpPr txBox="1"/>
          <p:nvPr/>
        </p:nvSpPr>
        <p:spPr>
          <a:xfrm>
            <a:off x="969480" y="2653920"/>
            <a:ext cx="403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实例：</a:t>
            </a:r>
            <a:endParaRPr b="0" lang="en-US" sz="1050" strike="noStrike" u="none">
              <a:solidFill>
                <a:srgbClr val="000000"/>
              </a:solidFill>
              <a:effectLst/>
              <a:uFillTx/>
              <a:latin typeface="Times New Roman"/>
            </a:endParaRPr>
          </a:p>
        </p:txBody>
      </p:sp>
      <p:sp>
        <p:nvSpPr>
          <p:cNvPr id="1417" name=""/>
          <p:cNvSpPr txBox="1"/>
          <p:nvPr/>
        </p:nvSpPr>
        <p:spPr>
          <a:xfrm>
            <a:off x="1370520" y="2658600"/>
            <a:ext cx="77940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Google SRE</a:t>
            </a:r>
            <a:endParaRPr b="0" lang="en-US" sz="1050" strike="noStrike" u="none">
              <a:solidFill>
                <a:srgbClr val="000000"/>
              </a:solidFill>
              <a:effectLst/>
              <a:uFillTx/>
              <a:latin typeface="Times New Roman"/>
            </a:endParaRPr>
          </a:p>
        </p:txBody>
      </p:sp>
      <p:sp>
        <p:nvSpPr>
          <p:cNvPr id="1418" name=""/>
          <p:cNvSpPr/>
          <p:nvPr/>
        </p:nvSpPr>
        <p:spPr>
          <a:xfrm>
            <a:off x="5465160" y="1270080"/>
            <a:ext cx="4696920" cy="1771920"/>
          </a:xfrm>
          <a:custGeom>
            <a:avLst/>
            <a:gdLst/>
            <a:ahLst/>
            <a:rect l="0" t="0" r="r" b="b"/>
            <a:pathLst>
              <a:path w="13047" h="4922">
                <a:moveTo>
                  <a:pt x="0" y="4736"/>
                </a:moveTo>
                <a:lnTo>
                  <a:pt x="0" y="186"/>
                </a:lnTo>
                <a:cubicBezTo>
                  <a:pt x="0" y="173"/>
                  <a:pt x="1" y="161"/>
                  <a:pt x="3" y="149"/>
                </a:cubicBezTo>
                <a:cubicBezTo>
                  <a:pt x="4" y="137"/>
                  <a:pt x="7" y="126"/>
                  <a:pt x="10" y="115"/>
                </a:cubicBezTo>
                <a:cubicBezTo>
                  <a:pt x="14" y="103"/>
                  <a:pt x="18" y="93"/>
                  <a:pt x="23" y="82"/>
                </a:cubicBezTo>
                <a:cubicBezTo>
                  <a:pt x="28" y="72"/>
                  <a:pt x="34" y="63"/>
                  <a:pt x="41" y="54"/>
                </a:cubicBezTo>
                <a:cubicBezTo>
                  <a:pt x="47" y="46"/>
                  <a:pt x="54" y="38"/>
                  <a:pt x="62" y="31"/>
                </a:cubicBezTo>
                <a:cubicBezTo>
                  <a:pt x="69" y="24"/>
                  <a:pt x="77" y="19"/>
                  <a:pt x="86" y="14"/>
                </a:cubicBezTo>
                <a:cubicBezTo>
                  <a:pt x="94" y="9"/>
                  <a:pt x="103" y="6"/>
                  <a:pt x="112" y="3"/>
                </a:cubicBezTo>
                <a:cubicBezTo>
                  <a:pt x="121" y="1"/>
                  <a:pt x="130" y="0"/>
                  <a:pt x="139" y="0"/>
                </a:cubicBezTo>
                <a:lnTo>
                  <a:pt x="12861" y="0"/>
                </a:lnTo>
                <a:cubicBezTo>
                  <a:pt x="12873" y="0"/>
                  <a:pt x="12885" y="1"/>
                  <a:pt x="12897" y="3"/>
                </a:cubicBezTo>
                <a:cubicBezTo>
                  <a:pt x="12909" y="6"/>
                  <a:pt x="12921" y="9"/>
                  <a:pt x="12932" y="14"/>
                </a:cubicBezTo>
                <a:cubicBezTo>
                  <a:pt x="12943" y="19"/>
                  <a:pt x="12954" y="24"/>
                  <a:pt x="12964" y="31"/>
                </a:cubicBezTo>
                <a:cubicBezTo>
                  <a:pt x="12974" y="38"/>
                  <a:pt x="12984" y="46"/>
                  <a:pt x="12992" y="54"/>
                </a:cubicBezTo>
                <a:cubicBezTo>
                  <a:pt x="13001" y="63"/>
                  <a:pt x="13008" y="72"/>
                  <a:pt x="13015" y="82"/>
                </a:cubicBezTo>
                <a:cubicBezTo>
                  <a:pt x="13022" y="93"/>
                  <a:pt x="13028" y="103"/>
                  <a:pt x="13032" y="115"/>
                </a:cubicBezTo>
                <a:cubicBezTo>
                  <a:pt x="13037" y="126"/>
                  <a:pt x="13041" y="137"/>
                  <a:pt x="13043" y="149"/>
                </a:cubicBezTo>
                <a:cubicBezTo>
                  <a:pt x="13045" y="161"/>
                  <a:pt x="13047" y="173"/>
                  <a:pt x="13047" y="186"/>
                </a:cubicBezTo>
                <a:lnTo>
                  <a:pt x="13047" y="4736"/>
                </a:lnTo>
                <a:cubicBezTo>
                  <a:pt x="13047" y="4749"/>
                  <a:pt x="13045" y="4761"/>
                  <a:pt x="13043" y="4773"/>
                </a:cubicBezTo>
                <a:cubicBezTo>
                  <a:pt x="13041" y="4785"/>
                  <a:pt x="13037" y="4796"/>
                  <a:pt x="13032" y="4807"/>
                </a:cubicBezTo>
                <a:cubicBezTo>
                  <a:pt x="13028" y="4819"/>
                  <a:pt x="13022" y="4829"/>
                  <a:pt x="13015" y="4840"/>
                </a:cubicBezTo>
                <a:cubicBezTo>
                  <a:pt x="13008" y="4850"/>
                  <a:pt x="13001" y="4859"/>
                  <a:pt x="12992" y="4868"/>
                </a:cubicBezTo>
                <a:cubicBezTo>
                  <a:pt x="12984" y="4876"/>
                  <a:pt x="12974" y="4884"/>
                  <a:pt x="12964" y="4891"/>
                </a:cubicBezTo>
                <a:cubicBezTo>
                  <a:pt x="12954" y="4898"/>
                  <a:pt x="12943" y="4903"/>
                  <a:pt x="12932" y="4908"/>
                </a:cubicBezTo>
                <a:cubicBezTo>
                  <a:pt x="12921" y="4913"/>
                  <a:pt x="12909" y="4916"/>
                  <a:pt x="12897" y="4918"/>
                </a:cubicBezTo>
                <a:cubicBezTo>
                  <a:pt x="12885" y="4921"/>
                  <a:pt x="12873" y="4922"/>
                  <a:pt x="12861" y="4922"/>
                </a:cubicBezTo>
                <a:lnTo>
                  <a:pt x="139" y="4922"/>
                </a:lnTo>
                <a:cubicBezTo>
                  <a:pt x="130" y="4922"/>
                  <a:pt x="121" y="4921"/>
                  <a:pt x="112" y="4918"/>
                </a:cubicBezTo>
                <a:cubicBezTo>
                  <a:pt x="103" y="4916"/>
                  <a:pt x="94" y="4913"/>
                  <a:pt x="86" y="4908"/>
                </a:cubicBezTo>
                <a:cubicBezTo>
                  <a:pt x="77" y="4903"/>
                  <a:pt x="69" y="4898"/>
                  <a:pt x="62" y="4891"/>
                </a:cubicBezTo>
                <a:cubicBezTo>
                  <a:pt x="54" y="4884"/>
                  <a:pt x="47" y="4876"/>
                  <a:pt x="41" y="4868"/>
                </a:cubicBezTo>
                <a:cubicBezTo>
                  <a:pt x="34" y="4859"/>
                  <a:pt x="28" y="4850"/>
                  <a:pt x="23" y="4840"/>
                </a:cubicBezTo>
                <a:cubicBezTo>
                  <a:pt x="18" y="4829"/>
                  <a:pt x="14" y="4819"/>
                  <a:pt x="10" y="4807"/>
                </a:cubicBezTo>
                <a:cubicBezTo>
                  <a:pt x="7" y="4796"/>
                  <a:pt x="4" y="4785"/>
                  <a:pt x="3" y="4773"/>
                </a:cubicBezTo>
                <a:cubicBezTo>
                  <a:pt x="1" y="4761"/>
                  <a:pt x="0" y="4749"/>
                  <a:pt x="0" y="4736"/>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19" name=""/>
          <p:cNvSpPr/>
          <p:nvPr/>
        </p:nvSpPr>
        <p:spPr>
          <a:xfrm>
            <a:off x="5448240" y="1270080"/>
            <a:ext cx="67320" cy="1771920"/>
          </a:xfrm>
          <a:custGeom>
            <a:avLst/>
            <a:gdLst/>
            <a:ahLst/>
            <a:rect l="0" t="0" r="r" b="b"/>
            <a:pathLst>
              <a:path w="187" h="4922">
                <a:moveTo>
                  <a:pt x="0" y="0"/>
                </a:moveTo>
                <a:lnTo>
                  <a:pt x="187" y="0"/>
                </a:lnTo>
                <a:lnTo>
                  <a:pt x="187" y="4922"/>
                </a:lnTo>
                <a:lnTo>
                  <a:pt x="0" y="4922"/>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420" name="" descr=""/>
          <p:cNvPicPr/>
          <p:nvPr/>
        </p:nvPicPr>
        <p:blipFill>
          <a:blip r:embed="rId8"/>
          <a:stretch/>
        </p:blipFill>
        <p:spPr>
          <a:xfrm>
            <a:off x="5682600" y="1470600"/>
            <a:ext cx="501120" cy="501120"/>
          </a:xfrm>
          <a:prstGeom prst="rect">
            <a:avLst/>
          </a:prstGeom>
          <a:noFill/>
          <a:ln w="0">
            <a:noFill/>
          </a:ln>
        </p:spPr>
      </p:pic>
      <p:pic>
        <p:nvPicPr>
          <p:cNvPr id="1421" name="" descr=""/>
          <p:cNvPicPr/>
          <p:nvPr/>
        </p:nvPicPr>
        <p:blipFill>
          <a:blip r:embed="rId9"/>
          <a:stretch/>
        </p:blipFill>
        <p:spPr>
          <a:xfrm>
            <a:off x="5833080" y="1621080"/>
            <a:ext cx="200160" cy="200160"/>
          </a:xfrm>
          <a:prstGeom prst="rect">
            <a:avLst/>
          </a:prstGeom>
          <a:noFill/>
          <a:ln w="0">
            <a:noFill/>
          </a:ln>
        </p:spPr>
      </p:pic>
      <p:sp>
        <p:nvSpPr>
          <p:cNvPr id="1422" name=""/>
          <p:cNvSpPr txBox="1"/>
          <p:nvPr/>
        </p:nvSpPr>
        <p:spPr>
          <a:xfrm>
            <a:off x="2146680" y="2653920"/>
            <a:ext cx="18781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团队预测数据中心冷却系统故障</a:t>
            </a:r>
            <a:endParaRPr b="0" lang="en-US" sz="1050" strike="noStrike" u="none">
              <a:solidFill>
                <a:srgbClr val="000000"/>
              </a:solidFill>
              <a:effectLst/>
              <a:uFillTx/>
              <a:latin typeface="Times New Roman"/>
            </a:endParaRPr>
          </a:p>
        </p:txBody>
      </p:sp>
      <p:sp>
        <p:nvSpPr>
          <p:cNvPr id="1423" name=""/>
          <p:cNvSpPr txBox="1"/>
          <p:nvPr/>
        </p:nvSpPr>
        <p:spPr>
          <a:xfrm>
            <a:off x="6317640" y="1478160"/>
            <a:ext cx="80532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异常检测</a:t>
            </a:r>
            <a:endParaRPr b="0" lang="en-US" sz="1580" strike="noStrike" u="none">
              <a:solidFill>
                <a:srgbClr val="000000"/>
              </a:solidFill>
              <a:effectLst/>
              <a:uFillTx/>
              <a:latin typeface="Times New Roman"/>
            </a:endParaRPr>
          </a:p>
        </p:txBody>
      </p:sp>
      <p:pic>
        <p:nvPicPr>
          <p:cNvPr id="1424" name="" descr=""/>
          <p:cNvPicPr/>
          <p:nvPr/>
        </p:nvPicPr>
        <p:blipFill>
          <a:blip r:embed="rId10"/>
          <a:stretch/>
        </p:blipFill>
        <p:spPr>
          <a:xfrm>
            <a:off x="5682600" y="2139480"/>
            <a:ext cx="133200" cy="133200"/>
          </a:xfrm>
          <a:prstGeom prst="rect">
            <a:avLst/>
          </a:prstGeom>
          <a:noFill/>
          <a:ln w="0">
            <a:noFill/>
          </a:ln>
        </p:spPr>
      </p:pic>
      <p:sp>
        <p:nvSpPr>
          <p:cNvPr id="1425" name=""/>
          <p:cNvSpPr txBox="1"/>
          <p:nvPr/>
        </p:nvSpPr>
        <p:spPr>
          <a:xfrm>
            <a:off x="6317640" y="1756080"/>
            <a:ext cx="1283040" cy="157320"/>
          </a:xfrm>
          <a:prstGeom prst="rect">
            <a:avLst/>
          </a:prstGeom>
          <a:noFill/>
          <a:ln w="0">
            <a:noFill/>
          </a:ln>
        </p:spPr>
        <p:txBody>
          <a:bodyPr wrap="none" lIns="0" rIns="0" tIns="0" bIns="0" anchor="t">
            <a:spAutoFit/>
          </a:bodyPr>
          <a:p>
            <a:r>
              <a:rPr b="0" lang="en-US" sz="1050" strike="noStrike" u="none">
                <a:solidFill>
                  <a:srgbClr val="6b7280"/>
                </a:solidFill>
                <a:effectLst/>
                <a:uFillTx/>
                <a:latin typeface="DejaVuSans"/>
                <a:ea typeface="DejaVuSans"/>
              </a:rPr>
              <a:t>Anomaly Detection</a:t>
            </a:r>
            <a:endParaRPr b="0" lang="en-US" sz="1050" strike="noStrike" u="none">
              <a:solidFill>
                <a:srgbClr val="000000"/>
              </a:solidFill>
              <a:effectLst/>
              <a:uFillTx/>
              <a:latin typeface="Times New Roman"/>
            </a:endParaRPr>
          </a:p>
        </p:txBody>
      </p:sp>
      <p:pic>
        <p:nvPicPr>
          <p:cNvPr id="1426" name="" descr=""/>
          <p:cNvPicPr/>
          <p:nvPr/>
        </p:nvPicPr>
        <p:blipFill>
          <a:blip r:embed="rId11"/>
          <a:stretch/>
        </p:blipFill>
        <p:spPr>
          <a:xfrm>
            <a:off x="5682600" y="2406600"/>
            <a:ext cx="133200" cy="133200"/>
          </a:xfrm>
          <a:prstGeom prst="rect">
            <a:avLst/>
          </a:prstGeom>
          <a:noFill/>
          <a:ln w="0">
            <a:noFill/>
          </a:ln>
        </p:spPr>
      </p:pic>
      <p:sp>
        <p:nvSpPr>
          <p:cNvPr id="1427" name=""/>
          <p:cNvSpPr txBox="1"/>
          <p:nvPr/>
        </p:nvSpPr>
        <p:spPr>
          <a:xfrm>
            <a:off x="5883120" y="2119320"/>
            <a:ext cx="26827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使用</a:t>
            </a:r>
            <a:r>
              <a:rPr b="0" lang="zh-CN" sz="1050" strike="noStrike" u="none">
                <a:solidFill>
                  <a:srgbClr val="f5a623"/>
                </a:solidFill>
                <a:effectLst/>
                <a:uFillTx/>
                <a:latin typeface="WenQuanYiZenHei"/>
                <a:ea typeface="WenQuanYiZenHei"/>
              </a:rPr>
              <a:t>深度学习模型</a:t>
            </a:r>
            <a:r>
              <a:rPr b="0" lang="zh-CN" sz="1050" strike="noStrike" u="none">
                <a:solidFill>
                  <a:srgbClr val="374151"/>
                </a:solidFill>
                <a:effectLst/>
                <a:uFillTx/>
                <a:latin typeface="WenQuanYiZenHei"/>
                <a:ea typeface="WenQuanYiZenHei"/>
              </a:rPr>
              <a:t>识别复杂系统中的异常模式</a:t>
            </a:r>
            <a:endParaRPr b="0" lang="en-US" sz="1050" strike="noStrike" u="none">
              <a:solidFill>
                <a:srgbClr val="000000"/>
              </a:solidFill>
              <a:effectLst/>
              <a:uFillTx/>
              <a:latin typeface="Times New Roman"/>
            </a:endParaRPr>
          </a:p>
        </p:txBody>
      </p:sp>
      <p:pic>
        <p:nvPicPr>
          <p:cNvPr id="1428" name="" descr=""/>
          <p:cNvPicPr/>
          <p:nvPr/>
        </p:nvPicPr>
        <p:blipFill>
          <a:blip r:embed="rId12"/>
          <a:stretch/>
        </p:blipFill>
        <p:spPr>
          <a:xfrm>
            <a:off x="5682600" y="2674080"/>
            <a:ext cx="133200" cy="133200"/>
          </a:xfrm>
          <a:prstGeom prst="rect">
            <a:avLst/>
          </a:prstGeom>
          <a:noFill/>
          <a:ln w="0">
            <a:noFill/>
          </a:ln>
        </p:spPr>
      </p:pic>
      <p:sp>
        <p:nvSpPr>
          <p:cNvPr id="1429" name=""/>
          <p:cNvSpPr txBox="1"/>
          <p:nvPr/>
        </p:nvSpPr>
        <p:spPr>
          <a:xfrm>
            <a:off x="5883120" y="2386440"/>
            <a:ext cx="18781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提高故障检测的准确性和实时性</a:t>
            </a:r>
            <a:endParaRPr b="0" lang="en-US" sz="1050" strike="noStrike" u="none">
              <a:solidFill>
                <a:srgbClr val="000000"/>
              </a:solidFill>
              <a:effectLst/>
              <a:uFillTx/>
              <a:latin typeface="Times New Roman"/>
            </a:endParaRPr>
          </a:p>
        </p:txBody>
      </p:sp>
      <p:sp>
        <p:nvSpPr>
          <p:cNvPr id="1430" name=""/>
          <p:cNvSpPr txBox="1"/>
          <p:nvPr/>
        </p:nvSpPr>
        <p:spPr>
          <a:xfrm>
            <a:off x="5883120" y="2653920"/>
            <a:ext cx="403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实例：</a:t>
            </a:r>
            <a:endParaRPr b="0" lang="en-US" sz="1050" strike="noStrike" u="none">
              <a:solidFill>
                <a:srgbClr val="000000"/>
              </a:solidFill>
              <a:effectLst/>
              <a:uFillTx/>
              <a:latin typeface="Times New Roman"/>
            </a:endParaRPr>
          </a:p>
        </p:txBody>
      </p:sp>
      <p:sp>
        <p:nvSpPr>
          <p:cNvPr id="1431" name=""/>
          <p:cNvSpPr txBox="1"/>
          <p:nvPr/>
        </p:nvSpPr>
        <p:spPr>
          <a:xfrm>
            <a:off x="6284160" y="2658600"/>
            <a:ext cx="122940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IBM Watson AIOps</a:t>
            </a:r>
            <a:endParaRPr b="0" lang="en-US" sz="1050" strike="noStrike" u="none">
              <a:solidFill>
                <a:srgbClr val="000000"/>
              </a:solidFill>
              <a:effectLst/>
              <a:uFillTx/>
              <a:latin typeface="Times New Roman"/>
            </a:endParaRPr>
          </a:p>
        </p:txBody>
      </p:sp>
      <p:sp>
        <p:nvSpPr>
          <p:cNvPr id="1432" name=""/>
          <p:cNvSpPr/>
          <p:nvPr/>
        </p:nvSpPr>
        <p:spPr>
          <a:xfrm>
            <a:off x="551520" y="3242160"/>
            <a:ext cx="4696560" cy="1771920"/>
          </a:xfrm>
          <a:custGeom>
            <a:avLst/>
            <a:gdLst/>
            <a:ahLst/>
            <a:rect l="0" t="0" r="r" b="b"/>
            <a:pathLst>
              <a:path w="13046" h="4922">
                <a:moveTo>
                  <a:pt x="0" y="4737"/>
                </a:moveTo>
                <a:lnTo>
                  <a:pt x="0" y="186"/>
                </a:lnTo>
                <a:cubicBezTo>
                  <a:pt x="0" y="174"/>
                  <a:pt x="0" y="162"/>
                  <a:pt x="2" y="150"/>
                </a:cubicBezTo>
                <a:cubicBezTo>
                  <a:pt x="4" y="138"/>
                  <a:pt x="7" y="126"/>
                  <a:pt x="10" y="115"/>
                </a:cubicBezTo>
                <a:cubicBezTo>
                  <a:pt x="14" y="104"/>
                  <a:pt x="18" y="93"/>
                  <a:pt x="23" y="83"/>
                </a:cubicBezTo>
                <a:cubicBezTo>
                  <a:pt x="28" y="73"/>
                  <a:pt x="34" y="63"/>
                  <a:pt x="40" y="55"/>
                </a:cubicBezTo>
                <a:cubicBezTo>
                  <a:pt x="47" y="46"/>
                  <a:pt x="54" y="38"/>
                  <a:pt x="61" y="31"/>
                </a:cubicBezTo>
                <a:cubicBezTo>
                  <a:pt x="69" y="25"/>
                  <a:pt x="77" y="19"/>
                  <a:pt x="86" y="14"/>
                </a:cubicBezTo>
                <a:cubicBezTo>
                  <a:pt x="94" y="10"/>
                  <a:pt x="103" y="6"/>
                  <a:pt x="112" y="4"/>
                </a:cubicBezTo>
                <a:cubicBezTo>
                  <a:pt x="121" y="1"/>
                  <a:pt x="130" y="0"/>
                  <a:pt x="139" y="0"/>
                </a:cubicBezTo>
                <a:lnTo>
                  <a:pt x="12861" y="0"/>
                </a:lnTo>
                <a:cubicBezTo>
                  <a:pt x="12873" y="0"/>
                  <a:pt x="12885" y="1"/>
                  <a:pt x="12897" y="4"/>
                </a:cubicBezTo>
                <a:cubicBezTo>
                  <a:pt x="12909" y="6"/>
                  <a:pt x="12920" y="10"/>
                  <a:pt x="12932" y="14"/>
                </a:cubicBezTo>
                <a:cubicBezTo>
                  <a:pt x="12943" y="19"/>
                  <a:pt x="12954" y="25"/>
                  <a:pt x="12964" y="31"/>
                </a:cubicBezTo>
                <a:cubicBezTo>
                  <a:pt x="12974" y="38"/>
                  <a:pt x="12983" y="46"/>
                  <a:pt x="12992" y="55"/>
                </a:cubicBezTo>
                <a:cubicBezTo>
                  <a:pt x="13001" y="63"/>
                  <a:pt x="13008" y="73"/>
                  <a:pt x="13015" y="83"/>
                </a:cubicBezTo>
                <a:cubicBezTo>
                  <a:pt x="13022" y="93"/>
                  <a:pt x="13027" y="104"/>
                  <a:pt x="13032" y="115"/>
                </a:cubicBezTo>
                <a:cubicBezTo>
                  <a:pt x="13037" y="126"/>
                  <a:pt x="13040" y="138"/>
                  <a:pt x="13043" y="150"/>
                </a:cubicBezTo>
                <a:cubicBezTo>
                  <a:pt x="13045" y="162"/>
                  <a:pt x="13046" y="174"/>
                  <a:pt x="13046" y="186"/>
                </a:cubicBezTo>
                <a:lnTo>
                  <a:pt x="13046" y="4737"/>
                </a:lnTo>
                <a:cubicBezTo>
                  <a:pt x="13046" y="4749"/>
                  <a:pt x="13045" y="4761"/>
                  <a:pt x="13043" y="4773"/>
                </a:cubicBezTo>
                <a:cubicBezTo>
                  <a:pt x="13040" y="4785"/>
                  <a:pt x="13037" y="4796"/>
                  <a:pt x="13032" y="4808"/>
                </a:cubicBezTo>
                <a:cubicBezTo>
                  <a:pt x="13027" y="4819"/>
                  <a:pt x="13022" y="4830"/>
                  <a:pt x="13015" y="4840"/>
                </a:cubicBezTo>
                <a:cubicBezTo>
                  <a:pt x="13008" y="4850"/>
                  <a:pt x="13001" y="4859"/>
                  <a:pt x="12992" y="4868"/>
                </a:cubicBezTo>
                <a:cubicBezTo>
                  <a:pt x="12983" y="4877"/>
                  <a:pt x="12974" y="4884"/>
                  <a:pt x="12964" y="4891"/>
                </a:cubicBezTo>
                <a:cubicBezTo>
                  <a:pt x="12954" y="4898"/>
                  <a:pt x="12943" y="4904"/>
                  <a:pt x="12932" y="4908"/>
                </a:cubicBezTo>
                <a:cubicBezTo>
                  <a:pt x="12920" y="4913"/>
                  <a:pt x="12909" y="4916"/>
                  <a:pt x="12897" y="4919"/>
                </a:cubicBezTo>
                <a:cubicBezTo>
                  <a:pt x="12885" y="4921"/>
                  <a:pt x="12873" y="4922"/>
                  <a:pt x="12861" y="4922"/>
                </a:cubicBezTo>
                <a:lnTo>
                  <a:pt x="139" y="4922"/>
                </a:lnTo>
                <a:cubicBezTo>
                  <a:pt x="130" y="4922"/>
                  <a:pt x="121" y="4921"/>
                  <a:pt x="112" y="4919"/>
                </a:cubicBezTo>
                <a:cubicBezTo>
                  <a:pt x="103" y="4916"/>
                  <a:pt x="94" y="4913"/>
                  <a:pt x="86" y="4908"/>
                </a:cubicBezTo>
                <a:cubicBezTo>
                  <a:pt x="77" y="4904"/>
                  <a:pt x="69" y="4898"/>
                  <a:pt x="61" y="4891"/>
                </a:cubicBezTo>
                <a:cubicBezTo>
                  <a:pt x="54" y="4884"/>
                  <a:pt x="47" y="4877"/>
                  <a:pt x="40" y="4868"/>
                </a:cubicBezTo>
                <a:cubicBezTo>
                  <a:pt x="34" y="4859"/>
                  <a:pt x="28" y="4850"/>
                  <a:pt x="23" y="4840"/>
                </a:cubicBezTo>
                <a:cubicBezTo>
                  <a:pt x="18" y="4830"/>
                  <a:pt x="14" y="4819"/>
                  <a:pt x="10" y="4808"/>
                </a:cubicBezTo>
                <a:cubicBezTo>
                  <a:pt x="7" y="4796"/>
                  <a:pt x="4" y="4785"/>
                  <a:pt x="2" y="4773"/>
                </a:cubicBezTo>
                <a:cubicBezTo>
                  <a:pt x="0" y="4761"/>
                  <a:pt x="0" y="4749"/>
                  <a:pt x="0" y="4737"/>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33" name=""/>
          <p:cNvSpPr/>
          <p:nvPr/>
        </p:nvSpPr>
        <p:spPr>
          <a:xfrm>
            <a:off x="534600" y="3242160"/>
            <a:ext cx="67320" cy="1771920"/>
          </a:xfrm>
          <a:custGeom>
            <a:avLst/>
            <a:gdLst/>
            <a:ahLst/>
            <a:rect l="0" t="0" r="r" b="b"/>
            <a:pathLst>
              <a:path w="187" h="4922">
                <a:moveTo>
                  <a:pt x="0" y="0"/>
                </a:moveTo>
                <a:lnTo>
                  <a:pt x="187" y="0"/>
                </a:lnTo>
                <a:lnTo>
                  <a:pt x="187" y="4922"/>
                </a:lnTo>
                <a:lnTo>
                  <a:pt x="0" y="4922"/>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434" name="" descr=""/>
          <p:cNvPicPr/>
          <p:nvPr/>
        </p:nvPicPr>
        <p:blipFill>
          <a:blip r:embed="rId13"/>
          <a:stretch/>
        </p:blipFill>
        <p:spPr>
          <a:xfrm>
            <a:off x="768960" y="3443040"/>
            <a:ext cx="501120" cy="501120"/>
          </a:xfrm>
          <a:prstGeom prst="rect">
            <a:avLst/>
          </a:prstGeom>
          <a:noFill/>
          <a:ln w="0">
            <a:noFill/>
          </a:ln>
        </p:spPr>
      </p:pic>
      <p:pic>
        <p:nvPicPr>
          <p:cNvPr id="1435" name="" descr=""/>
          <p:cNvPicPr/>
          <p:nvPr/>
        </p:nvPicPr>
        <p:blipFill>
          <a:blip r:embed="rId14"/>
          <a:stretch/>
        </p:blipFill>
        <p:spPr>
          <a:xfrm>
            <a:off x="910800" y="3593520"/>
            <a:ext cx="225360" cy="200160"/>
          </a:xfrm>
          <a:prstGeom prst="rect">
            <a:avLst/>
          </a:prstGeom>
          <a:noFill/>
          <a:ln w="0">
            <a:noFill/>
          </a:ln>
        </p:spPr>
      </p:pic>
      <p:sp>
        <p:nvSpPr>
          <p:cNvPr id="1436" name=""/>
          <p:cNvSpPr txBox="1"/>
          <p:nvPr/>
        </p:nvSpPr>
        <p:spPr>
          <a:xfrm>
            <a:off x="7500600" y="2653920"/>
            <a:ext cx="10735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实现全栈异常检测</a:t>
            </a:r>
            <a:endParaRPr b="0" lang="en-US" sz="1050" strike="noStrike" u="none">
              <a:solidFill>
                <a:srgbClr val="000000"/>
              </a:solidFill>
              <a:effectLst/>
              <a:uFillTx/>
              <a:latin typeface="Times New Roman"/>
            </a:endParaRPr>
          </a:p>
        </p:txBody>
      </p:sp>
      <p:sp>
        <p:nvSpPr>
          <p:cNvPr id="1437" name=""/>
          <p:cNvSpPr txBox="1"/>
          <p:nvPr/>
        </p:nvSpPr>
        <p:spPr>
          <a:xfrm>
            <a:off x="1404000" y="3450240"/>
            <a:ext cx="80532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根因分析</a:t>
            </a:r>
            <a:endParaRPr b="0" lang="en-US" sz="1580" strike="noStrike" u="none">
              <a:solidFill>
                <a:srgbClr val="000000"/>
              </a:solidFill>
              <a:effectLst/>
              <a:uFillTx/>
              <a:latin typeface="Times New Roman"/>
            </a:endParaRPr>
          </a:p>
        </p:txBody>
      </p:sp>
      <p:pic>
        <p:nvPicPr>
          <p:cNvPr id="1438" name="" descr=""/>
          <p:cNvPicPr/>
          <p:nvPr/>
        </p:nvPicPr>
        <p:blipFill>
          <a:blip r:embed="rId15"/>
          <a:stretch/>
        </p:blipFill>
        <p:spPr>
          <a:xfrm>
            <a:off x="768960" y="4111560"/>
            <a:ext cx="133200" cy="133200"/>
          </a:xfrm>
          <a:prstGeom prst="rect">
            <a:avLst/>
          </a:prstGeom>
          <a:noFill/>
          <a:ln w="0">
            <a:noFill/>
          </a:ln>
        </p:spPr>
      </p:pic>
      <p:sp>
        <p:nvSpPr>
          <p:cNvPr id="1439" name=""/>
          <p:cNvSpPr txBox="1"/>
          <p:nvPr/>
        </p:nvSpPr>
        <p:spPr>
          <a:xfrm>
            <a:off x="1404000" y="3728520"/>
            <a:ext cx="1361520" cy="157320"/>
          </a:xfrm>
          <a:prstGeom prst="rect">
            <a:avLst/>
          </a:prstGeom>
          <a:noFill/>
          <a:ln w="0">
            <a:noFill/>
          </a:ln>
        </p:spPr>
        <p:txBody>
          <a:bodyPr wrap="none" lIns="0" rIns="0" tIns="0" bIns="0" anchor="t">
            <a:spAutoFit/>
          </a:bodyPr>
          <a:p>
            <a:r>
              <a:rPr b="0" lang="en-US" sz="1050" strike="noStrike" u="none">
                <a:solidFill>
                  <a:srgbClr val="6b7280"/>
                </a:solidFill>
                <a:effectLst/>
                <a:uFillTx/>
                <a:latin typeface="DejaVuSans"/>
                <a:ea typeface="DejaVuSans"/>
              </a:rPr>
              <a:t>Root Cause Analysis</a:t>
            </a:r>
            <a:endParaRPr b="0" lang="en-US" sz="1050" strike="noStrike" u="none">
              <a:solidFill>
                <a:srgbClr val="000000"/>
              </a:solidFill>
              <a:effectLst/>
              <a:uFillTx/>
              <a:latin typeface="Times New Roman"/>
            </a:endParaRPr>
          </a:p>
        </p:txBody>
      </p:sp>
      <p:pic>
        <p:nvPicPr>
          <p:cNvPr id="1440" name="" descr=""/>
          <p:cNvPicPr/>
          <p:nvPr/>
        </p:nvPicPr>
        <p:blipFill>
          <a:blip r:embed="rId16"/>
          <a:stretch/>
        </p:blipFill>
        <p:spPr>
          <a:xfrm>
            <a:off x="768960" y="4379040"/>
            <a:ext cx="133200" cy="133200"/>
          </a:xfrm>
          <a:prstGeom prst="rect">
            <a:avLst/>
          </a:prstGeom>
          <a:noFill/>
          <a:ln w="0">
            <a:noFill/>
          </a:ln>
        </p:spPr>
      </p:pic>
      <p:sp>
        <p:nvSpPr>
          <p:cNvPr id="1441" name=""/>
          <p:cNvSpPr txBox="1"/>
          <p:nvPr/>
        </p:nvSpPr>
        <p:spPr>
          <a:xfrm>
            <a:off x="969480" y="4091400"/>
            <a:ext cx="28170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应用</a:t>
            </a:r>
            <a:r>
              <a:rPr b="0" lang="zh-CN" sz="1050" strike="noStrike" u="none">
                <a:solidFill>
                  <a:srgbClr val="f5a623"/>
                </a:solidFill>
                <a:effectLst/>
                <a:uFillTx/>
                <a:latin typeface="WenQuanYiZenHei"/>
                <a:ea typeface="WenQuanYiZenHei"/>
              </a:rPr>
              <a:t>因果推理</a:t>
            </a:r>
            <a:r>
              <a:rPr b="0" lang="zh-CN" sz="1050" strike="noStrike" u="none">
                <a:solidFill>
                  <a:srgbClr val="374151"/>
                </a:solidFill>
                <a:effectLst/>
                <a:uFillTx/>
                <a:latin typeface="WenQuanYiZenHei"/>
                <a:ea typeface="WenQuanYiZenHei"/>
              </a:rPr>
              <a:t>和</a:t>
            </a:r>
            <a:r>
              <a:rPr b="0" lang="zh-CN" sz="1050" strike="noStrike" u="none">
                <a:solidFill>
                  <a:srgbClr val="f5a623"/>
                </a:solidFill>
                <a:effectLst/>
                <a:uFillTx/>
                <a:latin typeface="WenQuanYiZenHei"/>
                <a:ea typeface="WenQuanYiZenHei"/>
              </a:rPr>
              <a:t>知识图谱</a:t>
            </a:r>
            <a:r>
              <a:rPr b="0" lang="zh-CN" sz="1050" strike="noStrike" u="none">
                <a:solidFill>
                  <a:srgbClr val="374151"/>
                </a:solidFill>
                <a:effectLst/>
                <a:uFillTx/>
                <a:latin typeface="WenQuanYiZenHei"/>
                <a:ea typeface="WenQuanYiZenHei"/>
              </a:rPr>
              <a:t>技术自动分析故障根因</a:t>
            </a:r>
            <a:endParaRPr b="0" lang="en-US" sz="1050" strike="noStrike" u="none">
              <a:solidFill>
                <a:srgbClr val="000000"/>
              </a:solidFill>
              <a:effectLst/>
              <a:uFillTx/>
              <a:latin typeface="Times New Roman"/>
            </a:endParaRPr>
          </a:p>
        </p:txBody>
      </p:sp>
      <p:pic>
        <p:nvPicPr>
          <p:cNvPr id="1442" name="" descr=""/>
          <p:cNvPicPr/>
          <p:nvPr/>
        </p:nvPicPr>
        <p:blipFill>
          <a:blip r:embed="rId17"/>
          <a:stretch/>
        </p:blipFill>
        <p:spPr>
          <a:xfrm>
            <a:off x="768960" y="4646160"/>
            <a:ext cx="133200" cy="133200"/>
          </a:xfrm>
          <a:prstGeom prst="rect">
            <a:avLst/>
          </a:prstGeom>
          <a:noFill/>
          <a:ln w="0">
            <a:noFill/>
          </a:ln>
        </p:spPr>
      </p:pic>
      <p:sp>
        <p:nvSpPr>
          <p:cNvPr id="1443" name=""/>
          <p:cNvSpPr txBox="1"/>
          <p:nvPr/>
        </p:nvSpPr>
        <p:spPr>
          <a:xfrm>
            <a:off x="969480" y="4358880"/>
            <a:ext cx="14760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加速故障定位和修复过程</a:t>
            </a:r>
            <a:endParaRPr b="0" lang="en-US" sz="1050" strike="noStrike" u="none">
              <a:solidFill>
                <a:srgbClr val="000000"/>
              </a:solidFill>
              <a:effectLst/>
              <a:uFillTx/>
              <a:latin typeface="Times New Roman"/>
            </a:endParaRPr>
          </a:p>
        </p:txBody>
      </p:sp>
      <p:sp>
        <p:nvSpPr>
          <p:cNvPr id="1444" name=""/>
          <p:cNvSpPr txBox="1"/>
          <p:nvPr/>
        </p:nvSpPr>
        <p:spPr>
          <a:xfrm>
            <a:off x="969480" y="4626360"/>
            <a:ext cx="10735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减少平均修复时间</a:t>
            </a:r>
            <a:endParaRPr b="0" lang="en-US" sz="1050" strike="noStrike" u="none">
              <a:solidFill>
                <a:srgbClr val="000000"/>
              </a:solidFill>
              <a:effectLst/>
              <a:uFillTx/>
              <a:latin typeface="Times New Roman"/>
            </a:endParaRPr>
          </a:p>
        </p:txBody>
      </p:sp>
      <p:sp>
        <p:nvSpPr>
          <p:cNvPr id="1445" name=""/>
          <p:cNvSpPr txBox="1"/>
          <p:nvPr/>
        </p:nvSpPr>
        <p:spPr>
          <a:xfrm>
            <a:off x="2039040" y="4631040"/>
            <a:ext cx="47808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(MTTR)</a:t>
            </a:r>
            <a:endParaRPr b="0" lang="en-US" sz="1050" strike="noStrike" u="none">
              <a:solidFill>
                <a:srgbClr val="000000"/>
              </a:solidFill>
              <a:effectLst/>
              <a:uFillTx/>
              <a:latin typeface="Times New Roman"/>
            </a:endParaRPr>
          </a:p>
        </p:txBody>
      </p:sp>
      <p:sp>
        <p:nvSpPr>
          <p:cNvPr id="1446" name=""/>
          <p:cNvSpPr/>
          <p:nvPr/>
        </p:nvSpPr>
        <p:spPr>
          <a:xfrm>
            <a:off x="5465160" y="3242160"/>
            <a:ext cx="4696920" cy="1771920"/>
          </a:xfrm>
          <a:custGeom>
            <a:avLst/>
            <a:gdLst/>
            <a:ahLst/>
            <a:rect l="0" t="0" r="r" b="b"/>
            <a:pathLst>
              <a:path w="13047" h="4922">
                <a:moveTo>
                  <a:pt x="0" y="4737"/>
                </a:moveTo>
                <a:lnTo>
                  <a:pt x="0" y="186"/>
                </a:lnTo>
                <a:cubicBezTo>
                  <a:pt x="0" y="174"/>
                  <a:pt x="1" y="162"/>
                  <a:pt x="3" y="150"/>
                </a:cubicBezTo>
                <a:cubicBezTo>
                  <a:pt x="4" y="138"/>
                  <a:pt x="7" y="126"/>
                  <a:pt x="10" y="115"/>
                </a:cubicBezTo>
                <a:cubicBezTo>
                  <a:pt x="14" y="104"/>
                  <a:pt x="18" y="93"/>
                  <a:pt x="23" y="83"/>
                </a:cubicBezTo>
                <a:cubicBezTo>
                  <a:pt x="28" y="73"/>
                  <a:pt x="34" y="63"/>
                  <a:pt x="41" y="55"/>
                </a:cubicBezTo>
                <a:cubicBezTo>
                  <a:pt x="47" y="46"/>
                  <a:pt x="54" y="38"/>
                  <a:pt x="62" y="31"/>
                </a:cubicBezTo>
                <a:cubicBezTo>
                  <a:pt x="69" y="25"/>
                  <a:pt x="77" y="19"/>
                  <a:pt x="86" y="14"/>
                </a:cubicBezTo>
                <a:cubicBezTo>
                  <a:pt x="94" y="10"/>
                  <a:pt x="103" y="6"/>
                  <a:pt x="112" y="4"/>
                </a:cubicBezTo>
                <a:cubicBezTo>
                  <a:pt x="121" y="1"/>
                  <a:pt x="130" y="0"/>
                  <a:pt x="139" y="0"/>
                </a:cubicBezTo>
                <a:lnTo>
                  <a:pt x="12861" y="0"/>
                </a:lnTo>
                <a:cubicBezTo>
                  <a:pt x="12873" y="0"/>
                  <a:pt x="12885" y="1"/>
                  <a:pt x="12897" y="4"/>
                </a:cubicBezTo>
                <a:cubicBezTo>
                  <a:pt x="12909" y="6"/>
                  <a:pt x="12921" y="10"/>
                  <a:pt x="12932" y="14"/>
                </a:cubicBezTo>
                <a:cubicBezTo>
                  <a:pt x="12943" y="19"/>
                  <a:pt x="12954" y="25"/>
                  <a:pt x="12964" y="31"/>
                </a:cubicBezTo>
                <a:cubicBezTo>
                  <a:pt x="12974" y="38"/>
                  <a:pt x="12984" y="46"/>
                  <a:pt x="12992" y="55"/>
                </a:cubicBezTo>
                <a:cubicBezTo>
                  <a:pt x="13001" y="63"/>
                  <a:pt x="13008" y="73"/>
                  <a:pt x="13015" y="83"/>
                </a:cubicBezTo>
                <a:cubicBezTo>
                  <a:pt x="13022" y="93"/>
                  <a:pt x="13028" y="104"/>
                  <a:pt x="13032" y="115"/>
                </a:cubicBezTo>
                <a:cubicBezTo>
                  <a:pt x="13037" y="126"/>
                  <a:pt x="13041" y="138"/>
                  <a:pt x="13043" y="150"/>
                </a:cubicBezTo>
                <a:cubicBezTo>
                  <a:pt x="13045" y="162"/>
                  <a:pt x="13047" y="174"/>
                  <a:pt x="13047" y="186"/>
                </a:cubicBezTo>
                <a:lnTo>
                  <a:pt x="13047" y="4737"/>
                </a:lnTo>
                <a:cubicBezTo>
                  <a:pt x="13047" y="4749"/>
                  <a:pt x="13045" y="4761"/>
                  <a:pt x="13043" y="4773"/>
                </a:cubicBezTo>
                <a:cubicBezTo>
                  <a:pt x="13041" y="4785"/>
                  <a:pt x="13037" y="4796"/>
                  <a:pt x="13032" y="4808"/>
                </a:cubicBezTo>
                <a:cubicBezTo>
                  <a:pt x="13028" y="4819"/>
                  <a:pt x="13022" y="4830"/>
                  <a:pt x="13015" y="4840"/>
                </a:cubicBezTo>
                <a:cubicBezTo>
                  <a:pt x="13008" y="4850"/>
                  <a:pt x="13001" y="4859"/>
                  <a:pt x="12992" y="4868"/>
                </a:cubicBezTo>
                <a:cubicBezTo>
                  <a:pt x="12984" y="4877"/>
                  <a:pt x="12974" y="4884"/>
                  <a:pt x="12964" y="4891"/>
                </a:cubicBezTo>
                <a:cubicBezTo>
                  <a:pt x="12954" y="4898"/>
                  <a:pt x="12943" y="4904"/>
                  <a:pt x="12932" y="4908"/>
                </a:cubicBezTo>
                <a:cubicBezTo>
                  <a:pt x="12921" y="4913"/>
                  <a:pt x="12909" y="4916"/>
                  <a:pt x="12897" y="4919"/>
                </a:cubicBezTo>
                <a:cubicBezTo>
                  <a:pt x="12885" y="4921"/>
                  <a:pt x="12873" y="4922"/>
                  <a:pt x="12861" y="4922"/>
                </a:cubicBezTo>
                <a:lnTo>
                  <a:pt x="139" y="4922"/>
                </a:lnTo>
                <a:cubicBezTo>
                  <a:pt x="130" y="4922"/>
                  <a:pt x="121" y="4921"/>
                  <a:pt x="112" y="4919"/>
                </a:cubicBezTo>
                <a:cubicBezTo>
                  <a:pt x="103" y="4916"/>
                  <a:pt x="94" y="4913"/>
                  <a:pt x="86" y="4908"/>
                </a:cubicBezTo>
                <a:cubicBezTo>
                  <a:pt x="77" y="4904"/>
                  <a:pt x="69" y="4898"/>
                  <a:pt x="62" y="4891"/>
                </a:cubicBezTo>
                <a:cubicBezTo>
                  <a:pt x="54" y="4884"/>
                  <a:pt x="47" y="4877"/>
                  <a:pt x="41" y="4868"/>
                </a:cubicBezTo>
                <a:cubicBezTo>
                  <a:pt x="34" y="4859"/>
                  <a:pt x="28" y="4850"/>
                  <a:pt x="23" y="4840"/>
                </a:cubicBezTo>
                <a:cubicBezTo>
                  <a:pt x="18" y="4830"/>
                  <a:pt x="14" y="4819"/>
                  <a:pt x="10" y="4808"/>
                </a:cubicBezTo>
                <a:cubicBezTo>
                  <a:pt x="7" y="4796"/>
                  <a:pt x="4" y="4785"/>
                  <a:pt x="3" y="4773"/>
                </a:cubicBezTo>
                <a:cubicBezTo>
                  <a:pt x="1" y="4761"/>
                  <a:pt x="0" y="4749"/>
                  <a:pt x="0" y="4737"/>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47" name=""/>
          <p:cNvSpPr/>
          <p:nvPr/>
        </p:nvSpPr>
        <p:spPr>
          <a:xfrm>
            <a:off x="5448240" y="3242160"/>
            <a:ext cx="67320" cy="1771920"/>
          </a:xfrm>
          <a:custGeom>
            <a:avLst/>
            <a:gdLst/>
            <a:ahLst/>
            <a:rect l="0" t="0" r="r" b="b"/>
            <a:pathLst>
              <a:path w="187" h="4922">
                <a:moveTo>
                  <a:pt x="0" y="0"/>
                </a:moveTo>
                <a:lnTo>
                  <a:pt x="187" y="0"/>
                </a:lnTo>
                <a:lnTo>
                  <a:pt x="187" y="4922"/>
                </a:lnTo>
                <a:lnTo>
                  <a:pt x="0" y="4922"/>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448" name="" descr=""/>
          <p:cNvPicPr/>
          <p:nvPr/>
        </p:nvPicPr>
        <p:blipFill>
          <a:blip r:embed="rId18"/>
          <a:stretch/>
        </p:blipFill>
        <p:spPr>
          <a:xfrm>
            <a:off x="5682600" y="3443040"/>
            <a:ext cx="501120" cy="501120"/>
          </a:xfrm>
          <a:prstGeom prst="rect">
            <a:avLst/>
          </a:prstGeom>
          <a:noFill/>
          <a:ln w="0">
            <a:noFill/>
          </a:ln>
        </p:spPr>
      </p:pic>
      <p:pic>
        <p:nvPicPr>
          <p:cNvPr id="1449" name="" descr=""/>
          <p:cNvPicPr/>
          <p:nvPr/>
        </p:nvPicPr>
        <p:blipFill>
          <a:blip r:embed="rId19"/>
          <a:stretch/>
        </p:blipFill>
        <p:spPr>
          <a:xfrm>
            <a:off x="5807880" y="3593520"/>
            <a:ext cx="250200" cy="200160"/>
          </a:xfrm>
          <a:prstGeom prst="rect">
            <a:avLst/>
          </a:prstGeom>
          <a:noFill/>
          <a:ln w="0">
            <a:noFill/>
          </a:ln>
        </p:spPr>
      </p:pic>
      <p:sp>
        <p:nvSpPr>
          <p:cNvPr id="1450" name=""/>
          <p:cNvSpPr txBox="1"/>
          <p:nvPr/>
        </p:nvSpPr>
        <p:spPr>
          <a:xfrm>
            <a:off x="2512800" y="4626360"/>
            <a:ext cx="10735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，提高系统可用性</a:t>
            </a:r>
            <a:endParaRPr b="0" lang="en-US" sz="1050" strike="noStrike" u="none">
              <a:solidFill>
                <a:srgbClr val="000000"/>
              </a:solidFill>
              <a:effectLst/>
              <a:uFillTx/>
              <a:latin typeface="Times New Roman"/>
            </a:endParaRPr>
          </a:p>
        </p:txBody>
      </p:sp>
      <p:sp>
        <p:nvSpPr>
          <p:cNvPr id="1451" name=""/>
          <p:cNvSpPr txBox="1"/>
          <p:nvPr/>
        </p:nvSpPr>
        <p:spPr>
          <a:xfrm>
            <a:off x="6317640" y="3450240"/>
            <a:ext cx="120780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自动恢复决策</a:t>
            </a:r>
            <a:endParaRPr b="0" lang="en-US" sz="1580" strike="noStrike" u="none">
              <a:solidFill>
                <a:srgbClr val="000000"/>
              </a:solidFill>
              <a:effectLst/>
              <a:uFillTx/>
              <a:latin typeface="Times New Roman"/>
            </a:endParaRPr>
          </a:p>
        </p:txBody>
      </p:sp>
      <p:pic>
        <p:nvPicPr>
          <p:cNvPr id="1452" name="" descr=""/>
          <p:cNvPicPr/>
          <p:nvPr/>
        </p:nvPicPr>
        <p:blipFill>
          <a:blip r:embed="rId20"/>
          <a:stretch/>
        </p:blipFill>
        <p:spPr>
          <a:xfrm>
            <a:off x="5682600" y="4111560"/>
            <a:ext cx="133200" cy="133200"/>
          </a:xfrm>
          <a:prstGeom prst="rect">
            <a:avLst/>
          </a:prstGeom>
          <a:noFill/>
          <a:ln w="0">
            <a:noFill/>
          </a:ln>
        </p:spPr>
      </p:pic>
      <p:sp>
        <p:nvSpPr>
          <p:cNvPr id="1453" name=""/>
          <p:cNvSpPr txBox="1"/>
          <p:nvPr/>
        </p:nvSpPr>
        <p:spPr>
          <a:xfrm>
            <a:off x="6317640" y="3728520"/>
            <a:ext cx="2099160" cy="157320"/>
          </a:xfrm>
          <a:prstGeom prst="rect">
            <a:avLst/>
          </a:prstGeom>
          <a:noFill/>
          <a:ln w="0">
            <a:noFill/>
          </a:ln>
        </p:spPr>
        <p:txBody>
          <a:bodyPr wrap="none" lIns="0" rIns="0" tIns="0" bIns="0" anchor="t">
            <a:spAutoFit/>
          </a:bodyPr>
          <a:p>
            <a:r>
              <a:rPr b="0" lang="en-US" sz="1050" strike="noStrike" u="none">
                <a:solidFill>
                  <a:srgbClr val="6b7280"/>
                </a:solidFill>
                <a:effectLst/>
                <a:uFillTx/>
                <a:latin typeface="DejaVuSans"/>
                <a:ea typeface="DejaVuSans"/>
              </a:rPr>
              <a:t>Automated Recovery Decisions</a:t>
            </a:r>
            <a:endParaRPr b="0" lang="en-US" sz="1050" strike="noStrike" u="none">
              <a:solidFill>
                <a:srgbClr val="000000"/>
              </a:solidFill>
              <a:effectLst/>
              <a:uFillTx/>
              <a:latin typeface="Times New Roman"/>
            </a:endParaRPr>
          </a:p>
        </p:txBody>
      </p:sp>
      <p:pic>
        <p:nvPicPr>
          <p:cNvPr id="1454" name="" descr=""/>
          <p:cNvPicPr/>
          <p:nvPr/>
        </p:nvPicPr>
        <p:blipFill>
          <a:blip r:embed="rId21"/>
          <a:stretch/>
        </p:blipFill>
        <p:spPr>
          <a:xfrm>
            <a:off x="5682600" y="4379040"/>
            <a:ext cx="133200" cy="133200"/>
          </a:xfrm>
          <a:prstGeom prst="rect">
            <a:avLst/>
          </a:prstGeom>
          <a:noFill/>
          <a:ln w="0">
            <a:noFill/>
          </a:ln>
        </p:spPr>
      </p:pic>
      <p:sp>
        <p:nvSpPr>
          <p:cNvPr id="1455" name=""/>
          <p:cNvSpPr txBox="1"/>
          <p:nvPr/>
        </p:nvSpPr>
        <p:spPr>
          <a:xfrm>
            <a:off x="5883120" y="4091400"/>
            <a:ext cx="18781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利用</a:t>
            </a:r>
            <a:r>
              <a:rPr b="0" lang="zh-CN" sz="1050" strike="noStrike" u="none">
                <a:solidFill>
                  <a:srgbClr val="f5a623"/>
                </a:solidFill>
                <a:effectLst/>
                <a:uFillTx/>
                <a:latin typeface="WenQuanYiZenHei"/>
                <a:ea typeface="WenQuanYiZenHei"/>
              </a:rPr>
              <a:t>强化学习算法</a:t>
            </a:r>
            <a:r>
              <a:rPr b="0" lang="zh-CN" sz="1050" strike="noStrike" u="none">
                <a:solidFill>
                  <a:srgbClr val="374151"/>
                </a:solidFill>
                <a:effectLst/>
                <a:uFillTx/>
                <a:latin typeface="WenQuanYiZenHei"/>
                <a:ea typeface="WenQuanYiZenHei"/>
              </a:rPr>
              <a:t>优化恢复策略</a:t>
            </a:r>
            <a:endParaRPr b="0" lang="en-US" sz="1050" strike="noStrike" u="none">
              <a:solidFill>
                <a:srgbClr val="000000"/>
              </a:solidFill>
              <a:effectLst/>
              <a:uFillTx/>
              <a:latin typeface="Times New Roman"/>
            </a:endParaRPr>
          </a:p>
        </p:txBody>
      </p:sp>
      <p:pic>
        <p:nvPicPr>
          <p:cNvPr id="1456" name="" descr=""/>
          <p:cNvPicPr/>
          <p:nvPr/>
        </p:nvPicPr>
        <p:blipFill>
          <a:blip r:embed="rId22"/>
          <a:stretch/>
        </p:blipFill>
        <p:spPr>
          <a:xfrm>
            <a:off x="5682600" y="4646160"/>
            <a:ext cx="133200" cy="133200"/>
          </a:xfrm>
          <a:prstGeom prst="rect">
            <a:avLst/>
          </a:prstGeom>
          <a:noFill/>
          <a:ln w="0">
            <a:noFill/>
          </a:ln>
        </p:spPr>
      </p:pic>
      <p:sp>
        <p:nvSpPr>
          <p:cNvPr id="1457" name=""/>
          <p:cNvSpPr txBox="1"/>
          <p:nvPr/>
        </p:nvSpPr>
        <p:spPr>
          <a:xfrm>
            <a:off x="5883120" y="4358880"/>
            <a:ext cx="21466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在复杂场景下自动选择最佳恢复方案</a:t>
            </a:r>
            <a:endParaRPr b="0" lang="en-US" sz="1050" strike="noStrike" u="none">
              <a:solidFill>
                <a:srgbClr val="000000"/>
              </a:solidFill>
              <a:effectLst/>
              <a:uFillTx/>
              <a:latin typeface="Times New Roman"/>
            </a:endParaRPr>
          </a:p>
        </p:txBody>
      </p:sp>
      <p:sp>
        <p:nvSpPr>
          <p:cNvPr id="1458" name=""/>
          <p:cNvSpPr txBox="1"/>
          <p:nvPr/>
        </p:nvSpPr>
        <p:spPr>
          <a:xfrm>
            <a:off x="5883120" y="4626360"/>
            <a:ext cx="8053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实例：阿里云</a:t>
            </a:r>
            <a:endParaRPr b="0" lang="en-US" sz="1050" strike="noStrike" u="none">
              <a:solidFill>
                <a:srgbClr val="000000"/>
              </a:solidFill>
              <a:effectLst/>
              <a:uFillTx/>
              <a:latin typeface="Times New Roman"/>
            </a:endParaRPr>
          </a:p>
        </p:txBody>
      </p:sp>
      <p:sp>
        <p:nvSpPr>
          <p:cNvPr id="1459" name=""/>
          <p:cNvSpPr txBox="1"/>
          <p:nvPr/>
        </p:nvSpPr>
        <p:spPr>
          <a:xfrm>
            <a:off x="6685200" y="4631040"/>
            <a:ext cx="40356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AIOPS</a:t>
            </a:r>
            <a:endParaRPr b="0" lang="en-US" sz="1050" strike="noStrike" u="none">
              <a:solidFill>
                <a:srgbClr val="000000"/>
              </a:solidFill>
              <a:effectLst/>
              <a:uFillTx/>
              <a:latin typeface="Times New Roman"/>
            </a:endParaRPr>
          </a:p>
        </p:txBody>
      </p:sp>
      <p:sp>
        <p:nvSpPr>
          <p:cNvPr id="1460" name=""/>
          <p:cNvSpPr/>
          <p:nvPr/>
        </p:nvSpPr>
        <p:spPr>
          <a:xfrm>
            <a:off x="551520" y="5415120"/>
            <a:ext cx="9610560" cy="902880"/>
          </a:xfrm>
          <a:custGeom>
            <a:avLst/>
            <a:gdLst/>
            <a:ahLst/>
            <a:rect l="0" t="0" r="r" b="b"/>
            <a:pathLst>
              <a:path w="26696" h="2508">
                <a:moveTo>
                  <a:pt x="0" y="2322"/>
                </a:moveTo>
                <a:lnTo>
                  <a:pt x="0" y="185"/>
                </a:lnTo>
                <a:cubicBezTo>
                  <a:pt x="0" y="173"/>
                  <a:pt x="0" y="161"/>
                  <a:pt x="2" y="149"/>
                </a:cubicBezTo>
                <a:cubicBezTo>
                  <a:pt x="4" y="137"/>
                  <a:pt x="7" y="125"/>
                  <a:pt x="10" y="114"/>
                </a:cubicBezTo>
                <a:cubicBezTo>
                  <a:pt x="14" y="103"/>
                  <a:pt x="18" y="92"/>
                  <a:pt x="23" y="82"/>
                </a:cubicBezTo>
                <a:cubicBezTo>
                  <a:pt x="28" y="72"/>
                  <a:pt x="34" y="63"/>
                  <a:pt x="40" y="54"/>
                </a:cubicBezTo>
                <a:cubicBezTo>
                  <a:pt x="47" y="45"/>
                  <a:pt x="54" y="38"/>
                  <a:pt x="61" y="31"/>
                </a:cubicBezTo>
                <a:cubicBezTo>
                  <a:pt x="69" y="24"/>
                  <a:pt x="77" y="18"/>
                  <a:pt x="86" y="14"/>
                </a:cubicBezTo>
                <a:cubicBezTo>
                  <a:pt x="94" y="9"/>
                  <a:pt x="103" y="6"/>
                  <a:pt x="112" y="3"/>
                </a:cubicBezTo>
                <a:cubicBezTo>
                  <a:pt x="121" y="1"/>
                  <a:pt x="130" y="0"/>
                  <a:pt x="139" y="0"/>
                </a:cubicBezTo>
                <a:lnTo>
                  <a:pt x="26510" y="0"/>
                </a:lnTo>
                <a:cubicBezTo>
                  <a:pt x="26522" y="0"/>
                  <a:pt x="26534" y="1"/>
                  <a:pt x="26546" y="3"/>
                </a:cubicBezTo>
                <a:cubicBezTo>
                  <a:pt x="26558" y="6"/>
                  <a:pt x="26570" y="9"/>
                  <a:pt x="26581" y="14"/>
                </a:cubicBezTo>
                <a:cubicBezTo>
                  <a:pt x="26592" y="18"/>
                  <a:pt x="26603" y="24"/>
                  <a:pt x="26613" y="31"/>
                </a:cubicBezTo>
                <a:cubicBezTo>
                  <a:pt x="26623" y="38"/>
                  <a:pt x="26633" y="45"/>
                  <a:pt x="26641" y="54"/>
                </a:cubicBezTo>
                <a:cubicBezTo>
                  <a:pt x="26650" y="63"/>
                  <a:pt x="26657" y="72"/>
                  <a:pt x="26664" y="82"/>
                </a:cubicBezTo>
                <a:cubicBezTo>
                  <a:pt x="26671" y="92"/>
                  <a:pt x="26677" y="103"/>
                  <a:pt x="26681" y="114"/>
                </a:cubicBezTo>
                <a:cubicBezTo>
                  <a:pt x="26686" y="125"/>
                  <a:pt x="26690" y="137"/>
                  <a:pt x="26692" y="149"/>
                </a:cubicBezTo>
                <a:cubicBezTo>
                  <a:pt x="26694" y="161"/>
                  <a:pt x="26696" y="173"/>
                  <a:pt x="26696" y="185"/>
                </a:cubicBezTo>
                <a:lnTo>
                  <a:pt x="26696" y="2322"/>
                </a:lnTo>
                <a:cubicBezTo>
                  <a:pt x="26696" y="2334"/>
                  <a:pt x="26694" y="2346"/>
                  <a:pt x="26692" y="2358"/>
                </a:cubicBezTo>
                <a:cubicBezTo>
                  <a:pt x="26690" y="2370"/>
                  <a:pt x="26686" y="2382"/>
                  <a:pt x="26681" y="2393"/>
                </a:cubicBezTo>
                <a:cubicBezTo>
                  <a:pt x="26677" y="2404"/>
                  <a:pt x="26671" y="2415"/>
                  <a:pt x="26664" y="2425"/>
                </a:cubicBezTo>
                <a:cubicBezTo>
                  <a:pt x="26657" y="2435"/>
                  <a:pt x="26650" y="2445"/>
                  <a:pt x="26641" y="2453"/>
                </a:cubicBezTo>
                <a:cubicBezTo>
                  <a:pt x="26633" y="2462"/>
                  <a:pt x="26623" y="2469"/>
                  <a:pt x="26613" y="2476"/>
                </a:cubicBezTo>
                <a:cubicBezTo>
                  <a:pt x="26603" y="2483"/>
                  <a:pt x="26592" y="2489"/>
                  <a:pt x="26581" y="2493"/>
                </a:cubicBezTo>
                <a:cubicBezTo>
                  <a:pt x="26570" y="2498"/>
                  <a:pt x="26558" y="2502"/>
                  <a:pt x="26546" y="2504"/>
                </a:cubicBezTo>
                <a:cubicBezTo>
                  <a:pt x="26534" y="2506"/>
                  <a:pt x="26522" y="2508"/>
                  <a:pt x="26510" y="2508"/>
                </a:cubicBezTo>
                <a:lnTo>
                  <a:pt x="139" y="2508"/>
                </a:lnTo>
                <a:cubicBezTo>
                  <a:pt x="130" y="2508"/>
                  <a:pt x="121" y="2506"/>
                  <a:pt x="112" y="2504"/>
                </a:cubicBezTo>
                <a:cubicBezTo>
                  <a:pt x="103" y="2502"/>
                  <a:pt x="94" y="2498"/>
                  <a:pt x="86" y="2493"/>
                </a:cubicBezTo>
                <a:cubicBezTo>
                  <a:pt x="77" y="2489"/>
                  <a:pt x="69" y="2483"/>
                  <a:pt x="61" y="2476"/>
                </a:cubicBezTo>
                <a:cubicBezTo>
                  <a:pt x="54" y="2469"/>
                  <a:pt x="47" y="2462"/>
                  <a:pt x="40" y="2453"/>
                </a:cubicBezTo>
                <a:cubicBezTo>
                  <a:pt x="34" y="2445"/>
                  <a:pt x="28" y="2435"/>
                  <a:pt x="23" y="2425"/>
                </a:cubicBezTo>
                <a:cubicBezTo>
                  <a:pt x="18" y="2415"/>
                  <a:pt x="14" y="2404"/>
                  <a:pt x="10" y="2393"/>
                </a:cubicBezTo>
                <a:cubicBezTo>
                  <a:pt x="7" y="2382"/>
                  <a:pt x="4" y="2370"/>
                  <a:pt x="2" y="2358"/>
                </a:cubicBezTo>
                <a:cubicBezTo>
                  <a:pt x="0" y="2346"/>
                  <a:pt x="0" y="2334"/>
                  <a:pt x="0" y="2322"/>
                </a:cubicBezTo>
                <a:close/>
              </a:path>
            </a:pathLst>
          </a:custGeom>
          <a:solidFill>
            <a:srgbClr val="1e3a8a">
              <a:alpha val="1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61" name=""/>
          <p:cNvSpPr/>
          <p:nvPr/>
        </p:nvSpPr>
        <p:spPr>
          <a:xfrm>
            <a:off x="534600" y="5415120"/>
            <a:ext cx="67320" cy="902880"/>
          </a:xfrm>
          <a:custGeom>
            <a:avLst/>
            <a:gdLst/>
            <a:ahLst/>
            <a:rect l="0" t="0" r="r" b="b"/>
            <a:pathLst>
              <a:path w="187" h="2508">
                <a:moveTo>
                  <a:pt x="0" y="0"/>
                </a:moveTo>
                <a:lnTo>
                  <a:pt x="187" y="0"/>
                </a:lnTo>
                <a:lnTo>
                  <a:pt x="187" y="2508"/>
                </a:lnTo>
                <a:lnTo>
                  <a:pt x="0" y="2508"/>
                </a:lnTo>
                <a:lnTo>
                  <a:pt x="0" y="0"/>
                </a:lnTo>
                <a:close/>
              </a:path>
            </a:pathLst>
          </a:custGeom>
          <a:solidFill>
            <a:srgbClr val="2563eb"/>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462" name="" descr=""/>
          <p:cNvPicPr/>
          <p:nvPr/>
        </p:nvPicPr>
        <p:blipFill>
          <a:blip r:embed="rId23"/>
          <a:stretch/>
        </p:blipFill>
        <p:spPr>
          <a:xfrm>
            <a:off x="702000" y="5582160"/>
            <a:ext cx="124920" cy="166680"/>
          </a:xfrm>
          <a:prstGeom prst="rect">
            <a:avLst/>
          </a:prstGeom>
          <a:noFill/>
          <a:ln w="0">
            <a:noFill/>
          </a:ln>
        </p:spPr>
      </p:pic>
      <p:sp>
        <p:nvSpPr>
          <p:cNvPr id="1463" name=""/>
          <p:cNvSpPr txBox="1"/>
          <p:nvPr/>
        </p:nvSpPr>
        <p:spPr>
          <a:xfrm>
            <a:off x="7086960" y="4626360"/>
            <a:ext cx="20124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实现大规模分布式系统的智能运维</a:t>
            </a:r>
            <a:endParaRPr b="0" lang="en-US" sz="1050" strike="noStrike" u="none">
              <a:solidFill>
                <a:srgbClr val="000000"/>
              </a:solidFill>
              <a:effectLst/>
              <a:uFillTx/>
              <a:latin typeface="Times New Roman"/>
            </a:endParaRPr>
          </a:p>
        </p:txBody>
      </p:sp>
      <p:sp>
        <p:nvSpPr>
          <p:cNvPr id="1464" name=""/>
          <p:cNvSpPr txBox="1"/>
          <p:nvPr/>
        </p:nvSpPr>
        <p:spPr>
          <a:xfrm>
            <a:off x="894240" y="5563440"/>
            <a:ext cx="671400" cy="212400"/>
          </a:xfrm>
          <a:prstGeom prst="rect">
            <a:avLst/>
          </a:prstGeom>
          <a:noFill/>
          <a:ln w="0">
            <a:noFill/>
          </a:ln>
        </p:spPr>
        <p:txBody>
          <a:bodyPr wrap="none" lIns="0" rIns="0" tIns="0" bIns="0" anchor="t">
            <a:spAutoFit/>
          </a:bodyPr>
          <a:p>
            <a:r>
              <a:rPr b="0" lang="zh-CN" sz="1320" strike="noStrike" u="none">
                <a:solidFill>
                  <a:srgbClr val="1e3a8a"/>
                </a:solidFill>
                <a:effectLst/>
                <a:uFillTx/>
                <a:latin typeface="WenQuanYiZenHei"/>
                <a:ea typeface="WenQuanYiZenHei"/>
              </a:rPr>
              <a:t>未来展望</a:t>
            </a:r>
            <a:endParaRPr b="0" lang="en-US" sz="1320" strike="noStrike" u="none">
              <a:solidFill>
                <a:srgbClr val="000000"/>
              </a:solidFill>
              <a:effectLst/>
              <a:uFillTx/>
              <a:latin typeface="Times New Roman"/>
            </a:endParaRPr>
          </a:p>
        </p:txBody>
      </p:sp>
      <p:sp>
        <p:nvSpPr>
          <p:cNvPr id="1465" name=""/>
          <p:cNvSpPr txBox="1"/>
          <p:nvPr/>
        </p:nvSpPr>
        <p:spPr>
          <a:xfrm>
            <a:off x="702000" y="5796000"/>
            <a:ext cx="2689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随着</a:t>
            </a:r>
            <a:endParaRPr b="0" lang="en-US" sz="1050" strike="noStrike" u="none">
              <a:solidFill>
                <a:srgbClr val="000000"/>
              </a:solidFill>
              <a:effectLst/>
              <a:uFillTx/>
              <a:latin typeface="Times New Roman"/>
            </a:endParaRPr>
          </a:p>
        </p:txBody>
      </p:sp>
      <p:sp>
        <p:nvSpPr>
          <p:cNvPr id="1466" name=""/>
          <p:cNvSpPr txBox="1"/>
          <p:nvPr/>
        </p:nvSpPr>
        <p:spPr>
          <a:xfrm>
            <a:off x="969480" y="5800680"/>
            <a:ext cx="13320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AI</a:t>
            </a:r>
            <a:endParaRPr b="0" lang="en-US" sz="1050" strike="noStrike" u="none">
              <a:solidFill>
                <a:srgbClr val="000000"/>
              </a:solidFill>
              <a:effectLst/>
              <a:uFillTx/>
              <a:latin typeface="Times New Roman"/>
            </a:endParaRPr>
          </a:p>
        </p:txBody>
      </p:sp>
      <p:sp>
        <p:nvSpPr>
          <p:cNvPr id="1467" name=""/>
          <p:cNvSpPr txBox="1"/>
          <p:nvPr/>
        </p:nvSpPr>
        <p:spPr>
          <a:xfrm>
            <a:off x="1100160" y="5796000"/>
            <a:ext cx="8053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技术的发展，</a:t>
            </a:r>
            <a:endParaRPr b="0" lang="en-US" sz="1050" strike="noStrike" u="none">
              <a:solidFill>
                <a:srgbClr val="000000"/>
              </a:solidFill>
              <a:effectLst/>
              <a:uFillTx/>
              <a:latin typeface="Times New Roman"/>
            </a:endParaRPr>
          </a:p>
        </p:txBody>
      </p:sp>
      <p:sp>
        <p:nvSpPr>
          <p:cNvPr id="1468" name=""/>
          <p:cNvSpPr txBox="1"/>
          <p:nvPr/>
        </p:nvSpPr>
        <p:spPr>
          <a:xfrm>
            <a:off x="1902600" y="5800680"/>
            <a:ext cx="392400" cy="157320"/>
          </a:xfrm>
          <a:prstGeom prst="rect">
            <a:avLst/>
          </a:prstGeom>
          <a:noFill/>
          <a:ln w="0">
            <a:noFill/>
          </a:ln>
        </p:spPr>
        <p:txBody>
          <a:bodyPr wrap="none" lIns="0" rIns="0" tIns="0" bIns="0" anchor="t">
            <a:spAutoFit/>
          </a:bodyPr>
          <a:p>
            <a:r>
              <a:rPr b="0" lang="en-US" sz="1050" strike="noStrike" u="none">
                <a:solidFill>
                  <a:srgbClr val="f5a623"/>
                </a:solidFill>
                <a:effectLst/>
                <a:uFillTx/>
                <a:latin typeface="DejaVuSans"/>
                <a:ea typeface="DejaVuSans"/>
              </a:rPr>
              <a:t>AIOps</a:t>
            </a:r>
            <a:endParaRPr b="0" lang="en-US" sz="1050" strike="noStrike" u="none">
              <a:solidFill>
                <a:srgbClr val="000000"/>
              </a:solidFill>
              <a:effectLst/>
              <a:uFillTx/>
              <a:latin typeface="Times New Roman"/>
            </a:endParaRPr>
          </a:p>
        </p:txBody>
      </p:sp>
      <p:sp>
        <p:nvSpPr>
          <p:cNvPr id="1469" name=""/>
          <p:cNvSpPr txBox="1"/>
          <p:nvPr/>
        </p:nvSpPr>
        <p:spPr>
          <a:xfrm>
            <a:off x="2293200" y="5796000"/>
            <a:ext cx="3353400" cy="169560"/>
          </a:xfrm>
          <a:prstGeom prst="rect">
            <a:avLst/>
          </a:prstGeom>
          <a:noFill/>
          <a:ln w="0">
            <a:noFill/>
          </a:ln>
        </p:spPr>
        <p:txBody>
          <a:bodyPr wrap="none" lIns="0" rIns="0" tIns="0" bIns="0" anchor="t">
            <a:spAutoFit/>
          </a:bodyPr>
          <a:p>
            <a:r>
              <a:rPr b="0" lang="zh-CN" sz="1050" strike="noStrike" u="none">
                <a:solidFill>
                  <a:srgbClr val="f5a623"/>
                </a:solidFill>
                <a:effectLst/>
                <a:uFillTx/>
                <a:latin typeface="WenQuanYiZenHei"/>
                <a:ea typeface="WenQuanYiZenHei"/>
              </a:rPr>
              <a:t>平台</a:t>
            </a:r>
            <a:r>
              <a:rPr b="0" lang="zh-CN" sz="1050" strike="noStrike" u="none">
                <a:solidFill>
                  <a:srgbClr val="374151"/>
                </a:solidFill>
                <a:effectLst/>
                <a:uFillTx/>
                <a:latin typeface="WenQuanYiZenHei"/>
                <a:ea typeface="WenQuanYiZenHei"/>
              </a:rPr>
              <a:t>将整合故障预测、检测、分析和自动修复能力，实现</a:t>
            </a:r>
            <a:endParaRPr b="0" lang="en-US" sz="1050" strike="noStrike" u="none">
              <a:solidFill>
                <a:srgbClr val="000000"/>
              </a:solidFill>
              <a:effectLst/>
              <a:uFillTx/>
              <a:latin typeface="Times New Roman"/>
            </a:endParaRPr>
          </a:p>
        </p:txBody>
      </p:sp>
      <p:sp>
        <p:nvSpPr>
          <p:cNvPr id="1470" name=""/>
          <p:cNvSpPr txBox="1"/>
          <p:nvPr/>
        </p:nvSpPr>
        <p:spPr>
          <a:xfrm>
            <a:off x="5635800" y="5800680"/>
            <a:ext cx="13320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IT</a:t>
            </a:r>
            <a:endParaRPr b="0" lang="en-US" sz="1050" strike="noStrike" u="none">
              <a:solidFill>
                <a:srgbClr val="000000"/>
              </a:solidFill>
              <a:effectLst/>
              <a:uFillTx/>
              <a:latin typeface="Times New Roman"/>
            </a:endParaRPr>
          </a:p>
        </p:txBody>
      </p:sp>
      <p:sp>
        <p:nvSpPr>
          <p:cNvPr id="1471" name=""/>
          <p:cNvSpPr txBox="1"/>
          <p:nvPr/>
        </p:nvSpPr>
        <p:spPr>
          <a:xfrm>
            <a:off x="5757120" y="5796000"/>
            <a:ext cx="415836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运维的智能化和自动化，大幅降低人为错误，提高系统可靠性，为业务</a:t>
            </a:r>
            <a:endParaRPr b="0" lang="en-US" sz="1050" strike="noStrike" u="none">
              <a:solidFill>
                <a:srgbClr val="000000"/>
              </a:solidFill>
              <a:effectLst/>
              <a:uFillTx/>
              <a:latin typeface="Times New Roman"/>
            </a:endParaRPr>
          </a:p>
        </p:txBody>
      </p:sp>
      <p:sp>
        <p:nvSpPr>
          <p:cNvPr id="1472" name=""/>
          <p:cNvSpPr/>
          <p:nvPr/>
        </p:nvSpPr>
        <p:spPr>
          <a:xfrm>
            <a:off x="0" y="6451200"/>
            <a:ext cx="10696680" cy="401400"/>
          </a:xfrm>
          <a:custGeom>
            <a:avLst/>
            <a:gdLst/>
            <a:ahLst/>
            <a:rect l="0" t="0" r="r" b="b"/>
            <a:pathLst>
              <a:path w="29713" h="1115">
                <a:moveTo>
                  <a:pt x="0" y="0"/>
                </a:moveTo>
                <a:lnTo>
                  <a:pt x="29713" y="0"/>
                </a:lnTo>
                <a:lnTo>
                  <a:pt x="29713" y="1115"/>
                </a:lnTo>
                <a:lnTo>
                  <a:pt x="0" y="1115"/>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73" name=""/>
          <p:cNvSpPr txBox="1"/>
          <p:nvPr/>
        </p:nvSpPr>
        <p:spPr>
          <a:xfrm>
            <a:off x="702000" y="5996880"/>
            <a:ext cx="20124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无损恢复提供强有力的技术支撑。</a:t>
            </a:r>
            <a:endParaRPr b="0" lang="en-US" sz="1050" strike="noStrike" u="none">
              <a:solidFill>
                <a:srgbClr val="000000"/>
              </a:solidFill>
              <a:effectLst/>
              <a:uFillTx/>
              <a:latin typeface="Times New Roman"/>
            </a:endParaRPr>
          </a:p>
        </p:txBody>
      </p:sp>
      <p:sp>
        <p:nvSpPr>
          <p:cNvPr id="1474" name=""/>
          <p:cNvSpPr txBox="1"/>
          <p:nvPr/>
        </p:nvSpPr>
        <p:spPr>
          <a:xfrm>
            <a:off x="534960" y="6564960"/>
            <a:ext cx="2414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业务无损恢复：技术深析与行业应用案例</a:t>
            </a:r>
            <a:endParaRPr b="0" lang="en-US" sz="1050" strike="noStrike" u="none">
              <a:solidFill>
                <a:srgbClr val="000000"/>
              </a:solidFill>
              <a:effectLst/>
              <a:uFillTx/>
              <a:latin typeface="Times New Roman"/>
            </a:endParaRPr>
          </a:p>
        </p:txBody>
      </p:sp>
      <p:sp>
        <p:nvSpPr>
          <p:cNvPr id="1475" name=""/>
          <p:cNvSpPr txBox="1"/>
          <p:nvPr/>
        </p:nvSpPr>
        <p:spPr>
          <a:xfrm>
            <a:off x="9691560" y="6569640"/>
            <a:ext cx="47232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21 / 24</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6" name=""/>
          <p:cNvSpPr/>
          <p:nvPr/>
        </p:nvSpPr>
        <p:spPr>
          <a:xfrm>
            <a:off x="0" y="0"/>
            <a:ext cx="10696680" cy="6251040"/>
          </a:xfrm>
          <a:custGeom>
            <a:avLst/>
            <a:gdLst/>
            <a:ahLst/>
            <a:rect l="0" t="0" r="r" b="b"/>
            <a:pathLst>
              <a:path w="29713" h="17364">
                <a:moveTo>
                  <a:pt x="0" y="0"/>
                </a:moveTo>
                <a:lnTo>
                  <a:pt x="29713" y="0"/>
                </a:lnTo>
                <a:lnTo>
                  <a:pt x="29713" y="17364"/>
                </a:lnTo>
                <a:lnTo>
                  <a:pt x="0" y="17364"/>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477" name="" descr=""/>
          <p:cNvPicPr/>
          <p:nvPr/>
        </p:nvPicPr>
        <p:blipFill>
          <a:blip r:embed="rId1"/>
          <a:stretch/>
        </p:blipFill>
        <p:spPr>
          <a:xfrm>
            <a:off x="0" y="0"/>
            <a:ext cx="10696320" cy="6250320"/>
          </a:xfrm>
          <a:prstGeom prst="rect">
            <a:avLst/>
          </a:prstGeom>
          <a:noFill/>
          <a:ln w="0">
            <a:noFill/>
          </a:ln>
        </p:spPr>
      </p:pic>
      <p:pic>
        <p:nvPicPr>
          <p:cNvPr id="1478" name="" descr=""/>
          <p:cNvPicPr/>
          <p:nvPr/>
        </p:nvPicPr>
        <p:blipFill>
          <a:blip r:embed="rId2"/>
          <a:stretch/>
        </p:blipFill>
        <p:spPr>
          <a:xfrm>
            <a:off x="0" y="0"/>
            <a:ext cx="10696320" cy="1002600"/>
          </a:xfrm>
          <a:prstGeom prst="rect">
            <a:avLst/>
          </a:prstGeom>
          <a:noFill/>
          <a:ln w="0">
            <a:noFill/>
          </a:ln>
        </p:spPr>
      </p:pic>
      <p:sp>
        <p:nvSpPr>
          <p:cNvPr id="1479" name=""/>
          <p:cNvSpPr txBox="1"/>
          <p:nvPr/>
        </p:nvSpPr>
        <p:spPr>
          <a:xfrm>
            <a:off x="534960" y="178200"/>
            <a:ext cx="5404680" cy="378360"/>
          </a:xfrm>
          <a:prstGeom prst="rect">
            <a:avLst/>
          </a:prstGeom>
          <a:noFill/>
          <a:ln w="0">
            <a:noFill/>
          </a:ln>
        </p:spPr>
        <p:txBody>
          <a:bodyPr wrap="none" lIns="0" rIns="0" tIns="0" bIns="0" anchor="t">
            <a:spAutoFit/>
          </a:bodyPr>
          <a:p>
            <a:r>
              <a:rPr b="0" lang="zh-CN" sz="2370" strike="noStrike" u="none">
                <a:solidFill>
                  <a:srgbClr val="ffffff"/>
                </a:solidFill>
                <a:effectLst/>
                <a:uFillTx/>
                <a:latin typeface="WenQuanYiZenHei"/>
                <a:ea typeface="WenQuanYiZenHei"/>
              </a:rPr>
              <a:t>未来趋势：边缘计算场景下的业务连续性</a:t>
            </a:r>
            <a:endParaRPr b="0" lang="en-US" sz="2370" strike="noStrike" u="none">
              <a:solidFill>
                <a:srgbClr val="000000"/>
              </a:solidFill>
              <a:effectLst/>
              <a:uFillTx/>
              <a:latin typeface="Times New Roman"/>
            </a:endParaRPr>
          </a:p>
        </p:txBody>
      </p:sp>
      <p:sp>
        <p:nvSpPr>
          <p:cNvPr id="1480" name=""/>
          <p:cNvSpPr txBox="1"/>
          <p:nvPr/>
        </p:nvSpPr>
        <p:spPr>
          <a:xfrm>
            <a:off x="534960" y="614880"/>
            <a:ext cx="26892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探讨</a:t>
            </a:r>
            <a:endParaRPr b="0" lang="en-US" sz="1050" strike="noStrike" u="none">
              <a:solidFill>
                <a:srgbClr val="000000"/>
              </a:solidFill>
              <a:effectLst/>
              <a:uFillTx/>
              <a:latin typeface="Times New Roman"/>
            </a:endParaRPr>
          </a:p>
        </p:txBody>
      </p:sp>
      <p:sp>
        <p:nvSpPr>
          <p:cNvPr id="1481" name=""/>
          <p:cNvSpPr txBox="1"/>
          <p:nvPr/>
        </p:nvSpPr>
        <p:spPr>
          <a:xfrm>
            <a:off x="802080" y="619560"/>
            <a:ext cx="20412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IoT</a:t>
            </a:r>
            <a:endParaRPr b="0" lang="en-US" sz="1050" strike="noStrike" u="none">
              <a:solidFill>
                <a:srgbClr val="000000"/>
              </a:solidFill>
              <a:effectLst/>
              <a:uFillTx/>
              <a:latin typeface="Times New Roman"/>
            </a:endParaRPr>
          </a:p>
        </p:txBody>
      </p:sp>
      <p:pic>
        <p:nvPicPr>
          <p:cNvPr id="1482" name="" descr=""/>
          <p:cNvPicPr/>
          <p:nvPr/>
        </p:nvPicPr>
        <p:blipFill>
          <a:blip r:embed="rId3"/>
          <a:stretch/>
        </p:blipFill>
        <p:spPr>
          <a:xfrm>
            <a:off x="534960" y="1303560"/>
            <a:ext cx="200160" cy="200160"/>
          </a:xfrm>
          <a:prstGeom prst="rect">
            <a:avLst/>
          </a:prstGeom>
          <a:noFill/>
          <a:ln w="0">
            <a:noFill/>
          </a:ln>
        </p:spPr>
      </p:pic>
      <p:sp>
        <p:nvSpPr>
          <p:cNvPr id="1483" name=""/>
          <p:cNvSpPr txBox="1"/>
          <p:nvPr/>
        </p:nvSpPr>
        <p:spPr>
          <a:xfrm>
            <a:off x="1005120" y="614880"/>
            <a:ext cx="34876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和边缘计算环境中实现业务无损恢复的挑战及创新解决方案</a:t>
            </a:r>
            <a:endParaRPr b="0" lang="en-US" sz="1050" strike="noStrike" u="none">
              <a:solidFill>
                <a:srgbClr val="000000"/>
              </a:solidFill>
              <a:effectLst/>
              <a:uFillTx/>
              <a:latin typeface="Times New Roman"/>
            </a:endParaRPr>
          </a:p>
        </p:txBody>
      </p:sp>
      <p:sp>
        <p:nvSpPr>
          <p:cNvPr id="1484" name=""/>
          <p:cNvSpPr/>
          <p:nvPr/>
        </p:nvSpPr>
        <p:spPr>
          <a:xfrm>
            <a:off x="551520" y="1671120"/>
            <a:ext cx="2223000" cy="902880"/>
          </a:xfrm>
          <a:custGeom>
            <a:avLst/>
            <a:gdLst/>
            <a:ahLst/>
            <a:rect l="0" t="0" r="r" b="b"/>
            <a:pathLst>
              <a:path w="6175" h="2508">
                <a:moveTo>
                  <a:pt x="0" y="2322"/>
                </a:moveTo>
                <a:lnTo>
                  <a:pt x="0" y="186"/>
                </a:lnTo>
                <a:cubicBezTo>
                  <a:pt x="0" y="174"/>
                  <a:pt x="0" y="162"/>
                  <a:pt x="2" y="150"/>
                </a:cubicBezTo>
                <a:cubicBezTo>
                  <a:pt x="4" y="138"/>
                  <a:pt x="7" y="126"/>
                  <a:pt x="10" y="115"/>
                </a:cubicBezTo>
                <a:cubicBezTo>
                  <a:pt x="14" y="103"/>
                  <a:pt x="18" y="93"/>
                  <a:pt x="23" y="83"/>
                </a:cubicBezTo>
                <a:cubicBezTo>
                  <a:pt x="28" y="73"/>
                  <a:pt x="34" y="63"/>
                  <a:pt x="40" y="55"/>
                </a:cubicBezTo>
                <a:cubicBezTo>
                  <a:pt x="47" y="46"/>
                  <a:pt x="54" y="38"/>
                  <a:pt x="61" y="31"/>
                </a:cubicBezTo>
                <a:cubicBezTo>
                  <a:pt x="69" y="25"/>
                  <a:pt x="77" y="19"/>
                  <a:pt x="86" y="14"/>
                </a:cubicBezTo>
                <a:cubicBezTo>
                  <a:pt x="94" y="10"/>
                  <a:pt x="103" y="6"/>
                  <a:pt x="112" y="4"/>
                </a:cubicBezTo>
                <a:cubicBezTo>
                  <a:pt x="121" y="1"/>
                  <a:pt x="130" y="0"/>
                  <a:pt x="139" y="0"/>
                </a:cubicBezTo>
                <a:lnTo>
                  <a:pt x="5990" y="0"/>
                </a:lnTo>
                <a:cubicBezTo>
                  <a:pt x="6002" y="0"/>
                  <a:pt x="6014" y="1"/>
                  <a:pt x="6026" y="4"/>
                </a:cubicBezTo>
                <a:cubicBezTo>
                  <a:pt x="6038" y="6"/>
                  <a:pt x="6049" y="10"/>
                  <a:pt x="6061" y="14"/>
                </a:cubicBezTo>
                <a:cubicBezTo>
                  <a:pt x="6072" y="19"/>
                  <a:pt x="6083" y="25"/>
                  <a:pt x="6093" y="31"/>
                </a:cubicBezTo>
                <a:cubicBezTo>
                  <a:pt x="6103" y="38"/>
                  <a:pt x="6112" y="46"/>
                  <a:pt x="6121" y="55"/>
                </a:cubicBezTo>
                <a:cubicBezTo>
                  <a:pt x="6129" y="63"/>
                  <a:pt x="6137" y="73"/>
                  <a:pt x="6144" y="83"/>
                </a:cubicBezTo>
                <a:cubicBezTo>
                  <a:pt x="6151" y="93"/>
                  <a:pt x="6156" y="103"/>
                  <a:pt x="6161" y="115"/>
                </a:cubicBezTo>
                <a:cubicBezTo>
                  <a:pt x="6166" y="126"/>
                  <a:pt x="6169" y="138"/>
                  <a:pt x="6172" y="150"/>
                </a:cubicBezTo>
                <a:cubicBezTo>
                  <a:pt x="6174" y="162"/>
                  <a:pt x="6175" y="174"/>
                  <a:pt x="6175" y="186"/>
                </a:cubicBezTo>
                <a:lnTo>
                  <a:pt x="6175" y="2322"/>
                </a:lnTo>
                <a:cubicBezTo>
                  <a:pt x="6175" y="2335"/>
                  <a:pt x="6174" y="2347"/>
                  <a:pt x="6172" y="2359"/>
                </a:cubicBezTo>
                <a:cubicBezTo>
                  <a:pt x="6169" y="2371"/>
                  <a:pt x="6166" y="2382"/>
                  <a:pt x="6161" y="2393"/>
                </a:cubicBezTo>
                <a:cubicBezTo>
                  <a:pt x="6156" y="2405"/>
                  <a:pt x="6151" y="2415"/>
                  <a:pt x="6144" y="2426"/>
                </a:cubicBezTo>
                <a:cubicBezTo>
                  <a:pt x="6137" y="2436"/>
                  <a:pt x="6129" y="2445"/>
                  <a:pt x="6121" y="2454"/>
                </a:cubicBezTo>
                <a:cubicBezTo>
                  <a:pt x="6112" y="2462"/>
                  <a:pt x="6103" y="2470"/>
                  <a:pt x="6093" y="2477"/>
                </a:cubicBezTo>
                <a:cubicBezTo>
                  <a:pt x="6083" y="2484"/>
                  <a:pt x="6072" y="2489"/>
                  <a:pt x="6061" y="2494"/>
                </a:cubicBezTo>
                <a:cubicBezTo>
                  <a:pt x="6049" y="2499"/>
                  <a:pt x="6038" y="2502"/>
                  <a:pt x="6026" y="2505"/>
                </a:cubicBezTo>
                <a:cubicBezTo>
                  <a:pt x="6014" y="2507"/>
                  <a:pt x="6002" y="2508"/>
                  <a:pt x="5990" y="2508"/>
                </a:cubicBezTo>
                <a:lnTo>
                  <a:pt x="139" y="2508"/>
                </a:lnTo>
                <a:cubicBezTo>
                  <a:pt x="130" y="2508"/>
                  <a:pt x="121" y="2507"/>
                  <a:pt x="112" y="2505"/>
                </a:cubicBezTo>
                <a:cubicBezTo>
                  <a:pt x="103" y="2502"/>
                  <a:pt x="94" y="2499"/>
                  <a:pt x="86" y="2494"/>
                </a:cubicBezTo>
                <a:cubicBezTo>
                  <a:pt x="77" y="2489"/>
                  <a:pt x="69" y="2484"/>
                  <a:pt x="61" y="2477"/>
                </a:cubicBezTo>
                <a:cubicBezTo>
                  <a:pt x="54" y="2470"/>
                  <a:pt x="47" y="2462"/>
                  <a:pt x="40" y="2454"/>
                </a:cubicBezTo>
                <a:cubicBezTo>
                  <a:pt x="34" y="2445"/>
                  <a:pt x="28" y="2436"/>
                  <a:pt x="23" y="2426"/>
                </a:cubicBezTo>
                <a:cubicBezTo>
                  <a:pt x="18" y="2415"/>
                  <a:pt x="14" y="2405"/>
                  <a:pt x="10" y="2393"/>
                </a:cubicBezTo>
                <a:cubicBezTo>
                  <a:pt x="7" y="2382"/>
                  <a:pt x="4" y="2371"/>
                  <a:pt x="2" y="2359"/>
                </a:cubicBezTo>
                <a:cubicBezTo>
                  <a:pt x="0" y="2347"/>
                  <a:pt x="0" y="2335"/>
                  <a:pt x="0" y="2322"/>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85" name=""/>
          <p:cNvSpPr/>
          <p:nvPr/>
        </p:nvSpPr>
        <p:spPr>
          <a:xfrm>
            <a:off x="534600" y="1671120"/>
            <a:ext cx="67320" cy="902880"/>
          </a:xfrm>
          <a:custGeom>
            <a:avLst/>
            <a:gdLst/>
            <a:ahLst/>
            <a:rect l="0" t="0" r="r" b="b"/>
            <a:pathLst>
              <a:path w="187" h="2508">
                <a:moveTo>
                  <a:pt x="0" y="0"/>
                </a:moveTo>
                <a:lnTo>
                  <a:pt x="187" y="0"/>
                </a:lnTo>
                <a:lnTo>
                  <a:pt x="187" y="2508"/>
                </a:lnTo>
                <a:lnTo>
                  <a:pt x="0" y="2508"/>
                </a:lnTo>
                <a:lnTo>
                  <a:pt x="0" y="0"/>
                </a:lnTo>
                <a:close/>
              </a:path>
            </a:pathLst>
          </a:custGeom>
          <a:solidFill>
            <a:srgbClr val="f8717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486" name="" descr=""/>
          <p:cNvPicPr/>
          <p:nvPr/>
        </p:nvPicPr>
        <p:blipFill>
          <a:blip r:embed="rId4"/>
          <a:stretch/>
        </p:blipFill>
        <p:spPr>
          <a:xfrm>
            <a:off x="702000" y="1821600"/>
            <a:ext cx="200160" cy="200160"/>
          </a:xfrm>
          <a:prstGeom prst="rect">
            <a:avLst/>
          </a:prstGeom>
          <a:noFill/>
          <a:ln w="0">
            <a:noFill/>
          </a:ln>
        </p:spPr>
      </p:pic>
      <p:sp>
        <p:nvSpPr>
          <p:cNvPr id="1487" name=""/>
          <p:cNvSpPr txBox="1"/>
          <p:nvPr/>
        </p:nvSpPr>
        <p:spPr>
          <a:xfrm>
            <a:off x="835560" y="1277640"/>
            <a:ext cx="221364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边缘计算环境面临的挑战</a:t>
            </a:r>
            <a:endParaRPr b="0" lang="en-US" sz="1580" strike="noStrike" u="none">
              <a:solidFill>
                <a:srgbClr val="000000"/>
              </a:solidFill>
              <a:effectLst/>
              <a:uFillTx/>
              <a:latin typeface="Times New Roman"/>
            </a:endParaRPr>
          </a:p>
        </p:txBody>
      </p:sp>
      <p:sp>
        <p:nvSpPr>
          <p:cNvPr id="1488" name=""/>
          <p:cNvSpPr txBox="1"/>
          <p:nvPr/>
        </p:nvSpPr>
        <p:spPr>
          <a:xfrm>
            <a:off x="1002960" y="1827360"/>
            <a:ext cx="604080" cy="189360"/>
          </a:xfrm>
          <a:prstGeom prst="rect">
            <a:avLst/>
          </a:prstGeom>
          <a:noFill/>
          <a:ln w="0">
            <a:noFill/>
          </a:ln>
        </p:spPr>
        <p:txBody>
          <a:bodyPr wrap="none" lIns="0" rIns="0" tIns="0" bIns="0" anchor="t">
            <a:spAutoFit/>
          </a:bodyPr>
          <a:p>
            <a:r>
              <a:rPr b="0" lang="zh-CN" sz="1180" strike="noStrike" u="none">
                <a:solidFill>
                  <a:srgbClr val="000000"/>
                </a:solidFill>
                <a:effectLst/>
                <a:uFillTx/>
                <a:latin typeface="WenQuanYiZenHei"/>
                <a:ea typeface="WenQuanYiZenHei"/>
              </a:rPr>
              <a:t>资源限制</a:t>
            </a:r>
            <a:endParaRPr b="0" lang="en-US" sz="1180" strike="noStrike" u="none">
              <a:solidFill>
                <a:srgbClr val="000000"/>
              </a:solidFill>
              <a:effectLst/>
              <a:uFillTx/>
              <a:latin typeface="Times New Roman"/>
            </a:endParaRPr>
          </a:p>
        </p:txBody>
      </p:sp>
      <p:sp>
        <p:nvSpPr>
          <p:cNvPr id="1489" name=""/>
          <p:cNvSpPr txBox="1"/>
          <p:nvPr/>
        </p:nvSpPr>
        <p:spPr>
          <a:xfrm>
            <a:off x="702000" y="2118600"/>
            <a:ext cx="187812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边缘设备计算能力和存储容量有限，</a:t>
            </a:r>
            <a:endParaRPr b="0" lang="en-US" sz="920" strike="noStrike" u="none">
              <a:solidFill>
                <a:srgbClr val="000000"/>
              </a:solidFill>
              <a:effectLst/>
              <a:uFillTx/>
              <a:latin typeface="Times New Roman"/>
            </a:endParaRPr>
          </a:p>
        </p:txBody>
      </p:sp>
      <p:sp>
        <p:nvSpPr>
          <p:cNvPr id="1490" name=""/>
          <p:cNvSpPr/>
          <p:nvPr/>
        </p:nvSpPr>
        <p:spPr>
          <a:xfrm>
            <a:off x="2924640" y="1671120"/>
            <a:ext cx="2223360" cy="902880"/>
          </a:xfrm>
          <a:custGeom>
            <a:avLst/>
            <a:gdLst/>
            <a:ahLst/>
            <a:rect l="0" t="0" r="r" b="b"/>
            <a:pathLst>
              <a:path w="6176" h="2508">
                <a:moveTo>
                  <a:pt x="0" y="2322"/>
                </a:moveTo>
                <a:lnTo>
                  <a:pt x="0" y="186"/>
                </a:lnTo>
                <a:cubicBezTo>
                  <a:pt x="0" y="174"/>
                  <a:pt x="1" y="162"/>
                  <a:pt x="3" y="150"/>
                </a:cubicBezTo>
                <a:cubicBezTo>
                  <a:pt x="5" y="138"/>
                  <a:pt x="7" y="126"/>
                  <a:pt x="11" y="115"/>
                </a:cubicBezTo>
                <a:cubicBezTo>
                  <a:pt x="14" y="103"/>
                  <a:pt x="18" y="93"/>
                  <a:pt x="24" y="83"/>
                </a:cubicBezTo>
                <a:cubicBezTo>
                  <a:pt x="29" y="73"/>
                  <a:pt x="34" y="63"/>
                  <a:pt x="41" y="55"/>
                </a:cubicBezTo>
                <a:cubicBezTo>
                  <a:pt x="47" y="46"/>
                  <a:pt x="54" y="38"/>
                  <a:pt x="62" y="31"/>
                </a:cubicBezTo>
                <a:cubicBezTo>
                  <a:pt x="70" y="25"/>
                  <a:pt x="78" y="19"/>
                  <a:pt x="86" y="14"/>
                </a:cubicBezTo>
                <a:cubicBezTo>
                  <a:pt x="94" y="10"/>
                  <a:pt x="103" y="6"/>
                  <a:pt x="112" y="4"/>
                </a:cubicBezTo>
                <a:cubicBezTo>
                  <a:pt x="121" y="1"/>
                  <a:pt x="130" y="0"/>
                  <a:pt x="139" y="0"/>
                </a:cubicBezTo>
                <a:lnTo>
                  <a:pt x="5990" y="0"/>
                </a:lnTo>
                <a:cubicBezTo>
                  <a:pt x="6002" y="0"/>
                  <a:pt x="6014" y="1"/>
                  <a:pt x="6026" y="4"/>
                </a:cubicBezTo>
                <a:cubicBezTo>
                  <a:pt x="6038" y="6"/>
                  <a:pt x="6050" y="10"/>
                  <a:pt x="6061" y="14"/>
                </a:cubicBezTo>
                <a:cubicBezTo>
                  <a:pt x="6072" y="19"/>
                  <a:pt x="6083" y="25"/>
                  <a:pt x="6093" y="31"/>
                </a:cubicBezTo>
                <a:cubicBezTo>
                  <a:pt x="6103" y="38"/>
                  <a:pt x="6113" y="46"/>
                  <a:pt x="6121" y="55"/>
                </a:cubicBezTo>
                <a:cubicBezTo>
                  <a:pt x="6130" y="63"/>
                  <a:pt x="6138" y="73"/>
                  <a:pt x="6144" y="83"/>
                </a:cubicBezTo>
                <a:cubicBezTo>
                  <a:pt x="6151" y="93"/>
                  <a:pt x="6157" y="103"/>
                  <a:pt x="6162" y="115"/>
                </a:cubicBezTo>
                <a:cubicBezTo>
                  <a:pt x="6166" y="126"/>
                  <a:pt x="6170" y="138"/>
                  <a:pt x="6172" y="150"/>
                </a:cubicBezTo>
                <a:cubicBezTo>
                  <a:pt x="6175" y="162"/>
                  <a:pt x="6176" y="174"/>
                  <a:pt x="6176" y="186"/>
                </a:cubicBezTo>
                <a:lnTo>
                  <a:pt x="6176" y="2322"/>
                </a:lnTo>
                <a:cubicBezTo>
                  <a:pt x="6176" y="2335"/>
                  <a:pt x="6175" y="2347"/>
                  <a:pt x="6172" y="2359"/>
                </a:cubicBezTo>
                <a:cubicBezTo>
                  <a:pt x="6170" y="2371"/>
                  <a:pt x="6166" y="2382"/>
                  <a:pt x="6162" y="2393"/>
                </a:cubicBezTo>
                <a:cubicBezTo>
                  <a:pt x="6157" y="2405"/>
                  <a:pt x="6151" y="2415"/>
                  <a:pt x="6144" y="2426"/>
                </a:cubicBezTo>
                <a:cubicBezTo>
                  <a:pt x="6138" y="2436"/>
                  <a:pt x="6130" y="2445"/>
                  <a:pt x="6121" y="2454"/>
                </a:cubicBezTo>
                <a:cubicBezTo>
                  <a:pt x="6113" y="2462"/>
                  <a:pt x="6103" y="2470"/>
                  <a:pt x="6093" y="2477"/>
                </a:cubicBezTo>
                <a:cubicBezTo>
                  <a:pt x="6083" y="2484"/>
                  <a:pt x="6072" y="2489"/>
                  <a:pt x="6061" y="2494"/>
                </a:cubicBezTo>
                <a:cubicBezTo>
                  <a:pt x="6050" y="2499"/>
                  <a:pt x="6038" y="2502"/>
                  <a:pt x="6026" y="2505"/>
                </a:cubicBezTo>
                <a:cubicBezTo>
                  <a:pt x="6014" y="2507"/>
                  <a:pt x="6002" y="2508"/>
                  <a:pt x="5990" y="2508"/>
                </a:cubicBezTo>
                <a:lnTo>
                  <a:pt x="139" y="2508"/>
                </a:lnTo>
                <a:cubicBezTo>
                  <a:pt x="130" y="2508"/>
                  <a:pt x="121" y="2507"/>
                  <a:pt x="112" y="2505"/>
                </a:cubicBezTo>
                <a:cubicBezTo>
                  <a:pt x="103" y="2502"/>
                  <a:pt x="94" y="2499"/>
                  <a:pt x="86" y="2494"/>
                </a:cubicBezTo>
                <a:cubicBezTo>
                  <a:pt x="78" y="2489"/>
                  <a:pt x="70" y="2484"/>
                  <a:pt x="62" y="2477"/>
                </a:cubicBezTo>
                <a:cubicBezTo>
                  <a:pt x="54" y="2470"/>
                  <a:pt x="47" y="2462"/>
                  <a:pt x="41" y="2454"/>
                </a:cubicBezTo>
                <a:cubicBezTo>
                  <a:pt x="34" y="2445"/>
                  <a:pt x="29" y="2436"/>
                  <a:pt x="24" y="2426"/>
                </a:cubicBezTo>
                <a:cubicBezTo>
                  <a:pt x="18" y="2415"/>
                  <a:pt x="14" y="2405"/>
                  <a:pt x="11" y="2393"/>
                </a:cubicBezTo>
                <a:cubicBezTo>
                  <a:pt x="7" y="2382"/>
                  <a:pt x="5" y="2371"/>
                  <a:pt x="3" y="2359"/>
                </a:cubicBezTo>
                <a:cubicBezTo>
                  <a:pt x="1" y="2347"/>
                  <a:pt x="0" y="2335"/>
                  <a:pt x="0" y="2322"/>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91" name=""/>
          <p:cNvSpPr/>
          <p:nvPr/>
        </p:nvSpPr>
        <p:spPr>
          <a:xfrm>
            <a:off x="2908080" y="1671120"/>
            <a:ext cx="66960" cy="902880"/>
          </a:xfrm>
          <a:custGeom>
            <a:avLst/>
            <a:gdLst/>
            <a:ahLst/>
            <a:rect l="0" t="0" r="r" b="b"/>
            <a:pathLst>
              <a:path w="186" h="2508">
                <a:moveTo>
                  <a:pt x="0" y="0"/>
                </a:moveTo>
                <a:lnTo>
                  <a:pt x="186" y="0"/>
                </a:lnTo>
                <a:lnTo>
                  <a:pt x="186" y="2508"/>
                </a:lnTo>
                <a:lnTo>
                  <a:pt x="0" y="2508"/>
                </a:lnTo>
                <a:lnTo>
                  <a:pt x="0" y="0"/>
                </a:lnTo>
                <a:close/>
              </a:path>
            </a:pathLst>
          </a:custGeom>
          <a:solidFill>
            <a:srgbClr val="fbbf2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492" name="" descr=""/>
          <p:cNvPicPr/>
          <p:nvPr/>
        </p:nvPicPr>
        <p:blipFill>
          <a:blip r:embed="rId5"/>
          <a:stretch/>
        </p:blipFill>
        <p:spPr>
          <a:xfrm>
            <a:off x="3075120" y="1821600"/>
            <a:ext cx="250200" cy="200160"/>
          </a:xfrm>
          <a:prstGeom prst="rect">
            <a:avLst/>
          </a:prstGeom>
          <a:noFill/>
          <a:ln w="0">
            <a:noFill/>
          </a:ln>
        </p:spPr>
      </p:pic>
      <p:sp>
        <p:nvSpPr>
          <p:cNvPr id="1493" name=""/>
          <p:cNvSpPr txBox="1"/>
          <p:nvPr/>
        </p:nvSpPr>
        <p:spPr>
          <a:xfrm>
            <a:off x="702000" y="2285640"/>
            <a:ext cx="164376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需要轻量级故障检测和恢复机制</a:t>
            </a:r>
            <a:endParaRPr b="0" lang="en-US" sz="920" strike="noStrike" u="none">
              <a:solidFill>
                <a:srgbClr val="000000"/>
              </a:solidFill>
              <a:effectLst/>
              <a:uFillTx/>
              <a:latin typeface="Times New Roman"/>
            </a:endParaRPr>
          </a:p>
        </p:txBody>
      </p:sp>
      <p:sp>
        <p:nvSpPr>
          <p:cNvPr id="1494" name=""/>
          <p:cNvSpPr txBox="1"/>
          <p:nvPr/>
        </p:nvSpPr>
        <p:spPr>
          <a:xfrm>
            <a:off x="3426120" y="1827360"/>
            <a:ext cx="906120" cy="189360"/>
          </a:xfrm>
          <a:prstGeom prst="rect">
            <a:avLst/>
          </a:prstGeom>
          <a:noFill/>
          <a:ln w="0">
            <a:noFill/>
          </a:ln>
        </p:spPr>
        <p:txBody>
          <a:bodyPr wrap="none" lIns="0" rIns="0" tIns="0" bIns="0" anchor="t">
            <a:spAutoFit/>
          </a:bodyPr>
          <a:p>
            <a:r>
              <a:rPr b="0" lang="zh-CN" sz="1180" strike="noStrike" u="none">
                <a:solidFill>
                  <a:srgbClr val="000000"/>
                </a:solidFill>
                <a:effectLst/>
                <a:uFillTx/>
                <a:latin typeface="WenQuanYiZenHei"/>
                <a:ea typeface="WenQuanYiZenHei"/>
              </a:rPr>
              <a:t>网络不稳定性</a:t>
            </a:r>
            <a:endParaRPr b="0" lang="en-US" sz="1180" strike="noStrike" u="none">
              <a:solidFill>
                <a:srgbClr val="000000"/>
              </a:solidFill>
              <a:effectLst/>
              <a:uFillTx/>
              <a:latin typeface="Times New Roman"/>
            </a:endParaRPr>
          </a:p>
        </p:txBody>
      </p:sp>
      <p:sp>
        <p:nvSpPr>
          <p:cNvPr id="1495" name=""/>
          <p:cNvSpPr txBox="1"/>
          <p:nvPr/>
        </p:nvSpPr>
        <p:spPr>
          <a:xfrm>
            <a:off x="3075120" y="2118600"/>
            <a:ext cx="187812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边缘设备可能面临频繁的网络中断，</a:t>
            </a:r>
            <a:endParaRPr b="0" lang="en-US" sz="920" strike="noStrike" u="none">
              <a:solidFill>
                <a:srgbClr val="000000"/>
              </a:solidFill>
              <a:effectLst/>
              <a:uFillTx/>
              <a:latin typeface="Times New Roman"/>
            </a:endParaRPr>
          </a:p>
        </p:txBody>
      </p:sp>
      <p:sp>
        <p:nvSpPr>
          <p:cNvPr id="1496" name=""/>
          <p:cNvSpPr/>
          <p:nvPr/>
        </p:nvSpPr>
        <p:spPr>
          <a:xfrm>
            <a:off x="551520" y="2707560"/>
            <a:ext cx="2223000" cy="902880"/>
          </a:xfrm>
          <a:custGeom>
            <a:avLst/>
            <a:gdLst/>
            <a:ahLst/>
            <a:rect l="0" t="0" r="r" b="b"/>
            <a:pathLst>
              <a:path w="6175" h="2508">
                <a:moveTo>
                  <a:pt x="0" y="2322"/>
                </a:moveTo>
                <a:lnTo>
                  <a:pt x="0" y="185"/>
                </a:lnTo>
                <a:cubicBezTo>
                  <a:pt x="0" y="173"/>
                  <a:pt x="0" y="161"/>
                  <a:pt x="2" y="149"/>
                </a:cubicBezTo>
                <a:cubicBezTo>
                  <a:pt x="4" y="137"/>
                  <a:pt x="7" y="125"/>
                  <a:pt x="10" y="114"/>
                </a:cubicBezTo>
                <a:cubicBezTo>
                  <a:pt x="14" y="103"/>
                  <a:pt x="18" y="92"/>
                  <a:pt x="23" y="82"/>
                </a:cubicBezTo>
                <a:cubicBezTo>
                  <a:pt x="28" y="72"/>
                  <a:pt x="34" y="63"/>
                  <a:pt x="40" y="54"/>
                </a:cubicBezTo>
                <a:cubicBezTo>
                  <a:pt x="47" y="45"/>
                  <a:pt x="54" y="38"/>
                  <a:pt x="61" y="31"/>
                </a:cubicBezTo>
                <a:cubicBezTo>
                  <a:pt x="69" y="24"/>
                  <a:pt x="77" y="18"/>
                  <a:pt x="86" y="14"/>
                </a:cubicBezTo>
                <a:cubicBezTo>
                  <a:pt x="94" y="9"/>
                  <a:pt x="103" y="5"/>
                  <a:pt x="112" y="3"/>
                </a:cubicBezTo>
                <a:cubicBezTo>
                  <a:pt x="121" y="1"/>
                  <a:pt x="130" y="0"/>
                  <a:pt x="139" y="0"/>
                </a:cubicBezTo>
                <a:lnTo>
                  <a:pt x="5990" y="0"/>
                </a:lnTo>
                <a:cubicBezTo>
                  <a:pt x="6002" y="0"/>
                  <a:pt x="6014" y="1"/>
                  <a:pt x="6026" y="3"/>
                </a:cubicBezTo>
                <a:cubicBezTo>
                  <a:pt x="6038" y="5"/>
                  <a:pt x="6049" y="9"/>
                  <a:pt x="6061" y="14"/>
                </a:cubicBezTo>
                <a:cubicBezTo>
                  <a:pt x="6072" y="18"/>
                  <a:pt x="6083" y="24"/>
                  <a:pt x="6093" y="31"/>
                </a:cubicBezTo>
                <a:cubicBezTo>
                  <a:pt x="6103" y="38"/>
                  <a:pt x="6112" y="45"/>
                  <a:pt x="6121" y="54"/>
                </a:cubicBezTo>
                <a:cubicBezTo>
                  <a:pt x="6129" y="63"/>
                  <a:pt x="6137" y="72"/>
                  <a:pt x="6144" y="82"/>
                </a:cubicBezTo>
                <a:cubicBezTo>
                  <a:pt x="6151" y="92"/>
                  <a:pt x="6156" y="103"/>
                  <a:pt x="6161" y="114"/>
                </a:cubicBezTo>
                <a:cubicBezTo>
                  <a:pt x="6166" y="125"/>
                  <a:pt x="6169" y="137"/>
                  <a:pt x="6172" y="149"/>
                </a:cubicBezTo>
                <a:cubicBezTo>
                  <a:pt x="6174" y="161"/>
                  <a:pt x="6175" y="173"/>
                  <a:pt x="6175" y="185"/>
                </a:cubicBezTo>
                <a:lnTo>
                  <a:pt x="6175" y="2322"/>
                </a:lnTo>
                <a:cubicBezTo>
                  <a:pt x="6175" y="2334"/>
                  <a:pt x="6174" y="2346"/>
                  <a:pt x="6172" y="2358"/>
                </a:cubicBezTo>
                <a:cubicBezTo>
                  <a:pt x="6169" y="2370"/>
                  <a:pt x="6166" y="2382"/>
                  <a:pt x="6161" y="2393"/>
                </a:cubicBezTo>
                <a:cubicBezTo>
                  <a:pt x="6156" y="2404"/>
                  <a:pt x="6151" y="2415"/>
                  <a:pt x="6144" y="2425"/>
                </a:cubicBezTo>
                <a:cubicBezTo>
                  <a:pt x="6137" y="2435"/>
                  <a:pt x="6129" y="2445"/>
                  <a:pt x="6121" y="2453"/>
                </a:cubicBezTo>
                <a:cubicBezTo>
                  <a:pt x="6112" y="2462"/>
                  <a:pt x="6103" y="2469"/>
                  <a:pt x="6093" y="2476"/>
                </a:cubicBezTo>
                <a:cubicBezTo>
                  <a:pt x="6083" y="2483"/>
                  <a:pt x="6072" y="2489"/>
                  <a:pt x="6061" y="2493"/>
                </a:cubicBezTo>
                <a:cubicBezTo>
                  <a:pt x="6049" y="2498"/>
                  <a:pt x="6038" y="2502"/>
                  <a:pt x="6026" y="2504"/>
                </a:cubicBezTo>
                <a:cubicBezTo>
                  <a:pt x="6014" y="2506"/>
                  <a:pt x="6002" y="2508"/>
                  <a:pt x="5990" y="2508"/>
                </a:cubicBezTo>
                <a:lnTo>
                  <a:pt x="139" y="2508"/>
                </a:lnTo>
                <a:cubicBezTo>
                  <a:pt x="130" y="2508"/>
                  <a:pt x="121" y="2506"/>
                  <a:pt x="112" y="2504"/>
                </a:cubicBezTo>
                <a:cubicBezTo>
                  <a:pt x="103" y="2502"/>
                  <a:pt x="94" y="2498"/>
                  <a:pt x="86" y="2493"/>
                </a:cubicBezTo>
                <a:cubicBezTo>
                  <a:pt x="77" y="2489"/>
                  <a:pt x="69" y="2483"/>
                  <a:pt x="61" y="2476"/>
                </a:cubicBezTo>
                <a:cubicBezTo>
                  <a:pt x="54" y="2469"/>
                  <a:pt x="47" y="2462"/>
                  <a:pt x="40" y="2453"/>
                </a:cubicBezTo>
                <a:cubicBezTo>
                  <a:pt x="34" y="2445"/>
                  <a:pt x="28" y="2435"/>
                  <a:pt x="23" y="2425"/>
                </a:cubicBezTo>
                <a:cubicBezTo>
                  <a:pt x="18" y="2415"/>
                  <a:pt x="14" y="2404"/>
                  <a:pt x="10" y="2393"/>
                </a:cubicBezTo>
                <a:cubicBezTo>
                  <a:pt x="7" y="2382"/>
                  <a:pt x="4" y="2370"/>
                  <a:pt x="2" y="2358"/>
                </a:cubicBezTo>
                <a:cubicBezTo>
                  <a:pt x="0" y="2346"/>
                  <a:pt x="0" y="2334"/>
                  <a:pt x="0" y="2322"/>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97" name=""/>
          <p:cNvSpPr/>
          <p:nvPr/>
        </p:nvSpPr>
        <p:spPr>
          <a:xfrm>
            <a:off x="534600" y="2707560"/>
            <a:ext cx="67320" cy="902880"/>
          </a:xfrm>
          <a:custGeom>
            <a:avLst/>
            <a:gdLst/>
            <a:ahLst/>
            <a:rect l="0" t="0" r="r" b="b"/>
            <a:pathLst>
              <a:path w="187" h="2508">
                <a:moveTo>
                  <a:pt x="0" y="0"/>
                </a:moveTo>
                <a:lnTo>
                  <a:pt x="187" y="0"/>
                </a:lnTo>
                <a:lnTo>
                  <a:pt x="187" y="2508"/>
                </a:lnTo>
                <a:lnTo>
                  <a:pt x="0" y="2508"/>
                </a:lnTo>
                <a:lnTo>
                  <a:pt x="0" y="0"/>
                </a:lnTo>
                <a:close/>
              </a:path>
            </a:pathLst>
          </a:custGeom>
          <a:solidFill>
            <a:srgbClr val="34d399"/>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498" name="" descr=""/>
          <p:cNvPicPr/>
          <p:nvPr/>
        </p:nvPicPr>
        <p:blipFill>
          <a:blip r:embed="rId6"/>
          <a:stretch/>
        </p:blipFill>
        <p:spPr>
          <a:xfrm>
            <a:off x="702000" y="2858040"/>
            <a:ext cx="200160" cy="200160"/>
          </a:xfrm>
          <a:prstGeom prst="rect">
            <a:avLst/>
          </a:prstGeom>
          <a:noFill/>
          <a:ln w="0">
            <a:noFill/>
          </a:ln>
        </p:spPr>
      </p:pic>
      <p:sp>
        <p:nvSpPr>
          <p:cNvPr id="1499" name=""/>
          <p:cNvSpPr txBox="1"/>
          <p:nvPr/>
        </p:nvSpPr>
        <p:spPr>
          <a:xfrm>
            <a:off x="3075120" y="2285640"/>
            <a:ext cx="152640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需要离线工作和数据同步机制</a:t>
            </a:r>
            <a:endParaRPr b="0" lang="en-US" sz="920" strike="noStrike" u="none">
              <a:solidFill>
                <a:srgbClr val="000000"/>
              </a:solidFill>
              <a:effectLst/>
              <a:uFillTx/>
              <a:latin typeface="Times New Roman"/>
            </a:endParaRPr>
          </a:p>
        </p:txBody>
      </p:sp>
      <p:sp>
        <p:nvSpPr>
          <p:cNvPr id="1500" name=""/>
          <p:cNvSpPr txBox="1"/>
          <p:nvPr/>
        </p:nvSpPr>
        <p:spPr>
          <a:xfrm>
            <a:off x="1002960" y="2863440"/>
            <a:ext cx="755280" cy="189360"/>
          </a:xfrm>
          <a:prstGeom prst="rect">
            <a:avLst/>
          </a:prstGeom>
          <a:noFill/>
          <a:ln w="0">
            <a:noFill/>
          </a:ln>
        </p:spPr>
        <p:txBody>
          <a:bodyPr wrap="none" lIns="0" rIns="0" tIns="0" bIns="0" anchor="t">
            <a:spAutoFit/>
          </a:bodyPr>
          <a:p>
            <a:r>
              <a:rPr b="0" lang="zh-CN" sz="1180" strike="noStrike" u="none">
                <a:solidFill>
                  <a:srgbClr val="000000"/>
                </a:solidFill>
                <a:effectLst/>
                <a:uFillTx/>
                <a:latin typeface="WenQuanYiZenHei"/>
                <a:ea typeface="WenQuanYiZenHei"/>
              </a:rPr>
              <a:t>设备异构性</a:t>
            </a:r>
            <a:endParaRPr b="0" lang="en-US" sz="1180" strike="noStrike" u="none">
              <a:solidFill>
                <a:srgbClr val="000000"/>
              </a:solidFill>
              <a:effectLst/>
              <a:uFillTx/>
              <a:latin typeface="Times New Roman"/>
            </a:endParaRPr>
          </a:p>
        </p:txBody>
      </p:sp>
      <p:sp>
        <p:nvSpPr>
          <p:cNvPr id="1501" name=""/>
          <p:cNvSpPr txBox="1"/>
          <p:nvPr/>
        </p:nvSpPr>
        <p:spPr>
          <a:xfrm>
            <a:off x="702000" y="3154680"/>
            <a:ext cx="187812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边缘设备类型和操作系统多样，需要</a:t>
            </a:r>
            <a:endParaRPr b="0" lang="en-US" sz="920" strike="noStrike" u="none">
              <a:solidFill>
                <a:srgbClr val="000000"/>
              </a:solidFill>
              <a:effectLst/>
              <a:uFillTx/>
              <a:latin typeface="Times New Roman"/>
            </a:endParaRPr>
          </a:p>
        </p:txBody>
      </p:sp>
      <p:sp>
        <p:nvSpPr>
          <p:cNvPr id="1502" name=""/>
          <p:cNvSpPr/>
          <p:nvPr/>
        </p:nvSpPr>
        <p:spPr>
          <a:xfrm>
            <a:off x="2924640" y="2707560"/>
            <a:ext cx="2223360" cy="902880"/>
          </a:xfrm>
          <a:custGeom>
            <a:avLst/>
            <a:gdLst/>
            <a:ahLst/>
            <a:rect l="0" t="0" r="r" b="b"/>
            <a:pathLst>
              <a:path w="6176" h="2508">
                <a:moveTo>
                  <a:pt x="0" y="2322"/>
                </a:moveTo>
                <a:lnTo>
                  <a:pt x="0" y="185"/>
                </a:lnTo>
                <a:cubicBezTo>
                  <a:pt x="0" y="173"/>
                  <a:pt x="1" y="161"/>
                  <a:pt x="3" y="149"/>
                </a:cubicBezTo>
                <a:cubicBezTo>
                  <a:pt x="5" y="137"/>
                  <a:pt x="7" y="125"/>
                  <a:pt x="11" y="114"/>
                </a:cubicBezTo>
                <a:cubicBezTo>
                  <a:pt x="14" y="103"/>
                  <a:pt x="18" y="92"/>
                  <a:pt x="24" y="82"/>
                </a:cubicBezTo>
                <a:cubicBezTo>
                  <a:pt x="29" y="72"/>
                  <a:pt x="34" y="63"/>
                  <a:pt x="41" y="54"/>
                </a:cubicBezTo>
                <a:cubicBezTo>
                  <a:pt x="47" y="45"/>
                  <a:pt x="54" y="38"/>
                  <a:pt x="62" y="31"/>
                </a:cubicBezTo>
                <a:cubicBezTo>
                  <a:pt x="70" y="24"/>
                  <a:pt x="78" y="18"/>
                  <a:pt x="86" y="14"/>
                </a:cubicBezTo>
                <a:cubicBezTo>
                  <a:pt x="94" y="9"/>
                  <a:pt x="103" y="5"/>
                  <a:pt x="112" y="3"/>
                </a:cubicBezTo>
                <a:cubicBezTo>
                  <a:pt x="121" y="1"/>
                  <a:pt x="130" y="0"/>
                  <a:pt x="139" y="0"/>
                </a:cubicBezTo>
                <a:lnTo>
                  <a:pt x="5990" y="0"/>
                </a:lnTo>
                <a:cubicBezTo>
                  <a:pt x="6002" y="0"/>
                  <a:pt x="6014" y="1"/>
                  <a:pt x="6026" y="3"/>
                </a:cubicBezTo>
                <a:cubicBezTo>
                  <a:pt x="6038" y="5"/>
                  <a:pt x="6050" y="9"/>
                  <a:pt x="6061" y="14"/>
                </a:cubicBezTo>
                <a:cubicBezTo>
                  <a:pt x="6072" y="18"/>
                  <a:pt x="6083" y="24"/>
                  <a:pt x="6093" y="31"/>
                </a:cubicBezTo>
                <a:cubicBezTo>
                  <a:pt x="6103" y="38"/>
                  <a:pt x="6113" y="45"/>
                  <a:pt x="6121" y="54"/>
                </a:cubicBezTo>
                <a:cubicBezTo>
                  <a:pt x="6130" y="63"/>
                  <a:pt x="6138" y="72"/>
                  <a:pt x="6144" y="82"/>
                </a:cubicBezTo>
                <a:cubicBezTo>
                  <a:pt x="6151" y="92"/>
                  <a:pt x="6157" y="103"/>
                  <a:pt x="6162" y="114"/>
                </a:cubicBezTo>
                <a:cubicBezTo>
                  <a:pt x="6166" y="125"/>
                  <a:pt x="6170" y="137"/>
                  <a:pt x="6172" y="149"/>
                </a:cubicBezTo>
                <a:cubicBezTo>
                  <a:pt x="6175" y="161"/>
                  <a:pt x="6176" y="173"/>
                  <a:pt x="6176" y="185"/>
                </a:cubicBezTo>
                <a:lnTo>
                  <a:pt x="6176" y="2322"/>
                </a:lnTo>
                <a:cubicBezTo>
                  <a:pt x="6176" y="2334"/>
                  <a:pt x="6175" y="2346"/>
                  <a:pt x="6172" y="2358"/>
                </a:cubicBezTo>
                <a:cubicBezTo>
                  <a:pt x="6170" y="2370"/>
                  <a:pt x="6166" y="2382"/>
                  <a:pt x="6162" y="2393"/>
                </a:cubicBezTo>
                <a:cubicBezTo>
                  <a:pt x="6157" y="2404"/>
                  <a:pt x="6151" y="2415"/>
                  <a:pt x="6144" y="2425"/>
                </a:cubicBezTo>
                <a:cubicBezTo>
                  <a:pt x="6138" y="2435"/>
                  <a:pt x="6130" y="2445"/>
                  <a:pt x="6121" y="2453"/>
                </a:cubicBezTo>
                <a:cubicBezTo>
                  <a:pt x="6113" y="2462"/>
                  <a:pt x="6103" y="2469"/>
                  <a:pt x="6093" y="2476"/>
                </a:cubicBezTo>
                <a:cubicBezTo>
                  <a:pt x="6083" y="2483"/>
                  <a:pt x="6072" y="2489"/>
                  <a:pt x="6061" y="2493"/>
                </a:cubicBezTo>
                <a:cubicBezTo>
                  <a:pt x="6050" y="2498"/>
                  <a:pt x="6038" y="2502"/>
                  <a:pt x="6026" y="2504"/>
                </a:cubicBezTo>
                <a:cubicBezTo>
                  <a:pt x="6014" y="2506"/>
                  <a:pt x="6002" y="2508"/>
                  <a:pt x="5990" y="2508"/>
                </a:cubicBezTo>
                <a:lnTo>
                  <a:pt x="139" y="2508"/>
                </a:lnTo>
                <a:cubicBezTo>
                  <a:pt x="130" y="2508"/>
                  <a:pt x="121" y="2506"/>
                  <a:pt x="112" y="2504"/>
                </a:cubicBezTo>
                <a:cubicBezTo>
                  <a:pt x="103" y="2502"/>
                  <a:pt x="94" y="2498"/>
                  <a:pt x="86" y="2493"/>
                </a:cubicBezTo>
                <a:cubicBezTo>
                  <a:pt x="78" y="2489"/>
                  <a:pt x="70" y="2483"/>
                  <a:pt x="62" y="2476"/>
                </a:cubicBezTo>
                <a:cubicBezTo>
                  <a:pt x="54" y="2469"/>
                  <a:pt x="47" y="2462"/>
                  <a:pt x="41" y="2453"/>
                </a:cubicBezTo>
                <a:cubicBezTo>
                  <a:pt x="34" y="2445"/>
                  <a:pt x="29" y="2435"/>
                  <a:pt x="24" y="2425"/>
                </a:cubicBezTo>
                <a:cubicBezTo>
                  <a:pt x="18" y="2415"/>
                  <a:pt x="14" y="2404"/>
                  <a:pt x="11" y="2393"/>
                </a:cubicBezTo>
                <a:cubicBezTo>
                  <a:pt x="7" y="2382"/>
                  <a:pt x="5" y="2370"/>
                  <a:pt x="3" y="2358"/>
                </a:cubicBezTo>
                <a:cubicBezTo>
                  <a:pt x="1" y="2346"/>
                  <a:pt x="0" y="2334"/>
                  <a:pt x="0" y="2322"/>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503" name=""/>
          <p:cNvSpPr/>
          <p:nvPr/>
        </p:nvSpPr>
        <p:spPr>
          <a:xfrm>
            <a:off x="2908080" y="2707560"/>
            <a:ext cx="66960" cy="902880"/>
          </a:xfrm>
          <a:custGeom>
            <a:avLst/>
            <a:gdLst/>
            <a:ahLst/>
            <a:rect l="0" t="0" r="r" b="b"/>
            <a:pathLst>
              <a:path w="186" h="2508">
                <a:moveTo>
                  <a:pt x="0" y="0"/>
                </a:moveTo>
                <a:lnTo>
                  <a:pt x="186" y="0"/>
                </a:lnTo>
                <a:lnTo>
                  <a:pt x="186" y="2508"/>
                </a:lnTo>
                <a:lnTo>
                  <a:pt x="0" y="2508"/>
                </a:lnTo>
                <a:lnTo>
                  <a:pt x="0" y="0"/>
                </a:lnTo>
                <a:close/>
              </a:path>
            </a:pathLst>
          </a:custGeom>
          <a:solidFill>
            <a:srgbClr val="60a5fa"/>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504" name="" descr=""/>
          <p:cNvPicPr/>
          <p:nvPr/>
        </p:nvPicPr>
        <p:blipFill>
          <a:blip r:embed="rId7"/>
          <a:stretch/>
        </p:blipFill>
        <p:spPr>
          <a:xfrm>
            <a:off x="3075120" y="2858040"/>
            <a:ext cx="174960" cy="200160"/>
          </a:xfrm>
          <a:prstGeom prst="rect">
            <a:avLst/>
          </a:prstGeom>
          <a:noFill/>
          <a:ln w="0">
            <a:noFill/>
          </a:ln>
        </p:spPr>
      </p:pic>
      <p:sp>
        <p:nvSpPr>
          <p:cNvPr id="1505" name=""/>
          <p:cNvSpPr txBox="1"/>
          <p:nvPr/>
        </p:nvSpPr>
        <p:spPr>
          <a:xfrm>
            <a:off x="702000" y="3322080"/>
            <a:ext cx="140904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跨平台的故障恢复解决方案</a:t>
            </a:r>
            <a:endParaRPr b="0" lang="en-US" sz="920" strike="noStrike" u="none">
              <a:solidFill>
                <a:srgbClr val="000000"/>
              </a:solidFill>
              <a:effectLst/>
              <a:uFillTx/>
              <a:latin typeface="Times New Roman"/>
            </a:endParaRPr>
          </a:p>
        </p:txBody>
      </p:sp>
      <p:sp>
        <p:nvSpPr>
          <p:cNvPr id="1506" name=""/>
          <p:cNvSpPr txBox="1"/>
          <p:nvPr/>
        </p:nvSpPr>
        <p:spPr>
          <a:xfrm>
            <a:off x="3350880" y="2863440"/>
            <a:ext cx="755280" cy="189360"/>
          </a:xfrm>
          <a:prstGeom prst="rect">
            <a:avLst/>
          </a:prstGeom>
          <a:noFill/>
          <a:ln w="0">
            <a:noFill/>
          </a:ln>
        </p:spPr>
        <p:txBody>
          <a:bodyPr wrap="none" lIns="0" rIns="0" tIns="0" bIns="0" anchor="t">
            <a:spAutoFit/>
          </a:bodyPr>
          <a:p>
            <a:r>
              <a:rPr b="0" lang="zh-CN" sz="1180" strike="noStrike" u="none">
                <a:solidFill>
                  <a:srgbClr val="000000"/>
                </a:solidFill>
                <a:effectLst/>
                <a:uFillTx/>
                <a:latin typeface="WenQuanYiZenHei"/>
                <a:ea typeface="WenQuanYiZenHei"/>
              </a:rPr>
              <a:t>实时性要求</a:t>
            </a:r>
            <a:endParaRPr b="0" lang="en-US" sz="1180" strike="noStrike" u="none">
              <a:solidFill>
                <a:srgbClr val="000000"/>
              </a:solidFill>
              <a:effectLst/>
              <a:uFillTx/>
              <a:latin typeface="Times New Roman"/>
            </a:endParaRPr>
          </a:p>
        </p:txBody>
      </p:sp>
      <p:sp>
        <p:nvSpPr>
          <p:cNvPr id="1507" name=""/>
          <p:cNvSpPr txBox="1"/>
          <p:nvPr/>
        </p:nvSpPr>
        <p:spPr>
          <a:xfrm>
            <a:off x="3075120" y="3154680"/>
            <a:ext cx="23544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许多</a:t>
            </a:r>
            <a:endParaRPr b="0" lang="en-US" sz="920" strike="noStrike" u="none">
              <a:solidFill>
                <a:srgbClr val="000000"/>
              </a:solidFill>
              <a:effectLst/>
              <a:uFillTx/>
              <a:latin typeface="Times New Roman"/>
            </a:endParaRPr>
          </a:p>
        </p:txBody>
      </p:sp>
      <p:sp>
        <p:nvSpPr>
          <p:cNvPr id="1508" name=""/>
          <p:cNvSpPr txBox="1"/>
          <p:nvPr/>
        </p:nvSpPr>
        <p:spPr>
          <a:xfrm>
            <a:off x="3309120" y="3159000"/>
            <a:ext cx="178920" cy="136080"/>
          </a:xfrm>
          <a:prstGeom prst="rect">
            <a:avLst/>
          </a:prstGeom>
          <a:noFill/>
          <a:ln w="0">
            <a:noFill/>
          </a:ln>
        </p:spPr>
        <p:txBody>
          <a:bodyPr wrap="none" lIns="0" rIns="0" tIns="0" bIns="0" anchor="t">
            <a:spAutoFit/>
          </a:bodyPr>
          <a:p>
            <a:r>
              <a:rPr b="0" lang="en-US" sz="920" strike="noStrike" u="none">
                <a:solidFill>
                  <a:srgbClr val="4b5563"/>
                </a:solidFill>
                <a:effectLst/>
                <a:uFillTx/>
                <a:latin typeface="DejaVuSans"/>
                <a:ea typeface="DejaVuSans"/>
              </a:rPr>
              <a:t>IoT</a:t>
            </a:r>
            <a:endParaRPr b="0" lang="en-US" sz="920" strike="noStrike" u="none">
              <a:solidFill>
                <a:srgbClr val="000000"/>
              </a:solidFill>
              <a:effectLst/>
              <a:uFillTx/>
              <a:latin typeface="Times New Roman"/>
            </a:endParaRPr>
          </a:p>
        </p:txBody>
      </p:sp>
      <p:sp>
        <p:nvSpPr>
          <p:cNvPr id="1509" name=""/>
          <p:cNvSpPr txBox="1"/>
          <p:nvPr/>
        </p:nvSpPr>
        <p:spPr>
          <a:xfrm>
            <a:off x="3486960" y="3154680"/>
            <a:ext cx="152640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应用对延迟敏感，故障恢复过</a:t>
            </a:r>
            <a:endParaRPr b="0" lang="en-US" sz="920" strike="noStrike" u="none">
              <a:solidFill>
                <a:srgbClr val="000000"/>
              </a:solidFill>
              <a:effectLst/>
              <a:uFillTx/>
              <a:latin typeface="Times New Roman"/>
            </a:endParaRPr>
          </a:p>
        </p:txBody>
      </p:sp>
      <p:sp>
        <p:nvSpPr>
          <p:cNvPr id="1510" name=""/>
          <p:cNvSpPr/>
          <p:nvPr/>
        </p:nvSpPr>
        <p:spPr>
          <a:xfrm>
            <a:off x="551520" y="3743640"/>
            <a:ext cx="4596480" cy="735840"/>
          </a:xfrm>
          <a:custGeom>
            <a:avLst/>
            <a:gdLst/>
            <a:ahLst/>
            <a:rect l="0" t="0" r="r" b="b"/>
            <a:pathLst>
              <a:path w="12768" h="2044">
                <a:moveTo>
                  <a:pt x="0" y="1858"/>
                </a:moveTo>
                <a:lnTo>
                  <a:pt x="0" y="186"/>
                </a:lnTo>
                <a:cubicBezTo>
                  <a:pt x="0" y="173"/>
                  <a:pt x="0" y="161"/>
                  <a:pt x="2" y="149"/>
                </a:cubicBezTo>
                <a:cubicBezTo>
                  <a:pt x="4" y="137"/>
                  <a:pt x="7" y="126"/>
                  <a:pt x="10" y="115"/>
                </a:cubicBezTo>
                <a:cubicBezTo>
                  <a:pt x="14" y="103"/>
                  <a:pt x="18" y="93"/>
                  <a:pt x="23" y="82"/>
                </a:cubicBezTo>
                <a:cubicBezTo>
                  <a:pt x="28" y="72"/>
                  <a:pt x="34" y="63"/>
                  <a:pt x="40" y="54"/>
                </a:cubicBezTo>
                <a:cubicBezTo>
                  <a:pt x="47" y="46"/>
                  <a:pt x="54" y="38"/>
                  <a:pt x="61" y="31"/>
                </a:cubicBezTo>
                <a:cubicBezTo>
                  <a:pt x="69" y="24"/>
                  <a:pt x="77" y="19"/>
                  <a:pt x="86" y="14"/>
                </a:cubicBezTo>
                <a:cubicBezTo>
                  <a:pt x="94" y="9"/>
                  <a:pt x="103" y="6"/>
                  <a:pt x="112" y="4"/>
                </a:cubicBezTo>
                <a:cubicBezTo>
                  <a:pt x="121" y="1"/>
                  <a:pt x="130" y="0"/>
                  <a:pt x="139" y="0"/>
                </a:cubicBezTo>
                <a:lnTo>
                  <a:pt x="12582" y="0"/>
                </a:lnTo>
                <a:cubicBezTo>
                  <a:pt x="12594" y="0"/>
                  <a:pt x="12606" y="1"/>
                  <a:pt x="12618" y="4"/>
                </a:cubicBezTo>
                <a:cubicBezTo>
                  <a:pt x="12630" y="6"/>
                  <a:pt x="12642" y="9"/>
                  <a:pt x="12653" y="14"/>
                </a:cubicBezTo>
                <a:cubicBezTo>
                  <a:pt x="12664" y="19"/>
                  <a:pt x="12675" y="24"/>
                  <a:pt x="12685" y="31"/>
                </a:cubicBezTo>
                <a:cubicBezTo>
                  <a:pt x="12695" y="38"/>
                  <a:pt x="12705" y="46"/>
                  <a:pt x="12713" y="54"/>
                </a:cubicBezTo>
                <a:cubicBezTo>
                  <a:pt x="12722" y="63"/>
                  <a:pt x="12730" y="72"/>
                  <a:pt x="12736" y="82"/>
                </a:cubicBezTo>
                <a:cubicBezTo>
                  <a:pt x="12743" y="93"/>
                  <a:pt x="12749" y="103"/>
                  <a:pt x="12754" y="115"/>
                </a:cubicBezTo>
                <a:cubicBezTo>
                  <a:pt x="12758" y="126"/>
                  <a:pt x="12762" y="137"/>
                  <a:pt x="12764" y="149"/>
                </a:cubicBezTo>
                <a:cubicBezTo>
                  <a:pt x="12767" y="161"/>
                  <a:pt x="12768" y="173"/>
                  <a:pt x="12768" y="186"/>
                </a:cubicBezTo>
                <a:lnTo>
                  <a:pt x="12768" y="1858"/>
                </a:lnTo>
                <a:cubicBezTo>
                  <a:pt x="12768" y="1870"/>
                  <a:pt x="12767" y="1882"/>
                  <a:pt x="12764" y="1894"/>
                </a:cubicBezTo>
                <a:cubicBezTo>
                  <a:pt x="12762" y="1906"/>
                  <a:pt x="12758" y="1918"/>
                  <a:pt x="12754" y="1929"/>
                </a:cubicBezTo>
                <a:cubicBezTo>
                  <a:pt x="12749" y="1940"/>
                  <a:pt x="12743" y="1951"/>
                  <a:pt x="12736" y="1961"/>
                </a:cubicBezTo>
                <a:cubicBezTo>
                  <a:pt x="12730" y="1971"/>
                  <a:pt x="12722" y="1981"/>
                  <a:pt x="12713" y="1989"/>
                </a:cubicBezTo>
                <a:cubicBezTo>
                  <a:pt x="12705" y="1998"/>
                  <a:pt x="12695" y="2006"/>
                  <a:pt x="12685" y="2012"/>
                </a:cubicBezTo>
                <a:cubicBezTo>
                  <a:pt x="12675" y="2019"/>
                  <a:pt x="12664" y="2025"/>
                  <a:pt x="12653" y="2030"/>
                </a:cubicBezTo>
                <a:cubicBezTo>
                  <a:pt x="12642" y="2034"/>
                  <a:pt x="12630" y="2038"/>
                  <a:pt x="12618" y="2040"/>
                </a:cubicBezTo>
                <a:cubicBezTo>
                  <a:pt x="12606" y="2043"/>
                  <a:pt x="12594" y="2044"/>
                  <a:pt x="12582" y="2044"/>
                </a:cubicBezTo>
                <a:lnTo>
                  <a:pt x="139" y="2044"/>
                </a:lnTo>
                <a:cubicBezTo>
                  <a:pt x="130" y="2044"/>
                  <a:pt x="121" y="2043"/>
                  <a:pt x="112" y="2040"/>
                </a:cubicBezTo>
                <a:cubicBezTo>
                  <a:pt x="103" y="2038"/>
                  <a:pt x="94" y="2034"/>
                  <a:pt x="86" y="2030"/>
                </a:cubicBezTo>
                <a:cubicBezTo>
                  <a:pt x="77" y="2025"/>
                  <a:pt x="69" y="2019"/>
                  <a:pt x="61" y="2012"/>
                </a:cubicBezTo>
                <a:cubicBezTo>
                  <a:pt x="54" y="2006"/>
                  <a:pt x="47" y="1998"/>
                  <a:pt x="40" y="1989"/>
                </a:cubicBezTo>
                <a:cubicBezTo>
                  <a:pt x="34" y="1981"/>
                  <a:pt x="28" y="1971"/>
                  <a:pt x="23" y="1961"/>
                </a:cubicBezTo>
                <a:cubicBezTo>
                  <a:pt x="18" y="1951"/>
                  <a:pt x="14" y="1940"/>
                  <a:pt x="10" y="1929"/>
                </a:cubicBezTo>
                <a:cubicBezTo>
                  <a:pt x="7" y="1918"/>
                  <a:pt x="4" y="1906"/>
                  <a:pt x="2" y="1894"/>
                </a:cubicBezTo>
                <a:cubicBezTo>
                  <a:pt x="0" y="1882"/>
                  <a:pt x="0" y="1870"/>
                  <a:pt x="0" y="1858"/>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511" name=""/>
          <p:cNvSpPr/>
          <p:nvPr/>
        </p:nvSpPr>
        <p:spPr>
          <a:xfrm>
            <a:off x="534600" y="3743640"/>
            <a:ext cx="67320" cy="735840"/>
          </a:xfrm>
          <a:custGeom>
            <a:avLst/>
            <a:gdLst/>
            <a:ahLst/>
            <a:rect l="0" t="0" r="r" b="b"/>
            <a:pathLst>
              <a:path w="187" h="2044">
                <a:moveTo>
                  <a:pt x="0" y="0"/>
                </a:moveTo>
                <a:lnTo>
                  <a:pt x="187" y="0"/>
                </a:lnTo>
                <a:lnTo>
                  <a:pt x="187" y="2044"/>
                </a:lnTo>
                <a:lnTo>
                  <a:pt x="0" y="2044"/>
                </a:lnTo>
                <a:lnTo>
                  <a:pt x="0" y="0"/>
                </a:lnTo>
                <a:close/>
              </a:path>
            </a:pathLst>
          </a:custGeom>
          <a:solidFill>
            <a:srgbClr val="a78bf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512" name="" descr=""/>
          <p:cNvPicPr/>
          <p:nvPr/>
        </p:nvPicPr>
        <p:blipFill>
          <a:blip r:embed="rId8"/>
          <a:stretch/>
        </p:blipFill>
        <p:spPr>
          <a:xfrm>
            <a:off x="702000" y="3894120"/>
            <a:ext cx="200160" cy="200160"/>
          </a:xfrm>
          <a:prstGeom prst="rect">
            <a:avLst/>
          </a:prstGeom>
          <a:noFill/>
          <a:ln w="0">
            <a:noFill/>
          </a:ln>
        </p:spPr>
      </p:pic>
      <p:sp>
        <p:nvSpPr>
          <p:cNvPr id="1513" name=""/>
          <p:cNvSpPr txBox="1"/>
          <p:nvPr/>
        </p:nvSpPr>
        <p:spPr>
          <a:xfrm>
            <a:off x="3075120" y="3322080"/>
            <a:ext cx="82224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程需要极快完成</a:t>
            </a:r>
            <a:endParaRPr b="0" lang="en-US" sz="920" strike="noStrike" u="none">
              <a:solidFill>
                <a:srgbClr val="000000"/>
              </a:solidFill>
              <a:effectLst/>
              <a:uFillTx/>
              <a:latin typeface="Times New Roman"/>
            </a:endParaRPr>
          </a:p>
        </p:txBody>
      </p:sp>
      <p:sp>
        <p:nvSpPr>
          <p:cNvPr id="1514" name=""/>
          <p:cNvSpPr txBox="1"/>
          <p:nvPr/>
        </p:nvSpPr>
        <p:spPr>
          <a:xfrm>
            <a:off x="1002960" y="3899880"/>
            <a:ext cx="755280" cy="189360"/>
          </a:xfrm>
          <a:prstGeom prst="rect">
            <a:avLst/>
          </a:prstGeom>
          <a:noFill/>
          <a:ln w="0">
            <a:noFill/>
          </a:ln>
        </p:spPr>
        <p:txBody>
          <a:bodyPr wrap="none" lIns="0" rIns="0" tIns="0" bIns="0" anchor="t">
            <a:spAutoFit/>
          </a:bodyPr>
          <a:p>
            <a:r>
              <a:rPr b="0" lang="zh-CN" sz="1180" strike="noStrike" u="none">
                <a:solidFill>
                  <a:srgbClr val="000000"/>
                </a:solidFill>
                <a:effectLst/>
                <a:uFillTx/>
                <a:latin typeface="WenQuanYiZenHei"/>
                <a:ea typeface="WenQuanYiZenHei"/>
              </a:rPr>
              <a:t>安全性考虑</a:t>
            </a:r>
            <a:endParaRPr b="0" lang="en-US" sz="1180" strike="noStrike" u="none">
              <a:solidFill>
                <a:srgbClr val="000000"/>
              </a:solidFill>
              <a:effectLst/>
              <a:uFillTx/>
              <a:latin typeface="Times New Roman"/>
            </a:endParaRPr>
          </a:p>
        </p:txBody>
      </p:sp>
      <p:sp>
        <p:nvSpPr>
          <p:cNvPr id="1515" name=""/>
          <p:cNvSpPr/>
          <p:nvPr/>
        </p:nvSpPr>
        <p:spPr>
          <a:xfrm>
            <a:off x="5348160" y="1270080"/>
            <a:ext cx="8640" cy="4312440"/>
          </a:xfrm>
          <a:custGeom>
            <a:avLst/>
            <a:gdLst/>
            <a:ahLst/>
            <a:rect l="0" t="0" r="r" b="b"/>
            <a:pathLst>
              <a:path w="24" h="11979">
                <a:moveTo>
                  <a:pt x="0" y="0"/>
                </a:moveTo>
                <a:lnTo>
                  <a:pt x="24" y="0"/>
                </a:lnTo>
                <a:lnTo>
                  <a:pt x="24" y="11979"/>
                </a:lnTo>
                <a:lnTo>
                  <a:pt x="0" y="11979"/>
                </a:lnTo>
                <a:lnTo>
                  <a:pt x="0" y="0"/>
                </a:lnTo>
                <a:close/>
              </a:path>
            </a:pathLst>
          </a:custGeom>
          <a:solidFill>
            <a:srgbClr val="d1d5d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516" name=""/>
          <p:cNvSpPr/>
          <p:nvPr/>
        </p:nvSpPr>
        <p:spPr>
          <a:xfrm>
            <a:off x="5556960" y="1671120"/>
            <a:ext cx="4605120" cy="568800"/>
          </a:xfrm>
          <a:custGeom>
            <a:avLst/>
            <a:gdLst/>
            <a:ahLst/>
            <a:rect l="0" t="0" r="r" b="b"/>
            <a:pathLst>
              <a:path w="12792" h="1580">
                <a:moveTo>
                  <a:pt x="0" y="1394"/>
                </a:moveTo>
                <a:lnTo>
                  <a:pt x="0" y="186"/>
                </a:lnTo>
                <a:cubicBezTo>
                  <a:pt x="0" y="174"/>
                  <a:pt x="1" y="162"/>
                  <a:pt x="4" y="150"/>
                </a:cubicBezTo>
                <a:cubicBezTo>
                  <a:pt x="6" y="138"/>
                  <a:pt x="10" y="126"/>
                  <a:pt x="14" y="115"/>
                </a:cubicBezTo>
                <a:cubicBezTo>
                  <a:pt x="19" y="103"/>
                  <a:pt x="25" y="93"/>
                  <a:pt x="31" y="83"/>
                </a:cubicBezTo>
                <a:cubicBezTo>
                  <a:pt x="38" y="73"/>
                  <a:pt x="46" y="63"/>
                  <a:pt x="55" y="55"/>
                </a:cubicBezTo>
                <a:cubicBezTo>
                  <a:pt x="63" y="46"/>
                  <a:pt x="73" y="38"/>
                  <a:pt x="83" y="31"/>
                </a:cubicBezTo>
                <a:cubicBezTo>
                  <a:pt x="93" y="25"/>
                  <a:pt x="104" y="19"/>
                  <a:pt x="115" y="14"/>
                </a:cubicBezTo>
                <a:cubicBezTo>
                  <a:pt x="126" y="10"/>
                  <a:pt x="138" y="6"/>
                  <a:pt x="150" y="4"/>
                </a:cubicBezTo>
                <a:cubicBezTo>
                  <a:pt x="162" y="1"/>
                  <a:pt x="174" y="0"/>
                  <a:pt x="186" y="0"/>
                </a:cubicBezTo>
                <a:lnTo>
                  <a:pt x="12606" y="0"/>
                </a:lnTo>
                <a:cubicBezTo>
                  <a:pt x="12618" y="0"/>
                  <a:pt x="12630" y="1"/>
                  <a:pt x="12642" y="4"/>
                </a:cubicBezTo>
                <a:cubicBezTo>
                  <a:pt x="12654" y="6"/>
                  <a:pt x="12666" y="10"/>
                  <a:pt x="12677" y="14"/>
                </a:cubicBezTo>
                <a:cubicBezTo>
                  <a:pt x="12688" y="19"/>
                  <a:pt x="12699" y="25"/>
                  <a:pt x="12709" y="31"/>
                </a:cubicBezTo>
                <a:cubicBezTo>
                  <a:pt x="12719" y="38"/>
                  <a:pt x="12729" y="46"/>
                  <a:pt x="12737" y="55"/>
                </a:cubicBezTo>
                <a:cubicBezTo>
                  <a:pt x="12746" y="63"/>
                  <a:pt x="12753" y="73"/>
                  <a:pt x="12760" y="83"/>
                </a:cubicBezTo>
                <a:cubicBezTo>
                  <a:pt x="12767" y="93"/>
                  <a:pt x="12773" y="103"/>
                  <a:pt x="12777" y="115"/>
                </a:cubicBezTo>
                <a:cubicBezTo>
                  <a:pt x="12782" y="126"/>
                  <a:pt x="12786" y="138"/>
                  <a:pt x="12788" y="150"/>
                </a:cubicBezTo>
                <a:cubicBezTo>
                  <a:pt x="12790" y="162"/>
                  <a:pt x="12792" y="174"/>
                  <a:pt x="12792" y="186"/>
                </a:cubicBezTo>
                <a:lnTo>
                  <a:pt x="12792" y="1394"/>
                </a:lnTo>
                <a:cubicBezTo>
                  <a:pt x="12792" y="1406"/>
                  <a:pt x="12790" y="1418"/>
                  <a:pt x="12788" y="1430"/>
                </a:cubicBezTo>
                <a:cubicBezTo>
                  <a:pt x="12786" y="1442"/>
                  <a:pt x="12782" y="1454"/>
                  <a:pt x="12777" y="1465"/>
                </a:cubicBezTo>
                <a:cubicBezTo>
                  <a:pt x="12773" y="1476"/>
                  <a:pt x="12767" y="1487"/>
                  <a:pt x="12760" y="1497"/>
                </a:cubicBezTo>
                <a:cubicBezTo>
                  <a:pt x="12753" y="1507"/>
                  <a:pt x="12746" y="1517"/>
                  <a:pt x="12737" y="1525"/>
                </a:cubicBezTo>
                <a:cubicBezTo>
                  <a:pt x="12729" y="1534"/>
                  <a:pt x="12719" y="1542"/>
                  <a:pt x="12709" y="1548"/>
                </a:cubicBezTo>
                <a:cubicBezTo>
                  <a:pt x="12699" y="1555"/>
                  <a:pt x="12688" y="1561"/>
                  <a:pt x="12677" y="1565"/>
                </a:cubicBezTo>
                <a:cubicBezTo>
                  <a:pt x="12666" y="1570"/>
                  <a:pt x="12654" y="1574"/>
                  <a:pt x="12642" y="1576"/>
                </a:cubicBezTo>
                <a:cubicBezTo>
                  <a:pt x="12630" y="1578"/>
                  <a:pt x="12618" y="1580"/>
                  <a:pt x="12606" y="1580"/>
                </a:cubicBezTo>
                <a:lnTo>
                  <a:pt x="186" y="1580"/>
                </a:lnTo>
                <a:cubicBezTo>
                  <a:pt x="174" y="1580"/>
                  <a:pt x="162" y="1578"/>
                  <a:pt x="150" y="1576"/>
                </a:cubicBezTo>
                <a:cubicBezTo>
                  <a:pt x="138" y="1574"/>
                  <a:pt x="126" y="1570"/>
                  <a:pt x="115" y="1565"/>
                </a:cubicBezTo>
                <a:cubicBezTo>
                  <a:pt x="104" y="1561"/>
                  <a:pt x="93" y="1555"/>
                  <a:pt x="83" y="1548"/>
                </a:cubicBezTo>
                <a:cubicBezTo>
                  <a:pt x="73" y="1542"/>
                  <a:pt x="63" y="1534"/>
                  <a:pt x="55" y="1525"/>
                </a:cubicBezTo>
                <a:cubicBezTo>
                  <a:pt x="46" y="1517"/>
                  <a:pt x="38" y="1507"/>
                  <a:pt x="31" y="1497"/>
                </a:cubicBezTo>
                <a:cubicBezTo>
                  <a:pt x="25" y="1487"/>
                  <a:pt x="19" y="1476"/>
                  <a:pt x="14" y="1465"/>
                </a:cubicBezTo>
                <a:cubicBezTo>
                  <a:pt x="10" y="1454"/>
                  <a:pt x="6" y="1442"/>
                  <a:pt x="4" y="1430"/>
                </a:cubicBezTo>
                <a:cubicBezTo>
                  <a:pt x="1" y="1418"/>
                  <a:pt x="0" y="1406"/>
                  <a:pt x="0" y="1394"/>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517" name=""/>
          <p:cNvSpPr/>
          <p:nvPr/>
        </p:nvSpPr>
        <p:spPr>
          <a:xfrm>
            <a:off x="5556960" y="2339640"/>
            <a:ext cx="4605120" cy="568800"/>
          </a:xfrm>
          <a:custGeom>
            <a:avLst/>
            <a:gdLst/>
            <a:ahLst/>
            <a:rect l="0" t="0" r="r" b="b"/>
            <a:pathLst>
              <a:path w="12792" h="1580">
                <a:moveTo>
                  <a:pt x="0" y="1394"/>
                </a:moveTo>
                <a:lnTo>
                  <a:pt x="0" y="186"/>
                </a:lnTo>
                <a:cubicBezTo>
                  <a:pt x="0" y="174"/>
                  <a:pt x="1" y="162"/>
                  <a:pt x="4" y="150"/>
                </a:cubicBezTo>
                <a:cubicBezTo>
                  <a:pt x="6" y="138"/>
                  <a:pt x="10" y="126"/>
                  <a:pt x="14" y="115"/>
                </a:cubicBezTo>
                <a:cubicBezTo>
                  <a:pt x="19" y="104"/>
                  <a:pt x="25" y="93"/>
                  <a:pt x="31" y="83"/>
                </a:cubicBezTo>
                <a:cubicBezTo>
                  <a:pt x="38" y="73"/>
                  <a:pt x="46" y="63"/>
                  <a:pt x="55" y="55"/>
                </a:cubicBezTo>
                <a:cubicBezTo>
                  <a:pt x="63" y="46"/>
                  <a:pt x="73" y="38"/>
                  <a:pt x="83" y="31"/>
                </a:cubicBezTo>
                <a:cubicBezTo>
                  <a:pt x="93" y="25"/>
                  <a:pt x="104" y="19"/>
                  <a:pt x="115" y="14"/>
                </a:cubicBezTo>
                <a:cubicBezTo>
                  <a:pt x="126" y="10"/>
                  <a:pt x="138" y="6"/>
                  <a:pt x="150" y="4"/>
                </a:cubicBezTo>
                <a:cubicBezTo>
                  <a:pt x="162" y="1"/>
                  <a:pt x="174" y="0"/>
                  <a:pt x="186" y="0"/>
                </a:cubicBezTo>
                <a:lnTo>
                  <a:pt x="12606" y="0"/>
                </a:lnTo>
                <a:cubicBezTo>
                  <a:pt x="12618" y="0"/>
                  <a:pt x="12630" y="1"/>
                  <a:pt x="12642" y="4"/>
                </a:cubicBezTo>
                <a:cubicBezTo>
                  <a:pt x="12654" y="6"/>
                  <a:pt x="12666" y="10"/>
                  <a:pt x="12677" y="14"/>
                </a:cubicBezTo>
                <a:cubicBezTo>
                  <a:pt x="12688" y="19"/>
                  <a:pt x="12699" y="25"/>
                  <a:pt x="12709" y="31"/>
                </a:cubicBezTo>
                <a:cubicBezTo>
                  <a:pt x="12719" y="38"/>
                  <a:pt x="12729" y="46"/>
                  <a:pt x="12737" y="55"/>
                </a:cubicBezTo>
                <a:cubicBezTo>
                  <a:pt x="12746" y="63"/>
                  <a:pt x="12753" y="73"/>
                  <a:pt x="12760" y="83"/>
                </a:cubicBezTo>
                <a:cubicBezTo>
                  <a:pt x="12767" y="93"/>
                  <a:pt x="12773" y="104"/>
                  <a:pt x="12777" y="115"/>
                </a:cubicBezTo>
                <a:cubicBezTo>
                  <a:pt x="12782" y="126"/>
                  <a:pt x="12786" y="138"/>
                  <a:pt x="12788" y="150"/>
                </a:cubicBezTo>
                <a:cubicBezTo>
                  <a:pt x="12790" y="162"/>
                  <a:pt x="12792" y="174"/>
                  <a:pt x="12792" y="186"/>
                </a:cubicBezTo>
                <a:lnTo>
                  <a:pt x="12792" y="1394"/>
                </a:lnTo>
                <a:cubicBezTo>
                  <a:pt x="12792" y="1406"/>
                  <a:pt x="12790" y="1418"/>
                  <a:pt x="12788" y="1430"/>
                </a:cubicBezTo>
                <a:cubicBezTo>
                  <a:pt x="12786" y="1442"/>
                  <a:pt x="12782" y="1454"/>
                  <a:pt x="12777" y="1465"/>
                </a:cubicBezTo>
                <a:cubicBezTo>
                  <a:pt x="12773" y="1476"/>
                  <a:pt x="12767" y="1487"/>
                  <a:pt x="12760" y="1497"/>
                </a:cubicBezTo>
                <a:cubicBezTo>
                  <a:pt x="12753" y="1507"/>
                  <a:pt x="12746" y="1517"/>
                  <a:pt x="12737" y="1525"/>
                </a:cubicBezTo>
                <a:cubicBezTo>
                  <a:pt x="12729" y="1534"/>
                  <a:pt x="12719" y="1542"/>
                  <a:pt x="12709" y="1548"/>
                </a:cubicBezTo>
                <a:cubicBezTo>
                  <a:pt x="12699" y="1555"/>
                  <a:pt x="12688" y="1561"/>
                  <a:pt x="12677" y="1566"/>
                </a:cubicBezTo>
                <a:cubicBezTo>
                  <a:pt x="12666" y="1570"/>
                  <a:pt x="12654" y="1574"/>
                  <a:pt x="12642" y="1576"/>
                </a:cubicBezTo>
                <a:cubicBezTo>
                  <a:pt x="12630" y="1578"/>
                  <a:pt x="12618" y="1580"/>
                  <a:pt x="12606" y="1580"/>
                </a:cubicBezTo>
                <a:lnTo>
                  <a:pt x="186" y="1580"/>
                </a:lnTo>
                <a:cubicBezTo>
                  <a:pt x="174" y="1580"/>
                  <a:pt x="162" y="1578"/>
                  <a:pt x="150" y="1576"/>
                </a:cubicBezTo>
                <a:cubicBezTo>
                  <a:pt x="138" y="1574"/>
                  <a:pt x="126" y="1570"/>
                  <a:pt x="115" y="1566"/>
                </a:cubicBezTo>
                <a:cubicBezTo>
                  <a:pt x="104" y="1561"/>
                  <a:pt x="93" y="1555"/>
                  <a:pt x="83" y="1548"/>
                </a:cubicBezTo>
                <a:cubicBezTo>
                  <a:pt x="73" y="1542"/>
                  <a:pt x="63" y="1534"/>
                  <a:pt x="55" y="1525"/>
                </a:cubicBezTo>
                <a:cubicBezTo>
                  <a:pt x="46" y="1517"/>
                  <a:pt x="38" y="1507"/>
                  <a:pt x="31" y="1497"/>
                </a:cubicBezTo>
                <a:cubicBezTo>
                  <a:pt x="25" y="1487"/>
                  <a:pt x="19" y="1476"/>
                  <a:pt x="14" y="1465"/>
                </a:cubicBezTo>
                <a:cubicBezTo>
                  <a:pt x="10" y="1454"/>
                  <a:pt x="6" y="1442"/>
                  <a:pt x="4" y="1430"/>
                </a:cubicBezTo>
                <a:cubicBezTo>
                  <a:pt x="1" y="1418"/>
                  <a:pt x="0" y="1406"/>
                  <a:pt x="0" y="1394"/>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518" name=""/>
          <p:cNvSpPr/>
          <p:nvPr/>
        </p:nvSpPr>
        <p:spPr>
          <a:xfrm>
            <a:off x="5556960" y="3008160"/>
            <a:ext cx="4605120" cy="568800"/>
          </a:xfrm>
          <a:custGeom>
            <a:avLst/>
            <a:gdLst/>
            <a:ahLst/>
            <a:rect l="0" t="0" r="r" b="b"/>
            <a:pathLst>
              <a:path w="12792" h="1580">
                <a:moveTo>
                  <a:pt x="0" y="1394"/>
                </a:moveTo>
                <a:lnTo>
                  <a:pt x="0" y="186"/>
                </a:lnTo>
                <a:cubicBezTo>
                  <a:pt x="0" y="174"/>
                  <a:pt x="1" y="162"/>
                  <a:pt x="4" y="150"/>
                </a:cubicBezTo>
                <a:cubicBezTo>
                  <a:pt x="6" y="138"/>
                  <a:pt x="10" y="126"/>
                  <a:pt x="14" y="115"/>
                </a:cubicBezTo>
                <a:cubicBezTo>
                  <a:pt x="19" y="104"/>
                  <a:pt x="25" y="93"/>
                  <a:pt x="31" y="83"/>
                </a:cubicBezTo>
                <a:cubicBezTo>
                  <a:pt x="38" y="73"/>
                  <a:pt x="46" y="63"/>
                  <a:pt x="55" y="55"/>
                </a:cubicBezTo>
                <a:cubicBezTo>
                  <a:pt x="63" y="46"/>
                  <a:pt x="73" y="38"/>
                  <a:pt x="83" y="31"/>
                </a:cubicBezTo>
                <a:cubicBezTo>
                  <a:pt x="93" y="25"/>
                  <a:pt x="104" y="19"/>
                  <a:pt x="115" y="14"/>
                </a:cubicBezTo>
                <a:cubicBezTo>
                  <a:pt x="126" y="10"/>
                  <a:pt x="138" y="6"/>
                  <a:pt x="150" y="4"/>
                </a:cubicBezTo>
                <a:cubicBezTo>
                  <a:pt x="162" y="1"/>
                  <a:pt x="174" y="0"/>
                  <a:pt x="186" y="0"/>
                </a:cubicBezTo>
                <a:lnTo>
                  <a:pt x="12606" y="0"/>
                </a:lnTo>
                <a:cubicBezTo>
                  <a:pt x="12618" y="0"/>
                  <a:pt x="12630" y="1"/>
                  <a:pt x="12642" y="4"/>
                </a:cubicBezTo>
                <a:cubicBezTo>
                  <a:pt x="12654" y="6"/>
                  <a:pt x="12666" y="10"/>
                  <a:pt x="12677" y="14"/>
                </a:cubicBezTo>
                <a:cubicBezTo>
                  <a:pt x="12688" y="19"/>
                  <a:pt x="12699" y="25"/>
                  <a:pt x="12709" y="31"/>
                </a:cubicBezTo>
                <a:cubicBezTo>
                  <a:pt x="12719" y="38"/>
                  <a:pt x="12729" y="46"/>
                  <a:pt x="12737" y="55"/>
                </a:cubicBezTo>
                <a:cubicBezTo>
                  <a:pt x="12746" y="63"/>
                  <a:pt x="12753" y="73"/>
                  <a:pt x="12760" y="83"/>
                </a:cubicBezTo>
                <a:cubicBezTo>
                  <a:pt x="12767" y="93"/>
                  <a:pt x="12773" y="104"/>
                  <a:pt x="12777" y="115"/>
                </a:cubicBezTo>
                <a:cubicBezTo>
                  <a:pt x="12782" y="126"/>
                  <a:pt x="12786" y="138"/>
                  <a:pt x="12788" y="150"/>
                </a:cubicBezTo>
                <a:cubicBezTo>
                  <a:pt x="12790" y="162"/>
                  <a:pt x="12792" y="174"/>
                  <a:pt x="12792" y="186"/>
                </a:cubicBezTo>
                <a:lnTo>
                  <a:pt x="12792" y="1394"/>
                </a:lnTo>
                <a:cubicBezTo>
                  <a:pt x="12792" y="1406"/>
                  <a:pt x="12790" y="1418"/>
                  <a:pt x="12788" y="1430"/>
                </a:cubicBezTo>
                <a:cubicBezTo>
                  <a:pt x="12786" y="1442"/>
                  <a:pt x="12782" y="1454"/>
                  <a:pt x="12777" y="1465"/>
                </a:cubicBezTo>
                <a:cubicBezTo>
                  <a:pt x="12773" y="1476"/>
                  <a:pt x="12767" y="1487"/>
                  <a:pt x="12760" y="1497"/>
                </a:cubicBezTo>
                <a:cubicBezTo>
                  <a:pt x="12753" y="1507"/>
                  <a:pt x="12746" y="1517"/>
                  <a:pt x="12737" y="1525"/>
                </a:cubicBezTo>
                <a:cubicBezTo>
                  <a:pt x="12729" y="1534"/>
                  <a:pt x="12719" y="1542"/>
                  <a:pt x="12709" y="1548"/>
                </a:cubicBezTo>
                <a:cubicBezTo>
                  <a:pt x="12699" y="1555"/>
                  <a:pt x="12688" y="1561"/>
                  <a:pt x="12677" y="1566"/>
                </a:cubicBezTo>
                <a:cubicBezTo>
                  <a:pt x="12666" y="1570"/>
                  <a:pt x="12654" y="1574"/>
                  <a:pt x="12642" y="1576"/>
                </a:cubicBezTo>
                <a:cubicBezTo>
                  <a:pt x="12630" y="1578"/>
                  <a:pt x="12618" y="1580"/>
                  <a:pt x="12606" y="1580"/>
                </a:cubicBezTo>
                <a:lnTo>
                  <a:pt x="186" y="1580"/>
                </a:lnTo>
                <a:cubicBezTo>
                  <a:pt x="174" y="1580"/>
                  <a:pt x="162" y="1578"/>
                  <a:pt x="150" y="1576"/>
                </a:cubicBezTo>
                <a:cubicBezTo>
                  <a:pt x="138" y="1574"/>
                  <a:pt x="126" y="1570"/>
                  <a:pt x="115" y="1566"/>
                </a:cubicBezTo>
                <a:cubicBezTo>
                  <a:pt x="104" y="1561"/>
                  <a:pt x="93" y="1555"/>
                  <a:pt x="83" y="1548"/>
                </a:cubicBezTo>
                <a:cubicBezTo>
                  <a:pt x="73" y="1542"/>
                  <a:pt x="63" y="1534"/>
                  <a:pt x="55" y="1525"/>
                </a:cubicBezTo>
                <a:cubicBezTo>
                  <a:pt x="46" y="1517"/>
                  <a:pt x="38" y="1507"/>
                  <a:pt x="31" y="1497"/>
                </a:cubicBezTo>
                <a:cubicBezTo>
                  <a:pt x="25" y="1487"/>
                  <a:pt x="19" y="1476"/>
                  <a:pt x="14" y="1465"/>
                </a:cubicBezTo>
                <a:cubicBezTo>
                  <a:pt x="10" y="1454"/>
                  <a:pt x="6" y="1442"/>
                  <a:pt x="4" y="1430"/>
                </a:cubicBezTo>
                <a:cubicBezTo>
                  <a:pt x="1" y="1418"/>
                  <a:pt x="0" y="1406"/>
                  <a:pt x="0" y="1394"/>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519" name=""/>
          <p:cNvSpPr/>
          <p:nvPr/>
        </p:nvSpPr>
        <p:spPr>
          <a:xfrm>
            <a:off x="5556960" y="3676680"/>
            <a:ext cx="4605120" cy="568800"/>
          </a:xfrm>
          <a:custGeom>
            <a:avLst/>
            <a:gdLst/>
            <a:ahLst/>
            <a:rect l="0" t="0" r="r" b="b"/>
            <a:pathLst>
              <a:path w="12792" h="1580">
                <a:moveTo>
                  <a:pt x="0" y="1394"/>
                </a:moveTo>
                <a:lnTo>
                  <a:pt x="0" y="187"/>
                </a:lnTo>
                <a:cubicBezTo>
                  <a:pt x="0" y="175"/>
                  <a:pt x="1" y="163"/>
                  <a:pt x="4" y="151"/>
                </a:cubicBezTo>
                <a:cubicBezTo>
                  <a:pt x="6" y="139"/>
                  <a:pt x="10" y="127"/>
                  <a:pt x="14" y="116"/>
                </a:cubicBezTo>
                <a:cubicBezTo>
                  <a:pt x="19" y="105"/>
                  <a:pt x="25" y="94"/>
                  <a:pt x="31" y="84"/>
                </a:cubicBezTo>
                <a:cubicBezTo>
                  <a:pt x="38" y="74"/>
                  <a:pt x="46" y="64"/>
                  <a:pt x="55" y="56"/>
                </a:cubicBezTo>
                <a:cubicBezTo>
                  <a:pt x="63" y="47"/>
                  <a:pt x="73" y="38"/>
                  <a:pt x="83" y="32"/>
                </a:cubicBezTo>
                <a:cubicBezTo>
                  <a:pt x="93" y="25"/>
                  <a:pt x="104" y="19"/>
                  <a:pt x="115" y="14"/>
                </a:cubicBezTo>
                <a:cubicBezTo>
                  <a:pt x="126" y="10"/>
                  <a:pt x="138" y="6"/>
                  <a:pt x="150" y="4"/>
                </a:cubicBezTo>
                <a:cubicBezTo>
                  <a:pt x="162" y="1"/>
                  <a:pt x="174" y="0"/>
                  <a:pt x="186" y="0"/>
                </a:cubicBezTo>
                <a:lnTo>
                  <a:pt x="12606" y="0"/>
                </a:lnTo>
                <a:cubicBezTo>
                  <a:pt x="12618" y="0"/>
                  <a:pt x="12630" y="1"/>
                  <a:pt x="12642" y="4"/>
                </a:cubicBezTo>
                <a:cubicBezTo>
                  <a:pt x="12654" y="6"/>
                  <a:pt x="12666" y="10"/>
                  <a:pt x="12677" y="14"/>
                </a:cubicBezTo>
                <a:cubicBezTo>
                  <a:pt x="12688" y="19"/>
                  <a:pt x="12699" y="25"/>
                  <a:pt x="12709" y="32"/>
                </a:cubicBezTo>
                <a:cubicBezTo>
                  <a:pt x="12719" y="38"/>
                  <a:pt x="12729" y="47"/>
                  <a:pt x="12737" y="56"/>
                </a:cubicBezTo>
                <a:cubicBezTo>
                  <a:pt x="12746" y="64"/>
                  <a:pt x="12753" y="74"/>
                  <a:pt x="12760" y="84"/>
                </a:cubicBezTo>
                <a:cubicBezTo>
                  <a:pt x="12767" y="94"/>
                  <a:pt x="12773" y="105"/>
                  <a:pt x="12777" y="116"/>
                </a:cubicBezTo>
                <a:cubicBezTo>
                  <a:pt x="12782" y="127"/>
                  <a:pt x="12786" y="139"/>
                  <a:pt x="12788" y="151"/>
                </a:cubicBezTo>
                <a:cubicBezTo>
                  <a:pt x="12790" y="163"/>
                  <a:pt x="12792" y="175"/>
                  <a:pt x="12792" y="187"/>
                </a:cubicBezTo>
                <a:lnTo>
                  <a:pt x="12792" y="1394"/>
                </a:lnTo>
                <a:cubicBezTo>
                  <a:pt x="12792" y="1406"/>
                  <a:pt x="12790" y="1418"/>
                  <a:pt x="12788" y="1430"/>
                </a:cubicBezTo>
                <a:cubicBezTo>
                  <a:pt x="12786" y="1442"/>
                  <a:pt x="12782" y="1454"/>
                  <a:pt x="12777" y="1465"/>
                </a:cubicBezTo>
                <a:cubicBezTo>
                  <a:pt x="12773" y="1476"/>
                  <a:pt x="12767" y="1487"/>
                  <a:pt x="12760" y="1497"/>
                </a:cubicBezTo>
                <a:cubicBezTo>
                  <a:pt x="12753" y="1507"/>
                  <a:pt x="12746" y="1517"/>
                  <a:pt x="12737" y="1525"/>
                </a:cubicBezTo>
                <a:cubicBezTo>
                  <a:pt x="12729" y="1534"/>
                  <a:pt x="12719" y="1542"/>
                  <a:pt x="12709" y="1548"/>
                </a:cubicBezTo>
                <a:cubicBezTo>
                  <a:pt x="12699" y="1555"/>
                  <a:pt x="12688" y="1561"/>
                  <a:pt x="12677" y="1566"/>
                </a:cubicBezTo>
                <a:cubicBezTo>
                  <a:pt x="12666" y="1570"/>
                  <a:pt x="12654" y="1574"/>
                  <a:pt x="12642" y="1576"/>
                </a:cubicBezTo>
                <a:cubicBezTo>
                  <a:pt x="12630" y="1579"/>
                  <a:pt x="12618" y="1580"/>
                  <a:pt x="12606" y="1580"/>
                </a:cubicBezTo>
                <a:lnTo>
                  <a:pt x="186" y="1580"/>
                </a:lnTo>
                <a:cubicBezTo>
                  <a:pt x="174" y="1580"/>
                  <a:pt x="162" y="1579"/>
                  <a:pt x="150" y="1576"/>
                </a:cubicBezTo>
                <a:cubicBezTo>
                  <a:pt x="138" y="1574"/>
                  <a:pt x="126" y="1570"/>
                  <a:pt x="115" y="1566"/>
                </a:cubicBezTo>
                <a:cubicBezTo>
                  <a:pt x="104" y="1561"/>
                  <a:pt x="93" y="1555"/>
                  <a:pt x="83" y="1548"/>
                </a:cubicBezTo>
                <a:cubicBezTo>
                  <a:pt x="73" y="1542"/>
                  <a:pt x="63" y="1534"/>
                  <a:pt x="55" y="1525"/>
                </a:cubicBezTo>
                <a:cubicBezTo>
                  <a:pt x="46" y="1517"/>
                  <a:pt x="38" y="1507"/>
                  <a:pt x="31" y="1497"/>
                </a:cubicBezTo>
                <a:cubicBezTo>
                  <a:pt x="25" y="1487"/>
                  <a:pt x="19" y="1476"/>
                  <a:pt x="14" y="1465"/>
                </a:cubicBezTo>
                <a:cubicBezTo>
                  <a:pt x="10" y="1454"/>
                  <a:pt x="6" y="1442"/>
                  <a:pt x="4" y="1430"/>
                </a:cubicBezTo>
                <a:cubicBezTo>
                  <a:pt x="1" y="1418"/>
                  <a:pt x="0" y="1406"/>
                  <a:pt x="0" y="1394"/>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520" name=""/>
          <p:cNvSpPr/>
          <p:nvPr/>
        </p:nvSpPr>
        <p:spPr>
          <a:xfrm>
            <a:off x="5573880" y="4746600"/>
            <a:ext cx="4588200" cy="835920"/>
          </a:xfrm>
          <a:custGeom>
            <a:avLst/>
            <a:gdLst/>
            <a:ahLst/>
            <a:rect l="0" t="0" r="r" b="b"/>
            <a:pathLst>
              <a:path w="12745" h="2322">
                <a:moveTo>
                  <a:pt x="0" y="2136"/>
                </a:moveTo>
                <a:lnTo>
                  <a:pt x="0" y="185"/>
                </a:lnTo>
                <a:cubicBezTo>
                  <a:pt x="0" y="173"/>
                  <a:pt x="0" y="161"/>
                  <a:pt x="2" y="149"/>
                </a:cubicBezTo>
                <a:cubicBezTo>
                  <a:pt x="4" y="137"/>
                  <a:pt x="7" y="125"/>
                  <a:pt x="10" y="114"/>
                </a:cubicBezTo>
                <a:cubicBezTo>
                  <a:pt x="14" y="103"/>
                  <a:pt x="18" y="92"/>
                  <a:pt x="23" y="82"/>
                </a:cubicBezTo>
                <a:cubicBezTo>
                  <a:pt x="28" y="72"/>
                  <a:pt x="34" y="63"/>
                  <a:pt x="40" y="54"/>
                </a:cubicBezTo>
                <a:cubicBezTo>
                  <a:pt x="47" y="45"/>
                  <a:pt x="54" y="38"/>
                  <a:pt x="62" y="31"/>
                </a:cubicBezTo>
                <a:cubicBezTo>
                  <a:pt x="69" y="24"/>
                  <a:pt x="77" y="18"/>
                  <a:pt x="86" y="14"/>
                </a:cubicBezTo>
                <a:cubicBezTo>
                  <a:pt x="94" y="9"/>
                  <a:pt x="103" y="5"/>
                  <a:pt x="112" y="3"/>
                </a:cubicBezTo>
                <a:cubicBezTo>
                  <a:pt x="121" y="1"/>
                  <a:pt x="130" y="0"/>
                  <a:pt x="139" y="0"/>
                </a:cubicBezTo>
                <a:lnTo>
                  <a:pt x="12559" y="0"/>
                </a:lnTo>
                <a:cubicBezTo>
                  <a:pt x="12571" y="0"/>
                  <a:pt x="12583" y="1"/>
                  <a:pt x="12595" y="3"/>
                </a:cubicBezTo>
                <a:cubicBezTo>
                  <a:pt x="12607" y="5"/>
                  <a:pt x="12619" y="9"/>
                  <a:pt x="12630" y="14"/>
                </a:cubicBezTo>
                <a:cubicBezTo>
                  <a:pt x="12641" y="18"/>
                  <a:pt x="12652" y="24"/>
                  <a:pt x="12662" y="31"/>
                </a:cubicBezTo>
                <a:cubicBezTo>
                  <a:pt x="12672" y="38"/>
                  <a:pt x="12682" y="45"/>
                  <a:pt x="12690" y="54"/>
                </a:cubicBezTo>
                <a:cubicBezTo>
                  <a:pt x="12699" y="63"/>
                  <a:pt x="12706" y="72"/>
                  <a:pt x="12713" y="82"/>
                </a:cubicBezTo>
                <a:cubicBezTo>
                  <a:pt x="12720" y="92"/>
                  <a:pt x="12726" y="103"/>
                  <a:pt x="12730" y="114"/>
                </a:cubicBezTo>
                <a:cubicBezTo>
                  <a:pt x="12735" y="125"/>
                  <a:pt x="12739" y="137"/>
                  <a:pt x="12741" y="149"/>
                </a:cubicBezTo>
                <a:cubicBezTo>
                  <a:pt x="12743" y="161"/>
                  <a:pt x="12745" y="173"/>
                  <a:pt x="12745" y="185"/>
                </a:cubicBezTo>
                <a:lnTo>
                  <a:pt x="12745" y="2136"/>
                </a:lnTo>
                <a:cubicBezTo>
                  <a:pt x="12745" y="2148"/>
                  <a:pt x="12743" y="2160"/>
                  <a:pt x="12741" y="2172"/>
                </a:cubicBezTo>
                <a:cubicBezTo>
                  <a:pt x="12739" y="2184"/>
                  <a:pt x="12735" y="2196"/>
                  <a:pt x="12730" y="2207"/>
                </a:cubicBezTo>
                <a:cubicBezTo>
                  <a:pt x="12726" y="2218"/>
                  <a:pt x="12720" y="2229"/>
                  <a:pt x="12713" y="2239"/>
                </a:cubicBezTo>
                <a:cubicBezTo>
                  <a:pt x="12706" y="2249"/>
                  <a:pt x="12699" y="2259"/>
                  <a:pt x="12690" y="2267"/>
                </a:cubicBezTo>
                <a:cubicBezTo>
                  <a:pt x="12682" y="2276"/>
                  <a:pt x="12672" y="2284"/>
                  <a:pt x="12662" y="2291"/>
                </a:cubicBezTo>
                <a:cubicBezTo>
                  <a:pt x="12652" y="2297"/>
                  <a:pt x="12641" y="2303"/>
                  <a:pt x="12630" y="2308"/>
                </a:cubicBezTo>
                <a:cubicBezTo>
                  <a:pt x="12619" y="2312"/>
                  <a:pt x="12607" y="2316"/>
                  <a:pt x="12595" y="2318"/>
                </a:cubicBezTo>
                <a:cubicBezTo>
                  <a:pt x="12583" y="2321"/>
                  <a:pt x="12571" y="2322"/>
                  <a:pt x="12559" y="2322"/>
                </a:cubicBezTo>
                <a:lnTo>
                  <a:pt x="139" y="2322"/>
                </a:lnTo>
                <a:cubicBezTo>
                  <a:pt x="130" y="2322"/>
                  <a:pt x="121" y="2321"/>
                  <a:pt x="112" y="2318"/>
                </a:cubicBezTo>
                <a:cubicBezTo>
                  <a:pt x="103" y="2316"/>
                  <a:pt x="94" y="2312"/>
                  <a:pt x="86" y="2308"/>
                </a:cubicBezTo>
                <a:cubicBezTo>
                  <a:pt x="77" y="2303"/>
                  <a:pt x="69" y="2297"/>
                  <a:pt x="62" y="2291"/>
                </a:cubicBezTo>
                <a:cubicBezTo>
                  <a:pt x="54" y="2284"/>
                  <a:pt x="47" y="2276"/>
                  <a:pt x="40" y="2267"/>
                </a:cubicBezTo>
                <a:cubicBezTo>
                  <a:pt x="34" y="2259"/>
                  <a:pt x="28" y="2249"/>
                  <a:pt x="23" y="2239"/>
                </a:cubicBezTo>
                <a:cubicBezTo>
                  <a:pt x="18" y="2229"/>
                  <a:pt x="14" y="2218"/>
                  <a:pt x="10" y="2207"/>
                </a:cubicBezTo>
                <a:cubicBezTo>
                  <a:pt x="7" y="2196"/>
                  <a:pt x="4" y="2184"/>
                  <a:pt x="2" y="2172"/>
                </a:cubicBezTo>
                <a:cubicBezTo>
                  <a:pt x="0" y="2160"/>
                  <a:pt x="0" y="2148"/>
                  <a:pt x="0" y="2136"/>
                </a:cubicBezTo>
                <a:close/>
              </a:path>
            </a:pathLst>
          </a:custGeom>
          <a:solidFill>
            <a:srgbClr val="eff6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521" name=""/>
          <p:cNvSpPr/>
          <p:nvPr/>
        </p:nvSpPr>
        <p:spPr>
          <a:xfrm>
            <a:off x="5556960" y="4746600"/>
            <a:ext cx="67320" cy="835920"/>
          </a:xfrm>
          <a:custGeom>
            <a:avLst/>
            <a:gdLst/>
            <a:ahLst/>
            <a:rect l="0" t="0" r="r" b="b"/>
            <a:pathLst>
              <a:path w="187" h="2322">
                <a:moveTo>
                  <a:pt x="0" y="0"/>
                </a:moveTo>
                <a:lnTo>
                  <a:pt x="187" y="0"/>
                </a:lnTo>
                <a:lnTo>
                  <a:pt x="187" y="2322"/>
                </a:lnTo>
                <a:lnTo>
                  <a:pt x="0" y="2322"/>
                </a:lnTo>
                <a:lnTo>
                  <a:pt x="0" y="0"/>
                </a:lnTo>
                <a:close/>
              </a:path>
            </a:pathLst>
          </a:custGeom>
          <a:solidFill>
            <a:srgbClr val="2563eb"/>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522" name="" descr=""/>
          <p:cNvPicPr/>
          <p:nvPr/>
        </p:nvPicPr>
        <p:blipFill>
          <a:blip r:embed="rId9"/>
          <a:stretch/>
        </p:blipFill>
        <p:spPr>
          <a:xfrm>
            <a:off x="5557320" y="1303560"/>
            <a:ext cx="150120" cy="200160"/>
          </a:xfrm>
          <a:prstGeom prst="rect">
            <a:avLst/>
          </a:prstGeom>
          <a:noFill/>
          <a:ln w="0">
            <a:noFill/>
          </a:ln>
        </p:spPr>
      </p:pic>
      <p:sp>
        <p:nvSpPr>
          <p:cNvPr id="1523" name=""/>
          <p:cNvSpPr txBox="1"/>
          <p:nvPr/>
        </p:nvSpPr>
        <p:spPr>
          <a:xfrm>
            <a:off x="702000" y="4191120"/>
            <a:ext cx="281700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边缘设备易受物理攻击，需要加强身份认证和数据加密</a:t>
            </a:r>
            <a:endParaRPr b="0" lang="en-US" sz="920" strike="noStrike" u="none">
              <a:solidFill>
                <a:srgbClr val="000000"/>
              </a:solidFill>
              <a:effectLst/>
              <a:uFillTx/>
              <a:latin typeface="Times New Roman"/>
            </a:endParaRPr>
          </a:p>
        </p:txBody>
      </p:sp>
      <p:pic>
        <p:nvPicPr>
          <p:cNvPr id="1524" name="" descr=""/>
          <p:cNvPicPr/>
          <p:nvPr/>
        </p:nvPicPr>
        <p:blipFill>
          <a:blip r:embed="rId10"/>
          <a:stretch/>
        </p:blipFill>
        <p:spPr>
          <a:xfrm>
            <a:off x="5657400" y="1805040"/>
            <a:ext cx="116640" cy="133200"/>
          </a:xfrm>
          <a:prstGeom prst="rect">
            <a:avLst/>
          </a:prstGeom>
          <a:noFill/>
          <a:ln w="0">
            <a:noFill/>
          </a:ln>
        </p:spPr>
      </p:pic>
      <p:sp>
        <p:nvSpPr>
          <p:cNvPr id="1525" name=""/>
          <p:cNvSpPr txBox="1"/>
          <p:nvPr/>
        </p:nvSpPr>
        <p:spPr>
          <a:xfrm>
            <a:off x="5807880" y="1277640"/>
            <a:ext cx="221364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创新解决方案与应用场景</a:t>
            </a:r>
            <a:endParaRPr b="0" lang="en-US" sz="1580" strike="noStrike" u="none">
              <a:solidFill>
                <a:srgbClr val="000000"/>
              </a:solidFill>
              <a:effectLst/>
              <a:uFillTx/>
              <a:latin typeface="Times New Roman"/>
            </a:endParaRPr>
          </a:p>
        </p:txBody>
      </p:sp>
      <p:sp>
        <p:nvSpPr>
          <p:cNvPr id="1526" name=""/>
          <p:cNvSpPr txBox="1"/>
          <p:nvPr/>
        </p:nvSpPr>
        <p:spPr>
          <a:xfrm>
            <a:off x="5874840" y="1784880"/>
            <a:ext cx="147600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边缘专用轻量级容器技术</a:t>
            </a:r>
            <a:endParaRPr b="0" lang="en-US" sz="1050" strike="noStrike" u="none">
              <a:solidFill>
                <a:srgbClr val="000000"/>
              </a:solidFill>
              <a:effectLst/>
              <a:uFillTx/>
              <a:latin typeface="Times New Roman"/>
            </a:endParaRPr>
          </a:p>
        </p:txBody>
      </p:sp>
      <p:pic>
        <p:nvPicPr>
          <p:cNvPr id="1527" name="" descr=""/>
          <p:cNvPicPr/>
          <p:nvPr/>
        </p:nvPicPr>
        <p:blipFill>
          <a:blip r:embed="rId11"/>
          <a:stretch/>
        </p:blipFill>
        <p:spPr>
          <a:xfrm>
            <a:off x="5657400" y="2473560"/>
            <a:ext cx="166680" cy="133200"/>
          </a:xfrm>
          <a:prstGeom prst="rect">
            <a:avLst/>
          </a:prstGeom>
          <a:noFill/>
          <a:ln w="0">
            <a:noFill/>
          </a:ln>
        </p:spPr>
      </p:pic>
      <p:sp>
        <p:nvSpPr>
          <p:cNvPr id="1528" name=""/>
          <p:cNvSpPr txBox="1"/>
          <p:nvPr/>
        </p:nvSpPr>
        <p:spPr>
          <a:xfrm>
            <a:off x="5874840" y="1985040"/>
            <a:ext cx="234756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支持快速故障隔离和恢复，适应资源受限环境</a:t>
            </a:r>
            <a:endParaRPr b="0" lang="en-US" sz="920" strike="noStrike" u="none">
              <a:solidFill>
                <a:srgbClr val="000000"/>
              </a:solidFill>
              <a:effectLst/>
              <a:uFillTx/>
              <a:latin typeface="Times New Roman"/>
            </a:endParaRPr>
          </a:p>
        </p:txBody>
      </p:sp>
      <p:sp>
        <p:nvSpPr>
          <p:cNvPr id="1529" name=""/>
          <p:cNvSpPr txBox="1"/>
          <p:nvPr/>
        </p:nvSpPr>
        <p:spPr>
          <a:xfrm>
            <a:off x="5924880" y="2453400"/>
            <a:ext cx="67140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雾计算架构</a:t>
            </a:r>
            <a:endParaRPr b="0" lang="en-US" sz="1050" strike="noStrike" u="none">
              <a:solidFill>
                <a:srgbClr val="000000"/>
              </a:solidFill>
              <a:effectLst/>
              <a:uFillTx/>
              <a:latin typeface="Times New Roman"/>
            </a:endParaRPr>
          </a:p>
        </p:txBody>
      </p:sp>
      <p:pic>
        <p:nvPicPr>
          <p:cNvPr id="1530" name="" descr=""/>
          <p:cNvPicPr/>
          <p:nvPr/>
        </p:nvPicPr>
        <p:blipFill>
          <a:blip r:embed="rId12"/>
          <a:stretch/>
        </p:blipFill>
        <p:spPr>
          <a:xfrm>
            <a:off x="5657400" y="3142080"/>
            <a:ext cx="133200" cy="133200"/>
          </a:xfrm>
          <a:prstGeom prst="rect">
            <a:avLst/>
          </a:prstGeom>
          <a:noFill/>
          <a:ln w="0">
            <a:noFill/>
          </a:ln>
        </p:spPr>
      </p:pic>
      <p:sp>
        <p:nvSpPr>
          <p:cNvPr id="1531" name=""/>
          <p:cNvSpPr txBox="1"/>
          <p:nvPr/>
        </p:nvSpPr>
        <p:spPr>
          <a:xfrm>
            <a:off x="5924880" y="2653560"/>
            <a:ext cx="223020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在边缘和云之间建立中间层，提高系统弹性</a:t>
            </a:r>
            <a:endParaRPr b="0" lang="en-US" sz="920" strike="noStrike" u="none">
              <a:solidFill>
                <a:srgbClr val="000000"/>
              </a:solidFill>
              <a:effectLst/>
              <a:uFillTx/>
              <a:latin typeface="Times New Roman"/>
            </a:endParaRPr>
          </a:p>
        </p:txBody>
      </p:sp>
      <p:sp>
        <p:nvSpPr>
          <p:cNvPr id="1532" name=""/>
          <p:cNvSpPr txBox="1"/>
          <p:nvPr/>
        </p:nvSpPr>
        <p:spPr>
          <a:xfrm>
            <a:off x="5891400" y="3121920"/>
            <a:ext cx="53712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边缘智能</a:t>
            </a:r>
            <a:endParaRPr b="0" lang="en-US" sz="1050" strike="noStrike" u="none">
              <a:solidFill>
                <a:srgbClr val="000000"/>
              </a:solidFill>
              <a:effectLst/>
              <a:uFillTx/>
              <a:latin typeface="Times New Roman"/>
            </a:endParaRPr>
          </a:p>
        </p:txBody>
      </p:sp>
      <p:pic>
        <p:nvPicPr>
          <p:cNvPr id="1533" name="" descr=""/>
          <p:cNvPicPr/>
          <p:nvPr/>
        </p:nvPicPr>
        <p:blipFill>
          <a:blip r:embed="rId13"/>
          <a:stretch/>
        </p:blipFill>
        <p:spPr>
          <a:xfrm>
            <a:off x="5657400" y="3810600"/>
            <a:ext cx="116640" cy="133200"/>
          </a:xfrm>
          <a:prstGeom prst="rect">
            <a:avLst/>
          </a:prstGeom>
          <a:noFill/>
          <a:ln w="0">
            <a:noFill/>
          </a:ln>
        </p:spPr>
      </p:pic>
      <p:sp>
        <p:nvSpPr>
          <p:cNvPr id="1534" name=""/>
          <p:cNvSpPr txBox="1"/>
          <p:nvPr/>
        </p:nvSpPr>
        <p:spPr>
          <a:xfrm>
            <a:off x="5891400" y="3322080"/>
            <a:ext cx="281700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让设备具备自主学习和适应能力，提高故障恢复自主性</a:t>
            </a:r>
            <a:endParaRPr b="0" lang="en-US" sz="920" strike="noStrike" u="none">
              <a:solidFill>
                <a:srgbClr val="000000"/>
              </a:solidFill>
              <a:effectLst/>
              <a:uFillTx/>
              <a:latin typeface="Times New Roman"/>
            </a:endParaRPr>
          </a:p>
        </p:txBody>
      </p:sp>
      <p:sp>
        <p:nvSpPr>
          <p:cNvPr id="1535" name=""/>
          <p:cNvSpPr txBox="1"/>
          <p:nvPr/>
        </p:nvSpPr>
        <p:spPr>
          <a:xfrm>
            <a:off x="5874840" y="3790440"/>
            <a:ext cx="1207800" cy="169560"/>
          </a:xfrm>
          <a:prstGeom prst="rect">
            <a:avLst/>
          </a:prstGeom>
          <a:noFill/>
          <a:ln w="0">
            <a:noFill/>
          </a:ln>
        </p:spPr>
        <p:txBody>
          <a:bodyPr wrap="none" lIns="0" rIns="0" tIns="0" bIns="0" anchor="t">
            <a:spAutoFit/>
          </a:bodyPr>
          <a:p>
            <a:r>
              <a:rPr b="0" lang="zh-CN" sz="1050" strike="noStrike" u="none">
                <a:solidFill>
                  <a:srgbClr val="000000"/>
                </a:solidFill>
                <a:effectLst/>
                <a:uFillTx/>
                <a:latin typeface="WenQuanYiZenHei"/>
                <a:ea typeface="WenQuanYiZenHei"/>
              </a:rPr>
              <a:t>新型分布式存储系统</a:t>
            </a:r>
            <a:endParaRPr b="0" lang="en-US" sz="1050" strike="noStrike" u="none">
              <a:solidFill>
                <a:srgbClr val="000000"/>
              </a:solidFill>
              <a:effectLst/>
              <a:uFillTx/>
              <a:latin typeface="Times New Roman"/>
            </a:endParaRPr>
          </a:p>
        </p:txBody>
      </p:sp>
      <p:pic>
        <p:nvPicPr>
          <p:cNvPr id="1536" name="" descr=""/>
          <p:cNvPicPr/>
          <p:nvPr/>
        </p:nvPicPr>
        <p:blipFill>
          <a:blip r:embed="rId14"/>
          <a:stretch/>
        </p:blipFill>
        <p:spPr>
          <a:xfrm>
            <a:off x="5557320" y="4487400"/>
            <a:ext cx="166680" cy="150120"/>
          </a:xfrm>
          <a:prstGeom prst="rect">
            <a:avLst/>
          </a:prstGeom>
          <a:noFill/>
          <a:ln w="0">
            <a:noFill/>
          </a:ln>
        </p:spPr>
      </p:pic>
      <p:sp>
        <p:nvSpPr>
          <p:cNvPr id="1537" name=""/>
          <p:cNvSpPr txBox="1"/>
          <p:nvPr/>
        </p:nvSpPr>
        <p:spPr>
          <a:xfrm>
            <a:off x="5874840" y="3990600"/>
            <a:ext cx="176112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支持边缘数据的高可用性和一致性</a:t>
            </a:r>
            <a:endParaRPr b="0" lang="en-US" sz="920" strike="noStrike" u="none">
              <a:solidFill>
                <a:srgbClr val="000000"/>
              </a:solidFill>
              <a:effectLst/>
              <a:uFillTx/>
              <a:latin typeface="Times New Roman"/>
            </a:endParaRPr>
          </a:p>
        </p:txBody>
      </p:sp>
      <p:pic>
        <p:nvPicPr>
          <p:cNvPr id="1538" name="" descr=""/>
          <p:cNvPicPr/>
          <p:nvPr/>
        </p:nvPicPr>
        <p:blipFill>
          <a:blip r:embed="rId15"/>
          <a:stretch/>
        </p:blipFill>
        <p:spPr>
          <a:xfrm>
            <a:off x="5690880" y="4863600"/>
            <a:ext cx="150120" cy="133200"/>
          </a:xfrm>
          <a:prstGeom prst="rect">
            <a:avLst/>
          </a:prstGeom>
          <a:noFill/>
          <a:ln w="0">
            <a:noFill/>
          </a:ln>
        </p:spPr>
      </p:pic>
      <p:sp>
        <p:nvSpPr>
          <p:cNvPr id="1539" name=""/>
          <p:cNvSpPr txBox="1"/>
          <p:nvPr/>
        </p:nvSpPr>
        <p:spPr>
          <a:xfrm>
            <a:off x="5791320" y="4467960"/>
            <a:ext cx="906120" cy="189360"/>
          </a:xfrm>
          <a:prstGeom prst="rect">
            <a:avLst/>
          </a:prstGeom>
          <a:noFill/>
          <a:ln w="0">
            <a:noFill/>
          </a:ln>
        </p:spPr>
        <p:txBody>
          <a:bodyPr wrap="none" lIns="0" rIns="0" tIns="0" bIns="0" anchor="t">
            <a:spAutoFit/>
          </a:bodyPr>
          <a:p>
            <a:r>
              <a:rPr b="0" lang="zh-CN" sz="1180" strike="noStrike" u="none">
                <a:solidFill>
                  <a:srgbClr val="1e3a8a"/>
                </a:solidFill>
                <a:effectLst/>
                <a:uFillTx/>
                <a:latin typeface="WenQuanYiZenHei"/>
                <a:ea typeface="WenQuanYiZenHei"/>
              </a:rPr>
              <a:t>典型应用场景</a:t>
            </a:r>
            <a:endParaRPr b="0" lang="en-US" sz="1180" strike="noStrike" u="none">
              <a:solidFill>
                <a:srgbClr val="000000"/>
              </a:solidFill>
              <a:effectLst/>
              <a:uFillTx/>
              <a:latin typeface="Times New Roman"/>
            </a:endParaRPr>
          </a:p>
        </p:txBody>
      </p:sp>
      <p:pic>
        <p:nvPicPr>
          <p:cNvPr id="1540" name="" descr=""/>
          <p:cNvPicPr/>
          <p:nvPr/>
        </p:nvPicPr>
        <p:blipFill>
          <a:blip r:embed="rId16"/>
          <a:stretch/>
        </p:blipFill>
        <p:spPr>
          <a:xfrm>
            <a:off x="5690880" y="5097600"/>
            <a:ext cx="133200" cy="133200"/>
          </a:xfrm>
          <a:prstGeom prst="rect">
            <a:avLst/>
          </a:prstGeom>
          <a:noFill/>
          <a:ln w="0">
            <a:noFill/>
          </a:ln>
        </p:spPr>
      </p:pic>
      <p:sp>
        <p:nvSpPr>
          <p:cNvPr id="1541" name=""/>
          <p:cNvSpPr txBox="1"/>
          <p:nvPr/>
        </p:nvSpPr>
        <p:spPr>
          <a:xfrm>
            <a:off x="5908320" y="4859640"/>
            <a:ext cx="1643760" cy="148320"/>
          </a:xfrm>
          <a:prstGeom prst="rect">
            <a:avLst/>
          </a:prstGeom>
          <a:noFill/>
          <a:ln w="0">
            <a:noFill/>
          </a:ln>
        </p:spPr>
        <p:txBody>
          <a:bodyPr wrap="none" lIns="0" rIns="0" tIns="0" bIns="0" anchor="t">
            <a:spAutoFit/>
          </a:bodyPr>
          <a:p>
            <a:r>
              <a:rPr b="0" lang="zh-CN" sz="920" strike="noStrike" u="none">
                <a:solidFill>
                  <a:srgbClr val="000000"/>
                </a:solidFill>
                <a:effectLst/>
                <a:uFillTx/>
                <a:latin typeface="WenQuanYiZenHei"/>
                <a:ea typeface="WenQuanYiZenHei"/>
              </a:rPr>
              <a:t>智能工厂中的实时生产控制系统</a:t>
            </a:r>
            <a:endParaRPr b="0" lang="en-US" sz="920" strike="noStrike" u="none">
              <a:solidFill>
                <a:srgbClr val="000000"/>
              </a:solidFill>
              <a:effectLst/>
              <a:uFillTx/>
              <a:latin typeface="Times New Roman"/>
            </a:endParaRPr>
          </a:p>
        </p:txBody>
      </p:sp>
      <p:pic>
        <p:nvPicPr>
          <p:cNvPr id="1542" name="" descr=""/>
          <p:cNvPicPr/>
          <p:nvPr/>
        </p:nvPicPr>
        <p:blipFill>
          <a:blip r:embed="rId17"/>
          <a:stretch/>
        </p:blipFill>
        <p:spPr>
          <a:xfrm>
            <a:off x="5690880" y="5331600"/>
            <a:ext cx="166680" cy="133200"/>
          </a:xfrm>
          <a:prstGeom prst="rect">
            <a:avLst/>
          </a:prstGeom>
          <a:noFill/>
          <a:ln w="0">
            <a:noFill/>
          </a:ln>
        </p:spPr>
      </p:pic>
      <p:sp>
        <p:nvSpPr>
          <p:cNvPr id="1543" name=""/>
          <p:cNvSpPr txBox="1"/>
          <p:nvPr/>
        </p:nvSpPr>
        <p:spPr>
          <a:xfrm>
            <a:off x="5891400" y="5093640"/>
            <a:ext cx="1526400" cy="148320"/>
          </a:xfrm>
          <a:prstGeom prst="rect">
            <a:avLst/>
          </a:prstGeom>
          <a:noFill/>
          <a:ln w="0">
            <a:noFill/>
          </a:ln>
        </p:spPr>
        <p:txBody>
          <a:bodyPr wrap="none" lIns="0" rIns="0" tIns="0" bIns="0" anchor="t">
            <a:spAutoFit/>
          </a:bodyPr>
          <a:p>
            <a:r>
              <a:rPr b="0" lang="zh-CN" sz="920" strike="noStrike" u="none">
                <a:solidFill>
                  <a:srgbClr val="000000"/>
                </a:solidFill>
                <a:effectLst/>
                <a:uFillTx/>
                <a:latin typeface="WenQuanYiZenHei"/>
                <a:ea typeface="WenQuanYiZenHei"/>
              </a:rPr>
              <a:t>自动驾驶汽车的车载计算平台</a:t>
            </a:r>
            <a:endParaRPr b="0" lang="en-US" sz="920" strike="noStrike" u="none">
              <a:solidFill>
                <a:srgbClr val="000000"/>
              </a:solidFill>
              <a:effectLst/>
              <a:uFillTx/>
              <a:latin typeface="Times New Roman"/>
            </a:endParaRPr>
          </a:p>
        </p:txBody>
      </p:sp>
      <p:sp>
        <p:nvSpPr>
          <p:cNvPr id="1544" name=""/>
          <p:cNvSpPr/>
          <p:nvPr/>
        </p:nvSpPr>
        <p:spPr>
          <a:xfrm>
            <a:off x="0" y="5849640"/>
            <a:ext cx="10696680" cy="401400"/>
          </a:xfrm>
          <a:custGeom>
            <a:avLst/>
            <a:gdLst/>
            <a:ahLst/>
            <a:rect l="0" t="0" r="r" b="b"/>
            <a:pathLst>
              <a:path w="29713" h="1115">
                <a:moveTo>
                  <a:pt x="0" y="0"/>
                </a:moveTo>
                <a:lnTo>
                  <a:pt x="29713" y="0"/>
                </a:lnTo>
                <a:lnTo>
                  <a:pt x="29713" y="1115"/>
                </a:lnTo>
                <a:lnTo>
                  <a:pt x="0" y="1115"/>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45" name=""/>
          <p:cNvSpPr txBox="1"/>
          <p:nvPr/>
        </p:nvSpPr>
        <p:spPr>
          <a:xfrm>
            <a:off x="5924880" y="5327640"/>
            <a:ext cx="1526400" cy="148320"/>
          </a:xfrm>
          <a:prstGeom prst="rect">
            <a:avLst/>
          </a:prstGeom>
          <a:noFill/>
          <a:ln w="0">
            <a:noFill/>
          </a:ln>
        </p:spPr>
        <p:txBody>
          <a:bodyPr wrap="none" lIns="0" rIns="0" tIns="0" bIns="0" anchor="t">
            <a:spAutoFit/>
          </a:bodyPr>
          <a:p>
            <a:r>
              <a:rPr b="0" lang="zh-CN" sz="920" strike="noStrike" u="none">
                <a:solidFill>
                  <a:srgbClr val="000000"/>
                </a:solidFill>
                <a:effectLst/>
                <a:uFillTx/>
                <a:latin typeface="WenQuanYiZenHei"/>
                <a:ea typeface="WenQuanYiZenHei"/>
              </a:rPr>
              <a:t>智慧城市的分布式传感器网络</a:t>
            </a:r>
            <a:endParaRPr b="0" lang="en-US" sz="920" strike="noStrike" u="none">
              <a:solidFill>
                <a:srgbClr val="000000"/>
              </a:solidFill>
              <a:effectLst/>
              <a:uFillTx/>
              <a:latin typeface="Times New Roman"/>
            </a:endParaRPr>
          </a:p>
        </p:txBody>
      </p:sp>
      <p:sp>
        <p:nvSpPr>
          <p:cNvPr id="1546" name=""/>
          <p:cNvSpPr txBox="1"/>
          <p:nvPr/>
        </p:nvSpPr>
        <p:spPr>
          <a:xfrm>
            <a:off x="534960" y="5963400"/>
            <a:ext cx="2414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业务无损恢复：技术深析与行业应用案例</a:t>
            </a:r>
            <a:endParaRPr b="0" lang="en-US" sz="1050" strike="noStrike" u="none">
              <a:solidFill>
                <a:srgbClr val="000000"/>
              </a:solidFill>
              <a:effectLst/>
              <a:uFillTx/>
              <a:latin typeface="Times New Roman"/>
            </a:endParaRPr>
          </a:p>
        </p:txBody>
      </p:sp>
      <p:sp>
        <p:nvSpPr>
          <p:cNvPr id="1547" name=""/>
          <p:cNvSpPr txBox="1"/>
          <p:nvPr/>
        </p:nvSpPr>
        <p:spPr>
          <a:xfrm>
            <a:off x="9691560" y="5968080"/>
            <a:ext cx="47232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22 / 24</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8" name=""/>
          <p:cNvSpPr/>
          <p:nvPr/>
        </p:nvSpPr>
        <p:spPr>
          <a:xfrm>
            <a:off x="0" y="0"/>
            <a:ext cx="10696680" cy="6351120"/>
          </a:xfrm>
          <a:custGeom>
            <a:avLst/>
            <a:gdLst/>
            <a:ahLst/>
            <a:rect l="0" t="0" r="r" b="b"/>
            <a:pathLst>
              <a:path w="29713" h="17642">
                <a:moveTo>
                  <a:pt x="0" y="0"/>
                </a:moveTo>
                <a:lnTo>
                  <a:pt x="29713" y="0"/>
                </a:lnTo>
                <a:lnTo>
                  <a:pt x="29713" y="17642"/>
                </a:lnTo>
                <a:lnTo>
                  <a:pt x="0" y="17642"/>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549" name="" descr=""/>
          <p:cNvPicPr/>
          <p:nvPr/>
        </p:nvPicPr>
        <p:blipFill>
          <a:blip r:embed="rId1"/>
          <a:stretch/>
        </p:blipFill>
        <p:spPr>
          <a:xfrm>
            <a:off x="0" y="0"/>
            <a:ext cx="10696320" cy="6350760"/>
          </a:xfrm>
          <a:prstGeom prst="rect">
            <a:avLst/>
          </a:prstGeom>
          <a:noFill/>
          <a:ln w="0">
            <a:noFill/>
          </a:ln>
        </p:spPr>
      </p:pic>
      <p:pic>
        <p:nvPicPr>
          <p:cNvPr id="1550" name="" descr=""/>
          <p:cNvPicPr/>
          <p:nvPr/>
        </p:nvPicPr>
        <p:blipFill>
          <a:blip r:embed="rId2"/>
          <a:stretch/>
        </p:blipFill>
        <p:spPr>
          <a:xfrm>
            <a:off x="0" y="0"/>
            <a:ext cx="10696320" cy="1002600"/>
          </a:xfrm>
          <a:prstGeom prst="rect">
            <a:avLst/>
          </a:prstGeom>
          <a:noFill/>
          <a:ln w="0">
            <a:noFill/>
          </a:ln>
        </p:spPr>
      </p:pic>
      <p:sp>
        <p:nvSpPr>
          <p:cNvPr id="1551" name=""/>
          <p:cNvSpPr txBox="1"/>
          <p:nvPr/>
        </p:nvSpPr>
        <p:spPr>
          <a:xfrm>
            <a:off x="534960" y="178200"/>
            <a:ext cx="3903840" cy="378360"/>
          </a:xfrm>
          <a:prstGeom prst="rect">
            <a:avLst/>
          </a:prstGeom>
          <a:noFill/>
          <a:ln w="0">
            <a:noFill/>
          </a:ln>
        </p:spPr>
        <p:txBody>
          <a:bodyPr wrap="none" lIns="0" rIns="0" tIns="0" bIns="0" anchor="t">
            <a:spAutoFit/>
          </a:bodyPr>
          <a:p>
            <a:r>
              <a:rPr b="0" lang="zh-CN" sz="2370" strike="noStrike" u="none">
                <a:solidFill>
                  <a:srgbClr val="ffffff"/>
                </a:solidFill>
                <a:effectLst/>
                <a:uFillTx/>
                <a:latin typeface="WenQuanYiZenHei"/>
                <a:ea typeface="WenQuanYiZenHei"/>
              </a:rPr>
              <a:t>实施业务无损恢复的最佳实践</a:t>
            </a:r>
            <a:endParaRPr b="0" lang="en-US" sz="2370" strike="noStrike" u="none">
              <a:solidFill>
                <a:srgbClr val="000000"/>
              </a:solidFill>
              <a:effectLst/>
              <a:uFillTx/>
              <a:latin typeface="Times New Roman"/>
            </a:endParaRPr>
          </a:p>
        </p:txBody>
      </p:sp>
      <p:sp>
        <p:nvSpPr>
          <p:cNvPr id="1552" name=""/>
          <p:cNvSpPr/>
          <p:nvPr/>
        </p:nvSpPr>
        <p:spPr>
          <a:xfrm>
            <a:off x="534600" y="1270080"/>
            <a:ext cx="3075840" cy="4412520"/>
          </a:xfrm>
          <a:custGeom>
            <a:avLst/>
            <a:gdLst/>
            <a:ahLst/>
            <a:rect l="0" t="0" r="r" b="b"/>
            <a:pathLst>
              <a:path w="8544" h="12257">
                <a:moveTo>
                  <a:pt x="0" y="12072"/>
                </a:moveTo>
                <a:lnTo>
                  <a:pt x="0" y="186"/>
                </a:lnTo>
                <a:cubicBezTo>
                  <a:pt x="0" y="173"/>
                  <a:pt x="1" y="161"/>
                  <a:pt x="4" y="149"/>
                </a:cubicBezTo>
                <a:cubicBezTo>
                  <a:pt x="6" y="137"/>
                  <a:pt x="10" y="126"/>
                  <a:pt x="14" y="115"/>
                </a:cubicBezTo>
                <a:cubicBezTo>
                  <a:pt x="19" y="103"/>
                  <a:pt x="25" y="93"/>
                  <a:pt x="31" y="82"/>
                </a:cubicBezTo>
                <a:cubicBezTo>
                  <a:pt x="38" y="72"/>
                  <a:pt x="46" y="63"/>
                  <a:pt x="55" y="54"/>
                </a:cubicBezTo>
                <a:cubicBezTo>
                  <a:pt x="63" y="46"/>
                  <a:pt x="73" y="38"/>
                  <a:pt x="83" y="31"/>
                </a:cubicBezTo>
                <a:cubicBezTo>
                  <a:pt x="93" y="24"/>
                  <a:pt x="104" y="19"/>
                  <a:pt x="115" y="14"/>
                </a:cubicBezTo>
                <a:cubicBezTo>
                  <a:pt x="126" y="9"/>
                  <a:pt x="138" y="6"/>
                  <a:pt x="150" y="3"/>
                </a:cubicBezTo>
                <a:cubicBezTo>
                  <a:pt x="162" y="1"/>
                  <a:pt x="174" y="0"/>
                  <a:pt x="186" y="0"/>
                </a:cubicBezTo>
                <a:lnTo>
                  <a:pt x="8358" y="0"/>
                </a:lnTo>
                <a:cubicBezTo>
                  <a:pt x="8370" y="0"/>
                  <a:pt x="8382" y="1"/>
                  <a:pt x="8394" y="3"/>
                </a:cubicBezTo>
                <a:cubicBezTo>
                  <a:pt x="8406" y="6"/>
                  <a:pt x="8418" y="9"/>
                  <a:pt x="8429" y="14"/>
                </a:cubicBezTo>
                <a:cubicBezTo>
                  <a:pt x="8440" y="19"/>
                  <a:pt x="8451" y="24"/>
                  <a:pt x="8461" y="31"/>
                </a:cubicBezTo>
                <a:cubicBezTo>
                  <a:pt x="8471" y="38"/>
                  <a:pt x="8481" y="46"/>
                  <a:pt x="8489" y="54"/>
                </a:cubicBezTo>
                <a:cubicBezTo>
                  <a:pt x="8498" y="63"/>
                  <a:pt x="8505" y="72"/>
                  <a:pt x="8512" y="82"/>
                </a:cubicBezTo>
                <a:cubicBezTo>
                  <a:pt x="8519" y="93"/>
                  <a:pt x="8525" y="103"/>
                  <a:pt x="8529" y="115"/>
                </a:cubicBezTo>
                <a:cubicBezTo>
                  <a:pt x="8534" y="126"/>
                  <a:pt x="8538" y="137"/>
                  <a:pt x="8540" y="149"/>
                </a:cubicBezTo>
                <a:cubicBezTo>
                  <a:pt x="8542" y="161"/>
                  <a:pt x="8544" y="173"/>
                  <a:pt x="8544" y="186"/>
                </a:cubicBezTo>
                <a:lnTo>
                  <a:pt x="8544" y="12072"/>
                </a:lnTo>
                <a:cubicBezTo>
                  <a:pt x="8544" y="12084"/>
                  <a:pt x="8542" y="12096"/>
                  <a:pt x="8540" y="12108"/>
                </a:cubicBezTo>
                <a:cubicBezTo>
                  <a:pt x="8538" y="12120"/>
                  <a:pt x="8534" y="12131"/>
                  <a:pt x="8529" y="12143"/>
                </a:cubicBezTo>
                <a:cubicBezTo>
                  <a:pt x="8525" y="12154"/>
                  <a:pt x="8519" y="12165"/>
                  <a:pt x="8512" y="12175"/>
                </a:cubicBezTo>
                <a:cubicBezTo>
                  <a:pt x="8505" y="12185"/>
                  <a:pt x="8498" y="12194"/>
                  <a:pt x="8489" y="12203"/>
                </a:cubicBezTo>
                <a:cubicBezTo>
                  <a:pt x="8481" y="12212"/>
                  <a:pt x="8471" y="12219"/>
                  <a:pt x="8461" y="12226"/>
                </a:cubicBezTo>
                <a:cubicBezTo>
                  <a:pt x="8451" y="12233"/>
                  <a:pt x="8440" y="12239"/>
                  <a:pt x="8429" y="12243"/>
                </a:cubicBezTo>
                <a:cubicBezTo>
                  <a:pt x="8418" y="12248"/>
                  <a:pt x="8406" y="12251"/>
                  <a:pt x="8394" y="12254"/>
                </a:cubicBezTo>
                <a:cubicBezTo>
                  <a:pt x="8382" y="12256"/>
                  <a:pt x="8370" y="12257"/>
                  <a:pt x="8358" y="12257"/>
                </a:cubicBezTo>
                <a:lnTo>
                  <a:pt x="186" y="12257"/>
                </a:lnTo>
                <a:cubicBezTo>
                  <a:pt x="174" y="12257"/>
                  <a:pt x="162" y="12256"/>
                  <a:pt x="150" y="12254"/>
                </a:cubicBezTo>
                <a:cubicBezTo>
                  <a:pt x="138" y="12251"/>
                  <a:pt x="126" y="12248"/>
                  <a:pt x="115" y="12243"/>
                </a:cubicBezTo>
                <a:cubicBezTo>
                  <a:pt x="104" y="12239"/>
                  <a:pt x="93" y="12233"/>
                  <a:pt x="83" y="12226"/>
                </a:cubicBezTo>
                <a:cubicBezTo>
                  <a:pt x="73" y="12219"/>
                  <a:pt x="63" y="12212"/>
                  <a:pt x="55" y="12203"/>
                </a:cubicBezTo>
                <a:cubicBezTo>
                  <a:pt x="46" y="12194"/>
                  <a:pt x="38" y="12185"/>
                  <a:pt x="31" y="12175"/>
                </a:cubicBezTo>
                <a:cubicBezTo>
                  <a:pt x="25" y="12165"/>
                  <a:pt x="19" y="12154"/>
                  <a:pt x="14" y="12143"/>
                </a:cubicBezTo>
                <a:cubicBezTo>
                  <a:pt x="10" y="12131"/>
                  <a:pt x="6" y="12120"/>
                  <a:pt x="4" y="12108"/>
                </a:cubicBezTo>
                <a:cubicBezTo>
                  <a:pt x="1" y="12096"/>
                  <a:pt x="0" y="12084"/>
                  <a:pt x="0" y="12072"/>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553" name=""/>
          <p:cNvSpPr/>
          <p:nvPr/>
        </p:nvSpPr>
        <p:spPr>
          <a:xfrm>
            <a:off x="735120" y="1938600"/>
            <a:ext cx="33840" cy="501840"/>
          </a:xfrm>
          <a:custGeom>
            <a:avLst/>
            <a:gdLst/>
            <a:ahLst/>
            <a:rect l="0" t="0" r="r" b="b"/>
            <a:pathLst>
              <a:path w="94" h="1394">
                <a:moveTo>
                  <a:pt x="0" y="0"/>
                </a:moveTo>
                <a:lnTo>
                  <a:pt x="94" y="0"/>
                </a:lnTo>
                <a:lnTo>
                  <a:pt x="94" y="1394"/>
                </a:lnTo>
                <a:lnTo>
                  <a:pt x="0" y="1394"/>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54" name=""/>
          <p:cNvSpPr/>
          <p:nvPr/>
        </p:nvSpPr>
        <p:spPr>
          <a:xfrm>
            <a:off x="735120" y="2573640"/>
            <a:ext cx="33840" cy="501840"/>
          </a:xfrm>
          <a:custGeom>
            <a:avLst/>
            <a:gdLst/>
            <a:ahLst/>
            <a:rect l="0" t="0" r="r" b="b"/>
            <a:pathLst>
              <a:path w="94" h="1394">
                <a:moveTo>
                  <a:pt x="0" y="0"/>
                </a:moveTo>
                <a:lnTo>
                  <a:pt x="94" y="0"/>
                </a:lnTo>
                <a:lnTo>
                  <a:pt x="94" y="1394"/>
                </a:lnTo>
                <a:lnTo>
                  <a:pt x="0" y="1394"/>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55" name=""/>
          <p:cNvSpPr/>
          <p:nvPr/>
        </p:nvSpPr>
        <p:spPr>
          <a:xfrm>
            <a:off x="735120" y="3208680"/>
            <a:ext cx="33840" cy="501840"/>
          </a:xfrm>
          <a:custGeom>
            <a:avLst/>
            <a:gdLst/>
            <a:ahLst/>
            <a:rect l="0" t="0" r="r" b="b"/>
            <a:pathLst>
              <a:path w="94" h="1394">
                <a:moveTo>
                  <a:pt x="0" y="0"/>
                </a:moveTo>
                <a:lnTo>
                  <a:pt x="94" y="0"/>
                </a:lnTo>
                <a:lnTo>
                  <a:pt x="94" y="1394"/>
                </a:lnTo>
                <a:lnTo>
                  <a:pt x="0" y="1394"/>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56" name=""/>
          <p:cNvSpPr/>
          <p:nvPr/>
        </p:nvSpPr>
        <p:spPr>
          <a:xfrm>
            <a:off x="735120" y="3844080"/>
            <a:ext cx="33840" cy="501480"/>
          </a:xfrm>
          <a:custGeom>
            <a:avLst/>
            <a:gdLst/>
            <a:ahLst/>
            <a:rect l="0" t="0" r="r" b="b"/>
            <a:pathLst>
              <a:path w="94" h="1393">
                <a:moveTo>
                  <a:pt x="0" y="0"/>
                </a:moveTo>
                <a:lnTo>
                  <a:pt x="94" y="0"/>
                </a:lnTo>
                <a:lnTo>
                  <a:pt x="94" y="1393"/>
                </a:lnTo>
                <a:lnTo>
                  <a:pt x="0" y="1393"/>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57" name=""/>
          <p:cNvSpPr/>
          <p:nvPr/>
        </p:nvSpPr>
        <p:spPr>
          <a:xfrm>
            <a:off x="735120" y="4479120"/>
            <a:ext cx="33840" cy="501480"/>
          </a:xfrm>
          <a:custGeom>
            <a:avLst/>
            <a:gdLst/>
            <a:ahLst/>
            <a:rect l="0" t="0" r="r" b="b"/>
            <a:pathLst>
              <a:path w="94" h="1393">
                <a:moveTo>
                  <a:pt x="0" y="0"/>
                </a:moveTo>
                <a:lnTo>
                  <a:pt x="94" y="0"/>
                </a:lnTo>
                <a:lnTo>
                  <a:pt x="94" y="1393"/>
                </a:lnTo>
                <a:lnTo>
                  <a:pt x="0" y="1393"/>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58" name=""/>
          <p:cNvSpPr/>
          <p:nvPr/>
        </p:nvSpPr>
        <p:spPr>
          <a:xfrm>
            <a:off x="735120" y="1470600"/>
            <a:ext cx="334800" cy="334800"/>
          </a:xfrm>
          <a:custGeom>
            <a:avLst/>
            <a:gdLst/>
            <a:ahLst/>
            <a:rect l="0" t="0" r="r" b="b"/>
            <a:pathLst>
              <a:path w="930" h="930">
                <a:moveTo>
                  <a:pt x="930" y="465"/>
                </a:moveTo>
                <a:cubicBezTo>
                  <a:pt x="930" y="496"/>
                  <a:pt x="927" y="526"/>
                  <a:pt x="921" y="556"/>
                </a:cubicBezTo>
                <a:cubicBezTo>
                  <a:pt x="915" y="586"/>
                  <a:pt x="906" y="615"/>
                  <a:pt x="894" y="643"/>
                </a:cubicBezTo>
                <a:cubicBezTo>
                  <a:pt x="883" y="671"/>
                  <a:pt x="868" y="698"/>
                  <a:pt x="852" y="723"/>
                </a:cubicBezTo>
                <a:cubicBezTo>
                  <a:pt x="835" y="749"/>
                  <a:pt x="815" y="772"/>
                  <a:pt x="794" y="794"/>
                </a:cubicBezTo>
                <a:cubicBezTo>
                  <a:pt x="772" y="815"/>
                  <a:pt x="749" y="834"/>
                  <a:pt x="723" y="851"/>
                </a:cubicBezTo>
                <a:cubicBezTo>
                  <a:pt x="698" y="868"/>
                  <a:pt x="671" y="883"/>
                  <a:pt x="643" y="894"/>
                </a:cubicBezTo>
                <a:cubicBezTo>
                  <a:pt x="615" y="906"/>
                  <a:pt x="586" y="915"/>
                  <a:pt x="556" y="921"/>
                </a:cubicBezTo>
                <a:cubicBezTo>
                  <a:pt x="526" y="927"/>
                  <a:pt x="496" y="930"/>
                  <a:pt x="466" y="930"/>
                </a:cubicBezTo>
                <a:cubicBezTo>
                  <a:pt x="435" y="930"/>
                  <a:pt x="405" y="927"/>
                  <a:pt x="375" y="921"/>
                </a:cubicBezTo>
                <a:cubicBezTo>
                  <a:pt x="345" y="915"/>
                  <a:pt x="316" y="906"/>
                  <a:pt x="288" y="894"/>
                </a:cubicBezTo>
                <a:cubicBezTo>
                  <a:pt x="259" y="883"/>
                  <a:pt x="232" y="868"/>
                  <a:pt x="207" y="851"/>
                </a:cubicBezTo>
                <a:cubicBezTo>
                  <a:pt x="181" y="834"/>
                  <a:pt x="158" y="815"/>
                  <a:pt x="136" y="794"/>
                </a:cubicBezTo>
                <a:cubicBezTo>
                  <a:pt x="115" y="772"/>
                  <a:pt x="95" y="749"/>
                  <a:pt x="78" y="723"/>
                </a:cubicBezTo>
                <a:cubicBezTo>
                  <a:pt x="62" y="698"/>
                  <a:pt x="47" y="671"/>
                  <a:pt x="36" y="643"/>
                </a:cubicBezTo>
                <a:cubicBezTo>
                  <a:pt x="24" y="615"/>
                  <a:pt x="15" y="586"/>
                  <a:pt x="9" y="556"/>
                </a:cubicBezTo>
                <a:cubicBezTo>
                  <a:pt x="3" y="526"/>
                  <a:pt x="0" y="496"/>
                  <a:pt x="0" y="465"/>
                </a:cubicBezTo>
                <a:cubicBezTo>
                  <a:pt x="0" y="435"/>
                  <a:pt x="3" y="405"/>
                  <a:pt x="9" y="375"/>
                </a:cubicBezTo>
                <a:cubicBezTo>
                  <a:pt x="15" y="345"/>
                  <a:pt x="24" y="316"/>
                  <a:pt x="36" y="288"/>
                </a:cubicBezTo>
                <a:cubicBezTo>
                  <a:pt x="47" y="259"/>
                  <a:pt x="62" y="233"/>
                  <a:pt x="78" y="207"/>
                </a:cubicBezTo>
                <a:cubicBezTo>
                  <a:pt x="95" y="182"/>
                  <a:pt x="115" y="159"/>
                  <a:pt x="136" y="137"/>
                </a:cubicBezTo>
                <a:cubicBezTo>
                  <a:pt x="158" y="115"/>
                  <a:pt x="181" y="96"/>
                  <a:pt x="207" y="78"/>
                </a:cubicBezTo>
                <a:cubicBezTo>
                  <a:pt x="232" y="61"/>
                  <a:pt x="259" y="47"/>
                  <a:pt x="288" y="35"/>
                </a:cubicBezTo>
                <a:cubicBezTo>
                  <a:pt x="316" y="24"/>
                  <a:pt x="345" y="15"/>
                  <a:pt x="375" y="9"/>
                </a:cubicBezTo>
                <a:cubicBezTo>
                  <a:pt x="405" y="3"/>
                  <a:pt x="435" y="0"/>
                  <a:pt x="466" y="0"/>
                </a:cubicBezTo>
                <a:cubicBezTo>
                  <a:pt x="496" y="0"/>
                  <a:pt x="526" y="3"/>
                  <a:pt x="556" y="9"/>
                </a:cubicBezTo>
                <a:cubicBezTo>
                  <a:pt x="586" y="15"/>
                  <a:pt x="615" y="24"/>
                  <a:pt x="643" y="35"/>
                </a:cubicBezTo>
                <a:cubicBezTo>
                  <a:pt x="671" y="47"/>
                  <a:pt x="698" y="61"/>
                  <a:pt x="723" y="78"/>
                </a:cubicBezTo>
                <a:cubicBezTo>
                  <a:pt x="749" y="96"/>
                  <a:pt x="772" y="115"/>
                  <a:pt x="794" y="137"/>
                </a:cubicBezTo>
                <a:cubicBezTo>
                  <a:pt x="815" y="159"/>
                  <a:pt x="835" y="182"/>
                  <a:pt x="852" y="207"/>
                </a:cubicBezTo>
                <a:cubicBezTo>
                  <a:pt x="868" y="233"/>
                  <a:pt x="883" y="259"/>
                  <a:pt x="894" y="288"/>
                </a:cubicBezTo>
                <a:cubicBezTo>
                  <a:pt x="906" y="316"/>
                  <a:pt x="915" y="345"/>
                  <a:pt x="921" y="375"/>
                </a:cubicBezTo>
                <a:cubicBezTo>
                  <a:pt x="927" y="405"/>
                  <a:pt x="930" y="435"/>
                  <a:pt x="930" y="465"/>
                </a:cubicBez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559" name="" descr=""/>
          <p:cNvPicPr/>
          <p:nvPr/>
        </p:nvPicPr>
        <p:blipFill>
          <a:blip r:embed="rId3"/>
          <a:stretch/>
        </p:blipFill>
        <p:spPr>
          <a:xfrm>
            <a:off x="835560" y="1571040"/>
            <a:ext cx="133200" cy="133200"/>
          </a:xfrm>
          <a:prstGeom prst="rect">
            <a:avLst/>
          </a:prstGeom>
          <a:noFill/>
          <a:ln w="0">
            <a:noFill/>
          </a:ln>
        </p:spPr>
      </p:pic>
      <p:sp>
        <p:nvSpPr>
          <p:cNvPr id="1560" name=""/>
          <p:cNvSpPr txBox="1"/>
          <p:nvPr/>
        </p:nvSpPr>
        <p:spPr>
          <a:xfrm>
            <a:off x="534960" y="614880"/>
            <a:ext cx="3755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关键步骤、技术选型考量因素和常见陷阱，为企业提供实用指导</a:t>
            </a:r>
            <a:endParaRPr b="0" lang="en-US" sz="1050" strike="noStrike" u="none">
              <a:solidFill>
                <a:srgbClr val="000000"/>
              </a:solidFill>
              <a:effectLst/>
              <a:uFillTx/>
              <a:latin typeface="Times New Roman"/>
            </a:endParaRPr>
          </a:p>
        </p:txBody>
      </p:sp>
      <p:pic>
        <p:nvPicPr>
          <p:cNvPr id="1561" name="" descr=""/>
          <p:cNvPicPr/>
          <p:nvPr/>
        </p:nvPicPr>
        <p:blipFill>
          <a:blip r:embed="rId4"/>
          <a:stretch/>
        </p:blipFill>
        <p:spPr>
          <a:xfrm>
            <a:off x="869040" y="2039040"/>
            <a:ext cx="133200" cy="133200"/>
          </a:xfrm>
          <a:prstGeom prst="rect">
            <a:avLst/>
          </a:prstGeom>
          <a:noFill/>
          <a:ln w="0">
            <a:noFill/>
          </a:ln>
        </p:spPr>
      </p:pic>
      <p:sp>
        <p:nvSpPr>
          <p:cNvPr id="1562" name=""/>
          <p:cNvSpPr txBox="1"/>
          <p:nvPr/>
        </p:nvSpPr>
        <p:spPr>
          <a:xfrm>
            <a:off x="1170000" y="1511640"/>
            <a:ext cx="120780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关键实施步骤</a:t>
            </a:r>
            <a:endParaRPr b="0" lang="en-US" sz="1580" strike="noStrike" u="none">
              <a:solidFill>
                <a:srgbClr val="000000"/>
              </a:solidFill>
              <a:effectLst/>
              <a:uFillTx/>
              <a:latin typeface="Times New Roman"/>
            </a:endParaRPr>
          </a:p>
        </p:txBody>
      </p:sp>
      <p:sp>
        <p:nvSpPr>
          <p:cNvPr id="1563" name=""/>
          <p:cNvSpPr txBox="1"/>
          <p:nvPr/>
        </p:nvSpPr>
        <p:spPr>
          <a:xfrm>
            <a:off x="1069560" y="2018880"/>
            <a:ext cx="1073520" cy="169560"/>
          </a:xfrm>
          <a:prstGeom prst="rect">
            <a:avLst/>
          </a:prstGeom>
          <a:noFill/>
          <a:ln w="0">
            <a:noFill/>
          </a:ln>
        </p:spPr>
        <p:txBody>
          <a:bodyPr wrap="none" lIns="0" rIns="0" tIns="0" bIns="0" anchor="t">
            <a:spAutoFit/>
          </a:bodyPr>
          <a:p>
            <a:r>
              <a:rPr b="0" lang="zh-CN" sz="1050" strike="noStrike" u="none">
                <a:solidFill>
                  <a:srgbClr val="1f2937"/>
                </a:solidFill>
                <a:effectLst/>
                <a:uFillTx/>
                <a:latin typeface="WenQuanYiZenHei"/>
                <a:ea typeface="WenQuanYiZenHei"/>
              </a:rPr>
              <a:t>全面评估业务需求</a:t>
            </a:r>
            <a:endParaRPr b="0" lang="en-US" sz="1050" strike="noStrike" u="none">
              <a:solidFill>
                <a:srgbClr val="000000"/>
              </a:solidFill>
              <a:effectLst/>
              <a:uFillTx/>
              <a:latin typeface="Times New Roman"/>
            </a:endParaRPr>
          </a:p>
        </p:txBody>
      </p:sp>
      <p:pic>
        <p:nvPicPr>
          <p:cNvPr id="1564" name="" descr=""/>
          <p:cNvPicPr/>
          <p:nvPr/>
        </p:nvPicPr>
        <p:blipFill>
          <a:blip r:embed="rId5"/>
          <a:stretch/>
        </p:blipFill>
        <p:spPr>
          <a:xfrm>
            <a:off x="869040" y="2674080"/>
            <a:ext cx="133200" cy="133200"/>
          </a:xfrm>
          <a:prstGeom prst="rect">
            <a:avLst/>
          </a:prstGeom>
          <a:noFill/>
          <a:ln w="0">
            <a:noFill/>
          </a:ln>
        </p:spPr>
      </p:pic>
      <p:sp>
        <p:nvSpPr>
          <p:cNvPr id="1565" name=""/>
          <p:cNvSpPr txBox="1"/>
          <p:nvPr/>
        </p:nvSpPr>
        <p:spPr>
          <a:xfrm>
            <a:off x="1069560" y="2218680"/>
            <a:ext cx="176112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识别关键业务流程和恢复时间目标</a:t>
            </a:r>
            <a:endParaRPr b="0" lang="en-US" sz="920" strike="noStrike" u="none">
              <a:solidFill>
                <a:srgbClr val="000000"/>
              </a:solidFill>
              <a:effectLst/>
              <a:uFillTx/>
              <a:latin typeface="Times New Roman"/>
            </a:endParaRPr>
          </a:p>
        </p:txBody>
      </p:sp>
      <p:sp>
        <p:nvSpPr>
          <p:cNvPr id="1566" name=""/>
          <p:cNvSpPr txBox="1"/>
          <p:nvPr/>
        </p:nvSpPr>
        <p:spPr>
          <a:xfrm>
            <a:off x="1069560" y="2653920"/>
            <a:ext cx="805320" cy="169560"/>
          </a:xfrm>
          <a:prstGeom prst="rect">
            <a:avLst/>
          </a:prstGeom>
          <a:noFill/>
          <a:ln w="0">
            <a:noFill/>
          </a:ln>
        </p:spPr>
        <p:txBody>
          <a:bodyPr wrap="none" lIns="0" rIns="0" tIns="0" bIns="0" anchor="t">
            <a:spAutoFit/>
          </a:bodyPr>
          <a:p>
            <a:r>
              <a:rPr b="0" lang="zh-CN" sz="1050" strike="noStrike" u="none">
                <a:solidFill>
                  <a:srgbClr val="1f2937"/>
                </a:solidFill>
                <a:effectLst/>
                <a:uFillTx/>
                <a:latin typeface="WenQuanYiZenHei"/>
                <a:ea typeface="WenQuanYiZenHei"/>
              </a:rPr>
              <a:t>构建多活架构</a:t>
            </a:r>
            <a:endParaRPr b="0" lang="en-US" sz="1050" strike="noStrike" u="none">
              <a:solidFill>
                <a:srgbClr val="000000"/>
              </a:solidFill>
              <a:effectLst/>
              <a:uFillTx/>
              <a:latin typeface="Times New Roman"/>
            </a:endParaRPr>
          </a:p>
        </p:txBody>
      </p:sp>
      <p:pic>
        <p:nvPicPr>
          <p:cNvPr id="1567" name="" descr=""/>
          <p:cNvPicPr/>
          <p:nvPr/>
        </p:nvPicPr>
        <p:blipFill>
          <a:blip r:embed="rId6"/>
          <a:stretch/>
        </p:blipFill>
        <p:spPr>
          <a:xfrm>
            <a:off x="869040" y="3309120"/>
            <a:ext cx="133200" cy="133200"/>
          </a:xfrm>
          <a:prstGeom prst="rect">
            <a:avLst/>
          </a:prstGeom>
          <a:noFill/>
          <a:ln w="0">
            <a:noFill/>
          </a:ln>
        </p:spPr>
      </p:pic>
      <p:sp>
        <p:nvSpPr>
          <p:cNvPr id="1568" name=""/>
          <p:cNvSpPr txBox="1"/>
          <p:nvPr/>
        </p:nvSpPr>
        <p:spPr>
          <a:xfrm>
            <a:off x="1069560" y="2854080"/>
            <a:ext cx="211284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实现物理分散、逻辑集中的数据中心体系</a:t>
            </a:r>
            <a:endParaRPr b="0" lang="en-US" sz="920" strike="noStrike" u="none">
              <a:solidFill>
                <a:srgbClr val="000000"/>
              </a:solidFill>
              <a:effectLst/>
              <a:uFillTx/>
              <a:latin typeface="Times New Roman"/>
            </a:endParaRPr>
          </a:p>
        </p:txBody>
      </p:sp>
      <p:sp>
        <p:nvSpPr>
          <p:cNvPr id="1569" name=""/>
          <p:cNvSpPr txBox="1"/>
          <p:nvPr/>
        </p:nvSpPr>
        <p:spPr>
          <a:xfrm>
            <a:off x="1069560" y="3288960"/>
            <a:ext cx="1073520" cy="169560"/>
          </a:xfrm>
          <a:prstGeom prst="rect">
            <a:avLst/>
          </a:prstGeom>
          <a:noFill/>
          <a:ln w="0">
            <a:noFill/>
          </a:ln>
        </p:spPr>
        <p:txBody>
          <a:bodyPr wrap="none" lIns="0" rIns="0" tIns="0" bIns="0" anchor="t">
            <a:spAutoFit/>
          </a:bodyPr>
          <a:p>
            <a:r>
              <a:rPr b="0" lang="zh-CN" sz="1050" strike="noStrike" u="none">
                <a:solidFill>
                  <a:srgbClr val="1f2937"/>
                </a:solidFill>
                <a:effectLst/>
                <a:uFillTx/>
                <a:latin typeface="WenQuanYiZenHei"/>
                <a:ea typeface="WenQuanYiZenHei"/>
              </a:rPr>
              <a:t>设计状态捕获机制</a:t>
            </a:r>
            <a:endParaRPr b="0" lang="en-US" sz="1050" strike="noStrike" u="none">
              <a:solidFill>
                <a:srgbClr val="000000"/>
              </a:solidFill>
              <a:effectLst/>
              <a:uFillTx/>
              <a:latin typeface="Times New Roman"/>
            </a:endParaRPr>
          </a:p>
        </p:txBody>
      </p:sp>
      <p:pic>
        <p:nvPicPr>
          <p:cNvPr id="1570" name="" descr=""/>
          <p:cNvPicPr/>
          <p:nvPr/>
        </p:nvPicPr>
        <p:blipFill>
          <a:blip r:embed="rId7"/>
          <a:stretch/>
        </p:blipFill>
        <p:spPr>
          <a:xfrm>
            <a:off x="869040" y="3944520"/>
            <a:ext cx="133200" cy="133200"/>
          </a:xfrm>
          <a:prstGeom prst="rect">
            <a:avLst/>
          </a:prstGeom>
          <a:noFill/>
          <a:ln w="0">
            <a:noFill/>
          </a:ln>
        </p:spPr>
      </p:pic>
      <p:sp>
        <p:nvSpPr>
          <p:cNvPr id="1571" name=""/>
          <p:cNvSpPr txBox="1"/>
          <p:nvPr/>
        </p:nvSpPr>
        <p:spPr>
          <a:xfrm>
            <a:off x="1069560" y="3489120"/>
            <a:ext cx="176112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确保会话状态和事务信息可靠保存</a:t>
            </a:r>
            <a:endParaRPr b="0" lang="en-US" sz="920" strike="noStrike" u="none">
              <a:solidFill>
                <a:srgbClr val="000000"/>
              </a:solidFill>
              <a:effectLst/>
              <a:uFillTx/>
              <a:latin typeface="Times New Roman"/>
            </a:endParaRPr>
          </a:p>
        </p:txBody>
      </p:sp>
      <p:sp>
        <p:nvSpPr>
          <p:cNvPr id="1572" name=""/>
          <p:cNvSpPr txBox="1"/>
          <p:nvPr/>
        </p:nvSpPr>
        <p:spPr>
          <a:xfrm>
            <a:off x="1069560" y="3924360"/>
            <a:ext cx="1073520" cy="169560"/>
          </a:xfrm>
          <a:prstGeom prst="rect">
            <a:avLst/>
          </a:prstGeom>
          <a:noFill/>
          <a:ln w="0">
            <a:noFill/>
          </a:ln>
        </p:spPr>
        <p:txBody>
          <a:bodyPr wrap="none" lIns="0" rIns="0" tIns="0" bIns="0" anchor="t">
            <a:spAutoFit/>
          </a:bodyPr>
          <a:p>
            <a:r>
              <a:rPr b="0" lang="zh-CN" sz="1050" strike="noStrike" u="none">
                <a:solidFill>
                  <a:srgbClr val="1f2937"/>
                </a:solidFill>
                <a:effectLst/>
                <a:uFillTx/>
                <a:latin typeface="WenQuanYiZenHei"/>
                <a:ea typeface="WenQuanYiZenHei"/>
              </a:rPr>
              <a:t>建立实时监控体系</a:t>
            </a:r>
            <a:endParaRPr b="0" lang="en-US" sz="1050" strike="noStrike" u="none">
              <a:solidFill>
                <a:srgbClr val="000000"/>
              </a:solidFill>
              <a:effectLst/>
              <a:uFillTx/>
              <a:latin typeface="Times New Roman"/>
            </a:endParaRPr>
          </a:p>
        </p:txBody>
      </p:sp>
      <p:pic>
        <p:nvPicPr>
          <p:cNvPr id="1573" name="" descr=""/>
          <p:cNvPicPr/>
          <p:nvPr/>
        </p:nvPicPr>
        <p:blipFill>
          <a:blip r:embed="rId8"/>
          <a:stretch/>
        </p:blipFill>
        <p:spPr>
          <a:xfrm>
            <a:off x="869040" y="4579560"/>
            <a:ext cx="133200" cy="133200"/>
          </a:xfrm>
          <a:prstGeom prst="rect">
            <a:avLst/>
          </a:prstGeom>
          <a:noFill/>
          <a:ln w="0">
            <a:noFill/>
          </a:ln>
        </p:spPr>
      </p:pic>
      <p:sp>
        <p:nvSpPr>
          <p:cNvPr id="1574" name=""/>
          <p:cNvSpPr txBox="1"/>
          <p:nvPr/>
        </p:nvSpPr>
        <p:spPr>
          <a:xfrm>
            <a:off x="1069560" y="4124160"/>
            <a:ext cx="211284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部署分布式探测节点，实现故障快速检测</a:t>
            </a:r>
            <a:endParaRPr b="0" lang="en-US" sz="920" strike="noStrike" u="none">
              <a:solidFill>
                <a:srgbClr val="000000"/>
              </a:solidFill>
              <a:effectLst/>
              <a:uFillTx/>
              <a:latin typeface="Times New Roman"/>
            </a:endParaRPr>
          </a:p>
        </p:txBody>
      </p:sp>
      <p:sp>
        <p:nvSpPr>
          <p:cNvPr id="1575" name=""/>
          <p:cNvSpPr txBox="1"/>
          <p:nvPr/>
        </p:nvSpPr>
        <p:spPr>
          <a:xfrm>
            <a:off x="1069560" y="4559400"/>
            <a:ext cx="805320" cy="169560"/>
          </a:xfrm>
          <a:prstGeom prst="rect">
            <a:avLst/>
          </a:prstGeom>
          <a:noFill/>
          <a:ln w="0">
            <a:noFill/>
          </a:ln>
        </p:spPr>
        <p:txBody>
          <a:bodyPr wrap="none" lIns="0" rIns="0" tIns="0" bIns="0" anchor="t">
            <a:spAutoFit/>
          </a:bodyPr>
          <a:p>
            <a:r>
              <a:rPr b="0" lang="zh-CN" sz="1050" strike="noStrike" u="none">
                <a:solidFill>
                  <a:srgbClr val="1f2937"/>
                </a:solidFill>
                <a:effectLst/>
                <a:uFillTx/>
                <a:latin typeface="WenQuanYiZenHei"/>
                <a:ea typeface="WenQuanYiZenHei"/>
              </a:rPr>
              <a:t>实施混沌工程</a:t>
            </a:r>
            <a:endParaRPr b="0" lang="en-US" sz="1050" strike="noStrike" u="none">
              <a:solidFill>
                <a:srgbClr val="000000"/>
              </a:solidFill>
              <a:effectLst/>
              <a:uFillTx/>
              <a:latin typeface="Times New Roman"/>
            </a:endParaRPr>
          </a:p>
        </p:txBody>
      </p:sp>
      <p:sp>
        <p:nvSpPr>
          <p:cNvPr id="1576" name=""/>
          <p:cNvSpPr/>
          <p:nvPr/>
        </p:nvSpPr>
        <p:spPr>
          <a:xfrm>
            <a:off x="3810600" y="1270080"/>
            <a:ext cx="3075480" cy="4412520"/>
          </a:xfrm>
          <a:custGeom>
            <a:avLst/>
            <a:gdLst/>
            <a:ahLst/>
            <a:rect l="0" t="0" r="r" b="b"/>
            <a:pathLst>
              <a:path w="8543" h="12257">
                <a:moveTo>
                  <a:pt x="0" y="12072"/>
                </a:moveTo>
                <a:lnTo>
                  <a:pt x="0" y="186"/>
                </a:lnTo>
                <a:cubicBezTo>
                  <a:pt x="0" y="173"/>
                  <a:pt x="1" y="161"/>
                  <a:pt x="3" y="149"/>
                </a:cubicBezTo>
                <a:cubicBezTo>
                  <a:pt x="6" y="137"/>
                  <a:pt x="9" y="126"/>
                  <a:pt x="14" y="115"/>
                </a:cubicBezTo>
                <a:cubicBezTo>
                  <a:pt x="18" y="103"/>
                  <a:pt x="24" y="93"/>
                  <a:pt x="31" y="82"/>
                </a:cubicBezTo>
                <a:cubicBezTo>
                  <a:pt x="38" y="72"/>
                  <a:pt x="45" y="63"/>
                  <a:pt x="54" y="54"/>
                </a:cubicBezTo>
                <a:cubicBezTo>
                  <a:pt x="63" y="46"/>
                  <a:pt x="72" y="38"/>
                  <a:pt x="82" y="31"/>
                </a:cubicBezTo>
                <a:cubicBezTo>
                  <a:pt x="92" y="24"/>
                  <a:pt x="103" y="19"/>
                  <a:pt x="114" y="14"/>
                </a:cubicBezTo>
                <a:cubicBezTo>
                  <a:pt x="126" y="9"/>
                  <a:pt x="137" y="6"/>
                  <a:pt x="149" y="3"/>
                </a:cubicBezTo>
                <a:cubicBezTo>
                  <a:pt x="161" y="1"/>
                  <a:pt x="173" y="0"/>
                  <a:pt x="185" y="0"/>
                </a:cubicBezTo>
                <a:lnTo>
                  <a:pt x="8357" y="0"/>
                </a:lnTo>
                <a:cubicBezTo>
                  <a:pt x="8370" y="0"/>
                  <a:pt x="8382" y="1"/>
                  <a:pt x="8394" y="3"/>
                </a:cubicBezTo>
                <a:cubicBezTo>
                  <a:pt x="8406" y="6"/>
                  <a:pt x="8417" y="9"/>
                  <a:pt x="8428" y="14"/>
                </a:cubicBezTo>
                <a:cubicBezTo>
                  <a:pt x="8440" y="19"/>
                  <a:pt x="8450" y="24"/>
                  <a:pt x="8461" y="31"/>
                </a:cubicBezTo>
                <a:cubicBezTo>
                  <a:pt x="8471" y="38"/>
                  <a:pt x="8480" y="46"/>
                  <a:pt x="8489" y="54"/>
                </a:cubicBezTo>
                <a:cubicBezTo>
                  <a:pt x="8497" y="63"/>
                  <a:pt x="8505" y="72"/>
                  <a:pt x="8512" y="82"/>
                </a:cubicBezTo>
                <a:cubicBezTo>
                  <a:pt x="8519" y="93"/>
                  <a:pt x="8524" y="103"/>
                  <a:pt x="8529" y="115"/>
                </a:cubicBezTo>
                <a:cubicBezTo>
                  <a:pt x="8534" y="126"/>
                  <a:pt x="8537" y="137"/>
                  <a:pt x="8539" y="149"/>
                </a:cubicBezTo>
                <a:cubicBezTo>
                  <a:pt x="8542" y="161"/>
                  <a:pt x="8543" y="173"/>
                  <a:pt x="8543" y="186"/>
                </a:cubicBezTo>
                <a:lnTo>
                  <a:pt x="8543" y="12072"/>
                </a:lnTo>
                <a:cubicBezTo>
                  <a:pt x="8543" y="12084"/>
                  <a:pt x="8542" y="12096"/>
                  <a:pt x="8539" y="12108"/>
                </a:cubicBezTo>
                <a:cubicBezTo>
                  <a:pt x="8537" y="12120"/>
                  <a:pt x="8534" y="12131"/>
                  <a:pt x="8529" y="12143"/>
                </a:cubicBezTo>
                <a:cubicBezTo>
                  <a:pt x="8524" y="12154"/>
                  <a:pt x="8519" y="12165"/>
                  <a:pt x="8512" y="12175"/>
                </a:cubicBezTo>
                <a:cubicBezTo>
                  <a:pt x="8505" y="12185"/>
                  <a:pt x="8497" y="12194"/>
                  <a:pt x="8489" y="12203"/>
                </a:cubicBezTo>
                <a:cubicBezTo>
                  <a:pt x="8480" y="12212"/>
                  <a:pt x="8471" y="12219"/>
                  <a:pt x="8461" y="12226"/>
                </a:cubicBezTo>
                <a:cubicBezTo>
                  <a:pt x="8450" y="12233"/>
                  <a:pt x="8440" y="12239"/>
                  <a:pt x="8428" y="12243"/>
                </a:cubicBezTo>
                <a:cubicBezTo>
                  <a:pt x="8417" y="12248"/>
                  <a:pt x="8406" y="12251"/>
                  <a:pt x="8394" y="12254"/>
                </a:cubicBezTo>
                <a:cubicBezTo>
                  <a:pt x="8382" y="12256"/>
                  <a:pt x="8370" y="12257"/>
                  <a:pt x="8357" y="12257"/>
                </a:cubicBezTo>
                <a:lnTo>
                  <a:pt x="185" y="12257"/>
                </a:lnTo>
                <a:cubicBezTo>
                  <a:pt x="173" y="12257"/>
                  <a:pt x="161" y="12256"/>
                  <a:pt x="149" y="12254"/>
                </a:cubicBezTo>
                <a:cubicBezTo>
                  <a:pt x="137" y="12251"/>
                  <a:pt x="126" y="12248"/>
                  <a:pt x="114" y="12243"/>
                </a:cubicBezTo>
                <a:cubicBezTo>
                  <a:pt x="103" y="12239"/>
                  <a:pt x="92" y="12233"/>
                  <a:pt x="82" y="12226"/>
                </a:cubicBezTo>
                <a:cubicBezTo>
                  <a:pt x="72" y="12219"/>
                  <a:pt x="63" y="12212"/>
                  <a:pt x="54" y="12203"/>
                </a:cubicBezTo>
                <a:cubicBezTo>
                  <a:pt x="45" y="12194"/>
                  <a:pt x="38" y="12185"/>
                  <a:pt x="31" y="12175"/>
                </a:cubicBezTo>
                <a:cubicBezTo>
                  <a:pt x="24" y="12165"/>
                  <a:pt x="18" y="12154"/>
                  <a:pt x="14" y="12143"/>
                </a:cubicBezTo>
                <a:cubicBezTo>
                  <a:pt x="9" y="12131"/>
                  <a:pt x="6" y="12120"/>
                  <a:pt x="3" y="12108"/>
                </a:cubicBezTo>
                <a:cubicBezTo>
                  <a:pt x="1" y="12096"/>
                  <a:pt x="0" y="12084"/>
                  <a:pt x="0" y="12072"/>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577" name=""/>
          <p:cNvSpPr/>
          <p:nvPr/>
        </p:nvSpPr>
        <p:spPr>
          <a:xfrm>
            <a:off x="4011120" y="1938600"/>
            <a:ext cx="33840" cy="668880"/>
          </a:xfrm>
          <a:custGeom>
            <a:avLst/>
            <a:gdLst/>
            <a:ahLst/>
            <a:rect l="0" t="0" r="r" b="b"/>
            <a:pathLst>
              <a:path w="94" h="1858">
                <a:moveTo>
                  <a:pt x="0" y="0"/>
                </a:moveTo>
                <a:lnTo>
                  <a:pt x="94" y="0"/>
                </a:lnTo>
                <a:lnTo>
                  <a:pt x="94" y="1858"/>
                </a:lnTo>
                <a:lnTo>
                  <a:pt x="0" y="1858"/>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78" name=""/>
          <p:cNvSpPr/>
          <p:nvPr/>
        </p:nvSpPr>
        <p:spPr>
          <a:xfrm>
            <a:off x="4011120" y="2740680"/>
            <a:ext cx="33840" cy="668880"/>
          </a:xfrm>
          <a:custGeom>
            <a:avLst/>
            <a:gdLst/>
            <a:ahLst/>
            <a:rect l="0" t="0" r="r" b="b"/>
            <a:pathLst>
              <a:path w="94" h="1858">
                <a:moveTo>
                  <a:pt x="0" y="0"/>
                </a:moveTo>
                <a:lnTo>
                  <a:pt x="94" y="0"/>
                </a:lnTo>
                <a:lnTo>
                  <a:pt x="94" y="1858"/>
                </a:lnTo>
                <a:lnTo>
                  <a:pt x="0" y="1858"/>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79" name=""/>
          <p:cNvSpPr/>
          <p:nvPr/>
        </p:nvSpPr>
        <p:spPr>
          <a:xfrm>
            <a:off x="4011120" y="3543120"/>
            <a:ext cx="33840" cy="501840"/>
          </a:xfrm>
          <a:custGeom>
            <a:avLst/>
            <a:gdLst/>
            <a:ahLst/>
            <a:rect l="0" t="0" r="r" b="b"/>
            <a:pathLst>
              <a:path w="94" h="1394">
                <a:moveTo>
                  <a:pt x="0" y="0"/>
                </a:moveTo>
                <a:lnTo>
                  <a:pt x="94" y="0"/>
                </a:lnTo>
                <a:lnTo>
                  <a:pt x="94" y="1394"/>
                </a:lnTo>
                <a:lnTo>
                  <a:pt x="0" y="1394"/>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80" name=""/>
          <p:cNvSpPr/>
          <p:nvPr/>
        </p:nvSpPr>
        <p:spPr>
          <a:xfrm>
            <a:off x="4011120" y="4178160"/>
            <a:ext cx="33840" cy="501840"/>
          </a:xfrm>
          <a:custGeom>
            <a:avLst/>
            <a:gdLst/>
            <a:ahLst/>
            <a:rect l="0" t="0" r="r" b="b"/>
            <a:pathLst>
              <a:path w="94" h="1394">
                <a:moveTo>
                  <a:pt x="0" y="0"/>
                </a:moveTo>
                <a:lnTo>
                  <a:pt x="94" y="0"/>
                </a:lnTo>
                <a:lnTo>
                  <a:pt x="94" y="1394"/>
                </a:lnTo>
                <a:lnTo>
                  <a:pt x="0" y="1394"/>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81" name=""/>
          <p:cNvSpPr/>
          <p:nvPr/>
        </p:nvSpPr>
        <p:spPr>
          <a:xfrm>
            <a:off x="4011120" y="4813200"/>
            <a:ext cx="33840" cy="501840"/>
          </a:xfrm>
          <a:custGeom>
            <a:avLst/>
            <a:gdLst/>
            <a:ahLst/>
            <a:rect l="0" t="0" r="r" b="b"/>
            <a:pathLst>
              <a:path w="94" h="1394">
                <a:moveTo>
                  <a:pt x="0" y="0"/>
                </a:moveTo>
                <a:lnTo>
                  <a:pt x="94" y="0"/>
                </a:lnTo>
                <a:lnTo>
                  <a:pt x="94" y="1394"/>
                </a:lnTo>
                <a:lnTo>
                  <a:pt x="0" y="1394"/>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82" name=""/>
          <p:cNvSpPr/>
          <p:nvPr/>
        </p:nvSpPr>
        <p:spPr>
          <a:xfrm>
            <a:off x="4011120" y="1470600"/>
            <a:ext cx="334440" cy="334800"/>
          </a:xfrm>
          <a:custGeom>
            <a:avLst/>
            <a:gdLst/>
            <a:ahLst/>
            <a:rect l="0" t="0" r="r" b="b"/>
            <a:pathLst>
              <a:path w="929" h="930">
                <a:moveTo>
                  <a:pt x="929" y="465"/>
                </a:moveTo>
                <a:cubicBezTo>
                  <a:pt x="929" y="496"/>
                  <a:pt x="926" y="526"/>
                  <a:pt x="920" y="556"/>
                </a:cubicBezTo>
                <a:cubicBezTo>
                  <a:pt x="914" y="586"/>
                  <a:pt x="906" y="615"/>
                  <a:pt x="894" y="643"/>
                </a:cubicBezTo>
                <a:cubicBezTo>
                  <a:pt x="882" y="671"/>
                  <a:pt x="868" y="698"/>
                  <a:pt x="851" y="723"/>
                </a:cubicBezTo>
                <a:cubicBezTo>
                  <a:pt x="834" y="749"/>
                  <a:pt x="815" y="772"/>
                  <a:pt x="793" y="794"/>
                </a:cubicBezTo>
                <a:cubicBezTo>
                  <a:pt x="772" y="815"/>
                  <a:pt x="748" y="834"/>
                  <a:pt x="723" y="851"/>
                </a:cubicBezTo>
                <a:cubicBezTo>
                  <a:pt x="698" y="868"/>
                  <a:pt x="671" y="883"/>
                  <a:pt x="643" y="894"/>
                </a:cubicBezTo>
                <a:cubicBezTo>
                  <a:pt x="615" y="906"/>
                  <a:pt x="585" y="915"/>
                  <a:pt x="556" y="921"/>
                </a:cubicBezTo>
                <a:cubicBezTo>
                  <a:pt x="526" y="927"/>
                  <a:pt x="496" y="930"/>
                  <a:pt x="465" y="930"/>
                </a:cubicBezTo>
                <a:cubicBezTo>
                  <a:pt x="434" y="930"/>
                  <a:pt x="403" y="927"/>
                  <a:pt x="373" y="921"/>
                </a:cubicBezTo>
                <a:cubicBezTo>
                  <a:pt x="344" y="915"/>
                  <a:pt x="315" y="906"/>
                  <a:pt x="286" y="894"/>
                </a:cubicBezTo>
                <a:cubicBezTo>
                  <a:pt x="258" y="883"/>
                  <a:pt x="231" y="868"/>
                  <a:pt x="206" y="851"/>
                </a:cubicBezTo>
                <a:cubicBezTo>
                  <a:pt x="181" y="834"/>
                  <a:pt x="157" y="815"/>
                  <a:pt x="136" y="794"/>
                </a:cubicBezTo>
                <a:cubicBezTo>
                  <a:pt x="114" y="772"/>
                  <a:pt x="95" y="749"/>
                  <a:pt x="78" y="723"/>
                </a:cubicBezTo>
                <a:cubicBezTo>
                  <a:pt x="61" y="698"/>
                  <a:pt x="47" y="671"/>
                  <a:pt x="35" y="643"/>
                </a:cubicBezTo>
                <a:cubicBezTo>
                  <a:pt x="23" y="615"/>
                  <a:pt x="15" y="586"/>
                  <a:pt x="9" y="556"/>
                </a:cubicBezTo>
                <a:cubicBezTo>
                  <a:pt x="3" y="526"/>
                  <a:pt x="0" y="496"/>
                  <a:pt x="0" y="465"/>
                </a:cubicBezTo>
                <a:cubicBezTo>
                  <a:pt x="0" y="435"/>
                  <a:pt x="3" y="405"/>
                  <a:pt x="9" y="375"/>
                </a:cubicBezTo>
                <a:cubicBezTo>
                  <a:pt x="15" y="345"/>
                  <a:pt x="23" y="316"/>
                  <a:pt x="35" y="288"/>
                </a:cubicBezTo>
                <a:cubicBezTo>
                  <a:pt x="47" y="259"/>
                  <a:pt x="61" y="233"/>
                  <a:pt x="78" y="207"/>
                </a:cubicBezTo>
                <a:cubicBezTo>
                  <a:pt x="95" y="182"/>
                  <a:pt x="114" y="159"/>
                  <a:pt x="136" y="137"/>
                </a:cubicBezTo>
                <a:cubicBezTo>
                  <a:pt x="157" y="115"/>
                  <a:pt x="181" y="96"/>
                  <a:pt x="206" y="78"/>
                </a:cubicBezTo>
                <a:cubicBezTo>
                  <a:pt x="231" y="61"/>
                  <a:pt x="258" y="47"/>
                  <a:pt x="286" y="35"/>
                </a:cubicBezTo>
                <a:cubicBezTo>
                  <a:pt x="315" y="24"/>
                  <a:pt x="344" y="15"/>
                  <a:pt x="373" y="9"/>
                </a:cubicBezTo>
                <a:cubicBezTo>
                  <a:pt x="403" y="3"/>
                  <a:pt x="434" y="0"/>
                  <a:pt x="465" y="0"/>
                </a:cubicBezTo>
                <a:cubicBezTo>
                  <a:pt x="496" y="0"/>
                  <a:pt x="526" y="3"/>
                  <a:pt x="556" y="9"/>
                </a:cubicBezTo>
                <a:cubicBezTo>
                  <a:pt x="585" y="15"/>
                  <a:pt x="615" y="24"/>
                  <a:pt x="643" y="35"/>
                </a:cubicBezTo>
                <a:cubicBezTo>
                  <a:pt x="671" y="47"/>
                  <a:pt x="698" y="61"/>
                  <a:pt x="723" y="78"/>
                </a:cubicBezTo>
                <a:cubicBezTo>
                  <a:pt x="748" y="96"/>
                  <a:pt x="772" y="115"/>
                  <a:pt x="793" y="137"/>
                </a:cubicBezTo>
                <a:cubicBezTo>
                  <a:pt x="815" y="159"/>
                  <a:pt x="834" y="182"/>
                  <a:pt x="851" y="207"/>
                </a:cubicBezTo>
                <a:cubicBezTo>
                  <a:pt x="868" y="233"/>
                  <a:pt x="882" y="259"/>
                  <a:pt x="894" y="288"/>
                </a:cubicBezTo>
                <a:cubicBezTo>
                  <a:pt x="906" y="316"/>
                  <a:pt x="914" y="345"/>
                  <a:pt x="920" y="375"/>
                </a:cubicBezTo>
                <a:cubicBezTo>
                  <a:pt x="926" y="405"/>
                  <a:pt x="929" y="435"/>
                  <a:pt x="929" y="465"/>
                </a:cubicBez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583" name="" descr=""/>
          <p:cNvPicPr/>
          <p:nvPr/>
        </p:nvPicPr>
        <p:blipFill>
          <a:blip r:embed="rId9"/>
          <a:stretch/>
        </p:blipFill>
        <p:spPr>
          <a:xfrm>
            <a:off x="4111560" y="1571040"/>
            <a:ext cx="133200" cy="133200"/>
          </a:xfrm>
          <a:prstGeom prst="rect">
            <a:avLst/>
          </a:prstGeom>
          <a:noFill/>
          <a:ln w="0">
            <a:noFill/>
          </a:ln>
        </p:spPr>
      </p:pic>
      <p:sp>
        <p:nvSpPr>
          <p:cNvPr id="1584" name=""/>
          <p:cNvSpPr txBox="1"/>
          <p:nvPr/>
        </p:nvSpPr>
        <p:spPr>
          <a:xfrm>
            <a:off x="1069560" y="4759200"/>
            <a:ext cx="211284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主动引入故障，持续测试和优化恢复流程</a:t>
            </a:r>
            <a:endParaRPr b="0" lang="en-US" sz="920" strike="noStrike" u="none">
              <a:solidFill>
                <a:srgbClr val="000000"/>
              </a:solidFill>
              <a:effectLst/>
              <a:uFillTx/>
              <a:latin typeface="Times New Roman"/>
            </a:endParaRPr>
          </a:p>
        </p:txBody>
      </p:sp>
      <p:pic>
        <p:nvPicPr>
          <p:cNvPr id="1585" name="" descr=""/>
          <p:cNvPicPr/>
          <p:nvPr/>
        </p:nvPicPr>
        <p:blipFill>
          <a:blip r:embed="rId10"/>
          <a:stretch/>
        </p:blipFill>
        <p:spPr>
          <a:xfrm>
            <a:off x="4145040" y="2039040"/>
            <a:ext cx="166680" cy="133200"/>
          </a:xfrm>
          <a:prstGeom prst="rect">
            <a:avLst/>
          </a:prstGeom>
          <a:noFill/>
          <a:ln w="0">
            <a:noFill/>
          </a:ln>
        </p:spPr>
      </p:pic>
      <p:sp>
        <p:nvSpPr>
          <p:cNvPr id="1586" name=""/>
          <p:cNvSpPr txBox="1"/>
          <p:nvPr/>
        </p:nvSpPr>
        <p:spPr>
          <a:xfrm>
            <a:off x="4445640" y="1511640"/>
            <a:ext cx="120780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技术选型考量</a:t>
            </a:r>
            <a:endParaRPr b="0" lang="en-US" sz="1580" strike="noStrike" u="none">
              <a:solidFill>
                <a:srgbClr val="000000"/>
              </a:solidFill>
              <a:effectLst/>
              <a:uFillTx/>
              <a:latin typeface="Times New Roman"/>
            </a:endParaRPr>
          </a:p>
        </p:txBody>
      </p:sp>
      <p:sp>
        <p:nvSpPr>
          <p:cNvPr id="1587" name=""/>
          <p:cNvSpPr txBox="1"/>
          <p:nvPr/>
        </p:nvSpPr>
        <p:spPr>
          <a:xfrm>
            <a:off x="4379040" y="2018880"/>
            <a:ext cx="939600" cy="169560"/>
          </a:xfrm>
          <a:prstGeom prst="rect">
            <a:avLst/>
          </a:prstGeom>
          <a:noFill/>
          <a:ln w="0">
            <a:noFill/>
          </a:ln>
        </p:spPr>
        <p:txBody>
          <a:bodyPr wrap="none" lIns="0" rIns="0" tIns="0" bIns="0" anchor="t">
            <a:spAutoFit/>
          </a:bodyPr>
          <a:p>
            <a:r>
              <a:rPr b="0" lang="zh-CN" sz="1050" strike="noStrike" u="none">
                <a:solidFill>
                  <a:srgbClr val="1f2937"/>
                </a:solidFill>
                <a:effectLst/>
                <a:uFillTx/>
                <a:latin typeface="WenQuanYiZenHei"/>
                <a:ea typeface="WenQuanYiZenHei"/>
              </a:rPr>
              <a:t>一致性协议选择</a:t>
            </a:r>
            <a:endParaRPr b="0" lang="en-US" sz="1050" strike="noStrike" u="none">
              <a:solidFill>
                <a:srgbClr val="000000"/>
              </a:solidFill>
              <a:effectLst/>
              <a:uFillTx/>
              <a:latin typeface="Times New Roman"/>
            </a:endParaRPr>
          </a:p>
        </p:txBody>
      </p:sp>
      <p:sp>
        <p:nvSpPr>
          <p:cNvPr id="1588" name=""/>
          <p:cNvSpPr txBox="1"/>
          <p:nvPr/>
        </p:nvSpPr>
        <p:spPr>
          <a:xfrm>
            <a:off x="4379040" y="2218680"/>
            <a:ext cx="223020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根据业务要求选择合适的分布式一致性协议</a:t>
            </a:r>
            <a:endParaRPr b="0" lang="en-US" sz="920" strike="noStrike" u="none">
              <a:solidFill>
                <a:srgbClr val="000000"/>
              </a:solidFill>
              <a:effectLst/>
              <a:uFillTx/>
              <a:latin typeface="Times New Roman"/>
            </a:endParaRPr>
          </a:p>
        </p:txBody>
      </p:sp>
      <p:sp>
        <p:nvSpPr>
          <p:cNvPr id="1589" name=""/>
          <p:cNvSpPr txBox="1"/>
          <p:nvPr/>
        </p:nvSpPr>
        <p:spPr>
          <a:xfrm>
            <a:off x="4379040" y="2386080"/>
            <a:ext cx="23544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（如</a:t>
            </a:r>
            <a:endParaRPr b="0" lang="en-US" sz="920" strike="noStrike" u="none">
              <a:solidFill>
                <a:srgbClr val="000000"/>
              </a:solidFill>
              <a:effectLst/>
              <a:uFillTx/>
              <a:latin typeface="Times New Roman"/>
            </a:endParaRPr>
          </a:p>
        </p:txBody>
      </p:sp>
      <p:sp>
        <p:nvSpPr>
          <p:cNvPr id="1590" name=""/>
          <p:cNvSpPr txBox="1"/>
          <p:nvPr/>
        </p:nvSpPr>
        <p:spPr>
          <a:xfrm>
            <a:off x="4613040" y="2390040"/>
            <a:ext cx="345600" cy="136080"/>
          </a:xfrm>
          <a:prstGeom prst="rect">
            <a:avLst/>
          </a:prstGeom>
          <a:noFill/>
          <a:ln w="0">
            <a:noFill/>
          </a:ln>
        </p:spPr>
        <p:txBody>
          <a:bodyPr wrap="none" lIns="0" rIns="0" tIns="0" bIns="0" anchor="t">
            <a:spAutoFit/>
          </a:bodyPr>
          <a:p>
            <a:r>
              <a:rPr b="0" lang="en-US" sz="920" strike="noStrike" u="none">
                <a:solidFill>
                  <a:srgbClr val="4b5563"/>
                </a:solidFill>
                <a:effectLst/>
                <a:uFillTx/>
                <a:latin typeface="DejaVuSans"/>
                <a:ea typeface="DejaVuSans"/>
              </a:rPr>
              <a:t>Paxos</a:t>
            </a:r>
            <a:endParaRPr b="0" lang="en-US" sz="920" strike="noStrike" u="none">
              <a:solidFill>
                <a:srgbClr val="000000"/>
              </a:solidFill>
              <a:effectLst/>
              <a:uFillTx/>
              <a:latin typeface="Times New Roman"/>
            </a:endParaRPr>
          </a:p>
        </p:txBody>
      </p:sp>
      <p:sp>
        <p:nvSpPr>
          <p:cNvPr id="1591" name=""/>
          <p:cNvSpPr txBox="1"/>
          <p:nvPr/>
        </p:nvSpPr>
        <p:spPr>
          <a:xfrm>
            <a:off x="4948200" y="2386080"/>
            <a:ext cx="11808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a:t>
            </a:r>
            <a:endParaRPr b="0" lang="en-US" sz="920" strike="noStrike" u="none">
              <a:solidFill>
                <a:srgbClr val="000000"/>
              </a:solidFill>
              <a:effectLst/>
              <a:uFillTx/>
              <a:latin typeface="Times New Roman"/>
            </a:endParaRPr>
          </a:p>
        </p:txBody>
      </p:sp>
      <p:sp>
        <p:nvSpPr>
          <p:cNvPr id="1592" name=""/>
          <p:cNvSpPr txBox="1"/>
          <p:nvPr/>
        </p:nvSpPr>
        <p:spPr>
          <a:xfrm>
            <a:off x="5065200" y="2390040"/>
            <a:ext cx="241560" cy="136080"/>
          </a:xfrm>
          <a:prstGeom prst="rect">
            <a:avLst/>
          </a:prstGeom>
          <a:noFill/>
          <a:ln w="0">
            <a:noFill/>
          </a:ln>
        </p:spPr>
        <p:txBody>
          <a:bodyPr wrap="none" lIns="0" rIns="0" tIns="0" bIns="0" anchor="t">
            <a:spAutoFit/>
          </a:bodyPr>
          <a:p>
            <a:r>
              <a:rPr b="0" lang="en-US" sz="920" strike="noStrike" u="none">
                <a:solidFill>
                  <a:srgbClr val="4b5563"/>
                </a:solidFill>
                <a:effectLst/>
                <a:uFillTx/>
                <a:latin typeface="DejaVuSans"/>
                <a:ea typeface="DejaVuSans"/>
              </a:rPr>
              <a:t>Raft</a:t>
            </a:r>
            <a:endParaRPr b="0" lang="en-US" sz="920" strike="noStrike" u="none">
              <a:solidFill>
                <a:srgbClr val="000000"/>
              </a:solidFill>
              <a:effectLst/>
              <a:uFillTx/>
              <a:latin typeface="Times New Roman"/>
            </a:endParaRPr>
          </a:p>
        </p:txBody>
      </p:sp>
      <p:pic>
        <p:nvPicPr>
          <p:cNvPr id="1593" name="" descr=""/>
          <p:cNvPicPr/>
          <p:nvPr/>
        </p:nvPicPr>
        <p:blipFill>
          <a:blip r:embed="rId11"/>
          <a:stretch/>
        </p:blipFill>
        <p:spPr>
          <a:xfrm>
            <a:off x="4145040" y="2841120"/>
            <a:ext cx="116640" cy="133200"/>
          </a:xfrm>
          <a:prstGeom prst="rect">
            <a:avLst/>
          </a:prstGeom>
          <a:noFill/>
          <a:ln w="0">
            <a:noFill/>
          </a:ln>
        </p:spPr>
      </p:pic>
      <p:sp>
        <p:nvSpPr>
          <p:cNvPr id="1594" name=""/>
          <p:cNvSpPr txBox="1"/>
          <p:nvPr/>
        </p:nvSpPr>
        <p:spPr>
          <a:xfrm>
            <a:off x="5300640" y="2386080"/>
            <a:ext cx="11808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a:t>
            </a:r>
            <a:endParaRPr b="0" lang="en-US" sz="920" strike="noStrike" u="none">
              <a:solidFill>
                <a:srgbClr val="000000"/>
              </a:solidFill>
              <a:effectLst/>
              <a:uFillTx/>
              <a:latin typeface="Times New Roman"/>
            </a:endParaRPr>
          </a:p>
        </p:txBody>
      </p:sp>
      <p:sp>
        <p:nvSpPr>
          <p:cNvPr id="1595" name=""/>
          <p:cNvSpPr txBox="1"/>
          <p:nvPr/>
        </p:nvSpPr>
        <p:spPr>
          <a:xfrm>
            <a:off x="4328640" y="2821320"/>
            <a:ext cx="805320" cy="169560"/>
          </a:xfrm>
          <a:prstGeom prst="rect">
            <a:avLst/>
          </a:prstGeom>
          <a:noFill/>
          <a:ln w="0">
            <a:noFill/>
          </a:ln>
        </p:spPr>
        <p:txBody>
          <a:bodyPr wrap="none" lIns="0" rIns="0" tIns="0" bIns="0" anchor="t">
            <a:spAutoFit/>
          </a:bodyPr>
          <a:p>
            <a:r>
              <a:rPr b="0" lang="zh-CN" sz="1050" strike="noStrike" u="none">
                <a:solidFill>
                  <a:srgbClr val="1f2937"/>
                </a:solidFill>
                <a:effectLst/>
                <a:uFillTx/>
                <a:latin typeface="WenQuanYiZenHei"/>
                <a:ea typeface="WenQuanYiZenHei"/>
              </a:rPr>
              <a:t>存储技术评估</a:t>
            </a:r>
            <a:endParaRPr b="0" lang="en-US" sz="1050" strike="noStrike" u="none">
              <a:solidFill>
                <a:srgbClr val="000000"/>
              </a:solidFill>
              <a:effectLst/>
              <a:uFillTx/>
              <a:latin typeface="Times New Roman"/>
            </a:endParaRPr>
          </a:p>
        </p:txBody>
      </p:sp>
      <p:sp>
        <p:nvSpPr>
          <p:cNvPr id="1596" name=""/>
          <p:cNvSpPr txBox="1"/>
          <p:nvPr/>
        </p:nvSpPr>
        <p:spPr>
          <a:xfrm>
            <a:off x="4328640" y="3021120"/>
            <a:ext cx="140904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评估分布式存储、日志先行</a:t>
            </a:r>
            <a:endParaRPr b="0" lang="en-US" sz="920" strike="noStrike" u="none">
              <a:solidFill>
                <a:srgbClr val="000000"/>
              </a:solidFill>
              <a:effectLst/>
              <a:uFillTx/>
              <a:latin typeface="Times New Roman"/>
            </a:endParaRPr>
          </a:p>
        </p:txBody>
      </p:sp>
      <p:sp>
        <p:nvSpPr>
          <p:cNvPr id="1597" name=""/>
          <p:cNvSpPr txBox="1"/>
          <p:nvPr/>
        </p:nvSpPr>
        <p:spPr>
          <a:xfrm>
            <a:off x="5732640" y="3025080"/>
            <a:ext cx="353880" cy="136080"/>
          </a:xfrm>
          <a:prstGeom prst="rect">
            <a:avLst/>
          </a:prstGeom>
          <a:noFill/>
          <a:ln w="0">
            <a:noFill/>
          </a:ln>
        </p:spPr>
        <p:txBody>
          <a:bodyPr wrap="none" lIns="0" rIns="0" tIns="0" bIns="0" anchor="t">
            <a:spAutoFit/>
          </a:bodyPr>
          <a:p>
            <a:r>
              <a:rPr b="0" lang="en-US" sz="920" strike="noStrike" u="none">
                <a:solidFill>
                  <a:srgbClr val="4b5563"/>
                </a:solidFill>
                <a:effectLst/>
                <a:uFillTx/>
                <a:latin typeface="DejaVuSans"/>
                <a:ea typeface="DejaVuSans"/>
              </a:rPr>
              <a:t>(WAL)</a:t>
            </a:r>
            <a:endParaRPr b="0" lang="en-US" sz="920" strike="noStrike" u="none">
              <a:solidFill>
                <a:srgbClr val="000000"/>
              </a:solidFill>
              <a:effectLst/>
              <a:uFillTx/>
              <a:latin typeface="Times New Roman"/>
            </a:endParaRPr>
          </a:p>
        </p:txBody>
      </p:sp>
      <p:sp>
        <p:nvSpPr>
          <p:cNvPr id="1598" name=""/>
          <p:cNvSpPr txBox="1"/>
          <p:nvPr/>
        </p:nvSpPr>
        <p:spPr>
          <a:xfrm>
            <a:off x="6078600" y="3021120"/>
            <a:ext cx="58752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等技术的适</a:t>
            </a:r>
            <a:endParaRPr b="0" lang="en-US" sz="920" strike="noStrike" u="none">
              <a:solidFill>
                <a:srgbClr val="000000"/>
              </a:solidFill>
              <a:effectLst/>
              <a:uFillTx/>
              <a:latin typeface="Times New Roman"/>
            </a:endParaRPr>
          </a:p>
        </p:txBody>
      </p:sp>
      <p:pic>
        <p:nvPicPr>
          <p:cNvPr id="1599" name="" descr=""/>
          <p:cNvPicPr/>
          <p:nvPr/>
        </p:nvPicPr>
        <p:blipFill>
          <a:blip r:embed="rId12"/>
          <a:stretch/>
        </p:blipFill>
        <p:spPr>
          <a:xfrm>
            <a:off x="4145040" y="3643560"/>
            <a:ext cx="166680" cy="133200"/>
          </a:xfrm>
          <a:prstGeom prst="rect">
            <a:avLst/>
          </a:prstGeom>
          <a:noFill/>
          <a:ln w="0">
            <a:noFill/>
          </a:ln>
        </p:spPr>
      </p:pic>
      <p:sp>
        <p:nvSpPr>
          <p:cNvPr id="1600" name=""/>
          <p:cNvSpPr txBox="1"/>
          <p:nvPr/>
        </p:nvSpPr>
        <p:spPr>
          <a:xfrm>
            <a:off x="4328640" y="3188160"/>
            <a:ext cx="23544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用性</a:t>
            </a:r>
            <a:endParaRPr b="0" lang="en-US" sz="920" strike="noStrike" u="none">
              <a:solidFill>
                <a:srgbClr val="000000"/>
              </a:solidFill>
              <a:effectLst/>
              <a:uFillTx/>
              <a:latin typeface="Times New Roman"/>
            </a:endParaRPr>
          </a:p>
        </p:txBody>
      </p:sp>
      <p:sp>
        <p:nvSpPr>
          <p:cNvPr id="1601" name=""/>
          <p:cNvSpPr txBox="1"/>
          <p:nvPr/>
        </p:nvSpPr>
        <p:spPr>
          <a:xfrm>
            <a:off x="4379040" y="3623400"/>
            <a:ext cx="805320" cy="169560"/>
          </a:xfrm>
          <a:prstGeom prst="rect">
            <a:avLst/>
          </a:prstGeom>
          <a:noFill/>
          <a:ln w="0">
            <a:noFill/>
          </a:ln>
        </p:spPr>
        <p:txBody>
          <a:bodyPr wrap="none" lIns="0" rIns="0" tIns="0" bIns="0" anchor="t">
            <a:spAutoFit/>
          </a:bodyPr>
          <a:p>
            <a:r>
              <a:rPr b="0" lang="zh-CN" sz="1050" strike="noStrike" u="none">
                <a:solidFill>
                  <a:srgbClr val="1f2937"/>
                </a:solidFill>
                <a:effectLst/>
                <a:uFillTx/>
                <a:latin typeface="WenQuanYiZenHei"/>
                <a:ea typeface="WenQuanYiZenHei"/>
              </a:rPr>
              <a:t>网络架构设计</a:t>
            </a:r>
            <a:endParaRPr b="0" lang="en-US" sz="1050" strike="noStrike" u="none">
              <a:solidFill>
                <a:srgbClr val="000000"/>
              </a:solidFill>
              <a:effectLst/>
              <a:uFillTx/>
              <a:latin typeface="Times New Roman"/>
            </a:endParaRPr>
          </a:p>
        </p:txBody>
      </p:sp>
      <p:pic>
        <p:nvPicPr>
          <p:cNvPr id="1602" name="" descr=""/>
          <p:cNvPicPr/>
          <p:nvPr/>
        </p:nvPicPr>
        <p:blipFill>
          <a:blip r:embed="rId13"/>
          <a:stretch/>
        </p:blipFill>
        <p:spPr>
          <a:xfrm>
            <a:off x="4145040" y="4278600"/>
            <a:ext cx="133200" cy="133200"/>
          </a:xfrm>
          <a:prstGeom prst="rect">
            <a:avLst/>
          </a:prstGeom>
          <a:noFill/>
          <a:ln w="0">
            <a:noFill/>
          </a:ln>
        </p:spPr>
      </p:pic>
      <p:sp>
        <p:nvSpPr>
          <p:cNvPr id="1603" name=""/>
          <p:cNvSpPr txBox="1"/>
          <p:nvPr/>
        </p:nvSpPr>
        <p:spPr>
          <a:xfrm>
            <a:off x="4379040" y="3823200"/>
            <a:ext cx="223020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构建高速广域网，确保跨地域数据同步效率</a:t>
            </a:r>
            <a:endParaRPr b="0" lang="en-US" sz="920" strike="noStrike" u="none">
              <a:solidFill>
                <a:srgbClr val="000000"/>
              </a:solidFill>
              <a:effectLst/>
              <a:uFillTx/>
              <a:latin typeface="Times New Roman"/>
            </a:endParaRPr>
          </a:p>
        </p:txBody>
      </p:sp>
      <p:sp>
        <p:nvSpPr>
          <p:cNvPr id="1604" name=""/>
          <p:cNvSpPr txBox="1"/>
          <p:nvPr/>
        </p:nvSpPr>
        <p:spPr>
          <a:xfrm>
            <a:off x="4345560" y="4258440"/>
            <a:ext cx="805320" cy="169560"/>
          </a:xfrm>
          <a:prstGeom prst="rect">
            <a:avLst/>
          </a:prstGeom>
          <a:noFill/>
          <a:ln w="0">
            <a:noFill/>
          </a:ln>
        </p:spPr>
        <p:txBody>
          <a:bodyPr wrap="none" lIns="0" rIns="0" tIns="0" bIns="0" anchor="t">
            <a:spAutoFit/>
          </a:bodyPr>
          <a:p>
            <a:r>
              <a:rPr b="0" lang="zh-CN" sz="1050" strike="noStrike" u="none">
                <a:solidFill>
                  <a:srgbClr val="1f2937"/>
                </a:solidFill>
                <a:effectLst/>
                <a:uFillTx/>
                <a:latin typeface="WenQuanYiZenHei"/>
                <a:ea typeface="WenQuanYiZenHei"/>
              </a:rPr>
              <a:t>数据复制策略</a:t>
            </a:r>
            <a:endParaRPr b="0" lang="en-US" sz="1050" strike="noStrike" u="none">
              <a:solidFill>
                <a:srgbClr val="000000"/>
              </a:solidFill>
              <a:effectLst/>
              <a:uFillTx/>
              <a:latin typeface="Times New Roman"/>
            </a:endParaRPr>
          </a:p>
        </p:txBody>
      </p:sp>
      <p:pic>
        <p:nvPicPr>
          <p:cNvPr id="1605" name="" descr=""/>
          <p:cNvPicPr/>
          <p:nvPr/>
        </p:nvPicPr>
        <p:blipFill>
          <a:blip r:embed="rId14"/>
          <a:stretch/>
        </p:blipFill>
        <p:spPr>
          <a:xfrm>
            <a:off x="4145040" y="4913640"/>
            <a:ext cx="133200" cy="133200"/>
          </a:xfrm>
          <a:prstGeom prst="rect">
            <a:avLst/>
          </a:prstGeom>
          <a:noFill/>
          <a:ln w="0">
            <a:noFill/>
          </a:ln>
        </p:spPr>
      </p:pic>
      <p:sp>
        <p:nvSpPr>
          <p:cNvPr id="1606" name=""/>
          <p:cNvSpPr txBox="1"/>
          <p:nvPr/>
        </p:nvSpPr>
        <p:spPr>
          <a:xfrm>
            <a:off x="4345560" y="4458600"/>
            <a:ext cx="223020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根据恢复时间目标选择同步或异步复制策略</a:t>
            </a:r>
            <a:endParaRPr b="0" lang="en-US" sz="920" strike="noStrike" u="none">
              <a:solidFill>
                <a:srgbClr val="000000"/>
              </a:solidFill>
              <a:effectLst/>
              <a:uFillTx/>
              <a:latin typeface="Times New Roman"/>
            </a:endParaRPr>
          </a:p>
        </p:txBody>
      </p:sp>
      <p:sp>
        <p:nvSpPr>
          <p:cNvPr id="1607" name=""/>
          <p:cNvSpPr txBox="1"/>
          <p:nvPr/>
        </p:nvSpPr>
        <p:spPr>
          <a:xfrm>
            <a:off x="4345560" y="4898160"/>
            <a:ext cx="133200" cy="157320"/>
          </a:xfrm>
          <a:prstGeom prst="rect">
            <a:avLst/>
          </a:prstGeom>
          <a:noFill/>
          <a:ln w="0">
            <a:noFill/>
          </a:ln>
        </p:spPr>
        <p:txBody>
          <a:bodyPr wrap="none" lIns="0" rIns="0" tIns="0" bIns="0" anchor="t">
            <a:spAutoFit/>
          </a:bodyPr>
          <a:p>
            <a:r>
              <a:rPr b="0" lang="en-US" sz="1050" strike="noStrike" u="none">
                <a:solidFill>
                  <a:srgbClr val="1f2937"/>
                </a:solidFill>
                <a:effectLst/>
                <a:uFillTx/>
                <a:latin typeface="DejaVuSans"/>
                <a:ea typeface="DejaVuSans"/>
              </a:rPr>
              <a:t>AI</a:t>
            </a:r>
            <a:endParaRPr b="0" lang="en-US" sz="1050" strike="noStrike" u="none">
              <a:solidFill>
                <a:srgbClr val="000000"/>
              </a:solidFill>
              <a:effectLst/>
              <a:uFillTx/>
              <a:latin typeface="Times New Roman"/>
            </a:endParaRPr>
          </a:p>
        </p:txBody>
      </p:sp>
      <p:sp>
        <p:nvSpPr>
          <p:cNvPr id="1608" name=""/>
          <p:cNvSpPr txBox="1"/>
          <p:nvPr/>
        </p:nvSpPr>
        <p:spPr>
          <a:xfrm>
            <a:off x="4476240" y="4893480"/>
            <a:ext cx="805320" cy="169560"/>
          </a:xfrm>
          <a:prstGeom prst="rect">
            <a:avLst/>
          </a:prstGeom>
          <a:noFill/>
          <a:ln w="0">
            <a:noFill/>
          </a:ln>
        </p:spPr>
        <p:txBody>
          <a:bodyPr wrap="none" lIns="0" rIns="0" tIns="0" bIns="0" anchor="t">
            <a:spAutoFit/>
          </a:bodyPr>
          <a:p>
            <a:r>
              <a:rPr b="0" lang="zh-CN" sz="1050" strike="noStrike" u="none">
                <a:solidFill>
                  <a:srgbClr val="1f2937"/>
                </a:solidFill>
                <a:effectLst/>
                <a:uFillTx/>
                <a:latin typeface="WenQuanYiZenHei"/>
                <a:ea typeface="WenQuanYiZenHei"/>
              </a:rPr>
              <a:t>辅助技术整合</a:t>
            </a:r>
            <a:endParaRPr b="0" lang="en-US" sz="1050" strike="noStrike" u="none">
              <a:solidFill>
                <a:srgbClr val="000000"/>
              </a:solidFill>
              <a:effectLst/>
              <a:uFillTx/>
              <a:latin typeface="Times New Roman"/>
            </a:endParaRPr>
          </a:p>
        </p:txBody>
      </p:sp>
      <p:sp>
        <p:nvSpPr>
          <p:cNvPr id="1609" name=""/>
          <p:cNvSpPr txBox="1"/>
          <p:nvPr/>
        </p:nvSpPr>
        <p:spPr>
          <a:xfrm>
            <a:off x="4345560" y="5093640"/>
            <a:ext cx="23544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评估</a:t>
            </a:r>
            <a:endParaRPr b="0" lang="en-US" sz="920" strike="noStrike" u="none">
              <a:solidFill>
                <a:srgbClr val="000000"/>
              </a:solidFill>
              <a:effectLst/>
              <a:uFillTx/>
              <a:latin typeface="Times New Roman"/>
            </a:endParaRPr>
          </a:p>
        </p:txBody>
      </p:sp>
      <p:sp>
        <p:nvSpPr>
          <p:cNvPr id="1610" name=""/>
          <p:cNvSpPr txBox="1"/>
          <p:nvPr/>
        </p:nvSpPr>
        <p:spPr>
          <a:xfrm>
            <a:off x="4579560" y="5097600"/>
            <a:ext cx="116640" cy="136080"/>
          </a:xfrm>
          <a:prstGeom prst="rect">
            <a:avLst/>
          </a:prstGeom>
          <a:noFill/>
          <a:ln w="0">
            <a:noFill/>
          </a:ln>
        </p:spPr>
        <p:txBody>
          <a:bodyPr wrap="none" lIns="0" rIns="0" tIns="0" bIns="0" anchor="t">
            <a:spAutoFit/>
          </a:bodyPr>
          <a:p>
            <a:r>
              <a:rPr b="0" lang="en-US" sz="920" strike="noStrike" u="none">
                <a:solidFill>
                  <a:srgbClr val="4b5563"/>
                </a:solidFill>
                <a:effectLst/>
                <a:uFillTx/>
                <a:latin typeface="DejaVuSans"/>
                <a:ea typeface="DejaVuSans"/>
              </a:rPr>
              <a:t>AI</a:t>
            </a:r>
            <a:endParaRPr b="0" lang="en-US" sz="920" strike="noStrike" u="none">
              <a:solidFill>
                <a:srgbClr val="000000"/>
              </a:solidFill>
              <a:effectLst/>
              <a:uFillTx/>
              <a:latin typeface="Times New Roman"/>
            </a:endParaRPr>
          </a:p>
        </p:txBody>
      </p:sp>
      <p:sp>
        <p:nvSpPr>
          <p:cNvPr id="1611" name=""/>
          <p:cNvSpPr/>
          <p:nvPr/>
        </p:nvSpPr>
        <p:spPr>
          <a:xfrm>
            <a:off x="7086240" y="1270080"/>
            <a:ext cx="3075840" cy="4412520"/>
          </a:xfrm>
          <a:custGeom>
            <a:avLst/>
            <a:gdLst/>
            <a:ahLst/>
            <a:rect l="0" t="0" r="r" b="b"/>
            <a:pathLst>
              <a:path w="8544" h="12257">
                <a:moveTo>
                  <a:pt x="0" y="12072"/>
                </a:moveTo>
                <a:lnTo>
                  <a:pt x="0" y="186"/>
                </a:lnTo>
                <a:cubicBezTo>
                  <a:pt x="0" y="173"/>
                  <a:pt x="1" y="161"/>
                  <a:pt x="4" y="149"/>
                </a:cubicBezTo>
                <a:cubicBezTo>
                  <a:pt x="6" y="137"/>
                  <a:pt x="10" y="126"/>
                  <a:pt x="14" y="115"/>
                </a:cubicBezTo>
                <a:cubicBezTo>
                  <a:pt x="19" y="103"/>
                  <a:pt x="25" y="93"/>
                  <a:pt x="31" y="82"/>
                </a:cubicBezTo>
                <a:cubicBezTo>
                  <a:pt x="38" y="72"/>
                  <a:pt x="46" y="63"/>
                  <a:pt x="55" y="54"/>
                </a:cubicBezTo>
                <a:cubicBezTo>
                  <a:pt x="63" y="46"/>
                  <a:pt x="73" y="38"/>
                  <a:pt x="83" y="31"/>
                </a:cubicBezTo>
                <a:cubicBezTo>
                  <a:pt x="93" y="24"/>
                  <a:pt x="104" y="19"/>
                  <a:pt x="115" y="14"/>
                </a:cubicBezTo>
                <a:cubicBezTo>
                  <a:pt x="126" y="9"/>
                  <a:pt x="138" y="6"/>
                  <a:pt x="150" y="3"/>
                </a:cubicBezTo>
                <a:cubicBezTo>
                  <a:pt x="162" y="1"/>
                  <a:pt x="174" y="0"/>
                  <a:pt x="186" y="0"/>
                </a:cubicBezTo>
                <a:lnTo>
                  <a:pt x="8358" y="0"/>
                </a:lnTo>
                <a:cubicBezTo>
                  <a:pt x="8370" y="0"/>
                  <a:pt x="8382" y="1"/>
                  <a:pt x="8394" y="3"/>
                </a:cubicBezTo>
                <a:cubicBezTo>
                  <a:pt x="8406" y="6"/>
                  <a:pt x="8418" y="9"/>
                  <a:pt x="8429" y="14"/>
                </a:cubicBezTo>
                <a:cubicBezTo>
                  <a:pt x="8440" y="19"/>
                  <a:pt x="8451" y="24"/>
                  <a:pt x="8461" y="31"/>
                </a:cubicBezTo>
                <a:cubicBezTo>
                  <a:pt x="8471" y="38"/>
                  <a:pt x="8481" y="46"/>
                  <a:pt x="8489" y="54"/>
                </a:cubicBezTo>
                <a:cubicBezTo>
                  <a:pt x="8498" y="63"/>
                  <a:pt x="8505" y="72"/>
                  <a:pt x="8512" y="82"/>
                </a:cubicBezTo>
                <a:cubicBezTo>
                  <a:pt x="8519" y="93"/>
                  <a:pt x="8525" y="103"/>
                  <a:pt x="8529" y="115"/>
                </a:cubicBezTo>
                <a:cubicBezTo>
                  <a:pt x="8534" y="126"/>
                  <a:pt x="8538" y="137"/>
                  <a:pt x="8540" y="149"/>
                </a:cubicBezTo>
                <a:cubicBezTo>
                  <a:pt x="8542" y="161"/>
                  <a:pt x="8544" y="173"/>
                  <a:pt x="8544" y="186"/>
                </a:cubicBezTo>
                <a:lnTo>
                  <a:pt x="8544" y="12072"/>
                </a:lnTo>
                <a:cubicBezTo>
                  <a:pt x="8544" y="12084"/>
                  <a:pt x="8542" y="12096"/>
                  <a:pt x="8540" y="12108"/>
                </a:cubicBezTo>
                <a:cubicBezTo>
                  <a:pt x="8538" y="12120"/>
                  <a:pt x="8534" y="12131"/>
                  <a:pt x="8529" y="12143"/>
                </a:cubicBezTo>
                <a:cubicBezTo>
                  <a:pt x="8525" y="12154"/>
                  <a:pt x="8519" y="12165"/>
                  <a:pt x="8512" y="12175"/>
                </a:cubicBezTo>
                <a:cubicBezTo>
                  <a:pt x="8505" y="12185"/>
                  <a:pt x="8498" y="12194"/>
                  <a:pt x="8489" y="12203"/>
                </a:cubicBezTo>
                <a:cubicBezTo>
                  <a:pt x="8481" y="12212"/>
                  <a:pt x="8471" y="12219"/>
                  <a:pt x="8461" y="12226"/>
                </a:cubicBezTo>
                <a:cubicBezTo>
                  <a:pt x="8451" y="12233"/>
                  <a:pt x="8440" y="12239"/>
                  <a:pt x="8429" y="12243"/>
                </a:cubicBezTo>
                <a:cubicBezTo>
                  <a:pt x="8418" y="12248"/>
                  <a:pt x="8406" y="12251"/>
                  <a:pt x="8394" y="12254"/>
                </a:cubicBezTo>
                <a:cubicBezTo>
                  <a:pt x="8382" y="12256"/>
                  <a:pt x="8370" y="12257"/>
                  <a:pt x="8358" y="12257"/>
                </a:cubicBezTo>
                <a:lnTo>
                  <a:pt x="186" y="12257"/>
                </a:lnTo>
                <a:cubicBezTo>
                  <a:pt x="174" y="12257"/>
                  <a:pt x="162" y="12256"/>
                  <a:pt x="150" y="12254"/>
                </a:cubicBezTo>
                <a:cubicBezTo>
                  <a:pt x="138" y="12251"/>
                  <a:pt x="126" y="12248"/>
                  <a:pt x="115" y="12243"/>
                </a:cubicBezTo>
                <a:cubicBezTo>
                  <a:pt x="104" y="12239"/>
                  <a:pt x="93" y="12233"/>
                  <a:pt x="83" y="12226"/>
                </a:cubicBezTo>
                <a:cubicBezTo>
                  <a:pt x="73" y="12219"/>
                  <a:pt x="63" y="12212"/>
                  <a:pt x="55" y="12203"/>
                </a:cubicBezTo>
                <a:cubicBezTo>
                  <a:pt x="46" y="12194"/>
                  <a:pt x="38" y="12185"/>
                  <a:pt x="31" y="12175"/>
                </a:cubicBezTo>
                <a:cubicBezTo>
                  <a:pt x="25" y="12165"/>
                  <a:pt x="19" y="12154"/>
                  <a:pt x="14" y="12143"/>
                </a:cubicBezTo>
                <a:cubicBezTo>
                  <a:pt x="10" y="12131"/>
                  <a:pt x="6" y="12120"/>
                  <a:pt x="4" y="12108"/>
                </a:cubicBezTo>
                <a:cubicBezTo>
                  <a:pt x="1" y="12096"/>
                  <a:pt x="0" y="12084"/>
                  <a:pt x="0" y="12072"/>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612" name=""/>
          <p:cNvSpPr/>
          <p:nvPr/>
        </p:nvSpPr>
        <p:spPr>
          <a:xfrm>
            <a:off x="7286760" y="1938600"/>
            <a:ext cx="33840" cy="668880"/>
          </a:xfrm>
          <a:custGeom>
            <a:avLst/>
            <a:gdLst/>
            <a:ahLst/>
            <a:rect l="0" t="0" r="r" b="b"/>
            <a:pathLst>
              <a:path w="94" h="1858">
                <a:moveTo>
                  <a:pt x="0" y="0"/>
                </a:moveTo>
                <a:lnTo>
                  <a:pt x="94" y="0"/>
                </a:lnTo>
                <a:lnTo>
                  <a:pt x="94" y="1858"/>
                </a:lnTo>
                <a:lnTo>
                  <a:pt x="0" y="1858"/>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13" name=""/>
          <p:cNvSpPr/>
          <p:nvPr/>
        </p:nvSpPr>
        <p:spPr>
          <a:xfrm>
            <a:off x="7286760" y="2740680"/>
            <a:ext cx="33840" cy="668880"/>
          </a:xfrm>
          <a:custGeom>
            <a:avLst/>
            <a:gdLst/>
            <a:ahLst/>
            <a:rect l="0" t="0" r="r" b="b"/>
            <a:pathLst>
              <a:path w="94" h="1858">
                <a:moveTo>
                  <a:pt x="0" y="0"/>
                </a:moveTo>
                <a:lnTo>
                  <a:pt x="94" y="0"/>
                </a:lnTo>
                <a:lnTo>
                  <a:pt x="94" y="1858"/>
                </a:lnTo>
                <a:lnTo>
                  <a:pt x="0" y="1858"/>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14" name=""/>
          <p:cNvSpPr/>
          <p:nvPr/>
        </p:nvSpPr>
        <p:spPr>
          <a:xfrm>
            <a:off x="7286760" y="3543120"/>
            <a:ext cx="33840" cy="668880"/>
          </a:xfrm>
          <a:custGeom>
            <a:avLst/>
            <a:gdLst/>
            <a:ahLst/>
            <a:rect l="0" t="0" r="r" b="b"/>
            <a:pathLst>
              <a:path w="94" h="1858">
                <a:moveTo>
                  <a:pt x="0" y="0"/>
                </a:moveTo>
                <a:lnTo>
                  <a:pt x="94" y="0"/>
                </a:lnTo>
                <a:lnTo>
                  <a:pt x="94" y="1858"/>
                </a:lnTo>
                <a:lnTo>
                  <a:pt x="0" y="1858"/>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15" name=""/>
          <p:cNvSpPr/>
          <p:nvPr/>
        </p:nvSpPr>
        <p:spPr>
          <a:xfrm>
            <a:off x="7286760" y="4345200"/>
            <a:ext cx="33840" cy="501840"/>
          </a:xfrm>
          <a:custGeom>
            <a:avLst/>
            <a:gdLst/>
            <a:ahLst/>
            <a:rect l="0" t="0" r="r" b="b"/>
            <a:pathLst>
              <a:path w="94" h="1394">
                <a:moveTo>
                  <a:pt x="0" y="0"/>
                </a:moveTo>
                <a:lnTo>
                  <a:pt x="94" y="0"/>
                </a:lnTo>
                <a:lnTo>
                  <a:pt x="94" y="1394"/>
                </a:lnTo>
                <a:lnTo>
                  <a:pt x="0" y="1394"/>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16" name=""/>
          <p:cNvSpPr/>
          <p:nvPr/>
        </p:nvSpPr>
        <p:spPr>
          <a:xfrm>
            <a:off x="7286760" y="4980240"/>
            <a:ext cx="33840" cy="501840"/>
          </a:xfrm>
          <a:custGeom>
            <a:avLst/>
            <a:gdLst/>
            <a:ahLst/>
            <a:rect l="0" t="0" r="r" b="b"/>
            <a:pathLst>
              <a:path w="94" h="1394">
                <a:moveTo>
                  <a:pt x="0" y="0"/>
                </a:moveTo>
                <a:lnTo>
                  <a:pt x="94" y="0"/>
                </a:lnTo>
                <a:lnTo>
                  <a:pt x="94" y="1394"/>
                </a:lnTo>
                <a:lnTo>
                  <a:pt x="0" y="1394"/>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17" name=""/>
          <p:cNvSpPr/>
          <p:nvPr/>
        </p:nvSpPr>
        <p:spPr>
          <a:xfrm>
            <a:off x="7286760" y="1470600"/>
            <a:ext cx="334800" cy="334800"/>
          </a:xfrm>
          <a:custGeom>
            <a:avLst/>
            <a:gdLst/>
            <a:ahLst/>
            <a:rect l="0" t="0" r="r" b="b"/>
            <a:pathLst>
              <a:path w="930" h="930">
                <a:moveTo>
                  <a:pt x="930" y="465"/>
                </a:moveTo>
                <a:cubicBezTo>
                  <a:pt x="930" y="496"/>
                  <a:pt x="927" y="526"/>
                  <a:pt x="921" y="556"/>
                </a:cubicBezTo>
                <a:cubicBezTo>
                  <a:pt x="915" y="586"/>
                  <a:pt x="906" y="615"/>
                  <a:pt x="894" y="643"/>
                </a:cubicBezTo>
                <a:cubicBezTo>
                  <a:pt x="883" y="671"/>
                  <a:pt x="868" y="698"/>
                  <a:pt x="852" y="723"/>
                </a:cubicBezTo>
                <a:cubicBezTo>
                  <a:pt x="835" y="749"/>
                  <a:pt x="815" y="772"/>
                  <a:pt x="794" y="794"/>
                </a:cubicBezTo>
                <a:cubicBezTo>
                  <a:pt x="772" y="815"/>
                  <a:pt x="749" y="834"/>
                  <a:pt x="723" y="851"/>
                </a:cubicBezTo>
                <a:cubicBezTo>
                  <a:pt x="698" y="868"/>
                  <a:pt x="671" y="883"/>
                  <a:pt x="643" y="894"/>
                </a:cubicBezTo>
                <a:cubicBezTo>
                  <a:pt x="614" y="906"/>
                  <a:pt x="585" y="915"/>
                  <a:pt x="555" y="921"/>
                </a:cubicBezTo>
                <a:cubicBezTo>
                  <a:pt x="525" y="927"/>
                  <a:pt x="495" y="930"/>
                  <a:pt x="465" y="930"/>
                </a:cubicBezTo>
                <a:cubicBezTo>
                  <a:pt x="434" y="930"/>
                  <a:pt x="404" y="927"/>
                  <a:pt x="374" y="921"/>
                </a:cubicBezTo>
                <a:cubicBezTo>
                  <a:pt x="344" y="915"/>
                  <a:pt x="315" y="906"/>
                  <a:pt x="287" y="894"/>
                </a:cubicBezTo>
                <a:cubicBezTo>
                  <a:pt x="259" y="883"/>
                  <a:pt x="232" y="868"/>
                  <a:pt x="207" y="851"/>
                </a:cubicBezTo>
                <a:cubicBezTo>
                  <a:pt x="181" y="834"/>
                  <a:pt x="158" y="815"/>
                  <a:pt x="136" y="794"/>
                </a:cubicBezTo>
                <a:cubicBezTo>
                  <a:pt x="115" y="772"/>
                  <a:pt x="95" y="749"/>
                  <a:pt x="79" y="723"/>
                </a:cubicBezTo>
                <a:cubicBezTo>
                  <a:pt x="62" y="698"/>
                  <a:pt x="47" y="671"/>
                  <a:pt x="36" y="643"/>
                </a:cubicBezTo>
                <a:cubicBezTo>
                  <a:pt x="24" y="615"/>
                  <a:pt x="15" y="586"/>
                  <a:pt x="9" y="556"/>
                </a:cubicBezTo>
                <a:cubicBezTo>
                  <a:pt x="3" y="526"/>
                  <a:pt x="0" y="496"/>
                  <a:pt x="0" y="465"/>
                </a:cubicBezTo>
                <a:cubicBezTo>
                  <a:pt x="0" y="435"/>
                  <a:pt x="3" y="405"/>
                  <a:pt x="9" y="375"/>
                </a:cubicBezTo>
                <a:cubicBezTo>
                  <a:pt x="15" y="345"/>
                  <a:pt x="24" y="316"/>
                  <a:pt x="36" y="288"/>
                </a:cubicBezTo>
                <a:cubicBezTo>
                  <a:pt x="47" y="259"/>
                  <a:pt x="62" y="233"/>
                  <a:pt x="79" y="207"/>
                </a:cubicBezTo>
                <a:cubicBezTo>
                  <a:pt x="95" y="182"/>
                  <a:pt x="115" y="159"/>
                  <a:pt x="136" y="137"/>
                </a:cubicBezTo>
                <a:cubicBezTo>
                  <a:pt x="158" y="115"/>
                  <a:pt x="181" y="96"/>
                  <a:pt x="207" y="78"/>
                </a:cubicBezTo>
                <a:cubicBezTo>
                  <a:pt x="232" y="61"/>
                  <a:pt x="259" y="47"/>
                  <a:pt x="287" y="35"/>
                </a:cubicBezTo>
                <a:cubicBezTo>
                  <a:pt x="315" y="24"/>
                  <a:pt x="344" y="15"/>
                  <a:pt x="374" y="9"/>
                </a:cubicBezTo>
                <a:cubicBezTo>
                  <a:pt x="404" y="3"/>
                  <a:pt x="434" y="0"/>
                  <a:pt x="465" y="0"/>
                </a:cubicBezTo>
                <a:cubicBezTo>
                  <a:pt x="495" y="0"/>
                  <a:pt x="525" y="3"/>
                  <a:pt x="555" y="9"/>
                </a:cubicBezTo>
                <a:cubicBezTo>
                  <a:pt x="585" y="15"/>
                  <a:pt x="614" y="24"/>
                  <a:pt x="643" y="35"/>
                </a:cubicBezTo>
                <a:cubicBezTo>
                  <a:pt x="671" y="47"/>
                  <a:pt x="698" y="61"/>
                  <a:pt x="723" y="78"/>
                </a:cubicBezTo>
                <a:cubicBezTo>
                  <a:pt x="749" y="96"/>
                  <a:pt x="772" y="115"/>
                  <a:pt x="794" y="137"/>
                </a:cubicBezTo>
                <a:cubicBezTo>
                  <a:pt x="815" y="159"/>
                  <a:pt x="835" y="182"/>
                  <a:pt x="852" y="207"/>
                </a:cubicBezTo>
                <a:cubicBezTo>
                  <a:pt x="868" y="233"/>
                  <a:pt x="883" y="259"/>
                  <a:pt x="894" y="288"/>
                </a:cubicBezTo>
                <a:cubicBezTo>
                  <a:pt x="906" y="316"/>
                  <a:pt x="915" y="345"/>
                  <a:pt x="921" y="375"/>
                </a:cubicBezTo>
                <a:cubicBezTo>
                  <a:pt x="927" y="405"/>
                  <a:pt x="930" y="435"/>
                  <a:pt x="930" y="465"/>
                </a:cubicBez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618" name="" descr=""/>
          <p:cNvPicPr/>
          <p:nvPr/>
        </p:nvPicPr>
        <p:blipFill>
          <a:blip r:embed="rId15"/>
          <a:stretch/>
        </p:blipFill>
        <p:spPr>
          <a:xfrm>
            <a:off x="7387200" y="1571040"/>
            <a:ext cx="133200" cy="133200"/>
          </a:xfrm>
          <a:prstGeom prst="rect">
            <a:avLst/>
          </a:prstGeom>
          <a:noFill/>
          <a:ln w="0">
            <a:noFill/>
          </a:ln>
        </p:spPr>
      </p:pic>
      <p:sp>
        <p:nvSpPr>
          <p:cNvPr id="1619" name=""/>
          <p:cNvSpPr txBox="1"/>
          <p:nvPr/>
        </p:nvSpPr>
        <p:spPr>
          <a:xfrm>
            <a:off x="4694040" y="5093640"/>
            <a:ext cx="176112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故障预测技术的成熟度和适用场景</a:t>
            </a:r>
            <a:endParaRPr b="0" lang="en-US" sz="920" strike="noStrike" u="none">
              <a:solidFill>
                <a:srgbClr val="000000"/>
              </a:solidFill>
              <a:effectLst/>
              <a:uFillTx/>
              <a:latin typeface="Times New Roman"/>
            </a:endParaRPr>
          </a:p>
        </p:txBody>
      </p:sp>
      <p:pic>
        <p:nvPicPr>
          <p:cNvPr id="1620" name="" descr=""/>
          <p:cNvPicPr/>
          <p:nvPr/>
        </p:nvPicPr>
        <p:blipFill>
          <a:blip r:embed="rId16"/>
          <a:stretch/>
        </p:blipFill>
        <p:spPr>
          <a:xfrm>
            <a:off x="7420680" y="2039040"/>
            <a:ext cx="133200" cy="133200"/>
          </a:xfrm>
          <a:prstGeom prst="rect">
            <a:avLst/>
          </a:prstGeom>
          <a:noFill/>
          <a:ln w="0">
            <a:noFill/>
          </a:ln>
        </p:spPr>
      </p:pic>
      <p:sp>
        <p:nvSpPr>
          <p:cNvPr id="1621" name=""/>
          <p:cNvSpPr txBox="1"/>
          <p:nvPr/>
        </p:nvSpPr>
        <p:spPr>
          <a:xfrm>
            <a:off x="7721640" y="1511640"/>
            <a:ext cx="140904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常见陷阱与规避</a:t>
            </a:r>
            <a:endParaRPr b="0" lang="en-US" sz="1580" strike="noStrike" u="none">
              <a:solidFill>
                <a:srgbClr val="000000"/>
              </a:solidFill>
              <a:effectLst/>
              <a:uFillTx/>
              <a:latin typeface="Times New Roman"/>
            </a:endParaRPr>
          </a:p>
        </p:txBody>
      </p:sp>
      <p:sp>
        <p:nvSpPr>
          <p:cNvPr id="1622" name=""/>
          <p:cNvSpPr txBox="1"/>
          <p:nvPr/>
        </p:nvSpPr>
        <p:spPr>
          <a:xfrm>
            <a:off x="7621200" y="2018880"/>
            <a:ext cx="939600" cy="169560"/>
          </a:xfrm>
          <a:prstGeom prst="rect">
            <a:avLst/>
          </a:prstGeom>
          <a:noFill/>
          <a:ln w="0">
            <a:noFill/>
          </a:ln>
        </p:spPr>
        <p:txBody>
          <a:bodyPr wrap="none" lIns="0" rIns="0" tIns="0" bIns="0" anchor="t">
            <a:spAutoFit/>
          </a:bodyPr>
          <a:p>
            <a:r>
              <a:rPr b="0" lang="zh-CN" sz="1050" strike="noStrike" u="none">
                <a:solidFill>
                  <a:srgbClr val="1f2937"/>
                </a:solidFill>
                <a:effectLst/>
                <a:uFillTx/>
                <a:latin typeface="WenQuanYiZenHei"/>
                <a:ea typeface="WenQuanYiZenHei"/>
              </a:rPr>
              <a:t>忽视幂等性设计</a:t>
            </a:r>
            <a:endParaRPr b="0" lang="en-US" sz="1050" strike="noStrike" u="none">
              <a:solidFill>
                <a:srgbClr val="000000"/>
              </a:solidFill>
              <a:effectLst/>
              <a:uFillTx/>
              <a:latin typeface="Times New Roman"/>
            </a:endParaRPr>
          </a:p>
        </p:txBody>
      </p:sp>
      <p:sp>
        <p:nvSpPr>
          <p:cNvPr id="1623" name=""/>
          <p:cNvSpPr txBox="1"/>
          <p:nvPr/>
        </p:nvSpPr>
        <p:spPr>
          <a:xfrm>
            <a:off x="7621200" y="2218680"/>
            <a:ext cx="2347560" cy="148320"/>
          </a:xfrm>
          <a:prstGeom prst="rect">
            <a:avLst/>
          </a:prstGeom>
          <a:noFill/>
          <a:ln w="0">
            <a:noFill/>
          </a:ln>
        </p:spPr>
        <p:txBody>
          <a:bodyPr wrap="none" lIns="0" rIns="0" tIns="0" bIns="0" anchor="t">
            <a:spAutoFit/>
          </a:bodyPr>
          <a:p>
            <a:r>
              <a:rPr b="0" lang="zh-CN" sz="920" strike="noStrike" u="none">
                <a:solidFill>
                  <a:srgbClr val="f5a623"/>
                </a:solidFill>
                <a:effectLst/>
                <a:uFillTx/>
                <a:latin typeface="WenQuanYiZenHei"/>
                <a:ea typeface="WenQuanYiZenHei"/>
              </a:rPr>
              <a:t>规避方法</a:t>
            </a:r>
            <a:r>
              <a:rPr b="0" lang="zh-CN" sz="920" strike="noStrike" u="none">
                <a:solidFill>
                  <a:srgbClr val="4b5563"/>
                </a:solidFill>
                <a:effectLst/>
                <a:uFillTx/>
                <a:latin typeface="WenQuanYiZenHei"/>
                <a:ea typeface="WenQuanYiZenHei"/>
              </a:rPr>
              <a:t>：确保所有业务操作支持重复执行而</a:t>
            </a:r>
            <a:endParaRPr b="0" lang="en-US" sz="920" strike="noStrike" u="none">
              <a:solidFill>
                <a:srgbClr val="000000"/>
              </a:solidFill>
              <a:effectLst/>
              <a:uFillTx/>
              <a:latin typeface="Times New Roman"/>
            </a:endParaRPr>
          </a:p>
        </p:txBody>
      </p:sp>
      <p:pic>
        <p:nvPicPr>
          <p:cNvPr id="1624" name="" descr=""/>
          <p:cNvPicPr/>
          <p:nvPr/>
        </p:nvPicPr>
        <p:blipFill>
          <a:blip r:embed="rId17"/>
          <a:stretch/>
        </p:blipFill>
        <p:spPr>
          <a:xfrm>
            <a:off x="7420680" y="2841120"/>
            <a:ext cx="133200" cy="133200"/>
          </a:xfrm>
          <a:prstGeom prst="rect">
            <a:avLst/>
          </a:prstGeom>
          <a:noFill/>
          <a:ln w="0">
            <a:noFill/>
          </a:ln>
        </p:spPr>
      </p:pic>
      <p:sp>
        <p:nvSpPr>
          <p:cNvPr id="1625" name=""/>
          <p:cNvSpPr txBox="1"/>
          <p:nvPr/>
        </p:nvSpPr>
        <p:spPr>
          <a:xfrm>
            <a:off x="7621200" y="2386080"/>
            <a:ext cx="70488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不产生副作用</a:t>
            </a:r>
            <a:endParaRPr b="0" lang="en-US" sz="920" strike="noStrike" u="none">
              <a:solidFill>
                <a:srgbClr val="000000"/>
              </a:solidFill>
              <a:effectLst/>
              <a:uFillTx/>
              <a:latin typeface="Times New Roman"/>
            </a:endParaRPr>
          </a:p>
        </p:txBody>
      </p:sp>
      <p:sp>
        <p:nvSpPr>
          <p:cNvPr id="1626" name=""/>
          <p:cNvSpPr txBox="1"/>
          <p:nvPr/>
        </p:nvSpPr>
        <p:spPr>
          <a:xfrm>
            <a:off x="7621200" y="2821320"/>
            <a:ext cx="1207800" cy="169560"/>
          </a:xfrm>
          <a:prstGeom prst="rect">
            <a:avLst/>
          </a:prstGeom>
          <a:noFill/>
          <a:ln w="0">
            <a:noFill/>
          </a:ln>
        </p:spPr>
        <p:txBody>
          <a:bodyPr wrap="none" lIns="0" rIns="0" tIns="0" bIns="0" anchor="t">
            <a:spAutoFit/>
          </a:bodyPr>
          <a:p>
            <a:r>
              <a:rPr b="0" lang="zh-CN" sz="1050" strike="noStrike" u="none">
                <a:solidFill>
                  <a:srgbClr val="1f2937"/>
                </a:solidFill>
                <a:effectLst/>
                <a:uFillTx/>
                <a:latin typeface="WenQuanYiZenHei"/>
                <a:ea typeface="WenQuanYiZenHei"/>
              </a:rPr>
              <a:t>低估数据一致性挑战</a:t>
            </a:r>
            <a:endParaRPr b="0" lang="en-US" sz="1050" strike="noStrike" u="none">
              <a:solidFill>
                <a:srgbClr val="000000"/>
              </a:solidFill>
              <a:effectLst/>
              <a:uFillTx/>
              <a:latin typeface="Times New Roman"/>
            </a:endParaRPr>
          </a:p>
        </p:txBody>
      </p:sp>
      <p:sp>
        <p:nvSpPr>
          <p:cNvPr id="1627" name=""/>
          <p:cNvSpPr txBox="1"/>
          <p:nvPr/>
        </p:nvSpPr>
        <p:spPr>
          <a:xfrm>
            <a:off x="7621200" y="3021120"/>
            <a:ext cx="2347560" cy="148320"/>
          </a:xfrm>
          <a:prstGeom prst="rect">
            <a:avLst/>
          </a:prstGeom>
          <a:noFill/>
          <a:ln w="0">
            <a:noFill/>
          </a:ln>
        </p:spPr>
        <p:txBody>
          <a:bodyPr wrap="none" lIns="0" rIns="0" tIns="0" bIns="0" anchor="t">
            <a:spAutoFit/>
          </a:bodyPr>
          <a:p>
            <a:r>
              <a:rPr b="0" lang="zh-CN" sz="920" strike="noStrike" u="none">
                <a:solidFill>
                  <a:srgbClr val="f5a623"/>
                </a:solidFill>
                <a:effectLst/>
                <a:uFillTx/>
                <a:latin typeface="WenQuanYiZenHei"/>
                <a:ea typeface="WenQuanYiZenHei"/>
              </a:rPr>
              <a:t>规避方法</a:t>
            </a:r>
            <a:r>
              <a:rPr b="0" lang="zh-CN" sz="920" strike="noStrike" u="none">
                <a:solidFill>
                  <a:srgbClr val="4b5563"/>
                </a:solidFill>
                <a:effectLst/>
                <a:uFillTx/>
                <a:latin typeface="WenQuanYiZenHei"/>
                <a:ea typeface="WenQuanYiZenHei"/>
              </a:rPr>
              <a:t>：实施事务卫士、两阶段提交等机制</a:t>
            </a:r>
            <a:endParaRPr b="0" lang="en-US" sz="920" strike="noStrike" u="none">
              <a:solidFill>
                <a:srgbClr val="000000"/>
              </a:solidFill>
              <a:effectLst/>
              <a:uFillTx/>
              <a:latin typeface="Times New Roman"/>
            </a:endParaRPr>
          </a:p>
        </p:txBody>
      </p:sp>
      <p:pic>
        <p:nvPicPr>
          <p:cNvPr id="1628" name="" descr=""/>
          <p:cNvPicPr/>
          <p:nvPr/>
        </p:nvPicPr>
        <p:blipFill>
          <a:blip r:embed="rId18"/>
          <a:stretch/>
        </p:blipFill>
        <p:spPr>
          <a:xfrm>
            <a:off x="7420680" y="3643560"/>
            <a:ext cx="133200" cy="133200"/>
          </a:xfrm>
          <a:prstGeom prst="rect">
            <a:avLst/>
          </a:prstGeom>
          <a:noFill/>
          <a:ln w="0">
            <a:noFill/>
          </a:ln>
        </p:spPr>
      </p:pic>
      <p:sp>
        <p:nvSpPr>
          <p:cNvPr id="1629" name=""/>
          <p:cNvSpPr txBox="1"/>
          <p:nvPr/>
        </p:nvSpPr>
        <p:spPr>
          <a:xfrm>
            <a:off x="7621200" y="3188160"/>
            <a:ext cx="82224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确保数据一致性</a:t>
            </a:r>
            <a:endParaRPr b="0" lang="en-US" sz="920" strike="noStrike" u="none">
              <a:solidFill>
                <a:srgbClr val="000000"/>
              </a:solidFill>
              <a:effectLst/>
              <a:uFillTx/>
              <a:latin typeface="Times New Roman"/>
            </a:endParaRPr>
          </a:p>
        </p:txBody>
      </p:sp>
      <p:sp>
        <p:nvSpPr>
          <p:cNvPr id="1630" name=""/>
          <p:cNvSpPr txBox="1"/>
          <p:nvPr/>
        </p:nvSpPr>
        <p:spPr>
          <a:xfrm>
            <a:off x="7621200" y="3623400"/>
            <a:ext cx="1073520" cy="169560"/>
          </a:xfrm>
          <a:prstGeom prst="rect">
            <a:avLst/>
          </a:prstGeom>
          <a:noFill/>
          <a:ln w="0">
            <a:noFill/>
          </a:ln>
        </p:spPr>
        <p:txBody>
          <a:bodyPr wrap="none" lIns="0" rIns="0" tIns="0" bIns="0" anchor="t">
            <a:spAutoFit/>
          </a:bodyPr>
          <a:p>
            <a:r>
              <a:rPr b="0" lang="zh-CN" sz="1050" strike="noStrike" u="none">
                <a:solidFill>
                  <a:srgbClr val="1f2937"/>
                </a:solidFill>
                <a:effectLst/>
                <a:uFillTx/>
                <a:latin typeface="WenQuanYiZenHei"/>
                <a:ea typeface="WenQuanYiZenHei"/>
              </a:rPr>
              <a:t>故障域划分不合理</a:t>
            </a:r>
            <a:endParaRPr b="0" lang="en-US" sz="1050" strike="noStrike" u="none">
              <a:solidFill>
                <a:srgbClr val="000000"/>
              </a:solidFill>
              <a:effectLst/>
              <a:uFillTx/>
              <a:latin typeface="Times New Roman"/>
            </a:endParaRPr>
          </a:p>
        </p:txBody>
      </p:sp>
      <p:sp>
        <p:nvSpPr>
          <p:cNvPr id="1631" name=""/>
          <p:cNvSpPr txBox="1"/>
          <p:nvPr/>
        </p:nvSpPr>
        <p:spPr>
          <a:xfrm>
            <a:off x="7621200" y="3823200"/>
            <a:ext cx="2347560" cy="148320"/>
          </a:xfrm>
          <a:prstGeom prst="rect">
            <a:avLst/>
          </a:prstGeom>
          <a:noFill/>
          <a:ln w="0">
            <a:noFill/>
          </a:ln>
        </p:spPr>
        <p:txBody>
          <a:bodyPr wrap="none" lIns="0" rIns="0" tIns="0" bIns="0" anchor="t">
            <a:spAutoFit/>
          </a:bodyPr>
          <a:p>
            <a:r>
              <a:rPr b="0" lang="zh-CN" sz="920" strike="noStrike" u="none">
                <a:solidFill>
                  <a:srgbClr val="f5a623"/>
                </a:solidFill>
                <a:effectLst/>
                <a:uFillTx/>
                <a:latin typeface="WenQuanYiZenHei"/>
                <a:ea typeface="WenQuanYiZenHei"/>
              </a:rPr>
              <a:t>规避方法</a:t>
            </a:r>
            <a:r>
              <a:rPr b="0" lang="zh-CN" sz="920" strike="noStrike" u="none">
                <a:solidFill>
                  <a:srgbClr val="4b5563"/>
                </a:solidFill>
                <a:effectLst/>
                <a:uFillTx/>
                <a:latin typeface="WenQuanYiZenHei"/>
                <a:ea typeface="WenQuanYiZenHei"/>
              </a:rPr>
              <a:t>：采用单元化设计，控制故障影响范</a:t>
            </a:r>
            <a:endParaRPr b="0" lang="en-US" sz="920" strike="noStrike" u="none">
              <a:solidFill>
                <a:srgbClr val="000000"/>
              </a:solidFill>
              <a:effectLst/>
              <a:uFillTx/>
              <a:latin typeface="Times New Roman"/>
            </a:endParaRPr>
          </a:p>
        </p:txBody>
      </p:sp>
      <p:pic>
        <p:nvPicPr>
          <p:cNvPr id="1632" name="" descr=""/>
          <p:cNvPicPr/>
          <p:nvPr/>
        </p:nvPicPr>
        <p:blipFill>
          <a:blip r:embed="rId19"/>
          <a:stretch/>
        </p:blipFill>
        <p:spPr>
          <a:xfrm>
            <a:off x="7420680" y="4445640"/>
            <a:ext cx="133200" cy="133200"/>
          </a:xfrm>
          <a:prstGeom prst="rect">
            <a:avLst/>
          </a:prstGeom>
          <a:noFill/>
          <a:ln w="0">
            <a:noFill/>
          </a:ln>
        </p:spPr>
      </p:pic>
      <p:sp>
        <p:nvSpPr>
          <p:cNvPr id="1633" name=""/>
          <p:cNvSpPr txBox="1"/>
          <p:nvPr/>
        </p:nvSpPr>
        <p:spPr>
          <a:xfrm>
            <a:off x="7621200" y="3990600"/>
            <a:ext cx="11808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围</a:t>
            </a:r>
            <a:endParaRPr b="0" lang="en-US" sz="920" strike="noStrike" u="none">
              <a:solidFill>
                <a:srgbClr val="000000"/>
              </a:solidFill>
              <a:effectLst/>
              <a:uFillTx/>
              <a:latin typeface="Times New Roman"/>
            </a:endParaRPr>
          </a:p>
        </p:txBody>
      </p:sp>
      <p:sp>
        <p:nvSpPr>
          <p:cNvPr id="1634" name=""/>
          <p:cNvSpPr txBox="1"/>
          <p:nvPr/>
        </p:nvSpPr>
        <p:spPr>
          <a:xfrm>
            <a:off x="7621200" y="4425480"/>
            <a:ext cx="1073520" cy="169560"/>
          </a:xfrm>
          <a:prstGeom prst="rect">
            <a:avLst/>
          </a:prstGeom>
          <a:noFill/>
          <a:ln w="0">
            <a:noFill/>
          </a:ln>
        </p:spPr>
        <p:txBody>
          <a:bodyPr wrap="none" lIns="0" rIns="0" tIns="0" bIns="0" anchor="t">
            <a:spAutoFit/>
          </a:bodyPr>
          <a:p>
            <a:r>
              <a:rPr b="0" lang="zh-CN" sz="1050" strike="noStrike" u="none">
                <a:solidFill>
                  <a:srgbClr val="1f2937"/>
                </a:solidFill>
                <a:effectLst/>
                <a:uFillTx/>
                <a:latin typeface="WenQuanYiZenHei"/>
                <a:ea typeface="WenQuanYiZenHei"/>
              </a:rPr>
              <a:t>缺乏真实故障测试</a:t>
            </a:r>
            <a:endParaRPr b="0" lang="en-US" sz="1050" strike="noStrike" u="none">
              <a:solidFill>
                <a:srgbClr val="000000"/>
              </a:solidFill>
              <a:effectLst/>
              <a:uFillTx/>
              <a:latin typeface="Times New Roman"/>
            </a:endParaRPr>
          </a:p>
        </p:txBody>
      </p:sp>
      <p:pic>
        <p:nvPicPr>
          <p:cNvPr id="1635" name="" descr=""/>
          <p:cNvPicPr/>
          <p:nvPr/>
        </p:nvPicPr>
        <p:blipFill>
          <a:blip r:embed="rId20"/>
          <a:stretch/>
        </p:blipFill>
        <p:spPr>
          <a:xfrm>
            <a:off x="7420680" y="5081040"/>
            <a:ext cx="133200" cy="133200"/>
          </a:xfrm>
          <a:prstGeom prst="rect">
            <a:avLst/>
          </a:prstGeom>
          <a:noFill/>
          <a:ln w="0">
            <a:noFill/>
          </a:ln>
        </p:spPr>
      </p:pic>
      <p:sp>
        <p:nvSpPr>
          <p:cNvPr id="1636" name=""/>
          <p:cNvSpPr txBox="1"/>
          <p:nvPr/>
        </p:nvSpPr>
        <p:spPr>
          <a:xfrm>
            <a:off x="7621200" y="4625640"/>
            <a:ext cx="2347560" cy="148320"/>
          </a:xfrm>
          <a:prstGeom prst="rect">
            <a:avLst/>
          </a:prstGeom>
          <a:noFill/>
          <a:ln w="0">
            <a:noFill/>
          </a:ln>
        </p:spPr>
        <p:txBody>
          <a:bodyPr wrap="none" lIns="0" rIns="0" tIns="0" bIns="0" anchor="t">
            <a:spAutoFit/>
          </a:bodyPr>
          <a:p>
            <a:r>
              <a:rPr b="0" lang="zh-CN" sz="920" strike="noStrike" u="none">
                <a:solidFill>
                  <a:srgbClr val="f5a623"/>
                </a:solidFill>
                <a:effectLst/>
                <a:uFillTx/>
                <a:latin typeface="WenQuanYiZenHei"/>
                <a:ea typeface="WenQuanYiZenHei"/>
              </a:rPr>
              <a:t>规避方法</a:t>
            </a:r>
            <a:r>
              <a:rPr b="0" lang="zh-CN" sz="920" strike="noStrike" u="none">
                <a:solidFill>
                  <a:srgbClr val="4b5563"/>
                </a:solidFill>
                <a:effectLst/>
                <a:uFillTx/>
                <a:latin typeface="WenQuanYiZenHei"/>
                <a:ea typeface="WenQuanYiZenHei"/>
              </a:rPr>
              <a:t>：定期进行灾备演练和混沌工程实验</a:t>
            </a:r>
            <a:endParaRPr b="0" lang="en-US" sz="920" strike="noStrike" u="none">
              <a:solidFill>
                <a:srgbClr val="000000"/>
              </a:solidFill>
              <a:effectLst/>
              <a:uFillTx/>
              <a:latin typeface="Times New Roman"/>
            </a:endParaRPr>
          </a:p>
        </p:txBody>
      </p:sp>
      <p:sp>
        <p:nvSpPr>
          <p:cNvPr id="1637" name=""/>
          <p:cNvSpPr txBox="1"/>
          <p:nvPr/>
        </p:nvSpPr>
        <p:spPr>
          <a:xfrm>
            <a:off x="7621200" y="5060880"/>
            <a:ext cx="1073520" cy="169560"/>
          </a:xfrm>
          <a:prstGeom prst="rect">
            <a:avLst/>
          </a:prstGeom>
          <a:noFill/>
          <a:ln w="0">
            <a:noFill/>
          </a:ln>
        </p:spPr>
        <p:txBody>
          <a:bodyPr wrap="none" lIns="0" rIns="0" tIns="0" bIns="0" anchor="t">
            <a:spAutoFit/>
          </a:bodyPr>
          <a:p>
            <a:r>
              <a:rPr b="0" lang="zh-CN" sz="1050" strike="noStrike" u="none">
                <a:solidFill>
                  <a:srgbClr val="1f2937"/>
                </a:solidFill>
                <a:effectLst/>
                <a:uFillTx/>
                <a:latin typeface="WenQuanYiZenHei"/>
                <a:ea typeface="WenQuanYiZenHei"/>
              </a:rPr>
              <a:t>过度依赖单一技术</a:t>
            </a:r>
            <a:endParaRPr b="0" lang="en-US" sz="1050" strike="noStrike" u="none">
              <a:solidFill>
                <a:srgbClr val="000000"/>
              </a:solidFill>
              <a:effectLst/>
              <a:uFillTx/>
              <a:latin typeface="Times New Roman"/>
            </a:endParaRPr>
          </a:p>
        </p:txBody>
      </p:sp>
      <p:sp>
        <p:nvSpPr>
          <p:cNvPr id="1638" name=""/>
          <p:cNvSpPr/>
          <p:nvPr/>
        </p:nvSpPr>
        <p:spPr>
          <a:xfrm>
            <a:off x="0" y="5949720"/>
            <a:ext cx="10696680" cy="401400"/>
          </a:xfrm>
          <a:custGeom>
            <a:avLst/>
            <a:gdLst/>
            <a:ahLst/>
            <a:rect l="0" t="0" r="r" b="b"/>
            <a:pathLst>
              <a:path w="29713" h="1115">
                <a:moveTo>
                  <a:pt x="0" y="0"/>
                </a:moveTo>
                <a:lnTo>
                  <a:pt x="29713" y="0"/>
                </a:lnTo>
                <a:lnTo>
                  <a:pt x="29713" y="1115"/>
                </a:lnTo>
                <a:lnTo>
                  <a:pt x="0" y="1115"/>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39" name=""/>
          <p:cNvSpPr txBox="1"/>
          <p:nvPr/>
        </p:nvSpPr>
        <p:spPr>
          <a:xfrm>
            <a:off x="7621200" y="5260680"/>
            <a:ext cx="2230560" cy="148320"/>
          </a:xfrm>
          <a:prstGeom prst="rect">
            <a:avLst/>
          </a:prstGeom>
          <a:noFill/>
          <a:ln w="0">
            <a:noFill/>
          </a:ln>
        </p:spPr>
        <p:txBody>
          <a:bodyPr wrap="none" lIns="0" rIns="0" tIns="0" bIns="0" anchor="t">
            <a:spAutoFit/>
          </a:bodyPr>
          <a:p>
            <a:r>
              <a:rPr b="0" lang="zh-CN" sz="920" strike="noStrike" u="none">
                <a:solidFill>
                  <a:srgbClr val="f5a623"/>
                </a:solidFill>
                <a:effectLst/>
                <a:uFillTx/>
                <a:latin typeface="WenQuanYiZenHei"/>
                <a:ea typeface="WenQuanYiZenHei"/>
              </a:rPr>
              <a:t>规避方法</a:t>
            </a:r>
            <a:r>
              <a:rPr b="0" lang="zh-CN" sz="920" strike="noStrike" u="none">
                <a:solidFill>
                  <a:srgbClr val="4b5563"/>
                </a:solidFill>
                <a:effectLst/>
                <a:uFillTx/>
                <a:latin typeface="WenQuanYiZenHei"/>
                <a:ea typeface="WenQuanYiZenHei"/>
              </a:rPr>
              <a:t>：构建多层次防护，避免单点故障</a:t>
            </a:r>
            <a:endParaRPr b="0" lang="en-US" sz="920" strike="noStrike" u="none">
              <a:solidFill>
                <a:srgbClr val="000000"/>
              </a:solidFill>
              <a:effectLst/>
              <a:uFillTx/>
              <a:latin typeface="Times New Roman"/>
            </a:endParaRPr>
          </a:p>
        </p:txBody>
      </p:sp>
      <p:sp>
        <p:nvSpPr>
          <p:cNvPr id="1640" name=""/>
          <p:cNvSpPr txBox="1"/>
          <p:nvPr/>
        </p:nvSpPr>
        <p:spPr>
          <a:xfrm>
            <a:off x="534960" y="6063480"/>
            <a:ext cx="2414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业务无损恢复：技术深析与行业应用案例</a:t>
            </a:r>
            <a:endParaRPr b="0" lang="en-US" sz="1050" strike="noStrike" u="none">
              <a:solidFill>
                <a:srgbClr val="000000"/>
              </a:solidFill>
              <a:effectLst/>
              <a:uFillTx/>
              <a:latin typeface="Times New Roman"/>
            </a:endParaRPr>
          </a:p>
        </p:txBody>
      </p:sp>
      <p:sp>
        <p:nvSpPr>
          <p:cNvPr id="1641" name=""/>
          <p:cNvSpPr txBox="1"/>
          <p:nvPr/>
        </p:nvSpPr>
        <p:spPr>
          <a:xfrm>
            <a:off x="9691560" y="6068160"/>
            <a:ext cx="47232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23 / 24</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2" name=""/>
          <p:cNvSpPr/>
          <p:nvPr/>
        </p:nvSpPr>
        <p:spPr>
          <a:xfrm>
            <a:off x="0" y="0"/>
            <a:ext cx="10696680" cy="6886080"/>
          </a:xfrm>
          <a:custGeom>
            <a:avLst/>
            <a:gdLst/>
            <a:ahLst/>
            <a:rect l="0" t="0" r="r" b="b"/>
            <a:pathLst>
              <a:path w="29713" h="19128">
                <a:moveTo>
                  <a:pt x="0" y="0"/>
                </a:moveTo>
                <a:lnTo>
                  <a:pt x="29713" y="0"/>
                </a:lnTo>
                <a:lnTo>
                  <a:pt x="29713" y="19128"/>
                </a:lnTo>
                <a:lnTo>
                  <a:pt x="0" y="19128"/>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643" name="" descr=""/>
          <p:cNvPicPr/>
          <p:nvPr/>
        </p:nvPicPr>
        <p:blipFill>
          <a:blip r:embed="rId1"/>
          <a:stretch/>
        </p:blipFill>
        <p:spPr>
          <a:xfrm>
            <a:off x="0" y="0"/>
            <a:ext cx="10696320" cy="6885720"/>
          </a:xfrm>
          <a:prstGeom prst="rect">
            <a:avLst/>
          </a:prstGeom>
          <a:noFill/>
          <a:ln w="0">
            <a:noFill/>
          </a:ln>
        </p:spPr>
      </p:pic>
      <p:pic>
        <p:nvPicPr>
          <p:cNvPr id="1644" name="" descr=""/>
          <p:cNvPicPr/>
          <p:nvPr/>
        </p:nvPicPr>
        <p:blipFill>
          <a:blip r:embed="rId2"/>
          <a:stretch/>
        </p:blipFill>
        <p:spPr>
          <a:xfrm>
            <a:off x="0" y="0"/>
            <a:ext cx="10696320" cy="1002600"/>
          </a:xfrm>
          <a:prstGeom prst="rect">
            <a:avLst/>
          </a:prstGeom>
          <a:noFill/>
          <a:ln w="0">
            <a:noFill/>
          </a:ln>
        </p:spPr>
      </p:pic>
      <p:sp>
        <p:nvSpPr>
          <p:cNvPr id="1645" name=""/>
          <p:cNvSpPr txBox="1"/>
          <p:nvPr/>
        </p:nvSpPr>
        <p:spPr>
          <a:xfrm>
            <a:off x="534960" y="178200"/>
            <a:ext cx="1501920" cy="378360"/>
          </a:xfrm>
          <a:prstGeom prst="rect">
            <a:avLst/>
          </a:prstGeom>
          <a:noFill/>
          <a:ln w="0">
            <a:noFill/>
          </a:ln>
        </p:spPr>
        <p:txBody>
          <a:bodyPr wrap="none" lIns="0" rIns="0" tIns="0" bIns="0" anchor="t">
            <a:spAutoFit/>
          </a:bodyPr>
          <a:p>
            <a:r>
              <a:rPr b="0" lang="zh-CN" sz="2370" strike="noStrike" u="none">
                <a:solidFill>
                  <a:srgbClr val="ffffff"/>
                </a:solidFill>
                <a:effectLst/>
                <a:uFillTx/>
                <a:latin typeface="WenQuanYiZenHei"/>
                <a:ea typeface="WenQuanYiZenHei"/>
              </a:rPr>
              <a:t>结论与展望</a:t>
            </a:r>
            <a:endParaRPr b="0" lang="en-US" sz="2370" strike="noStrike" u="none">
              <a:solidFill>
                <a:srgbClr val="000000"/>
              </a:solidFill>
              <a:effectLst/>
              <a:uFillTx/>
              <a:latin typeface="Times New Roman"/>
            </a:endParaRPr>
          </a:p>
        </p:txBody>
      </p:sp>
      <p:pic>
        <p:nvPicPr>
          <p:cNvPr id="1646" name="" descr=""/>
          <p:cNvPicPr/>
          <p:nvPr/>
        </p:nvPicPr>
        <p:blipFill>
          <a:blip r:embed="rId3"/>
          <a:stretch/>
        </p:blipFill>
        <p:spPr>
          <a:xfrm>
            <a:off x="568080" y="1270080"/>
            <a:ext cx="4679280" cy="2272680"/>
          </a:xfrm>
          <a:prstGeom prst="rect">
            <a:avLst/>
          </a:prstGeom>
          <a:noFill/>
          <a:ln w="0">
            <a:noFill/>
          </a:ln>
        </p:spPr>
      </p:pic>
      <p:sp>
        <p:nvSpPr>
          <p:cNvPr id="1647" name=""/>
          <p:cNvSpPr/>
          <p:nvPr/>
        </p:nvSpPr>
        <p:spPr>
          <a:xfrm>
            <a:off x="534600" y="1270080"/>
            <a:ext cx="33840" cy="2273400"/>
          </a:xfrm>
          <a:custGeom>
            <a:avLst/>
            <a:gdLst/>
            <a:ahLst/>
            <a:rect l="0" t="0" r="r" b="b"/>
            <a:pathLst>
              <a:path w="94" h="6315">
                <a:moveTo>
                  <a:pt x="0" y="0"/>
                </a:moveTo>
                <a:lnTo>
                  <a:pt x="94" y="0"/>
                </a:lnTo>
                <a:lnTo>
                  <a:pt x="94" y="6315"/>
                </a:lnTo>
                <a:lnTo>
                  <a:pt x="0" y="6315"/>
                </a:lnTo>
                <a:lnTo>
                  <a:pt x="0" y="0"/>
                </a:lnTo>
                <a:close/>
              </a:path>
            </a:pathLst>
          </a:custGeom>
          <a:solidFill>
            <a:srgbClr val="00336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48" name=""/>
          <p:cNvSpPr/>
          <p:nvPr/>
        </p:nvSpPr>
        <p:spPr>
          <a:xfrm>
            <a:off x="768600" y="1470600"/>
            <a:ext cx="334800" cy="334800"/>
          </a:xfrm>
          <a:custGeom>
            <a:avLst/>
            <a:gdLst/>
            <a:ahLst/>
            <a:rect l="0" t="0" r="r" b="b"/>
            <a:pathLst>
              <a:path w="930" h="930">
                <a:moveTo>
                  <a:pt x="930" y="465"/>
                </a:moveTo>
                <a:cubicBezTo>
                  <a:pt x="930" y="496"/>
                  <a:pt x="927" y="526"/>
                  <a:pt x="921" y="556"/>
                </a:cubicBezTo>
                <a:cubicBezTo>
                  <a:pt x="915" y="586"/>
                  <a:pt x="906" y="615"/>
                  <a:pt x="894" y="643"/>
                </a:cubicBezTo>
                <a:cubicBezTo>
                  <a:pt x="883" y="671"/>
                  <a:pt x="868" y="698"/>
                  <a:pt x="851" y="723"/>
                </a:cubicBezTo>
                <a:cubicBezTo>
                  <a:pt x="834" y="749"/>
                  <a:pt x="815" y="772"/>
                  <a:pt x="794" y="794"/>
                </a:cubicBezTo>
                <a:cubicBezTo>
                  <a:pt x="772" y="815"/>
                  <a:pt x="749" y="834"/>
                  <a:pt x="723" y="851"/>
                </a:cubicBezTo>
                <a:cubicBezTo>
                  <a:pt x="698" y="868"/>
                  <a:pt x="671" y="883"/>
                  <a:pt x="643" y="894"/>
                </a:cubicBezTo>
                <a:cubicBezTo>
                  <a:pt x="615" y="906"/>
                  <a:pt x="586" y="915"/>
                  <a:pt x="556" y="921"/>
                </a:cubicBezTo>
                <a:cubicBezTo>
                  <a:pt x="526" y="927"/>
                  <a:pt x="496" y="930"/>
                  <a:pt x="465" y="930"/>
                </a:cubicBezTo>
                <a:cubicBezTo>
                  <a:pt x="435" y="930"/>
                  <a:pt x="405" y="927"/>
                  <a:pt x="375" y="921"/>
                </a:cubicBezTo>
                <a:cubicBezTo>
                  <a:pt x="345" y="915"/>
                  <a:pt x="316" y="906"/>
                  <a:pt x="288" y="894"/>
                </a:cubicBezTo>
                <a:cubicBezTo>
                  <a:pt x="260" y="883"/>
                  <a:pt x="233" y="868"/>
                  <a:pt x="207" y="851"/>
                </a:cubicBezTo>
                <a:cubicBezTo>
                  <a:pt x="181" y="834"/>
                  <a:pt x="158" y="815"/>
                  <a:pt x="136" y="794"/>
                </a:cubicBezTo>
                <a:cubicBezTo>
                  <a:pt x="115" y="772"/>
                  <a:pt x="95" y="749"/>
                  <a:pt x="78" y="723"/>
                </a:cubicBezTo>
                <a:cubicBezTo>
                  <a:pt x="61" y="698"/>
                  <a:pt x="47" y="671"/>
                  <a:pt x="35" y="643"/>
                </a:cubicBezTo>
                <a:cubicBezTo>
                  <a:pt x="24" y="615"/>
                  <a:pt x="15" y="586"/>
                  <a:pt x="9" y="556"/>
                </a:cubicBezTo>
                <a:cubicBezTo>
                  <a:pt x="3" y="526"/>
                  <a:pt x="0" y="496"/>
                  <a:pt x="0" y="465"/>
                </a:cubicBezTo>
                <a:cubicBezTo>
                  <a:pt x="0" y="435"/>
                  <a:pt x="3" y="405"/>
                  <a:pt x="9" y="375"/>
                </a:cubicBezTo>
                <a:cubicBezTo>
                  <a:pt x="15" y="345"/>
                  <a:pt x="24" y="316"/>
                  <a:pt x="35" y="288"/>
                </a:cubicBezTo>
                <a:cubicBezTo>
                  <a:pt x="47" y="259"/>
                  <a:pt x="61" y="233"/>
                  <a:pt x="78" y="207"/>
                </a:cubicBezTo>
                <a:cubicBezTo>
                  <a:pt x="95" y="182"/>
                  <a:pt x="115" y="159"/>
                  <a:pt x="136" y="137"/>
                </a:cubicBezTo>
                <a:cubicBezTo>
                  <a:pt x="158" y="115"/>
                  <a:pt x="181" y="96"/>
                  <a:pt x="207" y="78"/>
                </a:cubicBezTo>
                <a:cubicBezTo>
                  <a:pt x="233" y="61"/>
                  <a:pt x="260" y="47"/>
                  <a:pt x="288" y="35"/>
                </a:cubicBezTo>
                <a:cubicBezTo>
                  <a:pt x="316" y="24"/>
                  <a:pt x="345" y="15"/>
                  <a:pt x="375" y="9"/>
                </a:cubicBezTo>
                <a:cubicBezTo>
                  <a:pt x="405" y="3"/>
                  <a:pt x="435" y="0"/>
                  <a:pt x="465" y="0"/>
                </a:cubicBezTo>
                <a:cubicBezTo>
                  <a:pt x="496" y="0"/>
                  <a:pt x="526" y="3"/>
                  <a:pt x="556" y="9"/>
                </a:cubicBezTo>
                <a:cubicBezTo>
                  <a:pt x="586" y="15"/>
                  <a:pt x="615" y="24"/>
                  <a:pt x="643" y="35"/>
                </a:cubicBezTo>
                <a:cubicBezTo>
                  <a:pt x="671" y="47"/>
                  <a:pt x="698" y="61"/>
                  <a:pt x="723" y="78"/>
                </a:cubicBezTo>
                <a:cubicBezTo>
                  <a:pt x="749" y="96"/>
                  <a:pt x="772" y="115"/>
                  <a:pt x="794" y="137"/>
                </a:cubicBezTo>
                <a:cubicBezTo>
                  <a:pt x="815" y="159"/>
                  <a:pt x="834" y="182"/>
                  <a:pt x="851" y="207"/>
                </a:cubicBezTo>
                <a:cubicBezTo>
                  <a:pt x="868" y="233"/>
                  <a:pt x="883" y="259"/>
                  <a:pt x="894" y="288"/>
                </a:cubicBezTo>
                <a:cubicBezTo>
                  <a:pt x="906" y="316"/>
                  <a:pt x="915" y="345"/>
                  <a:pt x="921" y="375"/>
                </a:cubicBezTo>
                <a:cubicBezTo>
                  <a:pt x="927" y="405"/>
                  <a:pt x="930" y="435"/>
                  <a:pt x="930" y="465"/>
                </a:cubicBezTo>
                <a:close/>
              </a:path>
            </a:pathLst>
          </a:custGeom>
          <a:solidFill>
            <a:srgbClr val="1e40af"/>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649" name="" descr=""/>
          <p:cNvPicPr/>
          <p:nvPr/>
        </p:nvPicPr>
        <p:blipFill>
          <a:blip r:embed="rId4"/>
          <a:stretch/>
        </p:blipFill>
        <p:spPr>
          <a:xfrm>
            <a:off x="852480" y="1571040"/>
            <a:ext cx="166680" cy="133200"/>
          </a:xfrm>
          <a:prstGeom prst="rect">
            <a:avLst/>
          </a:prstGeom>
          <a:noFill/>
          <a:ln w="0">
            <a:noFill/>
          </a:ln>
        </p:spPr>
      </p:pic>
      <p:sp>
        <p:nvSpPr>
          <p:cNvPr id="1650" name=""/>
          <p:cNvSpPr txBox="1"/>
          <p:nvPr/>
        </p:nvSpPr>
        <p:spPr>
          <a:xfrm>
            <a:off x="534960" y="614880"/>
            <a:ext cx="40240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总结业务无损恢复的关键技术点、行业实践价值，展望未来发展趋势</a:t>
            </a:r>
            <a:endParaRPr b="0" lang="en-US" sz="1050" strike="noStrike" u="none">
              <a:solidFill>
                <a:srgbClr val="000000"/>
              </a:solidFill>
              <a:effectLst/>
              <a:uFillTx/>
              <a:latin typeface="Times New Roman"/>
            </a:endParaRPr>
          </a:p>
        </p:txBody>
      </p:sp>
      <p:pic>
        <p:nvPicPr>
          <p:cNvPr id="1651" name="" descr=""/>
          <p:cNvPicPr/>
          <p:nvPr/>
        </p:nvPicPr>
        <p:blipFill>
          <a:blip r:embed="rId5"/>
          <a:stretch/>
        </p:blipFill>
        <p:spPr>
          <a:xfrm>
            <a:off x="768960" y="1972080"/>
            <a:ext cx="133200" cy="133200"/>
          </a:xfrm>
          <a:prstGeom prst="rect">
            <a:avLst/>
          </a:prstGeom>
          <a:noFill/>
          <a:ln w="0">
            <a:noFill/>
          </a:ln>
        </p:spPr>
      </p:pic>
      <p:sp>
        <p:nvSpPr>
          <p:cNvPr id="1652" name=""/>
          <p:cNvSpPr txBox="1"/>
          <p:nvPr/>
        </p:nvSpPr>
        <p:spPr>
          <a:xfrm>
            <a:off x="1236960" y="1511640"/>
            <a:ext cx="80532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技术基础</a:t>
            </a:r>
            <a:endParaRPr b="0" lang="en-US" sz="1580" strike="noStrike" u="none">
              <a:solidFill>
                <a:srgbClr val="000000"/>
              </a:solidFill>
              <a:effectLst/>
              <a:uFillTx/>
              <a:latin typeface="Times New Roman"/>
            </a:endParaRPr>
          </a:p>
        </p:txBody>
      </p:sp>
      <p:sp>
        <p:nvSpPr>
          <p:cNvPr id="1653" name=""/>
          <p:cNvSpPr txBox="1"/>
          <p:nvPr/>
        </p:nvSpPr>
        <p:spPr>
          <a:xfrm>
            <a:off x="969480" y="1951920"/>
            <a:ext cx="4024080" cy="169560"/>
          </a:xfrm>
          <a:prstGeom prst="rect">
            <a:avLst/>
          </a:prstGeom>
          <a:noFill/>
          <a:ln w="0">
            <a:noFill/>
          </a:ln>
        </p:spPr>
        <p:txBody>
          <a:bodyPr wrap="none" lIns="0" rIns="0" tIns="0" bIns="0" anchor="t">
            <a:spAutoFit/>
          </a:bodyPr>
          <a:p>
            <a:r>
              <a:rPr b="0" lang="zh-CN" sz="1050" strike="noStrike" u="none">
                <a:solidFill>
                  <a:srgbClr val="f5a623"/>
                </a:solidFill>
                <a:effectLst/>
                <a:uFillTx/>
                <a:latin typeface="WenQuanYiZenHei"/>
                <a:ea typeface="WenQuanYiZenHei"/>
              </a:rPr>
              <a:t>故障检测与快速切换</a:t>
            </a:r>
            <a:r>
              <a:rPr b="0" lang="zh-CN" sz="1050" strike="noStrike" u="none">
                <a:solidFill>
                  <a:srgbClr val="374151"/>
                </a:solidFill>
                <a:effectLst/>
                <a:uFillTx/>
                <a:latin typeface="WenQuanYiZenHei"/>
                <a:ea typeface="WenQuanYiZenHei"/>
              </a:rPr>
              <a:t>：基于健康检查、异常监控和智能分析的故障感</a:t>
            </a:r>
            <a:endParaRPr b="0" lang="en-US" sz="1050" strike="noStrike" u="none">
              <a:solidFill>
                <a:srgbClr val="000000"/>
              </a:solidFill>
              <a:effectLst/>
              <a:uFillTx/>
              <a:latin typeface="Times New Roman"/>
            </a:endParaRPr>
          </a:p>
        </p:txBody>
      </p:sp>
      <p:pic>
        <p:nvPicPr>
          <p:cNvPr id="1654" name="" descr=""/>
          <p:cNvPicPr/>
          <p:nvPr/>
        </p:nvPicPr>
        <p:blipFill>
          <a:blip r:embed="rId6"/>
          <a:stretch/>
        </p:blipFill>
        <p:spPr>
          <a:xfrm>
            <a:off x="768960" y="2473560"/>
            <a:ext cx="133200" cy="133200"/>
          </a:xfrm>
          <a:prstGeom prst="rect">
            <a:avLst/>
          </a:prstGeom>
          <a:noFill/>
          <a:ln w="0">
            <a:noFill/>
          </a:ln>
        </p:spPr>
      </p:pic>
      <p:sp>
        <p:nvSpPr>
          <p:cNvPr id="1655" name=""/>
          <p:cNvSpPr txBox="1"/>
          <p:nvPr/>
        </p:nvSpPr>
        <p:spPr>
          <a:xfrm>
            <a:off x="969480" y="2152440"/>
            <a:ext cx="8053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知与自动恢复</a:t>
            </a:r>
            <a:endParaRPr b="0" lang="en-US" sz="1050" strike="noStrike" u="none">
              <a:solidFill>
                <a:srgbClr val="000000"/>
              </a:solidFill>
              <a:effectLst/>
              <a:uFillTx/>
              <a:latin typeface="Times New Roman"/>
            </a:endParaRPr>
          </a:p>
        </p:txBody>
      </p:sp>
      <p:sp>
        <p:nvSpPr>
          <p:cNvPr id="1656" name=""/>
          <p:cNvSpPr txBox="1"/>
          <p:nvPr/>
        </p:nvSpPr>
        <p:spPr>
          <a:xfrm>
            <a:off x="969480" y="2453400"/>
            <a:ext cx="4024080" cy="169560"/>
          </a:xfrm>
          <a:prstGeom prst="rect">
            <a:avLst/>
          </a:prstGeom>
          <a:noFill/>
          <a:ln w="0">
            <a:noFill/>
          </a:ln>
        </p:spPr>
        <p:txBody>
          <a:bodyPr wrap="none" lIns="0" rIns="0" tIns="0" bIns="0" anchor="t">
            <a:spAutoFit/>
          </a:bodyPr>
          <a:p>
            <a:r>
              <a:rPr b="0" lang="zh-CN" sz="1050" strike="noStrike" u="none">
                <a:solidFill>
                  <a:srgbClr val="f5a623"/>
                </a:solidFill>
                <a:effectLst/>
                <a:uFillTx/>
                <a:latin typeface="WenQuanYiZenHei"/>
                <a:ea typeface="WenQuanYiZenHei"/>
              </a:rPr>
              <a:t>会话状态捕获与重放</a:t>
            </a:r>
            <a:r>
              <a:rPr b="0" lang="zh-CN" sz="1050" strike="noStrike" u="none">
                <a:solidFill>
                  <a:srgbClr val="374151"/>
                </a:solidFill>
                <a:effectLst/>
                <a:uFillTx/>
                <a:latin typeface="WenQuanYiZenHei"/>
                <a:ea typeface="WenQuanYiZenHei"/>
              </a:rPr>
              <a:t>：通过序列化、事务日志和请求重放实现透明恢</a:t>
            </a:r>
            <a:endParaRPr b="0" lang="en-US" sz="1050" strike="noStrike" u="none">
              <a:solidFill>
                <a:srgbClr val="000000"/>
              </a:solidFill>
              <a:effectLst/>
              <a:uFillTx/>
              <a:latin typeface="Times New Roman"/>
            </a:endParaRPr>
          </a:p>
        </p:txBody>
      </p:sp>
      <p:pic>
        <p:nvPicPr>
          <p:cNvPr id="1657" name="" descr=""/>
          <p:cNvPicPr/>
          <p:nvPr/>
        </p:nvPicPr>
        <p:blipFill>
          <a:blip r:embed="rId7"/>
          <a:stretch/>
        </p:blipFill>
        <p:spPr>
          <a:xfrm>
            <a:off x="768960" y="2975040"/>
            <a:ext cx="133200" cy="133200"/>
          </a:xfrm>
          <a:prstGeom prst="rect">
            <a:avLst/>
          </a:prstGeom>
          <a:noFill/>
          <a:ln w="0">
            <a:noFill/>
          </a:ln>
        </p:spPr>
      </p:pic>
      <p:sp>
        <p:nvSpPr>
          <p:cNvPr id="1658" name=""/>
          <p:cNvSpPr txBox="1"/>
          <p:nvPr/>
        </p:nvSpPr>
        <p:spPr>
          <a:xfrm>
            <a:off x="969480" y="2653920"/>
            <a:ext cx="1350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复</a:t>
            </a:r>
            <a:endParaRPr b="0" lang="en-US" sz="1050" strike="noStrike" u="none">
              <a:solidFill>
                <a:srgbClr val="000000"/>
              </a:solidFill>
              <a:effectLst/>
              <a:uFillTx/>
              <a:latin typeface="Times New Roman"/>
            </a:endParaRPr>
          </a:p>
        </p:txBody>
      </p:sp>
      <p:sp>
        <p:nvSpPr>
          <p:cNvPr id="1659" name=""/>
          <p:cNvSpPr txBox="1"/>
          <p:nvPr/>
        </p:nvSpPr>
        <p:spPr>
          <a:xfrm>
            <a:off x="969480" y="2954880"/>
            <a:ext cx="4024080" cy="169560"/>
          </a:xfrm>
          <a:prstGeom prst="rect">
            <a:avLst/>
          </a:prstGeom>
          <a:noFill/>
          <a:ln w="0">
            <a:noFill/>
          </a:ln>
        </p:spPr>
        <p:txBody>
          <a:bodyPr wrap="none" lIns="0" rIns="0" tIns="0" bIns="0" anchor="t">
            <a:spAutoFit/>
          </a:bodyPr>
          <a:p>
            <a:r>
              <a:rPr b="0" lang="zh-CN" sz="1050" strike="noStrike" u="none">
                <a:solidFill>
                  <a:srgbClr val="f5a623"/>
                </a:solidFill>
                <a:effectLst/>
                <a:uFillTx/>
                <a:latin typeface="WenQuanYiZenHei"/>
                <a:ea typeface="WenQuanYiZenHei"/>
              </a:rPr>
              <a:t>数据一致性保障</a:t>
            </a:r>
            <a:r>
              <a:rPr b="0" lang="zh-CN" sz="1050" strike="noStrike" u="none">
                <a:solidFill>
                  <a:srgbClr val="374151"/>
                </a:solidFill>
                <a:effectLst/>
                <a:uFillTx/>
                <a:latin typeface="WenQuanYiZenHei"/>
                <a:ea typeface="WenQuanYiZenHei"/>
              </a:rPr>
              <a:t>：事务卫士、两阶段提交和分布式一致性协议确保数</a:t>
            </a:r>
            <a:endParaRPr b="0" lang="en-US" sz="1050" strike="noStrike" u="none">
              <a:solidFill>
                <a:srgbClr val="000000"/>
              </a:solidFill>
              <a:effectLst/>
              <a:uFillTx/>
              <a:latin typeface="Times New Roman"/>
            </a:endParaRPr>
          </a:p>
        </p:txBody>
      </p:sp>
      <p:pic>
        <p:nvPicPr>
          <p:cNvPr id="1660" name="" descr=""/>
          <p:cNvPicPr/>
          <p:nvPr/>
        </p:nvPicPr>
        <p:blipFill>
          <a:blip r:embed="rId8"/>
          <a:stretch/>
        </p:blipFill>
        <p:spPr>
          <a:xfrm>
            <a:off x="568080" y="3944520"/>
            <a:ext cx="4679280" cy="2072160"/>
          </a:xfrm>
          <a:prstGeom prst="rect">
            <a:avLst/>
          </a:prstGeom>
          <a:noFill/>
          <a:ln w="0">
            <a:noFill/>
          </a:ln>
        </p:spPr>
      </p:pic>
      <p:sp>
        <p:nvSpPr>
          <p:cNvPr id="1661" name=""/>
          <p:cNvSpPr/>
          <p:nvPr/>
        </p:nvSpPr>
        <p:spPr>
          <a:xfrm>
            <a:off x="534600" y="3944160"/>
            <a:ext cx="33840" cy="2072880"/>
          </a:xfrm>
          <a:custGeom>
            <a:avLst/>
            <a:gdLst/>
            <a:ahLst/>
            <a:rect l="0" t="0" r="r" b="b"/>
            <a:pathLst>
              <a:path w="94" h="5758">
                <a:moveTo>
                  <a:pt x="0" y="0"/>
                </a:moveTo>
                <a:lnTo>
                  <a:pt x="94" y="0"/>
                </a:lnTo>
                <a:lnTo>
                  <a:pt x="94" y="5758"/>
                </a:lnTo>
                <a:lnTo>
                  <a:pt x="0" y="5758"/>
                </a:lnTo>
                <a:lnTo>
                  <a:pt x="0" y="0"/>
                </a:lnTo>
                <a:close/>
              </a:path>
            </a:pathLst>
          </a:custGeom>
          <a:solidFill>
            <a:srgbClr val="00336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62" name=""/>
          <p:cNvSpPr/>
          <p:nvPr/>
        </p:nvSpPr>
        <p:spPr>
          <a:xfrm>
            <a:off x="768600" y="4144680"/>
            <a:ext cx="334800" cy="334800"/>
          </a:xfrm>
          <a:custGeom>
            <a:avLst/>
            <a:gdLst/>
            <a:ahLst/>
            <a:rect l="0" t="0" r="r" b="b"/>
            <a:pathLst>
              <a:path w="930" h="930">
                <a:moveTo>
                  <a:pt x="930" y="465"/>
                </a:moveTo>
                <a:cubicBezTo>
                  <a:pt x="930" y="496"/>
                  <a:pt x="927" y="526"/>
                  <a:pt x="921" y="556"/>
                </a:cubicBezTo>
                <a:cubicBezTo>
                  <a:pt x="915" y="586"/>
                  <a:pt x="906" y="615"/>
                  <a:pt x="894" y="643"/>
                </a:cubicBezTo>
                <a:cubicBezTo>
                  <a:pt x="883" y="671"/>
                  <a:pt x="868" y="698"/>
                  <a:pt x="851" y="723"/>
                </a:cubicBezTo>
                <a:cubicBezTo>
                  <a:pt x="834" y="749"/>
                  <a:pt x="815" y="772"/>
                  <a:pt x="794" y="794"/>
                </a:cubicBezTo>
                <a:cubicBezTo>
                  <a:pt x="772" y="815"/>
                  <a:pt x="749" y="835"/>
                  <a:pt x="723" y="851"/>
                </a:cubicBezTo>
                <a:cubicBezTo>
                  <a:pt x="698" y="868"/>
                  <a:pt x="671" y="883"/>
                  <a:pt x="643" y="894"/>
                </a:cubicBezTo>
                <a:cubicBezTo>
                  <a:pt x="615" y="906"/>
                  <a:pt x="586" y="915"/>
                  <a:pt x="556" y="921"/>
                </a:cubicBezTo>
                <a:cubicBezTo>
                  <a:pt x="526" y="927"/>
                  <a:pt x="496" y="930"/>
                  <a:pt x="465" y="930"/>
                </a:cubicBezTo>
                <a:cubicBezTo>
                  <a:pt x="435" y="930"/>
                  <a:pt x="405" y="927"/>
                  <a:pt x="375" y="921"/>
                </a:cubicBezTo>
                <a:cubicBezTo>
                  <a:pt x="345" y="915"/>
                  <a:pt x="316" y="906"/>
                  <a:pt x="288" y="894"/>
                </a:cubicBezTo>
                <a:cubicBezTo>
                  <a:pt x="260" y="883"/>
                  <a:pt x="233" y="868"/>
                  <a:pt x="207" y="851"/>
                </a:cubicBezTo>
                <a:cubicBezTo>
                  <a:pt x="181" y="835"/>
                  <a:pt x="158" y="815"/>
                  <a:pt x="136" y="794"/>
                </a:cubicBezTo>
                <a:cubicBezTo>
                  <a:pt x="115" y="772"/>
                  <a:pt x="95" y="749"/>
                  <a:pt x="78" y="723"/>
                </a:cubicBezTo>
                <a:cubicBezTo>
                  <a:pt x="61" y="698"/>
                  <a:pt x="47" y="671"/>
                  <a:pt x="35" y="643"/>
                </a:cubicBezTo>
                <a:cubicBezTo>
                  <a:pt x="24" y="615"/>
                  <a:pt x="15" y="586"/>
                  <a:pt x="9" y="556"/>
                </a:cubicBezTo>
                <a:cubicBezTo>
                  <a:pt x="3" y="526"/>
                  <a:pt x="0" y="496"/>
                  <a:pt x="0" y="465"/>
                </a:cubicBezTo>
                <a:cubicBezTo>
                  <a:pt x="0" y="435"/>
                  <a:pt x="3" y="405"/>
                  <a:pt x="9" y="375"/>
                </a:cubicBezTo>
                <a:cubicBezTo>
                  <a:pt x="15" y="345"/>
                  <a:pt x="24" y="316"/>
                  <a:pt x="35" y="288"/>
                </a:cubicBezTo>
                <a:cubicBezTo>
                  <a:pt x="47" y="260"/>
                  <a:pt x="61" y="233"/>
                  <a:pt x="78" y="208"/>
                </a:cubicBezTo>
                <a:cubicBezTo>
                  <a:pt x="95" y="182"/>
                  <a:pt x="115" y="159"/>
                  <a:pt x="136" y="137"/>
                </a:cubicBezTo>
                <a:cubicBezTo>
                  <a:pt x="158" y="116"/>
                  <a:pt x="181" y="96"/>
                  <a:pt x="207" y="78"/>
                </a:cubicBezTo>
                <a:cubicBezTo>
                  <a:pt x="233" y="61"/>
                  <a:pt x="260" y="47"/>
                  <a:pt x="288" y="36"/>
                </a:cubicBezTo>
                <a:cubicBezTo>
                  <a:pt x="316" y="24"/>
                  <a:pt x="345" y="15"/>
                  <a:pt x="375" y="9"/>
                </a:cubicBezTo>
                <a:cubicBezTo>
                  <a:pt x="405" y="3"/>
                  <a:pt x="435" y="0"/>
                  <a:pt x="465" y="0"/>
                </a:cubicBezTo>
                <a:cubicBezTo>
                  <a:pt x="496" y="0"/>
                  <a:pt x="526" y="3"/>
                  <a:pt x="556" y="9"/>
                </a:cubicBezTo>
                <a:cubicBezTo>
                  <a:pt x="586" y="15"/>
                  <a:pt x="615" y="24"/>
                  <a:pt x="643" y="36"/>
                </a:cubicBezTo>
                <a:cubicBezTo>
                  <a:pt x="671" y="47"/>
                  <a:pt x="698" y="61"/>
                  <a:pt x="723" y="78"/>
                </a:cubicBezTo>
                <a:cubicBezTo>
                  <a:pt x="749" y="96"/>
                  <a:pt x="772" y="116"/>
                  <a:pt x="794" y="137"/>
                </a:cubicBezTo>
                <a:cubicBezTo>
                  <a:pt x="815" y="159"/>
                  <a:pt x="834" y="182"/>
                  <a:pt x="851" y="208"/>
                </a:cubicBezTo>
                <a:cubicBezTo>
                  <a:pt x="868" y="233"/>
                  <a:pt x="883" y="260"/>
                  <a:pt x="894" y="288"/>
                </a:cubicBezTo>
                <a:cubicBezTo>
                  <a:pt x="906" y="316"/>
                  <a:pt x="915" y="345"/>
                  <a:pt x="921" y="375"/>
                </a:cubicBezTo>
                <a:cubicBezTo>
                  <a:pt x="927" y="405"/>
                  <a:pt x="930" y="435"/>
                  <a:pt x="930" y="465"/>
                </a:cubicBezTo>
                <a:close/>
              </a:path>
            </a:pathLst>
          </a:custGeom>
          <a:solidFill>
            <a:srgbClr val="1e40af"/>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663" name="" descr=""/>
          <p:cNvPicPr/>
          <p:nvPr/>
        </p:nvPicPr>
        <p:blipFill>
          <a:blip r:embed="rId9"/>
          <a:stretch/>
        </p:blipFill>
        <p:spPr>
          <a:xfrm>
            <a:off x="885960" y="4245120"/>
            <a:ext cx="100080" cy="133200"/>
          </a:xfrm>
          <a:prstGeom prst="rect">
            <a:avLst/>
          </a:prstGeom>
          <a:noFill/>
          <a:ln w="0">
            <a:noFill/>
          </a:ln>
        </p:spPr>
      </p:pic>
      <p:sp>
        <p:nvSpPr>
          <p:cNvPr id="1664" name=""/>
          <p:cNvSpPr txBox="1"/>
          <p:nvPr/>
        </p:nvSpPr>
        <p:spPr>
          <a:xfrm>
            <a:off x="969480" y="3155400"/>
            <a:ext cx="5371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据完整性</a:t>
            </a:r>
            <a:endParaRPr b="0" lang="en-US" sz="1050" strike="noStrike" u="none">
              <a:solidFill>
                <a:srgbClr val="000000"/>
              </a:solidFill>
              <a:effectLst/>
              <a:uFillTx/>
              <a:latin typeface="Times New Roman"/>
            </a:endParaRPr>
          </a:p>
        </p:txBody>
      </p:sp>
      <p:pic>
        <p:nvPicPr>
          <p:cNvPr id="1665" name="" descr=""/>
          <p:cNvPicPr/>
          <p:nvPr/>
        </p:nvPicPr>
        <p:blipFill>
          <a:blip r:embed="rId10"/>
          <a:stretch/>
        </p:blipFill>
        <p:spPr>
          <a:xfrm>
            <a:off x="768960" y="4646160"/>
            <a:ext cx="133200" cy="133200"/>
          </a:xfrm>
          <a:prstGeom prst="rect">
            <a:avLst/>
          </a:prstGeom>
          <a:noFill/>
          <a:ln w="0">
            <a:noFill/>
          </a:ln>
        </p:spPr>
      </p:pic>
      <p:sp>
        <p:nvSpPr>
          <p:cNvPr id="1666" name=""/>
          <p:cNvSpPr txBox="1"/>
          <p:nvPr/>
        </p:nvSpPr>
        <p:spPr>
          <a:xfrm>
            <a:off x="1236960" y="4185720"/>
            <a:ext cx="80532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行业实践</a:t>
            </a:r>
            <a:endParaRPr b="0" lang="en-US" sz="1580" strike="noStrike" u="none">
              <a:solidFill>
                <a:srgbClr val="000000"/>
              </a:solidFill>
              <a:effectLst/>
              <a:uFillTx/>
              <a:latin typeface="Times New Roman"/>
            </a:endParaRPr>
          </a:p>
        </p:txBody>
      </p:sp>
      <p:sp>
        <p:nvSpPr>
          <p:cNvPr id="1667" name=""/>
          <p:cNvSpPr txBox="1"/>
          <p:nvPr/>
        </p:nvSpPr>
        <p:spPr>
          <a:xfrm>
            <a:off x="969480" y="4631040"/>
            <a:ext cx="736560" cy="157320"/>
          </a:xfrm>
          <a:prstGeom prst="rect">
            <a:avLst/>
          </a:prstGeom>
          <a:noFill/>
          <a:ln w="0">
            <a:noFill/>
          </a:ln>
        </p:spPr>
        <p:txBody>
          <a:bodyPr wrap="none" lIns="0" rIns="0" tIns="0" bIns="0" anchor="t">
            <a:spAutoFit/>
          </a:bodyPr>
          <a:p>
            <a:r>
              <a:rPr b="1" lang="en-US" sz="1050" strike="noStrike" u="none">
                <a:solidFill>
                  <a:srgbClr val="f5a623"/>
                </a:solidFill>
                <a:effectLst/>
                <a:uFillTx/>
                <a:latin typeface="DejaVuSans"/>
                <a:ea typeface="DejaVuSans"/>
              </a:rPr>
              <a:t>Oracle AC</a:t>
            </a:r>
            <a:endParaRPr b="0" lang="en-US" sz="1050" strike="noStrike" u="none">
              <a:solidFill>
                <a:srgbClr val="000000"/>
              </a:solidFill>
              <a:effectLst/>
              <a:uFillTx/>
              <a:latin typeface="Times New Roman"/>
            </a:endParaRPr>
          </a:p>
        </p:txBody>
      </p:sp>
      <p:sp>
        <p:nvSpPr>
          <p:cNvPr id="1668" name=""/>
          <p:cNvSpPr txBox="1"/>
          <p:nvPr/>
        </p:nvSpPr>
        <p:spPr>
          <a:xfrm>
            <a:off x="1703160" y="4626360"/>
            <a:ext cx="33534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：通过请求捕获与重放、事务幂等性和快速故障检测实现</a:t>
            </a:r>
            <a:endParaRPr b="0" lang="en-US" sz="1050" strike="noStrike" u="none">
              <a:solidFill>
                <a:srgbClr val="000000"/>
              </a:solidFill>
              <a:effectLst/>
              <a:uFillTx/>
              <a:latin typeface="Times New Roman"/>
            </a:endParaRPr>
          </a:p>
        </p:txBody>
      </p:sp>
      <p:pic>
        <p:nvPicPr>
          <p:cNvPr id="1669" name="" descr=""/>
          <p:cNvPicPr/>
          <p:nvPr/>
        </p:nvPicPr>
        <p:blipFill>
          <a:blip r:embed="rId11"/>
          <a:stretch/>
        </p:blipFill>
        <p:spPr>
          <a:xfrm>
            <a:off x="768960" y="5147640"/>
            <a:ext cx="133200" cy="133200"/>
          </a:xfrm>
          <a:prstGeom prst="rect">
            <a:avLst/>
          </a:prstGeom>
          <a:noFill/>
          <a:ln w="0">
            <a:noFill/>
          </a:ln>
        </p:spPr>
      </p:pic>
      <p:sp>
        <p:nvSpPr>
          <p:cNvPr id="1670" name=""/>
          <p:cNvSpPr txBox="1"/>
          <p:nvPr/>
        </p:nvSpPr>
        <p:spPr>
          <a:xfrm>
            <a:off x="969480" y="4826880"/>
            <a:ext cx="6714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应用连续性</a:t>
            </a:r>
            <a:endParaRPr b="0" lang="en-US" sz="1050" strike="noStrike" u="none">
              <a:solidFill>
                <a:srgbClr val="000000"/>
              </a:solidFill>
              <a:effectLst/>
              <a:uFillTx/>
              <a:latin typeface="Times New Roman"/>
            </a:endParaRPr>
          </a:p>
        </p:txBody>
      </p:sp>
      <p:pic>
        <p:nvPicPr>
          <p:cNvPr id="1671" name="" descr=""/>
          <p:cNvPicPr/>
          <p:nvPr/>
        </p:nvPicPr>
        <p:blipFill>
          <a:blip r:embed="rId12"/>
          <a:stretch/>
        </p:blipFill>
        <p:spPr>
          <a:xfrm>
            <a:off x="768960" y="5448600"/>
            <a:ext cx="133200" cy="133200"/>
          </a:xfrm>
          <a:prstGeom prst="rect">
            <a:avLst/>
          </a:prstGeom>
          <a:noFill/>
          <a:ln w="0">
            <a:noFill/>
          </a:ln>
        </p:spPr>
      </p:pic>
      <p:sp>
        <p:nvSpPr>
          <p:cNvPr id="1672" name=""/>
          <p:cNvSpPr txBox="1"/>
          <p:nvPr/>
        </p:nvSpPr>
        <p:spPr>
          <a:xfrm>
            <a:off x="969480" y="5127480"/>
            <a:ext cx="4024080" cy="169560"/>
          </a:xfrm>
          <a:prstGeom prst="rect">
            <a:avLst/>
          </a:prstGeom>
          <a:noFill/>
          <a:ln w="0">
            <a:noFill/>
          </a:ln>
        </p:spPr>
        <p:txBody>
          <a:bodyPr wrap="none" lIns="0" rIns="0" tIns="0" bIns="0" anchor="t">
            <a:spAutoFit/>
          </a:bodyPr>
          <a:p>
            <a:r>
              <a:rPr b="0" lang="zh-CN" sz="1050" strike="noStrike" u="none">
                <a:solidFill>
                  <a:srgbClr val="f5a623"/>
                </a:solidFill>
                <a:effectLst/>
                <a:uFillTx/>
                <a:latin typeface="WenQuanYiZenHei"/>
                <a:ea typeface="WenQuanYiZenHei"/>
              </a:rPr>
              <a:t>国家电网</a:t>
            </a:r>
            <a:r>
              <a:rPr b="0" lang="zh-CN" sz="1050" strike="noStrike" u="none">
                <a:solidFill>
                  <a:srgbClr val="374151"/>
                </a:solidFill>
                <a:effectLst/>
                <a:uFillTx/>
                <a:latin typeface="WenQuanYiZenHei"/>
                <a:ea typeface="WenQuanYiZenHei"/>
              </a:rPr>
              <a:t>：三级数据中心架构确保电力调度的高可用性和业务连续性</a:t>
            </a:r>
            <a:endParaRPr b="0" lang="en-US" sz="1050" strike="noStrike" u="none">
              <a:solidFill>
                <a:srgbClr val="000000"/>
              </a:solidFill>
              <a:effectLst/>
              <a:uFillTx/>
              <a:latin typeface="Times New Roman"/>
            </a:endParaRPr>
          </a:p>
        </p:txBody>
      </p:sp>
      <p:sp>
        <p:nvSpPr>
          <p:cNvPr id="1673" name=""/>
          <p:cNvSpPr txBox="1"/>
          <p:nvPr/>
        </p:nvSpPr>
        <p:spPr>
          <a:xfrm>
            <a:off x="969480" y="5428440"/>
            <a:ext cx="537480" cy="169560"/>
          </a:xfrm>
          <a:prstGeom prst="rect">
            <a:avLst/>
          </a:prstGeom>
          <a:noFill/>
          <a:ln w="0">
            <a:noFill/>
          </a:ln>
        </p:spPr>
        <p:txBody>
          <a:bodyPr wrap="none" lIns="0" rIns="0" tIns="0" bIns="0" anchor="t">
            <a:spAutoFit/>
          </a:bodyPr>
          <a:p>
            <a:r>
              <a:rPr b="0" lang="zh-CN" sz="1050" strike="noStrike" u="none">
                <a:solidFill>
                  <a:srgbClr val="f5a623"/>
                </a:solidFill>
                <a:effectLst/>
                <a:uFillTx/>
                <a:latin typeface="WenQuanYiZenHei"/>
                <a:ea typeface="WenQuanYiZenHei"/>
              </a:rPr>
              <a:t>支付宝</a:t>
            </a:r>
            <a:r>
              <a:rPr b="0" lang="zh-CN" sz="1050" strike="noStrike" u="none">
                <a:solidFill>
                  <a:srgbClr val="374151"/>
                </a:solidFill>
                <a:effectLst/>
                <a:uFillTx/>
                <a:latin typeface="WenQuanYiZenHei"/>
                <a:ea typeface="WenQuanYiZenHei"/>
              </a:rPr>
              <a:t>：</a:t>
            </a:r>
            <a:endParaRPr b="0" lang="en-US" sz="1050" strike="noStrike" u="none">
              <a:solidFill>
                <a:srgbClr val="000000"/>
              </a:solidFill>
              <a:effectLst/>
              <a:uFillTx/>
              <a:latin typeface="Times New Roman"/>
            </a:endParaRPr>
          </a:p>
        </p:txBody>
      </p:sp>
      <p:sp>
        <p:nvSpPr>
          <p:cNvPr id="1674" name=""/>
          <p:cNvSpPr txBox="1"/>
          <p:nvPr/>
        </p:nvSpPr>
        <p:spPr>
          <a:xfrm>
            <a:off x="1504080" y="5433120"/>
            <a:ext cx="13320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a:t>
            </a:r>
            <a:endParaRPr b="0" lang="en-US" sz="1050" strike="noStrike" u="none">
              <a:solidFill>
                <a:srgbClr val="000000"/>
              </a:solidFill>
              <a:effectLst/>
              <a:uFillTx/>
              <a:latin typeface="Times New Roman"/>
            </a:endParaRPr>
          </a:p>
        </p:txBody>
      </p:sp>
      <p:sp>
        <p:nvSpPr>
          <p:cNvPr id="1675" name=""/>
          <p:cNvSpPr txBox="1"/>
          <p:nvPr/>
        </p:nvSpPr>
        <p:spPr>
          <a:xfrm>
            <a:off x="1565640" y="5428440"/>
            <a:ext cx="6714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三地五中心</a:t>
            </a:r>
            <a:endParaRPr b="0" lang="en-US" sz="1050" strike="noStrike" u="none">
              <a:solidFill>
                <a:srgbClr val="000000"/>
              </a:solidFill>
              <a:effectLst/>
              <a:uFillTx/>
              <a:latin typeface="Times New Roman"/>
            </a:endParaRPr>
          </a:p>
        </p:txBody>
      </p:sp>
      <p:sp>
        <p:nvSpPr>
          <p:cNvPr id="1676" name=""/>
          <p:cNvSpPr txBox="1"/>
          <p:nvPr/>
        </p:nvSpPr>
        <p:spPr>
          <a:xfrm>
            <a:off x="2234160" y="5433120"/>
            <a:ext cx="13320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a:t>
            </a:r>
            <a:endParaRPr b="0" lang="en-US" sz="1050" strike="noStrike" u="none">
              <a:solidFill>
                <a:srgbClr val="000000"/>
              </a:solidFill>
              <a:effectLst/>
              <a:uFillTx/>
              <a:latin typeface="Times New Roman"/>
            </a:endParaRPr>
          </a:p>
        </p:txBody>
      </p:sp>
      <p:sp>
        <p:nvSpPr>
          <p:cNvPr id="1677" name=""/>
          <p:cNvSpPr txBox="1"/>
          <p:nvPr/>
        </p:nvSpPr>
        <p:spPr>
          <a:xfrm>
            <a:off x="2295720" y="5428440"/>
            <a:ext cx="26830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架构与单元化设计实现金融级高可用和业务无</a:t>
            </a:r>
            <a:endParaRPr b="0" lang="en-US" sz="1050" strike="noStrike" u="none">
              <a:solidFill>
                <a:srgbClr val="000000"/>
              </a:solidFill>
              <a:effectLst/>
              <a:uFillTx/>
              <a:latin typeface="Times New Roman"/>
            </a:endParaRPr>
          </a:p>
        </p:txBody>
      </p:sp>
      <p:pic>
        <p:nvPicPr>
          <p:cNvPr id="1678" name="" descr=""/>
          <p:cNvPicPr/>
          <p:nvPr/>
        </p:nvPicPr>
        <p:blipFill>
          <a:blip r:embed="rId13"/>
          <a:stretch/>
        </p:blipFill>
        <p:spPr>
          <a:xfrm>
            <a:off x="5482080" y="1270080"/>
            <a:ext cx="4679280" cy="2272680"/>
          </a:xfrm>
          <a:prstGeom prst="rect">
            <a:avLst/>
          </a:prstGeom>
          <a:noFill/>
          <a:ln w="0">
            <a:noFill/>
          </a:ln>
        </p:spPr>
      </p:pic>
      <p:sp>
        <p:nvSpPr>
          <p:cNvPr id="1679" name=""/>
          <p:cNvSpPr/>
          <p:nvPr/>
        </p:nvSpPr>
        <p:spPr>
          <a:xfrm>
            <a:off x="5448240" y="1270080"/>
            <a:ext cx="33840" cy="2273400"/>
          </a:xfrm>
          <a:custGeom>
            <a:avLst/>
            <a:gdLst/>
            <a:ahLst/>
            <a:rect l="0" t="0" r="r" b="b"/>
            <a:pathLst>
              <a:path w="94" h="6315">
                <a:moveTo>
                  <a:pt x="0" y="0"/>
                </a:moveTo>
                <a:lnTo>
                  <a:pt x="94" y="0"/>
                </a:lnTo>
                <a:lnTo>
                  <a:pt x="94" y="6315"/>
                </a:lnTo>
                <a:lnTo>
                  <a:pt x="0" y="6315"/>
                </a:lnTo>
                <a:lnTo>
                  <a:pt x="0" y="0"/>
                </a:lnTo>
                <a:close/>
              </a:path>
            </a:pathLst>
          </a:custGeom>
          <a:solidFill>
            <a:srgbClr val="00336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80" name=""/>
          <p:cNvSpPr/>
          <p:nvPr/>
        </p:nvSpPr>
        <p:spPr>
          <a:xfrm>
            <a:off x="5682240" y="1470600"/>
            <a:ext cx="334800" cy="334800"/>
          </a:xfrm>
          <a:custGeom>
            <a:avLst/>
            <a:gdLst/>
            <a:ahLst/>
            <a:rect l="0" t="0" r="r" b="b"/>
            <a:pathLst>
              <a:path w="930" h="930">
                <a:moveTo>
                  <a:pt x="930" y="465"/>
                </a:moveTo>
                <a:cubicBezTo>
                  <a:pt x="930" y="496"/>
                  <a:pt x="927" y="526"/>
                  <a:pt x="921" y="556"/>
                </a:cubicBezTo>
                <a:cubicBezTo>
                  <a:pt x="915" y="586"/>
                  <a:pt x="906" y="615"/>
                  <a:pt x="895" y="643"/>
                </a:cubicBezTo>
                <a:cubicBezTo>
                  <a:pt x="883" y="671"/>
                  <a:pt x="869" y="698"/>
                  <a:pt x="852" y="723"/>
                </a:cubicBezTo>
                <a:cubicBezTo>
                  <a:pt x="835" y="749"/>
                  <a:pt x="815" y="772"/>
                  <a:pt x="794" y="794"/>
                </a:cubicBezTo>
                <a:cubicBezTo>
                  <a:pt x="772" y="815"/>
                  <a:pt x="749" y="834"/>
                  <a:pt x="724" y="851"/>
                </a:cubicBezTo>
                <a:cubicBezTo>
                  <a:pt x="698" y="868"/>
                  <a:pt x="671" y="883"/>
                  <a:pt x="643" y="894"/>
                </a:cubicBezTo>
                <a:cubicBezTo>
                  <a:pt x="615" y="906"/>
                  <a:pt x="586" y="915"/>
                  <a:pt x="556" y="921"/>
                </a:cubicBezTo>
                <a:cubicBezTo>
                  <a:pt x="526" y="927"/>
                  <a:pt x="496" y="930"/>
                  <a:pt x="466" y="930"/>
                </a:cubicBezTo>
                <a:cubicBezTo>
                  <a:pt x="434" y="930"/>
                  <a:pt x="404" y="927"/>
                  <a:pt x="374" y="921"/>
                </a:cubicBezTo>
                <a:cubicBezTo>
                  <a:pt x="344" y="915"/>
                  <a:pt x="315" y="906"/>
                  <a:pt x="287" y="894"/>
                </a:cubicBezTo>
                <a:cubicBezTo>
                  <a:pt x="259" y="883"/>
                  <a:pt x="232" y="868"/>
                  <a:pt x="207" y="851"/>
                </a:cubicBezTo>
                <a:cubicBezTo>
                  <a:pt x="181" y="834"/>
                  <a:pt x="158" y="815"/>
                  <a:pt x="136" y="794"/>
                </a:cubicBezTo>
                <a:cubicBezTo>
                  <a:pt x="115" y="772"/>
                  <a:pt x="96" y="749"/>
                  <a:pt x="79" y="723"/>
                </a:cubicBezTo>
                <a:cubicBezTo>
                  <a:pt x="62" y="698"/>
                  <a:pt x="47" y="671"/>
                  <a:pt x="36" y="643"/>
                </a:cubicBezTo>
                <a:cubicBezTo>
                  <a:pt x="24" y="615"/>
                  <a:pt x="15" y="586"/>
                  <a:pt x="9" y="556"/>
                </a:cubicBezTo>
                <a:cubicBezTo>
                  <a:pt x="3" y="526"/>
                  <a:pt x="0" y="496"/>
                  <a:pt x="0" y="465"/>
                </a:cubicBezTo>
                <a:cubicBezTo>
                  <a:pt x="0" y="435"/>
                  <a:pt x="3" y="405"/>
                  <a:pt x="9" y="375"/>
                </a:cubicBezTo>
                <a:cubicBezTo>
                  <a:pt x="15" y="345"/>
                  <a:pt x="24" y="316"/>
                  <a:pt x="36" y="288"/>
                </a:cubicBezTo>
                <a:cubicBezTo>
                  <a:pt x="47" y="259"/>
                  <a:pt x="62" y="233"/>
                  <a:pt x="79" y="207"/>
                </a:cubicBezTo>
                <a:cubicBezTo>
                  <a:pt x="96" y="182"/>
                  <a:pt x="115" y="159"/>
                  <a:pt x="136" y="137"/>
                </a:cubicBezTo>
                <a:cubicBezTo>
                  <a:pt x="158" y="115"/>
                  <a:pt x="181" y="96"/>
                  <a:pt x="207" y="78"/>
                </a:cubicBezTo>
                <a:cubicBezTo>
                  <a:pt x="232" y="61"/>
                  <a:pt x="259" y="47"/>
                  <a:pt x="287" y="35"/>
                </a:cubicBezTo>
                <a:cubicBezTo>
                  <a:pt x="315" y="24"/>
                  <a:pt x="344" y="15"/>
                  <a:pt x="374" y="9"/>
                </a:cubicBezTo>
                <a:cubicBezTo>
                  <a:pt x="404" y="3"/>
                  <a:pt x="434" y="0"/>
                  <a:pt x="466" y="0"/>
                </a:cubicBezTo>
                <a:cubicBezTo>
                  <a:pt x="496" y="0"/>
                  <a:pt x="526" y="3"/>
                  <a:pt x="556" y="9"/>
                </a:cubicBezTo>
                <a:cubicBezTo>
                  <a:pt x="586" y="15"/>
                  <a:pt x="615" y="24"/>
                  <a:pt x="643" y="35"/>
                </a:cubicBezTo>
                <a:cubicBezTo>
                  <a:pt x="671" y="47"/>
                  <a:pt x="698" y="61"/>
                  <a:pt x="724" y="78"/>
                </a:cubicBezTo>
                <a:cubicBezTo>
                  <a:pt x="749" y="96"/>
                  <a:pt x="772" y="115"/>
                  <a:pt x="794" y="137"/>
                </a:cubicBezTo>
                <a:cubicBezTo>
                  <a:pt x="815" y="159"/>
                  <a:pt x="835" y="182"/>
                  <a:pt x="852" y="207"/>
                </a:cubicBezTo>
                <a:cubicBezTo>
                  <a:pt x="869" y="233"/>
                  <a:pt x="883" y="259"/>
                  <a:pt x="895" y="288"/>
                </a:cubicBezTo>
                <a:cubicBezTo>
                  <a:pt x="906" y="316"/>
                  <a:pt x="915" y="345"/>
                  <a:pt x="921" y="375"/>
                </a:cubicBezTo>
                <a:cubicBezTo>
                  <a:pt x="927" y="405"/>
                  <a:pt x="930" y="435"/>
                  <a:pt x="930" y="465"/>
                </a:cubicBezTo>
                <a:close/>
              </a:path>
            </a:pathLst>
          </a:custGeom>
          <a:solidFill>
            <a:srgbClr val="1e40af"/>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681" name="" descr=""/>
          <p:cNvPicPr/>
          <p:nvPr/>
        </p:nvPicPr>
        <p:blipFill>
          <a:blip r:embed="rId14"/>
          <a:stretch/>
        </p:blipFill>
        <p:spPr>
          <a:xfrm>
            <a:off x="5782680" y="1571040"/>
            <a:ext cx="133200" cy="133200"/>
          </a:xfrm>
          <a:prstGeom prst="rect">
            <a:avLst/>
          </a:prstGeom>
          <a:noFill/>
          <a:ln w="0">
            <a:noFill/>
          </a:ln>
        </p:spPr>
      </p:pic>
      <p:sp>
        <p:nvSpPr>
          <p:cNvPr id="1682" name=""/>
          <p:cNvSpPr txBox="1"/>
          <p:nvPr/>
        </p:nvSpPr>
        <p:spPr>
          <a:xfrm>
            <a:off x="969480" y="5628960"/>
            <a:ext cx="403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损恢复</a:t>
            </a:r>
            <a:endParaRPr b="0" lang="en-US" sz="1050" strike="noStrike" u="none">
              <a:solidFill>
                <a:srgbClr val="000000"/>
              </a:solidFill>
              <a:effectLst/>
              <a:uFillTx/>
              <a:latin typeface="Times New Roman"/>
            </a:endParaRPr>
          </a:p>
        </p:txBody>
      </p:sp>
      <p:pic>
        <p:nvPicPr>
          <p:cNvPr id="1683" name="" descr=""/>
          <p:cNvPicPr/>
          <p:nvPr/>
        </p:nvPicPr>
        <p:blipFill>
          <a:blip r:embed="rId15"/>
          <a:stretch/>
        </p:blipFill>
        <p:spPr>
          <a:xfrm>
            <a:off x="5682600" y="1972080"/>
            <a:ext cx="150120" cy="133200"/>
          </a:xfrm>
          <a:prstGeom prst="rect">
            <a:avLst/>
          </a:prstGeom>
          <a:noFill/>
          <a:ln w="0">
            <a:noFill/>
          </a:ln>
        </p:spPr>
      </p:pic>
      <p:sp>
        <p:nvSpPr>
          <p:cNvPr id="1684" name=""/>
          <p:cNvSpPr txBox="1"/>
          <p:nvPr/>
        </p:nvSpPr>
        <p:spPr>
          <a:xfrm>
            <a:off x="6150600" y="1511640"/>
            <a:ext cx="80532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未来趋势</a:t>
            </a:r>
            <a:endParaRPr b="0" lang="en-US" sz="1580" strike="noStrike" u="none">
              <a:solidFill>
                <a:srgbClr val="000000"/>
              </a:solidFill>
              <a:effectLst/>
              <a:uFillTx/>
              <a:latin typeface="Times New Roman"/>
            </a:endParaRPr>
          </a:p>
        </p:txBody>
      </p:sp>
      <p:sp>
        <p:nvSpPr>
          <p:cNvPr id="1685" name=""/>
          <p:cNvSpPr txBox="1"/>
          <p:nvPr/>
        </p:nvSpPr>
        <p:spPr>
          <a:xfrm>
            <a:off x="5899680" y="1951920"/>
            <a:ext cx="4024080" cy="169560"/>
          </a:xfrm>
          <a:prstGeom prst="rect">
            <a:avLst/>
          </a:prstGeom>
          <a:noFill/>
          <a:ln w="0">
            <a:noFill/>
          </a:ln>
        </p:spPr>
        <p:txBody>
          <a:bodyPr wrap="none" lIns="0" rIns="0" tIns="0" bIns="0" anchor="t">
            <a:spAutoFit/>
          </a:bodyPr>
          <a:p>
            <a:r>
              <a:rPr b="0" lang="zh-CN" sz="1050" strike="noStrike" u="none">
                <a:solidFill>
                  <a:srgbClr val="f5a623"/>
                </a:solidFill>
                <a:effectLst/>
                <a:uFillTx/>
                <a:latin typeface="WenQuanYiZenHei"/>
                <a:ea typeface="WenQuanYiZenHei"/>
              </a:rPr>
              <a:t>跨云环境一致性</a:t>
            </a:r>
            <a:r>
              <a:rPr b="0" lang="zh-CN" sz="1050" strike="noStrike" u="none">
                <a:solidFill>
                  <a:srgbClr val="374151"/>
                </a:solidFill>
                <a:effectLst/>
                <a:uFillTx/>
                <a:latin typeface="WenQuanYiZenHei"/>
                <a:ea typeface="WenQuanYiZenHei"/>
              </a:rPr>
              <a:t>：应对多云和混合云环境下的数据同步、分布式事务</a:t>
            </a:r>
            <a:endParaRPr b="0" lang="en-US" sz="1050" strike="noStrike" u="none">
              <a:solidFill>
                <a:srgbClr val="000000"/>
              </a:solidFill>
              <a:effectLst/>
              <a:uFillTx/>
              <a:latin typeface="Times New Roman"/>
            </a:endParaRPr>
          </a:p>
        </p:txBody>
      </p:sp>
      <p:pic>
        <p:nvPicPr>
          <p:cNvPr id="1686" name="" descr=""/>
          <p:cNvPicPr/>
          <p:nvPr/>
        </p:nvPicPr>
        <p:blipFill>
          <a:blip r:embed="rId16"/>
          <a:stretch/>
        </p:blipFill>
        <p:spPr>
          <a:xfrm>
            <a:off x="5682600" y="2473560"/>
            <a:ext cx="150120" cy="133200"/>
          </a:xfrm>
          <a:prstGeom prst="rect">
            <a:avLst/>
          </a:prstGeom>
          <a:noFill/>
          <a:ln w="0">
            <a:noFill/>
          </a:ln>
        </p:spPr>
      </p:pic>
      <p:sp>
        <p:nvSpPr>
          <p:cNvPr id="1687" name=""/>
          <p:cNvSpPr txBox="1"/>
          <p:nvPr/>
        </p:nvSpPr>
        <p:spPr>
          <a:xfrm>
            <a:off x="5899680" y="2152440"/>
            <a:ext cx="9396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和资源调度挑战</a:t>
            </a:r>
            <a:endParaRPr b="0" lang="en-US" sz="1050" strike="noStrike" u="none">
              <a:solidFill>
                <a:srgbClr val="000000"/>
              </a:solidFill>
              <a:effectLst/>
              <a:uFillTx/>
              <a:latin typeface="Times New Roman"/>
            </a:endParaRPr>
          </a:p>
        </p:txBody>
      </p:sp>
      <p:sp>
        <p:nvSpPr>
          <p:cNvPr id="1688" name=""/>
          <p:cNvSpPr txBox="1"/>
          <p:nvPr/>
        </p:nvSpPr>
        <p:spPr>
          <a:xfrm>
            <a:off x="5899680" y="2458080"/>
            <a:ext cx="154440" cy="157320"/>
          </a:xfrm>
          <a:prstGeom prst="rect">
            <a:avLst/>
          </a:prstGeom>
          <a:noFill/>
          <a:ln w="0">
            <a:noFill/>
          </a:ln>
        </p:spPr>
        <p:txBody>
          <a:bodyPr wrap="none" lIns="0" rIns="0" tIns="0" bIns="0" anchor="t">
            <a:spAutoFit/>
          </a:bodyPr>
          <a:p>
            <a:r>
              <a:rPr b="1" lang="en-US" sz="1050" strike="noStrike" u="none">
                <a:solidFill>
                  <a:srgbClr val="f5a623"/>
                </a:solidFill>
                <a:effectLst/>
                <a:uFillTx/>
                <a:latin typeface="DejaVuSans"/>
                <a:ea typeface="DejaVuSans"/>
              </a:rPr>
              <a:t>AI</a:t>
            </a:r>
            <a:endParaRPr b="0" lang="en-US" sz="1050" strike="noStrike" u="none">
              <a:solidFill>
                <a:srgbClr val="000000"/>
              </a:solidFill>
              <a:effectLst/>
              <a:uFillTx/>
              <a:latin typeface="Times New Roman"/>
            </a:endParaRPr>
          </a:p>
        </p:txBody>
      </p:sp>
      <p:sp>
        <p:nvSpPr>
          <p:cNvPr id="1689" name=""/>
          <p:cNvSpPr txBox="1"/>
          <p:nvPr/>
        </p:nvSpPr>
        <p:spPr>
          <a:xfrm>
            <a:off x="6053040" y="2453400"/>
            <a:ext cx="3889800" cy="169560"/>
          </a:xfrm>
          <a:prstGeom prst="rect">
            <a:avLst/>
          </a:prstGeom>
          <a:noFill/>
          <a:ln w="0">
            <a:noFill/>
          </a:ln>
        </p:spPr>
        <p:txBody>
          <a:bodyPr wrap="none" lIns="0" rIns="0" tIns="0" bIns="0" anchor="t">
            <a:spAutoFit/>
          </a:bodyPr>
          <a:p>
            <a:r>
              <a:rPr b="0" lang="zh-CN" sz="1050" strike="noStrike" u="none">
                <a:solidFill>
                  <a:srgbClr val="f5a623"/>
                </a:solidFill>
                <a:effectLst/>
                <a:uFillTx/>
                <a:latin typeface="WenQuanYiZenHei"/>
                <a:ea typeface="WenQuanYiZenHei"/>
              </a:rPr>
              <a:t>辅助故障预测</a:t>
            </a:r>
            <a:r>
              <a:rPr b="0" lang="zh-CN" sz="1050" strike="noStrike" u="none">
                <a:solidFill>
                  <a:srgbClr val="374151"/>
                </a:solidFill>
                <a:effectLst/>
                <a:uFillTx/>
                <a:latin typeface="WenQuanYiZenHei"/>
                <a:ea typeface="WenQuanYiZenHei"/>
              </a:rPr>
              <a:t>：利用机器学习实现预测性维护、异常检测和智能根</a:t>
            </a:r>
            <a:endParaRPr b="0" lang="en-US" sz="1050" strike="noStrike" u="none">
              <a:solidFill>
                <a:srgbClr val="000000"/>
              </a:solidFill>
              <a:effectLst/>
              <a:uFillTx/>
              <a:latin typeface="Times New Roman"/>
            </a:endParaRPr>
          </a:p>
        </p:txBody>
      </p:sp>
      <p:pic>
        <p:nvPicPr>
          <p:cNvPr id="1690" name="" descr=""/>
          <p:cNvPicPr/>
          <p:nvPr/>
        </p:nvPicPr>
        <p:blipFill>
          <a:blip r:embed="rId17"/>
          <a:stretch/>
        </p:blipFill>
        <p:spPr>
          <a:xfrm>
            <a:off x="5682600" y="2975040"/>
            <a:ext cx="150120" cy="133200"/>
          </a:xfrm>
          <a:prstGeom prst="rect">
            <a:avLst/>
          </a:prstGeom>
          <a:noFill/>
          <a:ln w="0">
            <a:noFill/>
          </a:ln>
        </p:spPr>
      </p:pic>
      <p:sp>
        <p:nvSpPr>
          <p:cNvPr id="1691" name=""/>
          <p:cNvSpPr txBox="1"/>
          <p:nvPr/>
        </p:nvSpPr>
        <p:spPr>
          <a:xfrm>
            <a:off x="5899680" y="2653920"/>
            <a:ext cx="403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因分析</a:t>
            </a:r>
            <a:endParaRPr b="0" lang="en-US" sz="1050" strike="noStrike" u="none">
              <a:solidFill>
                <a:srgbClr val="000000"/>
              </a:solidFill>
              <a:effectLst/>
              <a:uFillTx/>
              <a:latin typeface="Times New Roman"/>
            </a:endParaRPr>
          </a:p>
        </p:txBody>
      </p:sp>
      <p:sp>
        <p:nvSpPr>
          <p:cNvPr id="1692" name=""/>
          <p:cNvSpPr txBox="1"/>
          <p:nvPr/>
        </p:nvSpPr>
        <p:spPr>
          <a:xfrm>
            <a:off x="5899680" y="2954880"/>
            <a:ext cx="4024080" cy="169560"/>
          </a:xfrm>
          <a:prstGeom prst="rect">
            <a:avLst/>
          </a:prstGeom>
          <a:noFill/>
          <a:ln w="0">
            <a:noFill/>
          </a:ln>
        </p:spPr>
        <p:txBody>
          <a:bodyPr wrap="none" lIns="0" rIns="0" tIns="0" bIns="0" anchor="t">
            <a:spAutoFit/>
          </a:bodyPr>
          <a:p>
            <a:r>
              <a:rPr b="0" lang="zh-CN" sz="1050" strike="noStrike" u="none">
                <a:solidFill>
                  <a:srgbClr val="f5a623"/>
                </a:solidFill>
                <a:effectLst/>
                <a:uFillTx/>
                <a:latin typeface="WenQuanYiZenHei"/>
                <a:ea typeface="WenQuanYiZenHei"/>
              </a:rPr>
              <a:t>边缘计算场景</a:t>
            </a:r>
            <a:r>
              <a:rPr b="0" lang="zh-CN" sz="1050" strike="noStrike" u="none">
                <a:solidFill>
                  <a:srgbClr val="374151"/>
                </a:solidFill>
                <a:effectLst/>
                <a:uFillTx/>
                <a:latin typeface="WenQuanYiZenHei"/>
                <a:ea typeface="WenQuanYiZenHei"/>
              </a:rPr>
              <a:t>：解决资源限制、网络不稳定性和实时性要求等独特挑</a:t>
            </a:r>
            <a:endParaRPr b="0" lang="en-US" sz="1050" strike="noStrike" u="none">
              <a:solidFill>
                <a:srgbClr val="000000"/>
              </a:solidFill>
              <a:effectLst/>
              <a:uFillTx/>
              <a:latin typeface="Times New Roman"/>
            </a:endParaRPr>
          </a:p>
        </p:txBody>
      </p:sp>
      <p:pic>
        <p:nvPicPr>
          <p:cNvPr id="1693" name="" descr=""/>
          <p:cNvPicPr/>
          <p:nvPr/>
        </p:nvPicPr>
        <p:blipFill>
          <a:blip r:embed="rId18"/>
          <a:stretch/>
        </p:blipFill>
        <p:spPr>
          <a:xfrm>
            <a:off x="5482080" y="3944520"/>
            <a:ext cx="4679280" cy="2272680"/>
          </a:xfrm>
          <a:prstGeom prst="rect">
            <a:avLst/>
          </a:prstGeom>
          <a:noFill/>
          <a:ln w="0">
            <a:noFill/>
          </a:ln>
        </p:spPr>
      </p:pic>
      <p:sp>
        <p:nvSpPr>
          <p:cNvPr id="1694" name=""/>
          <p:cNvSpPr/>
          <p:nvPr/>
        </p:nvSpPr>
        <p:spPr>
          <a:xfrm>
            <a:off x="5448240" y="3944160"/>
            <a:ext cx="33840" cy="2273400"/>
          </a:xfrm>
          <a:custGeom>
            <a:avLst/>
            <a:gdLst/>
            <a:ahLst/>
            <a:rect l="0" t="0" r="r" b="b"/>
            <a:pathLst>
              <a:path w="94" h="6315">
                <a:moveTo>
                  <a:pt x="0" y="0"/>
                </a:moveTo>
                <a:lnTo>
                  <a:pt x="94" y="0"/>
                </a:lnTo>
                <a:lnTo>
                  <a:pt x="94" y="6315"/>
                </a:lnTo>
                <a:lnTo>
                  <a:pt x="0" y="6315"/>
                </a:lnTo>
                <a:lnTo>
                  <a:pt x="0" y="0"/>
                </a:lnTo>
                <a:close/>
              </a:path>
            </a:pathLst>
          </a:custGeom>
          <a:solidFill>
            <a:srgbClr val="00336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95" name=""/>
          <p:cNvSpPr/>
          <p:nvPr/>
        </p:nvSpPr>
        <p:spPr>
          <a:xfrm>
            <a:off x="5699160" y="5348160"/>
            <a:ext cx="4262040" cy="668880"/>
          </a:xfrm>
          <a:custGeom>
            <a:avLst/>
            <a:gdLst/>
            <a:ahLst/>
            <a:rect l="0" t="0" r="r" b="b"/>
            <a:pathLst>
              <a:path w="11839" h="1858">
                <a:moveTo>
                  <a:pt x="0" y="1672"/>
                </a:moveTo>
                <a:lnTo>
                  <a:pt x="0" y="186"/>
                </a:lnTo>
                <a:cubicBezTo>
                  <a:pt x="0" y="173"/>
                  <a:pt x="1" y="161"/>
                  <a:pt x="2" y="149"/>
                </a:cubicBezTo>
                <a:cubicBezTo>
                  <a:pt x="4" y="137"/>
                  <a:pt x="7" y="126"/>
                  <a:pt x="10" y="114"/>
                </a:cubicBezTo>
                <a:cubicBezTo>
                  <a:pt x="14" y="103"/>
                  <a:pt x="18" y="93"/>
                  <a:pt x="23" y="82"/>
                </a:cubicBezTo>
                <a:cubicBezTo>
                  <a:pt x="28" y="72"/>
                  <a:pt x="34" y="63"/>
                  <a:pt x="41" y="54"/>
                </a:cubicBezTo>
                <a:cubicBezTo>
                  <a:pt x="47" y="46"/>
                  <a:pt x="54" y="38"/>
                  <a:pt x="62" y="31"/>
                </a:cubicBezTo>
                <a:cubicBezTo>
                  <a:pt x="69" y="24"/>
                  <a:pt x="77" y="19"/>
                  <a:pt x="86" y="14"/>
                </a:cubicBezTo>
                <a:cubicBezTo>
                  <a:pt x="94" y="9"/>
                  <a:pt x="103" y="6"/>
                  <a:pt x="112" y="3"/>
                </a:cubicBezTo>
                <a:cubicBezTo>
                  <a:pt x="121" y="1"/>
                  <a:pt x="130" y="0"/>
                  <a:pt x="139" y="0"/>
                </a:cubicBezTo>
                <a:lnTo>
                  <a:pt x="11654" y="0"/>
                </a:lnTo>
                <a:cubicBezTo>
                  <a:pt x="11666" y="0"/>
                  <a:pt x="11678" y="1"/>
                  <a:pt x="11690" y="3"/>
                </a:cubicBezTo>
                <a:cubicBezTo>
                  <a:pt x="11702" y="6"/>
                  <a:pt x="11714" y="9"/>
                  <a:pt x="11725" y="14"/>
                </a:cubicBezTo>
                <a:cubicBezTo>
                  <a:pt x="11736" y="19"/>
                  <a:pt x="11747" y="24"/>
                  <a:pt x="11757" y="31"/>
                </a:cubicBezTo>
                <a:cubicBezTo>
                  <a:pt x="11767" y="38"/>
                  <a:pt x="11776" y="46"/>
                  <a:pt x="11785" y="54"/>
                </a:cubicBezTo>
                <a:cubicBezTo>
                  <a:pt x="11794" y="63"/>
                  <a:pt x="11801" y="72"/>
                  <a:pt x="11808" y="82"/>
                </a:cubicBezTo>
                <a:cubicBezTo>
                  <a:pt x="11815" y="93"/>
                  <a:pt x="11821" y="103"/>
                  <a:pt x="11825" y="114"/>
                </a:cubicBezTo>
                <a:cubicBezTo>
                  <a:pt x="11830" y="126"/>
                  <a:pt x="11834" y="137"/>
                  <a:pt x="11836" y="149"/>
                </a:cubicBezTo>
                <a:cubicBezTo>
                  <a:pt x="11838" y="161"/>
                  <a:pt x="11839" y="173"/>
                  <a:pt x="11839" y="186"/>
                </a:cubicBezTo>
                <a:lnTo>
                  <a:pt x="11839" y="1672"/>
                </a:lnTo>
                <a:cubicBezTo>
                  <a:pt x="11839" y="1684"/>
                  <a:pt x="11838" y="1696"/>
                  <a:pt x="11836" y="1708"/>
                </a:cubicBezTo>
                <a:cubicBezTo>
                  <a:pt x="11834" y="1720"/>
                  <a:pt x="11830" y="1732"/>
                  <a:pt x="11825" y="1743"/>
                </a:cubicBezTo>
                <a:cubicBezTo>
                  <a:pt x="11821" y="1755"/>
                  <a:pt x="11815" y="1765"/>
                  <a:pt x="11808" y="1775"/>
                </a:cubicBezTo>
                <a:cubicBezTo>
                  <a:pt x="11801" y="1786"/>
                  <a:pt x="11794" y="1795"/>
                  <a:pt x="11785" y="1804"/>
                </a:cubicBezTo>
                <a:cubicBezTo>
                  <a:pt x="11776" y="1812"/>
                  <a:pt x="11767" y="1820"/>
                  <a:pt x="11757" y="1827"/>
                </a:cubicBezTo>
                <a:cubicBezTo>
                  <a:pt x="11747" y="1833"/>
                  <a:pt x="11736" y="1839"/>
                  <a:pt x="11725" y="1844"/>
                </a:cubicBezTo>
                <a:cubicBezTo>
                  <a:pt x="11714" y="1848"/>
                  <a:pt x="11702" y="1852"/>
                  <a:pt x="11690" y="1854"/>
                </a:cubicBezTo>
                <a:cubicBezTo>
                  <a:pt x="11678" y="1857"/>
                  <a:pt x="11666" y="1858"/>
                  <a:pt x="11654" y="1858"/>
                </a:cubicBezTo>
                <a:lnTo>
                  <a:pt x="139" y="1858"/>
                </a:lnTo>
                <a:cubicBezTo>
                  <a:pt x="130" y="1858"/>
                  <a:pt x="121" y="1857"/>
                  <a:pt x="112" y="1854"/>
                </a:cubicBezTo>
                <a:cubicBezTo>
                  <a:pt x="103" y="1852"/>
                  <a:pt x="94" y="1848"/>
                  <a:pt x="86" y="1844"/>
                </a:cubicBezTo>
                <a:cubicBezTo>
                  <a:pt x="77" y="1839"/>
                  <a:pt x="69" y="1833"/>
                  <a:pt x="62" y="1827"/>
                </a:cubicBezTo>
                <a:cubicBezTo>
                  <a:pt x="54" y="1820"/>
                  <a:pt x="47" y="1812"/>
                  <a:pt x="41" y="1804"/>
                </a:cubicBezTo>
                <a:cubicBezTo>
                  <a:pt x="34" y="1795"/>
                  <a:pt x="28" y="1786"/>
                  <a:pt x="23" y="1775"/>
                </a:cubicBezTo>
                <a:cubicBezTo>
                  <a:pt x="18" y="1765"/>
                  <a:pt x="14" y="1755"/>
                  <a:pt x="10" y="1743"/>
                </a:cubicBezTo>
                <a:cubicBezTo>
                  <a:pt x="7" y="1732"/>
                  <a:pt x="4" y="1720"/>
                  <a:pt x="2" y="1708"/>
                </a:cubicBezTo>
                <a:cubicBezTo>
                  <a:pt x="1" y="1696"/>
                  <a:pt x="0" y="1684"/>
                  <a:pt x="0" y="1672"/>
                </a:cubicBezTo>
                <a:close/>
              </a:path>
            </a:pathLst>
          </a:custGeom>
          <a:solidFill>
            <a:srgbClr val="1e3a8a">
              <a:alpha val="10000"/>
            </a:srgbClr>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96" name=""/>
          <p:cNvSpPr/>
          <p:nvPr/>
        </p:nvSpPr>
        <p:spPr>
          <a:xfrm>
            <a:off x="5682240" y="5348160"/>
            <a:ext cx="67320" cy="668880"/>
          </a:xfrm>
          <a:custGeom>
            <a:avLst/>
            <a:gdLst/>
            <a:ahLst/>
            <a:rect l="0" t="0" r="r" b="b"/>
            <a:pathLst>
              <a:path w="187" h="1858">
                <a:moveTo>
                  <a:pt x="0" y="0"/>
                </a:moveTo>
                <a:lnTo>
                  <a:pt x="187" y="0"/>
                </a:lnTo>
                <a:lnTo>
                  <a:pt x="187" y="1858"/>
                </a:lnTo>
                <a:lnTo>
                  <a:pt x="0" y="1858"/>
                </a:lnTo>
                <a:lnTo>
                  <a:pt x="0" y="0"/>
                </a:lnTo>
                <a:close/>
              </a:path>
            </a:pathLst>
          </a:custGeom>
          <a:solidFill>
            <a:srgbClr val="1d4ed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97" name=""/>
          <p:cNvSpPr/>
          <p:nvPr/>
        </p:nvSpPr>
        <p:spPr>
          <a:xfrm>
            <a:off x="5682240" y="4144680"/>
            <a:ext cx="334800" cy="334800"/>
          </a:xfrm>
          <a:custGeom>
            <a:avLst/>
            <a:gdLst/>
            <a:ahLst/>
            <a:rect l="0" t="0" r="r" b="b"/>
            <a:pathLst>
              <a:path w="930" h="930">
                <a:moveTo>
                  <a:pt x="930" y="465"/>
                </a:moveTo>
                <a:cubicBezTo>
                  <a:pt x="930" y="496"/>
                  <a:pt x="927" y="526"/>
                  <a:pt x="921" y="556"/>
                </a:cubicBezTo>
                <a:cubicBezTo>
                  <a:pt x="915" y="586"/>
                  <a:pt x="906" y="615"/>
                  <a:pt x="895" y="643"/>
                </a:cubicBezTo>
                <a:cubicBezTo>
                  <a:pt x="883" y="671"/>
                  <a:pt x="869" y="698"/>
                  <a:pt x="852" y="723"/>
                </a:cubicBezTo>
                <a:cubicBezTo>
                  <a:pt x="835" y="749"/>
                  <a:pt x="815" y="772"/>
                  <a:pt x="794" y="794"/>
                </a:cubicBezTo>
                <a:cubicBezTo>
                  <a:pt x="772" y="815"/>
                  <a:pt x="749" y="835"/>
                  <a:pt x="724" y="851"/>
                </a:cubicBezTo>
                <a:cubicBezTo>
                  <a:pt x="698" y="868"/>
                  <a:pt x="671" y="883"/>
                  <a:pt x="643" y="894"/>
                </a:cubicBezTo>
                <a:cubicBezTo>
                  <a:pt x="615" y="906"/>
                  <a:pt x="586" y="915"/>
                  <a:pt x="556" y="921"/>
                </a:cubicBezTo>
                <a:cubicBezTo>
                  <a:pt x="526" y="927"/>
                  <a:pt x="496" y="930"/>
                  <a:pt x="466" y="930"/>
                </a:cubicBezTo>
                <a:cubicBezTo>
                  <a:pt x="434" y="930"/>
                  <a:pt x="404" y="927"/>
                  <a:pt x="374" y="921"/>
                </a:cubicBezTo>
                <a:cubicBezTo>
                  <a:pt x="344" y="915"/>
                  <a:pt x="315" y="906"/>
                  <a:pt x="287" y="894"/>
                </a:cubicBezTo>
                <a:cubicBezTo>
                  <a:pt x="259" y="883"/>
                  <a:pt x="232" y="868"/>
                  <a:pt x="207" y="851"/>
                </a:cubicBezTo>
                <a:cubicBezTo>
                  <a:pt x="181" y="835"/>
                  <a:pt x="158" y="815"/>
                  <a:pt x="136" y="794"/>
                </a:cubicBezTo>
                <a:cubicBezTo>
                  <a:pt x="115" y="772"/>
                  <a:pt x="96" y="749"/>
                  <a:pt x="79" y="723"/>
                </a:cubicBezTo>
                <a:cubicBezTo>
                  <a:pt x="62" y="698"/>
                  <a:pt x="47" y="671"/>
                  <a:pt x="36" y="643"/>
                </a:cubicBezTo>
                <a:cubicBezTo>
                  <a:pt x="24" y="615"/>
                  <a:pt x="15" y="586"/>
                  <a:pt x="9" y="556"/>
                </a:cubicBezTo>
                <a:cubicBezTo>
                  <a:pt x="3" y="526"/>
                  <a:pt x="0" y="496"/>
                  <a:pt x="0" y="465"/>
                </a:cubicBezTo>
                <a:cubicBezTo>
                  <a:pt x="0" y="435"/>
                  <a:pt x="3" y="405"/>
                  <a:pt x="9" y="375"/>
                </a:cubicBezTo>
                <a:cubicBezTo>
                  <a:pt x="15" y="345"/>
                  <a:pt x="24" y="316"/>
                  <a:pt x="36" y="288"/>
                </a:cubicBezTo>
                <a:cubicBezTo>
                  <a:pt x="47" y="260"/>
                  <a:pt x="62" y="233"/>
                  <a:pt x="79" y="208"/>
                </a:cubicBezTo>
                <a:cubicBezTo>
                  <a:pt x="96" y="182"/>
                  <a:pt x="115" y="159"/>
                  <a:pt x="136" y="137"/>
                </a:cubicBezTo>
                <a:cubicBezTo>
                  <a:pt x="158" y="116"/>
                  <a:pt x="181" y="96"/>
                  <a:pt x="207" y="78"/>
                </a:cubicBezTo>
                <a:cubicBezTo>
                  <a:pt x="232" y="61"/>
                  <a:pt x="259" y="47"/>
                  <a:pt x="287" y="36"/>
                </a:cubicBezTo>
                <a:cubicBezTo>
                  <a:pt x="315" y="24"/>
                  <a:pt x="344" y="15"/>
                  <a:pt x="374" y="9"/>
                </a:cubicBezTo>
                <a:cubicBezTo>
                  <a:pt x="404" y="3"/>
                  <a:pt x="434" y="0"/>
                  <a:pt x="466" y="0"/>
                </a:cubicBezTo>
                <a:cubicBezTo>
                  <a:pt x="496" y="0"/>
                  <a:pt x="526" y="3"/>
                  <a:pt x="556" y="9"/>
                </a:cubicBezTo>
                <a:cubicBezTo>
                  <a:pt x="586" y="15"/>
                  <a:pt x="615" y="24"/>
                  <a:pt x="643" y="36"/>
                </a:cubicBezTo>
                <a:cubicBezTo>
                  <a:pt x="671" y="47"/>
                  <a:pt x="698" y="61"/>
                  <a:pt x="724" y="78"/>
                </a:cubicBezTo>
                <a:cubicBezTo>
                  <a:pt x="749" y="96"/>
                  <a:pt x="772" y="116"/>
                  <a:pt x="794" y="137"/>
                </a:cubicBezTo>
                <a:cubicBezTo>
                  <a:pt x="815" y="159"/>
                  <a:pt x="835" y="182"/>
                  <a:pt x="852" y="208"/>
                </a:cubicBezTo>
                <a:cubicBezTo>
                  <a:pt x="869" y="233"/>
                  <a:pt x="883" y="260"/>
                  <a:pt x="895" y="288"/>
                </a:cubicBezTo>
                <a:cubicBezTo>
                  <a:pt x="906" y="316"/>
                  <a:pt x="915" y="345"/>
                  <a:pt x="921" y="375"/>
                </a:cubicBezTo>
                <a:cubicBezTo>
                  <a:pt x="927" y="405"/>
                  <a:pt x="930" y="435"/>
                  <a:pt x="930" y="465"/>
                </a:cubicBezTo>
                <a:close/>
              </a:path>
            </a:pathLst>
          </a:custGeom>
          <a:solidFill>
            <a:srgbClr val="1e40af"/>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698" name="" descr=""/>
          <p:cNvPicPr/>
          <p:nvPr/>
        </p:nvPicPr>
        <p:blipFill>
          <a:blip r:embed="rId19"/>
          <a:stretch/>
        </p:blipFill>
        <p:spPr>
          <a:xfrm>
            <a:off x="5799600" y="4245120"/>
            <a:ext cx="100080" cy="133200"/>
          </a:xfrm>
          <a:prstGeom prst="rect">
            <a:avLst/>
          </a:prstGeom>
          <a:noFill/>
          <a:ln w="0">
            <a:noFill/>
          </a:ln>
        </p:spPr>
      </p:pic>
      <p:sp>
        <p:nvSpPr>
          <p:cNvPr id="1699" name=""/>
          <p:cNvSpPr txBox="1"/>
          <p:nvPr/>
        </p:nvSpPr>
        <p:spPr>
          <a:xfrm>
            <a:off x="5899680" y="3155400"/>
            <a:ext cx="1350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战</a:t>
            </a:r>
            <a:endParaRPr b="0" lang="en-US" sz="1050" strike="noStrike" u="none">
              <a:solidFill>
                <a:srgbClr val="000000"/>
              </a:solidFill>
              <a:effectLst/>
              <a:uFillTx/>
              <a:latin typeface="Times New Roman"/>
            </a:endParaRPr>
          </a:p>
        </p:txBody>
      </p:sp>
      <p:sp>
        <p:nvSpPr>
          <p:cNvPr id="1700" name=""/>
          <p:cNvSpPr txBox="1"/>
          <p:nvPr/>
        </p:nvSpPr>
        <p:spPr>
          <a:xfrm>
            <a:off x="6150600" y="4185720"/>
            <a:ext cx="80532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核心价值</a:t>
            </a:r>
            <a:endParaRPr b="0" lang="en-US" sz="1580" strike="noStrike" u="none">
              <a:solidFill>
                <a:srgbClr val="000000"/>
              </a:solidFill>
              <a:effectLst/>
              <a:uFillTx/>
              <a:latin typeface="Times New Roman"/>
            </a:endParaRPr>
          </a:p>
        </p:txBody>
      </p:sp>
      <p:sp>
        <p:nvSpPr>
          <p:cNvPr id="1701" name=""/>
          <p:cNvSpPr txBox="1"/>
          <p:nvPr/>
        </p:nvSpPr>
        <p:spPr>
          <a:xfrm>
            <a:off x="5682600" y="4626360"/>
            <a:ext cx="42922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在数字化时代，业务无损恢复不仅是技术优势，更是企业核心竞争力的体</a:t>
            </a:r>
            <a:endParaRPr b="0" lang="en-US" sz="1050" strike="noStrike" u="none">
              <a:solidFill>
                <a:srgbClr val="000000"/>
              </a:solidFill>
              <a:effectLst/>
              <a:uFillTx/>
              <a:latin typeface="Times New Roman"/>
            </a:endParaRPr>
          </a:p>
        </p:txBody>
      </p:sp>
      <p:sp>
        <p:nvSpPr>
          <p:cNvPr id="1702" name=""/>
          <p:cNvSpPr txBox="1"/>
          <p:nvPr/>
        </p:nvSpPr>
        <p:spPr>
          <a:xfrm>
            <a:off x="5682600" y="4826880"/>
            <a:ext cx="42922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现。随着技术的不断进步，更多行业和企业将受益于这一关键技术，从而</a:t>
            </a:r>
            <a:endParaRPr b="0" lang="en-US" sz="1050" strike="noStrike" u="none">
              <a:solidFill>
                <a:srgbClr val="000000"/>
              </a:solidFill>
              <a:effectLst/>
              <a:uFillTx/>
              <a:latin typeface="Times New Roman"/>
            </a:endParaRPr>
          </a:p>
        </p:txBody>
      </p:sp>
      <p:sp>
        <p:nvSpPr>
          <p:cNvPr id="1703" name=""/>
          <p:cNvSpPr txBox="1"/>
          <p:nvPr/>
        </p:nvSpPr>
        <p:spPr>
          <a:xfrm>
            <a:off x="5682600" y="5027400"/>
            <a:ext cx="3085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在瞬息万变的市场环境中保持稳定运营和持续增长。</a:t>
            </a:r>
            <a:endParaRPr b="0" lang="en-US" sz="1050" strike="noStrike" u="none">
              <a:solidFill>
                <a:srgbClr val="000000"/>
              </a:solidFill>
              <a:effectLst/>
              <a:uFillTx/>
              <a:latin typeface="Times New Roman"/>
            </a:endParaRPr>
          </a:p>
        </p:txBody>
      </p:sp>
      <p:sp>
        <p:nvSpPr>
          <p:cNvPr id="1704" name=""/>
          <p:cNvSpPr txBox="1"/>
          <p:nvPr/>
        </p:nvSpPr>
        <p:spPr>
          <a:xfrm>
            <a:off x="5849640" y="5500080"/>
            <a:ext cx="133200" cy="157320"/>
          </a:xfrm>
          <a:prstGeom prst="rect">
            <a:avLst/>
          </a:prstGeom>
          <a:noFill/>
          <a:ln w="0">
            <a:noFill/>
          </a:ln>
        </p:spPr>
        <p:txBody>
          <a:bodyPr wrap="none" lIns="0" rIns="0" tIns="0" bIns="0" anchor="t">
            <a:spAutoFit/>
          </a:bodyPr>
          <a:p>
            <a:r>
              <a:rPr b="0" lang="en-US" sz="1050" strike="noStrike" u="none">
                <a:solidFill>
                  <a:srgbClr val="1e40af"/>
                </a:solidFill>
                <a:effectLst/>
                <a:uFillTx/>
                <a:latin typeface="DejaVuSans"/>
                <a:ea typeface="DejaVuSans"/>
              </a:rPr>
              <a:t>"</a:t>
            </a:r>
            <a:endParaRPr b="0" lang="en-US" sz="1050" strike="noStrike" u="none">
              <a:solidFill>
                <a:srgbClr val="000000"/>
              </a:solidFill>
              <a:effectLst/>
              <a:uFillTx/>
              <a:latin typeface="Times New Roman"/>
            </a:endParaRPr>
          </a:p>
        </p:txBody>
      </p:sp>
      <p:sp>
        <p:nvSpPr>
          <p:cNvPr id="1705" name=""/>
          <p:cNvSpPr txBox="1"/>
          <p:nvPr/>
        </p:nvSpPr>
        <p:spPr>
          <a:xfrm>
            <a:off x="5911200" y="5495400"/>
            <a:ext cx="3889800" cy="169560"/>
          </a:xfrm>
          <a:prstGeom prst="rect">
            <a:avLst/>
          </a:prstGeom>
          <a:noFill/>
          <a:ln w="0">
            <a:noFill/>
          </a:ln>
        </p:spPr>
        <p:txBody>
          <a:bodyPr wrap="none" lIns="0" rIns="0" tIns="0" bIns="0" anchor="t">
            <a:spAutoFit/>
          </a:bodyPr>
          <a:p>
            <a:r>
              <a:rPr b="0" lang="zh-CN" sz="1050" strike="noStrike" u="none">
                <a:solidFill>
                  <a:srgbClr val="1e40af"/>
                </a:solidFill>
                <a:effectLst/>
                <a:uFillTx/>
                <a:latin typeface="WenQuanYiZenHei"/>
                <a:ea typeface="WenQuanYiZenHei"/>
              </a:rPr>
              <a:t>业务无损恢复技术将成为企业数字化转型的关键基石，为构建高韧</a:t>
            </a:r>
            <a:endParaRPr b="0" lang="en-US" sz="1050" strike="noStrike" u="none">
              <a:solidFill>
                <a:srgbClr val="000000"/>
              </a:solidFill>
              <a:effectLst/>
              <a:uFillTx/>
              <a:latin typeface="Times New Roman"/>
            </a:endParaRPr>
          </a:p>
        </p:txBody>
      </p:sp>
      <p:sp>
        <p:nvSpPr>
          <p:cNvPr id="1706" name=""/>
          <p:cNvSpPr txBox="1"/>
          <p:nvPr/>
        </p:nvSpPr>
        <p:spPr>
          <a:xfrm>
            <a:off x="5849640" y="5695920"/>
            <a:ext cx="135000" cy="169560"/>
          </a:xfrm>
          <a:prstGeom prst="rect">
            <a:avLst/>
          </a:prstGeom>
          <a:noFill/>
          <a:ln w="0">
            <a:noFill/>
          </a:ln>
        </p:spPr>
        <p:txBody>
          <a:bodyPr wrap="none" lIns="0" rIns="0" tIns="0" bIns="0" anchor="t">
            <a:spAutoFit/>
          </a:bodyPr>
          <a:p>
            <a:r>
              <a:rPr b="0" lang="zh-CN" sz="1050" strike="noStrike" u="none">
                <a:solidFill>
                  <a:srgbClr val="1e40af"/>
                </a:solidFill>
                <a:effectLst/>
                <a:uFillTx/>
                <a:latin typeface="WenQuanYiZenHei"/>
                <a:ea typeface="WenQuanYiZenHei"/>
              </a:rPr>
              <a:t>性</a:t>
            </a:r>
            <a:endParaRPr b="0" lang="en-US" sz="1050" strike="noStrike" u="none">
              <a:solidFill>
                <a:srgbClr val="000000"/>
              </a:solidFill>
              <a:effectLst/>
              <a:uFillTx/>
              <a:latin typeface="Times New Roman"/>
            </a:endParaRPr>
          </a:p>
        </p:txBody>
      </p:sp>
      <p:sp>
        <p:nvSpPr>
          <p:cNvPr id="1707" name=""/>
          <p:cNvSpPr txBox="1"/>
          <p:nvPr/>
        </p:nvSpPr>
        <p:spPr>
          <a:xfrm>
            <a:off x="5983560" y="5700600"/>
            <a:ext cx="133200" cy="157320"/>
          </a:xfrm>
          <a:prstGeom prst="rect">
            <a:avLst/>
          </a:prstGeom>
          <a:noFill/>
          <a:ln w="0">
            <a:noFill/>
          </a:ln>
        </p:spPr>
        <p:txBody>
          <a:bodyPr wrap="none" lIns="0" rIns="0" tIns="0" bIns="0" anchor="t">
            <a:spAutoFit/>
          </a:bodyPr>
          <a:p>
            <a:r>
              <a:rPr b="0" lang="en-US" sz="1050" strike="noStrike" u="none">
                <a:solidFill>
                  <a:srgbClr val="1e40af"/>
                </a:solidFill>
                <a:effectLst/>
                <a:uFillTx/>
                <a:latin typeface="DejaVuSans"/>
                <a:ea typeface="DejaVuSans"/>
              </a:rPr>
              <a:t>IT</a:t>
            </a:r>
            <a:endParaRPr b="0" lang="en-US" sz="1050" strike="noStrike" u="none">
              <a:solidFill>
                <a:srgbClr val="000000"/>
              </a:solidFill>
              <a:effectLst/>
              <a:uFillTx/>
              <a:latin typeface="Times New Roman"/>
            </a:endParaRPr>
          </a:p>
        </p:txBody>
      </p:sp>
      <p:sp>
        <p:nvSpPr>
          <p:cNvPr id="1708" name=""/>
          <p:cNvSpPr txBox="1"/>
          <p:nvPr/>
        </p:nvSpPr>
        <p:spPr>
          <a:xfrm>
            <a:off x="6104520" y="5695920"/>
            <a:ext cx="1207800" cy="169560"/>
          </a:xfrm>
          <a:prstGeom prst="rect">
            <a:avLst/>
          </a:prstGeom>
          <a:noFill/>
          <a:ln w="0">
            <a:noFill/>
          </a:ln>
        </p:spPr>
        <p:txBody>
          <a:bodyPr wrap="none" lIns="0" rIns="0" tIns="0" bIns="0" anchor="t">
            <a:spAutoFit/>
          </a:bodyPr>
          <a:p>
            <a:r>
              <a:rPr b="0" lang="zh-CN" sz="1050" strike="noStrike" u="none">
                <a:solidFill>
                  <a:srgbClr val="1e40af"/>
                </a:solidFill>
                <a:effectLst/>
                <a:uFillTx/>
                <a:latin typeface="WenQuanYiZenHei"/>
                <a:ea typeface="WenQuanYiZenHei"/>
              </a:rPr>
              <a:t>系统提供坚实保障。</a:t>
            </a:r>
            <a:endParaRPr b="0" lang="en-US" sz="1050" strike="noStrike" u="none">
              <a:solidFill>
                <a:srgbClr val="000000"/>
              </a:solidFill>
              <a:effectLst/>
              <a:uFillTx/>
              <a:latin typeface="Times New Roman"/>
            </a:endParaRPr>
          </a:p>
        </p:txBody>
      </p:sp>
      <p:sp>
        <p:nvSpPr>
          <p:cNvPr id="1709" name=""/>
          <p:cNvSpPr/>
          <p:nvPr/>
        </p:nvSpPr>
        <p:spPr>
          <a:xfrm>
            <a:off x="0" y="6484680"/>
            <a:ext cx="10696680" cy="401400"/>
          </a:xfrm>
          <a:custGeom>
            <a:avLst/>
            <a:gdLst/>
            <a:ahLst/>
            <a:rect l="0" t="0" r="r" b="b"/>
            <a:pathLst>
              <a:path w="29713" h="1115">
                <a:moveTo>
                  <a:pt x="0" y="0"/>
                </a:moveTo>
                <a:lnTo>
                  <a:pt x="29713" y="0"/>
                </a:lnTo>
                <a:lnTo>
                  <a:pt x="29713" y="1115"/>
                </a:lnTo>
                <a:lnTo>
                  <a:pt x="0" y="1115"/>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10" name=""/>
          <p:cNvSpPr txBox="1"/>
          <p:nvPr/>
        </p:nvSpPr>
        <p:spPr>
          <a:xfrm>
            <a:off x="7308000" y="5700600"/>
            <a:ext cx="133200" cy="157320"/>
          </a:xfrm>
          <a:prstGeom prst="rect">
            <a:avLst/>
          </a:prstGeom>
          <a:noFill/>
          <a:ln w="0">
            <a:noFill/>
          </a:ln>
        </p:spPr>
        <p:txBody>
          <a:bodyPr wrap="none" lIns="0" rIns="0" tIns="0" bIns="0" anchor="t">
            <a:spAutoFit/>
          </a:bodyPr>
          <a:p>
            <a:r>
              <a:rPr b="0" lang="en-US" sz="1050" strike="noStrike" u="none">
                <a:solidFill>
                  <a:srgbClr val="1e40af"/>
                </a:solidFill>
                <a:effectLst/>
                <a:uFillTx/>
                <a:latin typeface="DejaVuSans"/>
                <a:ea typeface="DejaVuSans"/>
              </a:rPr>
              <a:t>"</a:t>
            </a:r>
            <a:endParaRPr b="0" lang="en-US" sz="1050" strike="noStrike" u="none">
              <a:solidFill>
                <a:srgbClr val="000000"/>
              </a:solidFill>
              <a:effectLst/>
              <a:uFillTx/>
              <a:latin typeface="Times New Roman"/>
            </a:endParaRPr>
          </a:p>
        </p:txBody>
      </p:sp>
      <p:sp>
        <p:nvSpPr>
          <p:cNvPr id="1711" name=""/>
          <p:cNvSpPr txBox="1"/>
          <p:nvPr/>
        </p:nvSpPr>
        <p:spPr>
          <a:xfrm>
            <a:off x="534960" y="6598440"/>
            <a:ext cx="2414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业务无损恢复：技术深析与行业应用案例</a:t>
            </a:r>
            <a:endParaRPr b="0" lang="en-US" sz="1050" strike="noStrike" u="none">
              <a:solidFill>
                <a:srgbClr val="000000"/>
              </a:solidFill>
              <a:effectLst/>
              <a:uFillTx/>
              <a:latin typeface="Times New Roman"/>
            </a:endParaRPr>
          </a:p>
        </p:txBody>
      </p:sp>
      <p:sp>
        <p:nvSpPr>
          <p:cNvPr id="1712" name=""/>
          <p:cNvSpPr txBox="1"/>
          <p:nvPr/>
        </p:nvSpPr>
        <p:spPr>
          <a:xfrm>
            <a:off x="9691560" y="6603120"/>
            <a:ext cx="47232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24 / 24</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
          <p:cNvSpPr/>
          <p:nvPr/>
        </p:nvSpPr>
        <p:spPr>
          <a:xfrm>
            <a:off x="0" y="0"/>
            <a:ext cx="10696680" cy="6159240"/>
          </a:xfrm>
          <a:custGeom>
            <a:avLst/>
            <a:gdLst/>
            <a:ahLst/>
            <a:rect l="0" t="0" r="r" b="b"/>
            <a:pathLst>
              <a:path w="29713" h="17109">
                <a:moveTo>
                  <a:pt x="0" y="0"/>
                </a:moveTo>
                <a:lnTo>
                  <a:pt x="29713" y="0"/>
                </a:lnTo>
                <a:lnTo>
                  <a:pt x="29713" y="17109"/>
                </a:lnTo>
                <a:lnTo>
                  <a:pt x="0" y="17109"/>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95" name="" descr=""/>
          <p:cNvPicPr/>
          <p:nvPr/>
        </p:nvPicPr>
        <p:blipFill>
          <a:blip r:embed="rId1"/>
          <a:stretch/>
        </p:blipFill>
        <p:spPr>
          <a:xfrm>
            <a:off x="0" y="0"/>
            <a:ext cx="10696320" cy="6158520"/>
          </a:xfrm>
          <a:prstGeom prst="rect">
            <a:avLst/>
          </a:prstGeom>
          <a:noFill/>
          <a:ln w="0">
            <a:noFill/>
          </a:ln>
        </p:spPr>
      </p:pic>
      <p:pic>
        <p:nvPicPr>
          <p:cNvPr id="96" name="" descr=""/>
          <p:cNvPicPr/>
          <p:nvPr/>
        </p:nvPicPr>
        <p:blipFill>
          <a:blip r:embed="rId2"/>
          <a:stretch/>
        </p:blipFill>
        <p:spPr>
          <a:xfrm>
            <a:off x="0" y="0"/>
            <a:ext cx="10696320" cy="735120"/>
          </a:xfrm>
          <a:prstGeom prst="rect">
            <a:avLst/>
          </a:prstGeom>
          <a:noFill/>
          <a:ln w="0">
            <a:noFill/>
          </a:ln>
        </p:spPr>
      </p:pic>
      <p:sp>
        <p:nvSpPr>
          <p:cNvPr id="97" name=""/>
          <p:cNvSpPr/>
          <p:nvPr/>
        </p:nvSpPr>
        <p:spPr>
          <a:xfrm>
            <a:off x="534600" y="1270080"/>
            <a:ext cx="9627480" cy="1245600"/>
          </a:xfrm>
          <a:custGeom>
            <a:avLst/>
            <a:gdLst/>
            <a:ahLst/>
            <a:rect l="0" t="0" r="r" b="b"/>
            <a:pathLst>
              <a:path w="26743" h="3460">
                <a:moveTo>
                  <a:pt x="0" y="3274"/>
                </a:moveTo>
                <a:lnTo>
                  <a:pt x="0" y="186"/>
                </a:lnTo>
                <a:cubicBezTo>
                  <a:pt x="0" y="173"/>
                  <a:pt x="1" y="161"/>
                  <a:pt x="4" y="149"/>
                </a:cubicBezTo>
                <a:cubicBezTo>
                  <a:pt x="6" y="137"/>
                  <a:pt x="10" y="126"/>
                  <a:pt x="14" y="115"/>
                </a:cubicBezTo>
                <a:cubicBezTo>
                  <a:pt x="19" y="103"/>
                  <a:pt x="25" y="93"/>
                  <a:pt x="31" y="82"/>
                </a:cubicBezTo>
                <a:cubicBezTo>
                  <a:pt x="38" y="72"/>
                  <a:pt x="46" y="63"/>
                  <a:pt x="55" y="54"/>
                </a:cubicBezTo>
                <a:cubicBezTo>
                  <a:pt x="63" y="46"/>
                  <a:pt x="73" y="38"/>
                  <a:pt x="83" y="31"/>
                </a:cubicBezTo>
                <a:cubicBezTo>
                  <a:pt x="93" y="24"/>
                  <a:pt x="104" y="19"/>
                  <a:pt x="115" y="14"/>
                </a:cubicBezTo>
                <a:cubicBezTo>
                  <a:pt x="126" y="9"/>
                  <a:pt x="138" y="6"/>
                  <a:pt x="150" y="3"/>
                </a:cubicBezTo>
                <a:cubicBezTo>
                  <a:pt x="162" y="1"/>
                  <a:pt x="174" y="0"/>
                  <a:pt x="186" y="0"/>
                </a:cubicBezTo>
                <a:lnTo>
                  <a:pt x="26557" y="0"/>
                </a:lnTo>
                <a:cubicBezTo>
                  <a:pt x="26569" y="0"/>
                  <a:pt x="26581" y="1"/>
                  <a:pt x="26593" y="3"/>
                </a:cubicBezTo>
                <a:cubicBezTo>
                  <a:pt x="26605" y="6"/>
                  <a:pt x="26617" y="9"/>
                  <a:pt x="26628" y="14"/>
                </a:cubicBezTo>
                <a:cubicBezTo>
                  <a:pt x="26639" y="19"/>
                  <a:pt x="26650" y="24"/>
                  <a:pt x="26660" y="31"/>
                </a:cubicBezTo>
                <a:cubicBezTo>
                  <a:pt x="26670" y="38"/>
                  <a:pt x="26680" y="46"/>
                  <a:pt x="26688" y="54"/>
                </a:cubicBezTo>
                <a:cubicBezTo>
                  <a:pt x="26697" y="63"/>
                  <a:pt x="26704" y="72"/>
                  <a:pt x="26711" y="82"/>
                </a:cubicBezTo>
                <a:cubicBezTo>
                  <a:pt x="26718" y="93"/>
                  <a:pt x="26724" y="103"/>
                  <a:pt x="26728" y="115"/>
                </a:cubicBezTo>
                <a:cubicBezTo>
                  <a:pt x="26733" y="126"/>
                  <a:pt x="26737" y="137"/>
                  <a:pt x="26739" y="149"/>
                </a:cubicBezTo>
                <a:cubicBezTo>
                  <a:pt x="26741" y="161"/>
                  <a:pt x="26743" y="173"/>
                  <a:pt x="26743" y="186"/>
                </a:cubicBezTo>
                <a:lnTo>
                  <a:pt x="26743" y="3274"/>
                </a:lnTo>
                <a:cubicBezTo>
                  <a:pt x="26743" y="3286"/>
                  <a:pt x="26741" y="3298"/>
                  <a:pt x="26739" y="3310"/>
                </a:cubicBezTo>
                <a:cubicBezTo>
                  <a:pt x="26737" y="3322"/>
                  <a:pt x="26733" y="3334"/>
                  <a:pt x="26728" y="3345"/>
                </a:cubicBezTo>
                <a:cubicBezTo>
                  <a:pt x="26724" y="3356"/>
                  <a:pt x="26718" y="3367"/>
                  <a:pt x="26711" y="3377"/>
                </a:cubicBezTo>
                <a:cubicBezTo>
                  <a:pt x="26704" y="3387"/>
                  <a:pt x="26697" y="3397"/>
                  <a:pt x="26688" y="3405"/>
                </a:cubicBezTo>
                <a:cubicBezTo>
                  <a:pt x="26680" y="3414"/>
                  <a:pt x="26670" y="3422"/>
                  <a:pt x="26660" y="3428"/>
                </a:cubicBezTo>
                <a:cubicBezTo>
                  <a:pt x="26650" y="3435"/>
                  <a:pt x="26639" y="3441"/>
                  <a:pt x="26628" y="3445"/>
                </a:cubicBezTo>
                <a:cubicBezTo>
                  <a:pt x="26617" y="3450"/>
                  <a:pt x="26605" y="3454"/>
                  <a:pt x="26593" y="3456"/>
                </a:cubicBezTo>
                <a:cubicBezTo>
                  <a:pt x="26581" y="3458"/>
                  <a:pt x="26569" y="3460"/>
                  <a:pt x="26557" y="3460"/>
                </a:cubicBezTo>
                <a:lnTo>
                  <a:pt x="186" y="3460"/>
                </a:lnTo>
                <a:cubicBezTo>
                  <a:pt x="174" y="3460"/>
                  <a:pt x="162" y="3458"/>
                  <a:pt x="150" y="3456"/>
                </a:cubicBezTo>
                <a:cubicBezTo>
                  <a:pt x="138" y="3454"/>
                  <a:pt x="126" y="3450"/>
                  <a:pt x="115" y="3445"/>
                </a:cubicBezTo>
                <a:cubicBezTo>
                  <a:pt x="104" y="3441"/>
                  <a:pt x="93" y="3435"/>
                  <a:pt x="83" y="3428"/>
                </a:cubicBezTo>
                <a:cubicBezTo>
                  <a:pt x="73" y="3422"/>
                  <a:pt x="63" y="3414"/>
                  <a:pt x="55" y="3405"/>
                </a:cubicBezTo>
                <a:cubicBezTo>
                  <a:pt x="46" y="3397"/>
                  <a:pt x="38" y="3387"/>
                  <a:pt x="31" y="3377"/>
                </a:cubicBezTo>
                <a:cubicBezTo>
                  <a:pt x="25" y="3367"/>
                  <a:pt x="19" y="3356"/>
                  <a:pt x="14" y="3345"/>
                </a:cubicBezTo>
                <a:cubicBezTo>
                  <a:pt x="10" y="3334"/>
                  <a:pt x="6" y="3322"/>
                  <a:pt x="4" y="3310"/>
                </a:cubicBezTo>
                <a:cubicBezTo>
                  <a:pt x="1" y="3298"/>
                  <a:pt x="0" y="3286"/>
                  <a:pt x="0" y="3274"/>
                </a:cubicBezTo>
                <a:close/>
              </a:path>
            </a:pathLst>
          </a:custGeom>
          <a:solidFill>
            <a:srgbClr val="ffffff">
              <a:alpha val="90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98" name="" descr=""/>
          <p:cNvPicPr/>
          <p:nvPr/>
        </p:nvPicPr>
        <p:blipFill>
          <a:blip r:embed="rId3"/>
          <a:stretch/>
        </p:blipFill>
        <p:spPr>
          <a:xfrm>
            <a:off x="802080" y="1562760"/>
            <a:ext cx="225360" cy="250200"/>
          </a:xfrm>
          <a:prstGeom prst="rect">
            <a:avLst/>
          </a:prstGeom>
          <a:noFill/>
          <a:ln w="0">
            <a:noFill/>
          </a:ln>
        </p:spPr>
      </p:pic>
      <p:sp>
        <p:nvSpPr>
          <p:cNvPr id="99" name=""/>
          <p:cNvSpPr txBox="1"/>
          <p:nvPr/>
        </p:nvSpPr>
        <p:spPr>
          <a:xfrm>
            <a:off x="534960" y="178200"/>
            <a:ext cx="3903840" cy="378360"/>
          </a:xfrm>
          <a:prstGeom prst="rect">
            <a:avLst/>
          </a:prstGeom>
          <a:noFill/>
          <a:ln w="0">
            <a:noFill/>
          </a:ln>
        </p:spPr>
        <p:txBody>
          <a:bodyPr wrap="none" lIns="0" rIns="0" tIns="0" bIns="0" anchor="t">
            <a:spAutoFit/>
          </a:bodyPr>
          <a:p>
            <a:r>
              <a:rPr b="0" lang="zh-CN" sz="2370" strike="noStrike" u="none">
                <a:solidFill>
                  <a:srgbClr val="ffffff"/>
                </a:solidFill>
                <a:effectLst/>
                <a:uFillTx/>
                <a:latin typeface="WenQuanYiZenHei"/>
                <a:ea typeface="WenQuanYiZenHei"/>
              </a:rPr>
              <a:t>业务无损恢复的定义与重要性</a:t>
            </a:r>
            <a:endParaRPr b="0" lang="en-US" sz="2370" strike="noStrike" u="none">
              <a:solidFill>
                <a:srgbClr val="000000"/>
              </a:solidFill>
              <a:effectLst/>
              <a:uFillTx/>
              <a:latin typeface="Times New Roman"/>
            </a:endParaRPr>
          </a:p>
        </p:txBody>
      </p:sp>
      <p:sp>
        <p:nvSpPr>
          <p:cNvPr id="100" name=""/>
          <p:cNvSpPr txBox="1"/>
          <p:nvPr/>
        </p:nvSpPr>
        <p:spPr>
          <a:xfrm>
            <a:off x="1128240" y="1530360"/>
            <a:ext cx="1006560" cy="317520"/>
          </a:xfrm>
          <a:prstGeom prst="rect">
            <a:avLst/>
          </a:prstGeom>
          <a:noFill/>
          <a:ln w="0">
            <a:noFill/>
          </a:ln>
        </p:spPr>
        <p:txBody>
          <a:bodyPr wrap="none" lIns="0" rIns="0" tIns="0" bIns="0" anchor="t">
            <a:spAutoFit/>
          </a:bodyPr>
          <a:p>
            <a:r>
              <a:rPr b="0" lang="zh-CN" sz="1979" strike="noStrike" u="none">
                <a:solidFill>
                  <a:srgbClr val="1e3a8a"/>
                </a:solidFill>
                <a:effectLst/>
                <a:uFillTx/>
                <a:latin typeface="WenQuanYiZenHei"/>
                <a:ea typeface="WenQuanYiZenHei"/>
              </a:rPr>
              <a:t>核心定义</a:t>
            </a:r>
            <a:endParaRPr b="0" lang="en-US" sz="1979" strike="noStrike" u="none">
              <a:solidFill>
                <a:srgbClr val="000000"/>
              </a:solidFill>
              <a:effectLst/>
              <a:uFillTx/>
              <a:latin typeface="Times New Roman"/>
            </a:endParaRPr>
          </a:p>
        </p:txBody>
      </p:sp>
      <p:sp>
        <p:nvSpPr>
          <p:cNvPr id="101" name=""/>
          <p:cNvSpPr/>
          <p:nvPr/>
        </p:nvSpPr>
        <p:spPr>
          <a:xfrm>
            <a:off x="534600" y="2849400"/>
            <a:ext cx="3075840" cy="1805400"/>
          </a:xfrm>
          <a:custGeom>
            <a:avLst/>
            <a:gdLst/>
            <a:ahLst/>
            <a:rect l="0" t="0" r="r" b="b"/>
            <a:pathLst>
              <a:path w="8544" h="5015">
                <a:moveTo>
                  <a:pt x="0" y="4829"/>
                </a:moveTo>
                <a:lnTo>
                  <a:pt x="0" y="186"/>
                </a:lnTo>
                <a:cubicBezTo>
                  <a:pt x="0" y="174"/>
                  <a:pt x="1" y="162"/>
                  <a:pt x="4" y="150"/>
                </a:cubicBezTo>
                <a:cubicBezTo>
                  <a:pt x="6" y="138"/>
                  <a:pt x="10" y="126"/>
                  <a:pt x="14" y="115"/>
                </a:cubicBezTo>
                <a:cubicBezTo>
                  <a:pt x="19" y="104"/>
                  <a:pt x="25" y="93"/>
                  <a:pt x="31" y="83"/>
                </a:cubicBezTo>
                <a:cubicBezTo>
                  <a:pt x="38" y="73"/>
                  <a:pt x="46" y="63"/>
                  <a:pt x="55" y="55"/>
                </a:cubicBezTo>
                <a:cubicBezTo>
                  <a:pt x="63" y="46"/>
                  <a:pt x="73" y="38"/>
                  <a:pt x="83" y="31"/>
                </a:cubicBezTo>
                <a:cubicBezTo>
                  <a:pt x="93" y="25"/>
                  <a:pt x="104" y="19"/>
                  <a:pt x="115" y="14"/>
                </a:cubicBezTo>
                <a:cubicBezTo>
                  <a:pt x="126" y="10"/>
                  <a:pt x="138" y="6"/>
                  <a:pt x="150" y="4"/>
                </a:cubicBezTo>
                <a:cubicBezTo>
                  <a:pt x="162" y="1"/>
                  <a:pt x="174" y="0"/>
                  <a:pt x="186" y="0"/>
                </a:cubicBezTo>
                <a:lnTo>
                  <a:pt x="8358" y="0"/>
                </a:lnTo>
                <a:cubicBezTo>
                  <a:pt x="8370" y="0"/>
                  <a:pt x="8382" y="1"/>
                  <a:pt x="8394" y="4"/>
                </a:cubicBezTo>
                <a:cubicBezTo>
                  <a:pt x="8406" y="6"/>
                  <a:pt x="8418" y="10"/>
                  <a:pt x="8429" y="14"/>
                </a:cubicBezTo>
                <a:cubicBezTo>
                  <a:pt x="8440" y="19"/>
                  <a:pt x="8451" y="25"/>
                  <a:pt x="8461" y="31"/>
                </a:cubicBezTo>
                <a:cubicBezTo>
                  <a:pt x="8471" y="38"/>
                  <a:pt x="8481" y="46"/>
                  <a:pt x="8489" y="55"/>
                </a:cubicBezTo>
                <a:cubicBezTo>
                  <a:pt x="8498" y="63"/>
                  <a:pt x="8505" y="73"/>
                  <a:pt x="8512" y="83"/>
                </a:cubicBezTo>
                <a:cubicBezTo>
                  <a:pt x="8519" y="93"/>
                  <a:pt x="8525" y="104"/>
                  <a:pt x="8529" y="115"/>
                </a:cubicBezTo>
                <a:cubicBezTo>
                  <a:pt x="8534" y="126"/>
                  <a:pt x="8538" y="138"/>
                  <a:pt x="8540" y="150"/>
                </a:cubicBezTo>
                <a:cubicBezTo>
                  <a:pt x="8542" y="162"/>
                  <a:pt x="8544" y="174"/>
                  <a:pt x="8544" y="186"/>
                </a:cubicBezTo>
                <a:lnTo>
                  <a:pt x="8544" y="4829"/>
                </a:lnTo>
                <a:cubicBezTo>
                  <a:pt x="8544" y="4842"/>
                  <a:pt x="8542" y="4854"/>
                  <a:pt x="8540" y="4866"/>
                </a:cubicBezTo>
                <a:cubicBezTo>
                  <a:pt x="8538" y="4878"/>
                  <a:pt x="8534" y="4889"/>
                  <a:pt x="8529" y="4901"/>
                </a:cubicBezTo>
                <a:cubicBezTo>
                  <a:pt x="8525" y="4912"/>
                  <a:pt x="8519" y="4922"/>
                  <a:pt x="8512" y="4933"/>
                </a:cubicBezTo>
                <a:cubicBezTo>
                  <a:pt x="8505" y="4943"/>
                  <a:pt x="8498" y="4952"/>
                  <a:pt x="8489" y="4961"/>
                </a:cubicBezTo>
                <a:cubicBezTo>
                  <a:pt x="8481" y="4969"/>
                  <a:pt x="8471" y="4977"/>
                  <a:pt x="8461" y="4984"/>
                </a:cubicBezTo>
                <a:cubicBezTo>
                  <a:pt x="8451" y="4991"/>
                  <a:pt x="8440" y="4996"/>
                  <a:pt x="8429" y="5001"/>
                </a:cubicBezTo>
                <a:cubicBezTo>
                  <a:pt x="8418" y="5006"/>
                  <a:pt x="8406" y="5009"/>
                  <a:pt x="8394" y="5012"/>
                </a:cubicBezTo>
                <a:cubicBezTo>
                  <a:pt x="8382" y="5014"/>
                  <a:pt x="8370" y="5015"/>
                  <a:pt x="8358" y="5015"/>
                </a:cubicBezTo>
                <a:lnTo>
                  <a:pt x="186" y="5015"/>
                </a:lnTo>
                <a:cubicBezTo>
                  <a:pt x="174" y="5015"/>
                  <a:pt x="162" y="5014"/>
                  <a:pt x="150" y="5012"/>
                </a:cubicBezTo>
                <a:cubicBezTo>
                  <a:pt x="138" y="5009"/>
                  <a:pt x="126" y="5006"/>
                  <a:pt x="115" y="5001"/>
                </a:cubicBezTo>
                <a:cubicBezTo>
                  <a:pt x="104" y="4996"/>
                  <a:pt x="93" y="4991"/>
                  <a:pt x="83" y="4984"/>
                </a:cubicBezTo>
                <a:cubicBezTo>
                  <a:pt x="73" y="4977"/>
                  <a:pt x="63" y="4969"/>
                  <a:pt x="55" y="4961"/>
                </a:cubicBezTo>
                <a:cubicBezTo>
                  <a:pt x="46" y="4952"/>
                  <a:pt x="38" y="4943"/>
                  <a:pt x="31" y="4933"/>
                </a:cubicBezTo>
                <a:cubicBezTo>
                  <a:pt x="25" y="4922"/>
                  <a:pt x="19" y="4912"/>
                  <a:pt x="14" y="4901"/>
                </a:cubicBezTo>
                <a:cubicBezTo>
                  <a:pt x="10" y="4889"/>
                  <a:pt x="6" y="4878"/>
                  <a:pt x="4" y="4866"/>
                </a:cubicBezTo>
                <a:cubicBezTo>
                  <a:pt x="1" y="4854"/>
                  <a:pt x="0" y="4842"/>
                  <a:pt x="0" y="4829"/>
                </a:cubicBezTo>
                <a:close/>
              </a:path>
            </a:pathLst>
          </a:custGeom>
          <a:solidFill>
            <a:srgbClr val="ffffff">
              <a:alpha val="90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02" name=""/>
          <p:cNvSpPr/>
          <p:nvPr/>
        </p:nvSpPr>
        <p:spPr>
          <a:xfrm>
            <a:off x="1805040" y="3049920"/>
            <a:ext cx="534960" cy="535320"/>
          </a:xfrm>
          <a:custGeom>
            <a:avLst/>
            <a:gdLst/>
            <a:ahLst/>
            <a:rect l="0" t="0" r="r" b="b"/>
            <a:pathLst>
              <a:path w="1486" h="1487">
                <a:moveTo>
                  <a:pt x="1486" y="743"/>
                </a:moveTo>
                <a:cubicBezTo>
                  <a:pt x="1486" y="767"/>
                  <a:pt x="1485" y="792"/>
                  <a:pt x="1483" y="816"/>
                </a:cubicBezTo>
                <a:cubicBezTo>
                  <a:pt x="1480" y="840"/>
                  <a:pt x="1477" y="864"/>
                  <a:pt x="1472" y="888"/>
                </a:cubicBezTo>
                <a:cubicBezTo>
                  <a:pt x="1467" y="912"/>
                  <a:pt x="1461" y="935"/>
                  <a:pt x="1454" y="959"/>
                </a:cubicBezTo>
                <a:cubicBezTo>
                  <a:pt x="1447" y="982"/>
                  <a:pt x="1439" y="1005"/>
                  <a:pt x="1430" y="1027"/>
                </a:cubicBezTo>
                <a:cubicBezTo>
                  <a:pt x="1420" y="1050"/>
                  <a:pt x="1410" y="1072"/>
                  <a:pt x="1398" y="1093"/>
                </a:cubicBezTo>
                <a:cubicBezTo>
                  <a:pt x="1387" y="1115"/>
                  <a:pt x="1374" y="1136"/>
                  <a:pt x="1361" y="1156"/>
                </a:cubicBezTo>
                <a:cubicBezTo>
                  <a:pt x="1347" y="1176"/>
                  <a:pt x="1333" y="1197"/>
                  <a:pt x="1318" y="1215"/>
                </a:cubicBezTo>
                <a:cubicBezTo>
                  <a:pt x="1302" y="1234"/>
                  <a:pt x="1286" y="1252"/>
                  <a:pt x="1269" y="1269"/>
                </a:cubicBezTo>
                <a:cubicBezTo>
                  <a:pt x="1251" y="1287"/>
                  <a:pt x="1233" y="1303"/>
                  <a:pt x="1215" y="1318"/>
                </a:cubicBezTo>
                <a:cubicBezTo>
                  <a:pt x="1196" y="1334"/>
                  <a:pt x="1176" y="1348"/>
                  <a:pt x="1156" y="1362"/>
                </a:cubicBezTo>
                <a:cubicBezTo>
                  <a:pt x="1136" y="1375"/>
                  <a:pt x="1115" y="1388"/>
                  <a:pt x="1093" y="1399"/>
                </a:cubicBezTo>
                <a:cubicBezTo>
                  <a:pt x="1072" y="1411"/>
                  <a:pt x="1050" y="1421"/>
                  <a:pt x="1028" y="1430"/>
                </a:cubicBezTo>
                <a:cubicBezTo>
                  <a:pt x="1005" y="1440"/>
                  <a:pt x="982" y="1448"/>
                  <a:pt x="959" y="1455"/>
                </a:cubicBezTo>
                <a:cubicBezTo>
                  <a:pt x="936" y="1462"/>
                  <a:pt x="912" y="1468"/>
                  <a:pt x="888" y="1473"/>
                </a:cubicBezTo>
                <a:cubicBezTo>
                  <a:pt x="864" y="1477"/>
                  <a:pt x="840" y="1481"/>
                  <a:pt x="816" y="1483"/>
                </a:cubicBezTo>
                <a:cubicBezTo>
                  <a:pt x="792" y="1486"/>
                  <a:pt x="768" y="1487"/>
                  <a:pt x="743" y="1487"/>
                </a:cubicBezTo>
                <a:cubicBezTo>
                  <a:pt x="719" y="1487"/>
                  <a:pt x="695" y="1486"/>
                  <a:pt x="671" y="1483"/>
                </a:cubicBezTo>
                <a:cubicBezTo>
                  <a:pt x="646" y="1481"/>
                  <a:pt x="622" y="1477"/>
                  <a:pt x="598" y="1473"/>
                </a:cubicBezTo>
                <a:cubicBezTo>
                  <a:pt x="575" y="1468"/>
                  <a:pt x="551" y="1462"/>
                  <a:pt x="528" y="1455"/>
                </a:cubicBezTo>
                <a:cubicBezTo>
                  <a:pt x="504" y="1448"/>
                  <a:pt x="482" y="1440"/>
                  <a:pt x="459" y="1430"/>
                </a:cubicBezTo>
                <a:cubicBezTo>
                  <a:pt x="437" y="1421"/>
                  <a:pt x="415" y="1411"/>
                  <a:pt x="393" y="1399"/>
                </a:cubicBezTo>
                <a:cubicBezTo>
                  <a:pt x="372" y="1388"/>
                  <a:pt x="351" y="1375"/>
                  <a:pt x="331" y="1362"/>
                </a:cubicBezTo>
                <a:cubicBezTo>
                  <a:pt x="310" y="1348"/>
                  <a:pt x="291" y="1334"/>
                  <a:pt x="272" y="1318"/>
                </a:cubicBezTo>
                <a:cubicBezTo>
                  <a:pt x="253" y="1303"/>
                  <a:pt x="235" y="1287"/>
                  <a:pt x="218" y="1269"/>
                </a:cubicBezTo>
                <a:cubicBezTo>
                  <a:pt x="201" y="1252"/>
                  <a:pt x="185" y="1234"/>
                  <a:pt x="168" y="1215"/>
                </a:cubicBezTo>
                <a:cubicBezTo>
                  <a:pt x="153" y="1197"/>
                  <a:pt x="138" y="1176"/>
                  <a:pt x="125" y="1156"/>
                </a:cubicBezTo>
                <a:cubicBezTo>
                  <a:pt x="111" y="1136"/>
                  <a:pt x="99" y="1115"/>
                  <a:pt x="87" y="1093"/>
                </a:cubicBezTo>
                <a:cubicBezTo>
                  <a:pt x="76" y="1072"/>
                  <a:pt x="65" y="1050"/>
                  <a:pt x="56" y="1027"/>
                </a:cubicBezTo>
                <a:cubicBezTo>
                  <a:pt x="47" y="1005"/>
                  <a:pt x="39" y="982"/>
                  <a:pt x="32" y="959"/>
                </a:cubicBezTo>
                <a:cubicBezTo>
                  <a:pt x="24" y="935"/>
                  <a:pt x="19" y="912"/>
                  <a:pt x="14" y="888"/>
                </a:cubicBezTo>
                <a:cubicBezTo>
                  <a:pt x="9" y="864"/>
                  <a:pt x="5" y="840"/>
                  <a:pt x="3" y="816"/>
                </a:cubicBezTo>
                <a:cubicBezTo>
                  <a:pt x="1" y="792"/>
                  <a:pt x="0" y="767"/>
                  <a:pt x="0" y="743"/>
                </a:cubicBezTo>
                <a:cubicBezTo>
                  <a:pt x="0" y="719"/>
                  <a:pt x="1" y="694"/>
                  <a:pt x="3" y="670"/>
                </a:cubicBezTo>
                <a:cubicBezTo>
                  <a:pt x="5" y="646"/>
                  <a:pt x="9" y="622"/>
                  <a:pt x="14" y="598"/>
                </a:cubicBezTo>
                <a:cubicBezTo>
                  <a:pt x="19" y="574"/>
                  <a:pt x="24" y="551"/>
                  <a:pt x="32" y="527"/>
                </a:cubicBezTo>
                <a:cubicBezTo>
                  <a:pt x="39" y="504"/>
                  <a:pt x="47" y="481"/>
                  <a:pt x="56" y="459"/>
                </a:cubicBezTo>
                <a:cubicBezTo>
                  <a:pt x="65" y="436"/>
                  <a:pt x="76" y="414"/>
                  <a:pt x="87" y="393"/>
                </a:cubicBezTo>
                <a:cubicBezTo>
                  <a:pt x="99" y="371"/>
                  <a:pt x="111" y="351"/>
                  <a:pt x="125" y="330"/>
                </a:cubicBezTo>
                <a:cubicBezTo>
                  <a:pt x="138" y="310"/>
                  <a:pt x="153" y="291"/>
                  <a:pt x="168" y="272"/>
                </a:cubicBezTo>
                <a:cubicBezTo>
                  <a:pt x="185" y="253"/>
                  <a:pt x="201" y="235"/>
                  <a:pt x="218" y="218"/>
                </a:cubicBezTo>
                <a:cubicBezTo>
                  <a:pt x="235" y="201"/>
                  <a:pt x="253" y="184"/>
                  <a:pt x="272" y="169"/>
                </a:cubicBezTo>
                <a:cubicBezTo>
                  <a:pt x="291" y="153"/>
                  <a:pt x="310" y="139"/>
                  <a:pt x="331" y="125"/>
                </a:cubicBezTo>
                <a:cubicBezTo>
                  <a:pt x="351" y="112"/>
                  <a:pt x="372" y="99"/>
                  <a:pt x="393" y="88"/>
                </a:cubicBezTo>
                <a:cubicBezTo>
                  <a:pt x="415" y="77"/>
                  <a:pt x="437" y="66"/>
                  <a:pt x="459" y="57"/>
                </a:cubicBezTo>
                <a:cubicBezTo>
                  <a:pt x="482" y="47"/>
                  <a:pt x="504" y="39"/>
                  <a:pt x="528" y="32"/>
                </a:cubicBezTo>
                <a:cubicBezTo>
                  <a:pt x="551" y="25"/>
                  <a:pt x="575" y="19"/>
                  <a:pt x="598" y="15"/>
                </a:cubicBezTo>
                <a:cubicBezTo>
                  <a:pt x="622" y="10"/>
                  <a:pt x="646" y="6"/>
                  <a:pt x="671" y="4"/>
                </a:cubicBezTo>
                <a:cubicBezTo>
                  <a:pt x="695" y="1"/>
                  <a:pt x="719" y="0"/>
                  <a:pt x="743" y="0"/>
                </a:cubicBezTo>
                <a:cubicBezTo>
                  <a:pt x="768" y="0"/>
                  <a:pt x="792" y="1"/>
                  <a:pt x="816" y="4"/>
                </a:cubicBezTo>
                <a:cubicBezTo>
                  <a:pt x="840" y="6"/>
                  <a:pt x="864" y="10"/>
                  <a:pt x="888" y="15"/>
                </a:cubicBezTo>
                <a:cubicBezTo>
                  <a:pt x="912" y="19"/>
                  <a:pt x="936" y="25"/>
                  <a:pt x="959" y="32"/>
                </a:cubicBezTo>
                <a:cubicBezTo>
                  <a:pt x="982" y="39"/>
                  <a:pt x="1005" y="47"/>
                  <a:pt x="1028" y="57"/>
                </a:cubicBezTo>
                <a:cubicBezTo>
                  <a:pt x="1050" y="66"/>
                  <a:pt x="1072" y="77"/>
                  <a:pt x="1093" y="88"/>
                </a:cubicBezTo>
                <a:cubicBezTo>
                  <a:pt x="1115" y="99"/>
                  <a:pt x="1136" y="112"/>
                  <a:pt x="1156" y="125"/>
                </a:cubicBezTo>
                <a:cubicBezTo>
                  <a:pt x="1176" y="139"/>
                  <a:pt x="1196" y="153"/>
                  <a:pt x="1215" y="169"/>
                </a:cubicBezTo>
                <a:cubicBezTo>
                  <a:pt x="1233" y="184"/>
                  <a:pt x="1251" y="201"/>
                  <a:pt x="1269" y="218"/>
                </a:cubicBezTo>
                <a:cubicBezTo>
                  <a:pt x="1286" y="235"/>
                  <a:pt x="1302" y="253"/>
                  <a:pt x="1318" y="272"/>
                </a:cubicBezTo>
                <a:cubicBezTo>
                  <a:pt x="1333" y="291"/>
                  <a:pt x="1347" y="310"/>
                  <a:pt x="1361" y="330"/>
                </a:cubicBezTo>
                <a:cubicBezTo>
                  <a:pt x="1374" y="351"/>
                  <a:pt x="1387" y="371"/>
                  <a:pt x="1398" y="393"/>
                </a:cubicBezTo>
                <a:cubicBezTo>
                  <a:pt x="1410" y="414"/>
                  <a:pt x="1420" y="436"/>
                  <a:pt x="1430" y="459"/>
                </a:cubicBezTo>
                <a:cubicBezTo>
                  <a:pt x="1439" y="481"/>
                  <a:pt x="1447" y="504"/>
                  <a:pt x="1454" y="527"/>
                </a:cubicBezTo>
                <a:cubicBezTo>
                  <a:pt x="1461" y="551"/>
                  <a:pt x="1467" y="574"/>
                  <a:pt x="1472" y="598"/>
                </a:cubicBezTo>
                <a:cubicBezTo>
                  <a:pt x="1477" y="622"/>
                  <a:pt x="1480" y="646"/>
                  <a:pt x="1483" y="670"/>
                </a:cubicBezTo>
                <a:cubicBezTo>
                  <a:pt x="1485" y="694"/>
                  <a:pt x="1486" y="719"/>
                  <a:pt x="1486" y="743"/>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03" name="" descr=""/>
          <p:cNvPicPr/>
          <p:nvPr/>
        </p:nvPicPr>
        <p:blipFill>
          <a:blip r:embed="rId4"/>
          <a:stretch/>
        </p:blipFill>
        <p:spPr>
          <a:xfrm>
            <a:off x="1913760" y="3192120"/>
            <a:ext cx="317160" cy="250200"/>
          </a:xfrm>
          <a:prstGeom prst="rect">
            <a:avLst/>
          </a:prstGeom>
          <a:noFill/>
          <a:ln w="0">
            <a:noFill/>
          </a:ln>
        </p:spPr>
      </p:pic>
      <p:sp>
        <p:nvSpPr>
          <p:cNvPr id="104" name=""/>
          <p:cNvSpPr txBox="1"/>
          <p:nvPr/>
        </p:nvSpPr>
        <p:spPr>
          <a:xfrm>
            <a:off x="802080" y="2003400"/>
            <a:ext cx="9053640" cy="212400"/>
          </a:xfrm>
          <a:prstGeom prst="rect">
            <a:avLst/>
          </a:prstGeom>
          <a:noFill/>
          <a:ln w="0">
            <a:noFill/>
          </a:ln>
        </p:spPr>
        <p:txBody>
          <a:bodyPr wrap="none" lIns="0" rIns="0" tIns="0" bIns="0" anchor="t">
            <a:spAutoFit/>
          </a:bodyPr>
          <a:p>
            <a:r>
              <a:rPr b="0" lang="zh-CN" sz="1320" strike="noStrike" u="none">
                <a:solidFill>
                  <a:srgbClr val="374151"/>
                </a:solidFill>
                <a:effectLst/>
                <a:uFillTx/>
                <a:latin typeface="WenQuanYiZenHei"/>
                <a:ea typeface="WenQuanYiZenHei"/>
              </a:rPr>
              <a:t>业务无损恢复是指在系统发生</a:t>
            </a:r>
            <a:r>
              <a:rPr b="0" lang="zh-CN" sz="1320" strike="noStrike" u="none">
                <a:solidFill>
                  <a:srgbClr val="f5a623"/>
                </a:solidFill>
                <a:effectLst/>
                <a:uFillTx/>
                <a:latin typeface="WenQuanYiZenHei"/>
                <a:ea typeface="WenQuanYiZenHei"/>
              </a:rPr>
              <a:t>软件或硬件故障</a:t>
            </a:r>
            <a:r>
              <a:rPr b="0" lang="zh-CN" sz="1320" strike="noStrike" u="none">
                <a:solidFill>
                  <a:srgbClr val="374151"/>
                </a:solidFill>
                <a:effectLst/>
                <a:uFillTx/>
                <a:latin typeface="WenQuanYiZenHei"/>
                <a:ea typeface="WenQuanYiZenHei"/>
              </a:rPr>
              <a:t>后，能够保证</a:t>
            </a:r>
            <a:r>
              <a:rPr b="0" lang="zh-CN" sz="1320" strike="noStrike" u="none">
                <a:solidFill>
                  <a:srgbClr val="f5a623"/>
                </a:solidFill>
                <a:effectLst/>
                <a:uFillTx/>
                <a:latin typeface="WenQuanYiZenHei"/>
                <a:ea typeface="WenQuanYiZenHei"/>
              </a:rPr>
              <a:t>外部用户无感知</a:t>
            </a:r>
            <a:r>
              <a:rPr b="0" lang="zh-CN" sz="1320" strike="noStrike" u="none">
                <a:solidFill>
                  <a:srgbClr val="374151"/>
                </a:solidFill>
                <a:effectLst/>
                <a:uFillTx/>
                <a:latin typeface="WenQuanYiZenHei"/>
                <a:ea typeface="WenQuanYiZenHei"/>
              </a:rPr>
              <a:t>的情况下，业务系统</a:t>
            </a:r>
            <a:r>
              <a:rPr b="0" lang="zh-CN" sz="1320" strike="noStrike" u="none">
                <a:solidFill>
                  <a:srgbClr val="f5a623"/>
                </a:solidFill>
                <a:effectLst/>
                <a:uFillTx/>
                <a:latin typeface="WenQuanYiZenHei"/>
                <a:ea typeface="WenQuanYiZenHei"/>
              </a:rPr>
              <a:t>自动恢复正常运行</a:t>
            </a:r>
            <a:r>
              <a:rPr b="0" lang="zh-CN" sz="1320" strike="noStrike" u="none">
                <a:solidFill>
                  <a:srgbClr val="374151"/>
                </a:solidFill>
                <a:effectLst/>
                <a:uFillTx/>
                <a:latin typeface="WenQuanYiZenHei"/>
                <a:ea typeface="WenQuanYiZenHei"/>
              </a:rPr>
              <a:t>的能力。</a:t>
            </a:r>
            <a:endParaRPr b="0" lang="en-US" sz="1320" strike="noStrike" u="none">
              <a:solidFill>
                <a:srgbClr val="000000"/>
              </a:solidFill>
              <a:effectLst/>
              <a:uFillTx/>
              <a:latin typeface="Times New Roman"/>
            </a:endParaRPr>
          </a:p>
        </p:txBody>
      </p:sp>
      <p:sp>
        <p:nvSpPr>
          <p:cNvPr id="105" name=""/>
          <p:cNvSpPr txBox="1"/>
          <p:nvPr/>
        </p:nvSpPr>
        <p:spPr>
          <a:xfrm>
            <a:off x="1571040" y="3733200"/>
            <a:ext cx="1006560" cy="212400"/>
          </a:xfrm>
          <a:prstGeom prst="rect">
            <a:avLst/>
          </a:prstGeom>
          <a:noFill/>
          <a:ln w="0">
            <a:noFill/>
          </a:ln>
        </p:spPr>
        <p:txBody>
          <a:bodyPr wrap="none" lIns="0" rIns="0" tIns="0" bIns="0" anchor="t">
            <a:spAutoFit/>
          </a:bodyPr>
          <a:p>
            <a:r>
              <a:rPr b="0" lang="zh-CN" sz="1320" strike="noStrike" u="none">
                <a:solidFill>
                  <a:srgbClr val="1e40af"/>
                </a:solidFill>
                <a:effectLst/>
                <a:uFillTx/>
                <a:latin typeface="WenQuanYiZenHei"/>
                <a:ea typeface="WenQuanYiZenHei"/>
              </a:rPr>
              <a:t>保障用户体验</a:t>
            </a:r>
            <a:endParaRPr b="0" lang="en-US" sz="1320" strike="noStrike" u="none">
              <a:solidFill>
                <a:srgbClr val="000000"/>
              </a:solidFill>
              <a:effectLst/>
              <a:uFillTx/>
              <a:latin typeface="Times New Roman"/>
            </a:endParaRPr>
          </a:p>
        </p:txBody>
      </p:sp>
      <p:sp>
        <p:nvSpPr>
          <p:cNvPr id="106" name=""/>
          <p:cNvSpPr txBox="1"/>
          <p:nvPr/>
        </p:nvSpPr>
        <p:spPr>
          <a:xfrm>
            <a:off x="735480" y="4066200"/>
            <a:ext cx="268308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确保服务连续性，避免故障对用户造成干扰，</a:t>
            </a:r>
            <a:endParaRPr b="0" lang="en-US" sz="1050" strike="noStrike" u="none">
              <a:solidFill>
                <a:srgbClr val="000000"/>
              </a:solidFill>
              <a:effectLst/>
              <a:uFillTx/>
              <a:latin typeface="Times New Roman"/>
            </a:endParaRPr>
          </a:p>
        </p:txBody>
      </p:sp>
      <p:sp>
        <p:nvSpPr>
          <p:cNvPr id="107" name=""/>
          <p:cNvSpPr/>
          <p:nvPr/>
        </p:nvSpPr>
        <p:spPr>
          <a:xfrm>
            <a:off x="3810600" y="2849400"/>
            <a:ext cx="3075480" cy="1805400"/>
          </a:xfrm>
          <a:custGeom>
            <a:avLst/>
            <a:gdLst/>
            <a:ahLst/>
            <a:rect l="0" t="0" r="r" b="b"/>
            <a:pathLst>
              <a:path w="8543" h="5015">
                <a:moveTo>
                  <a:pt x="0" y="4829"/>
                </a:moveTo>
                <a:lnTo>
                  <a:pt x="0" y="186"/>
                </a:lnTo>
                <a:cubicBezTo>
                  <a:pt x="0" y="174"/>
                  <a:pt x="1" y="162"/>
                  <a:pt x="3" y="150"/>
                </a:cubicBezTo>
                <a:cubicBezTo>
                  <a:pt x="6" y="138"/>
                  <a:pt x="9" y="126"/>
                  <a:pt x="14" y="115"/>
                </a:cubicBezTo>
                <a:cubicBezTo>
                  <a:pt x="18" y="104"/>
                  <a:pt x="24" y="93"/>
                  <a:pt x="31" y="83"/>
                </a:cubicBezTo>
                <a:cubicBezTo>
                  <a:pt x="38" y="73"/>
                  <a:pt x="45" y="63"/>
                  <a:pt x="54" y="55"/>
                </a:cubicBezTo>
                <a:cubicBezTo>
                  <a:pt x="63" y="46"/>
                  <a:pt x="72" y="38"/>
                  <a:pt x="82" y="31"/>
                </a:cubicBezTo>
                <a:cubicBezTo>
                  <a:pt x="92" y="25"/>
                  <a:pt x="103" y="19"/>
                  <a:pt x="114" y="14"/>
                </a:cubicBezTo>
                <a:cubicBezTo>
                  <a:pt x="126" y="10"/>
                  <a:pt x="137" y="6"/>
                  <a:pt x="149" y="4"/>
                </a:cubicBezTo>
                <a:cubicBezTo>
                  <a:pt x="161" y="1"/>
                  <a:pt x="173" y="0"/>
                  <a:pt x="185" y="0"/>
                </a:cubicBezTo>
                <a:lnTo>
                  <a:pt x="8357" y="0"/>
                </a:lnTo>
                <a:cubicBezTo>
                  <a:pt x="8370" y="0"/>
                  <a:pt x="8382" y="1"/>
                  <a:pt x="8394" y="4"/>
                </a:cubicBezTo>
                <a:cubicBezTo>
                  <a:pt x="8406" y="6"/>
                  <a:pt x="8417" y="10"/>
                  <a:pt x="8428" y="14"/>
                </a:cubicBezTo>
                <a:cubicBezTo>
                  <a:pt x="8440" y="19"/>
                  <a:pt x="8450" y="25"/>
                  <a:pt x="8461" y="31"/>
                </a:cubicBezTo>
                <a:cubicBezTo>
                  <a:pt x="8471" y="38"/>
                  <a:pt x="8480" y="46"/>
                  <a:pt x="8489" y="55"/>
                </a:cubicBezTo>
                <a:cubicBezTo>
                  <a:pt x="8497" y="63"/>
                  <a:pt x="8505" y="73"/>
                  <a:pt x="8512" y="83"/>
                </a:cubicBezTo>
                <a:cubicBezTo>
                  <a:pt x="8519" y="93"/>
                  <a:pt x="8524" y="104"/>
                  <a:pt x="8529" y="115"/>
                </a:cubicBezTo>
                <a:cubicBezTo>
                  <a:pt x="8534" y="126"/>
                  <a:pt x="8537" y="138"/>
                  <a:pt x="8539" y="150"/>
                </a:cubicBezTo>
                <a:cubicBezTo>
                  <a:pt x="8542" y="162"/>
                  <a:pt x="8543" y="174"/>
                  <a:pt x="8543" y="186"/>
                </a:cubicBezTo>
                <a:lnTo>
                  <a:pt x="8543" y="4829"/>
                </a:lnTo>
                <a:cubicBezTo>
                  <a:pt x="8543" y="4842"/>
                  <a:pt x="8542" y="4854"/>
                  <a:pt x="8539" y="4866"/>
                </a:cubicBezTo>
                <a:cubicBezTo>
                  <a:pt x="8537" y="4878"/>
                  <a:pt x="8534" y="4889"/>
                  <a:pt x="8529" y="4901"/>
                </a:cubicBezTo>
                <a:cubicBezTo>
                  <a:pt x="8524" y="4912"/>
                  <a:pt x="8519" y="4922"/>
                  <a:pt x="8512" y="4933"/>
                </a:cubicBezTo>
                <a:cubicBezTo>
                  <a:pt x="8505" y="4943"/>
                  <a:pt x="8497" y="4952"/>
                  <a:pt x="8489" y="4961"/>
                </a:cubicBezTo>
                <a:cubicBezTo>
                  <a:pt x="8480" y="4969"/>
                  <a:pt x="8471" y="4977"/>
                  <a:pt x="8461" y="4984"/>
                </a:cubicBezTo>
                <a:cubicBezTo>
                  <a:pt x="8450" y="4991"/>
                  <a:pt x="8440" y="4996"/>
                  <a:pt x="8428" y="5001"/>
                </a:cubicBezTo>
                <a:cubicBezTo>
                  <a:pt x="8417" y="5006"/>
                  <a:pt x="8406" y="5009"/>
                  <a:pt x="8394" y="5012"/>
                </a:cubicBezTo>
                <a:cubicBezTo>
                  <a:pt x="8382" y="5014"/>
                  <a:pt x="8370" y="5015"/>
                  <a:pt x="8357" y="5015"/>
                </a:cubicBezTo>
                <a:lnTo>
                  <a:pt x="185" y="5015"/>
                </a:lnTo>
                <a:cubicBezTo>
                  <a:pt x="173" y="5015"/>
                  <a:pt x="161" y="5014"/>
                  <a:pt x="149" y="5012"/>
                </a:cubicBezTo>
                <a:cubicBezTo>
                  <a:pt x="137" y="5009"/>
                  <a:pt x="126" y="5006"/>
                  <a:pt x="114" y="5001"/>
                </a:cubicBezTo>
                <a:cubicBezTo>
                  <a:pt x="103" y="4996"/>
                  <a:pt x="92" y="4991"/>
                  <a:pt x="82" y="4984"/>
                </a:cubicBezTo>
                <a:cubicBezTo>
                  <a:pt x="72" y="4977"/>
                  <a:pt x="63" y="4969"/>
                  <a:pt x="54" y="4961"/>
                </a:cubicBezTo>
                <a:cubicBezTo>
                  <a:pt x="45" y="4952"/>
                  <a:pt x="38" y="4943"/>
                  <a:pt x="31" y="4933"/>
                </a:cubicBezTo>
                <a:cubicBezTo>
                  <a:pt x="24" y="4922"/>
                  <a:pt x="18" y="4912"/>
                  <a:pt x="14" y="4901"/>
                </a:cubicBezTo>
                <a:cubicBezTo>
                  <a:pt x="9" y="4889"/>
                  <a:pt x="6" y="4878"/>
                  <a:pt x="3" y="4866"/>
                </a:cubicBezTo>
                <a:cubicBezTo>
                  <a:pt x="1" y="4854"/>
                  <a:pt x="0" y="4842"/>
                  <a:pt x="0" y="4829"/>
                </a:cubicBezTo>
                <a:close/>
              </a:path>
            </a:pathLst>
          </a:custGeom>
          <a:solidFill>
            <a:srgbClr val="ffffff">
              <a:alpha val="90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08" name=""/>
          <p:cNvSpPr/>
          <p:nvPr/>
        </p:nvSpPr>
        <p:spPr>
          <a:xfrm>
            <a:off x="5080680" y="3049920"/>
            <a:ext cx="535320" cy="535320"/>
          </a:xfrm>
          <a:custGeom>
            <a:avLst/>
            <a:gdLst/>
            <a:ahLst/>
            <a:rect l="0" t="0" r="r" b="b"/>
            <a:pathLst>
              <a:path w="1487" h="1487">
                <a:moveTo>
                  <a:pt x="1487" y="743"/>
                </a:moveTo>
                <a:cubicBezTo>
                  <a:pt x="1487" y="767"/>
                  <a:pt x="1485" y="792"/>
                  <a:pt x="1483" y="816"/>
                </a:cubicBezTo>
                <a:cubicBezTo>
                  <a:pt x="1481" y="840"/>
                  <a:pt x="1476" y="864"/>
                  <a:pt x="1471" y="888"/>
                </a:cubicBezTo>
                <a:cubicBezTo>
                  <a:pt x="1467" y="912"/>
                  <a:pt x="1461" y="935"/>
                  <a:pt x="1454" y="959"/>
                </a:cubicBezTo>
                <a:cubicBezTo>
                  <a:pt x="1447" y="982"/>
                  <a:pt x="1438" y="1005"/>
                  <a:pt x="1429" y="1027"/>
                </a:cubicBezTo>
                <a:cubicBezTo>
                  <a:pt x="1420" y="1050"/>
                  <a:pt x="1409" y="1072"/>
                  <a:pt x="1398" y="1093"/>
                </a:cubicBezTo>
                <a:cubicBezTo>
                  <a:pt x="1386" y="1115"/>
                  <a:pt x="1374" y="1136"/>
                  <a:pt x="1360" y="1156"/>
                </a:cubicBezTo>
                <a:cubicBezTo>
                  <a:pt x="1347" y="1176"/>
                  <a:pt x="1332" y="1197"/>
                  <a:pt x="1317" y="1215"/>
                </a:cubicBezTo>
                <a:cubicBezTo>
                  <a:pt x="1302" y="1234"/>
                  <a:pt x="1285" y="1252"/>
                  <a:pt x="1268" y="1269"/>
                </a:cubicBezTo>
                <a:cubicBezTo>
                  <a:pt x="1251" y="1287"/>
                  <a:pt x="1233" y="1303"/>
                  <a:pt x="1214" y="1318"/>
                </a:cubicBezTo>
                <a:cubicBezTo>
                  <a:pt x="1195" y="1334"/>
                  <a:pt x="1176" y="1348"/>
                  <a:pt x="1156" y="1362"/>
                </a:cubicBezTo>
                <a:cubicBezTo>
                  <a:pt x="1135" y="1375"/>
                  <a:pt x="1114" y="1388"/>
                  <a:pt x="1093" y="1399"/>
                </a:cubicBezTo>
                <a:cubicBezTo>
                  <a:pt x="1072" y="1411"/>
                  <a:pt x="1050" y="1421"/>
                  <a:pt x="1027" y="1430"/>
                </a:cubicBezTo>
                <a:cubicBezTo>
                  <a:pt x="1005" y="1440"/>
                  <a:pt x="982" y="1448"/>
                  <a:pt x="958" y="1455"/>
                </a:cubicBezTo>
                <a:cubicBezTo>
                  <a:pt x="935" y="1462"/>
                  <a:pt x="912" y="1468"/>
                  <a:pt x="888" y="1473"/>
                </a:cubicBezTo>
                <a:cubicBezTo>
                  <a:pt x="864" y="1477"/>
                  <a:pt x="840" y="1481"/>
                  <a:pt x="816" y="1483"/>
                </a:cubicBezTo>
                <a:cubicBezTo>
                  <a:pt x="791" y="1486"/>
                  <a:pt x="767" y="1487"/>
                  <a:pt x="743" y="1487"/>
                </a:cubicBezTo>
                <a:cubicBezTo>
                  <a:pt x="719" y="1487"/>
                  <a:pt x="694" y="1486"/>
                  <a:pt x="670" y="1483"/>
                </a:cubicBezTo>
                <a:cubicBezTo>
                  <a:pt x="646" y="1481"/>
                  <a:pt x="622" y="1477"/>
                  <a:pt x="598" y="1473"/>
                </a:cubicBezTo>
                <a:cubicBezTo>
                  <a:pt x="574" y="1468"/>
                  <a:pt x="551" y="1462"/>
                  <a:pt x="527" y="1455"/>
                </a:cubicBezTo>
                <a:cubicBezTo>
                  <a:pt x="504" y="1448"/>
                  <a:pt x="481" y="1440"/>
                  <a:pt x="459" y="1430"/>
                </a:cubicBezTo>
                <a:cubicBezTo>
                  <a:pt x="436" y="1421"/>
                  <a:pt x="414" y="1411"/>
                  <a:pt x="393" y="1399"/>
                </a:cubicBezTo>
                <a:cubicBezTo>
                  <a:pt x="371" y="1388"/>
                  <a:pt x="350" y="1375"/>
                  <a:pt x="330" y="1362"/>
                </a:cubicBezTo>
                <a:cubicBezTo>
                  <a:pt x="310" y="1348"/>
                  <a:pt x="290" y="1334"/>
                  <a:pt x="272" y="1318"/>
                </a:cubicBezTo>
                <a:cubicBezTo>
                  <a:pt x="253" y="1303"/>
                  <a:pt x="235" y="1287"/>
                  <a:pt x="218" y="1269"/>
                </a:cubicBezTo>
                <a:cubicBezTo>
                  <a:pt x="200" y="1252"/>
                  <a:pt x="184" y="1234"/>
                  <a:pt x="169" y="1215"/>
                </a:cubicBezTo>
                <a:cubicBezTo>
                  <a:pt x="153" y="1197"/>
                  <a:pt x="139" y="1176"/>
                  <a:pt x="125" y="1156"/>
                </a:cubicBezTo>
                <a:cubicBezTo>
                  <a:pt x="112" y="1136"/>
                  <a:pt x="99" y="1115"/>
                  <a:pt x="88" y="1093"/>
                </a:cubicBezTo>
                <a:cubicBezTo>
                  <a:pt x="76" y="1072"/>
                  <a:pt x="66" y="1050"/>
                  <a:pt x="57" y="1027"/>
                </a:cubicBezTo>
                <a:cubicBezTo>
                  <a:pt x="47" y="1005"/>
                  <a:pt x="39" y="982"/>
                  <a:pt x="32" y="959"/>
                </a:cubicBezTo>
                <a:cubicBezTo>
                  <a:pt x="25" y="935"/>
                  <a:pt x="19" y="912"/>
                  <a:pt x="14" y="888"/>
                </a:cubicBezTo>
                <a:cubicBezTo>
                  <a:pt x="10" y="864"/>
                  <a:pt x="6" y="840"/>
                  <a:pt x="4" y="816"/>
                </a:cubicBezTo>
                <a:cubicBezTo>
                  <a:pt x="1" y="792"/>
                  <a:pt x="0" y="767"/>
                  <a:pt x="0" y="743"/>
                </a:cubicBezTo>
                <a:cubicBezTo>
                  <a:pt x="0" y="719"/>
                  <a:pt x="1" y="694"/>
                  <a:pt x="4" y="670"/>
                </a:cubicBezTo>
                <a:cubicBezTo>
                  <a:pt x="6" y="646"/>
                  <a:pt x="10" y="622"/>
                  <a:pt x="14" y="598"/>
                </a:cubicBezTo>
                <a:cubicBezTo>
                  <a:pt x="19" y="574"/>
                  <a:pt x="25" y="551"/>
                  <a:pt x="32" y="527"/>
                </a:cubicBezTo>
                <a:cubicBezTo>
                  <a:pt x="39" y="504"/>
                  <a:pt x="47" y="481"/>
                  <a:pt x="57" y="459"/>
                </a:cubicBezTo>
                <a:cubicBezTo>
                  <a:pt x="66" y="436"/>
                  <a:pt x="76" y="414"/>
                  <a:pt x="88" y="393"/>
                </a:cubicBezTo>
                <a:cubicBezTo>
                  <a:pt x="99" y="371"/>
                  <a:pt x="112" y="351"/>
                  <a:pt x="125" y="330"/>
                </a:cubicBezTo>
                <a:cubicBezTo>
                  <a:pt x="139" y="310"/>
                  <a:pt x="153" y="291"/>
                  <a:pt x="169" y="272"/>
                </a:cubicBezTo>
                <a:cubicBezTo>
                  <a:pt x="184" y="253"/>
                  <a:pt x="200" y="235"/>
                  <a:pt x="218" y="218"/>
                </a:cubicBezTo>
                <a:cubicBezTo>
                  <a:pt x="235" y="201"/>
                  <a:pt x="253" y="184"/>
                  <a:pt x="272" y="169"/>
                </a:cubicBezTo>
                <a:cubicBezTo>
                  <a:pt x="290" y="153"/>
                  <a:pt x="310" y="139"/>
                  <a:pt x="330" y="125"/>
                </a:cubicBezTo>
                <a:cubicBezTo>
                  <a:pt x="350" y="112"/>
                  <a:pt x="371" y="99"/>
                  <a:pt x="393" y="88"/>
                </a:cubicBezTo>
                <a:cubicBezTo>
                  <a:pt x="414" y="77"/>
                  <a:pt x="436" y="66"/>
                  <a:pt x="459" y="57"/>
                </a:cubicBezTo>
                <a:cubicBezTo>
                  <a:pt x="481" y="47"/>
                  <a:pt x="504" y="39"/>
                  <a:pt x="527" y="32"/>
                </a:cubicBezTo>
                <a:cubicBezTo>
                  <a:pt x="551" y="25"/>
                  <a:pt x="574" y="19"/>
                  <a:pt x="598" y="15"/>
                </a:cubicBezTo>
                <a:cubicBezTo>
                  <a:pt x="622" y="10"/>
                  <a:pt x="646" y="6"/>
                  <a:pt x="670" y="4"/>
                </a:cubicBezTo>
                <a:cubicBezTo>
                  <a:pt x="694" y="1"/>
                  <a:pt x="719" y="0"/>
                  <a:pt x="743" y="0"/>
                </a:cubicBezTo>
                <a:cubicBezTo>
                  <a:pt x="767" y="0"/>
                  <a:pt x="791" y="1"/>
                  <a:pt x="816" y="4"/>
                </a:cubicBezTo>
                <a:cubicBezTo>
                  <a:pt x="840" y="6"/>
                  <a:pt x="864" y="10"/>
                  <a:pt x="888" y="15"/>
                </a:cubicBezTo>
                <a:cubicBezTo>
                  <a:pt x="912" y="19"/>
                  <a:pt x="935" y="25"/>
                  <a:pt x="958" y="32"/>
                </a:cubicBezTo>
                <a:cubicBezTo>
                  <a:pt x="982" y="39"/>
                  <a:pt x="1005" y="47"/>
                  <a:pt x="1027" y="57"/>
                </a:cubicBezTo>
                <a:cubicBezTo>
                  <a:pt x="1050" y="66"/>
                  <a:pt x="1072" y="77"/>
                  <a:pt x="1093" y="88"/>
                </a:cubicBezTo>
                <a:cubicBezTo>
                  <a:pt x="1114" y="99"/>
                  <a:pt x="1135" y="112"/>
                  <a:pt x="1156" y="125"/>
                </a:cubicBezTo>
                <a:cubicBezTo>
                  <a:pt x="1176" y="139"/>
                  <a:pt x="1195" y="153"/>
                  <a:pt x="1214" y="169"/>
                </a:cubicBezTo>
                <a:cubicBezTo>
                  <a:pt x="1233" y="184"/>
                  <a:pt x="1251" y="201"/>
                  <a:pt x="1268" y="218"/>
                </a:cubicBezTo>
                <a:cubicBezTo>
                  <a:pt x="1285" y="235"/>
                  <a:pt x="1302" y="253"/>
                  <a:pt x="1317" y="272"/>
                </a:cubicBezTo>
                <a:cubicBezTo>
                  <a:pt x="1332" y="291"/>
                  <a:pt x="1347" y="310"/>
                  <a:pt x="1360" y="330"/>
                </a:cubicBezTo>
                <a:cubicBezTo>
                  <a:pt x="1374" y="351"/>
                  <a:pt x="1386" y="371"/>
                  <a:pt x="1398" y="393"/>
                </a:cubicBezTo>
                <a:cubicBezTo>
                  <a:pt x="1409" y="414"/>
                  <a:pt x="1420" y="436"/>
                  <a:pt x="1429" y="459"/>
                </a:cubicBezTo>
                <a:cubicBezTo>
                  <a:pt x="1438" y="481"/>
                  <a:pt x="1447" y="504"/>
                  <a:pt x="1454" y="527"/>
                </a:cubicBezTo>
                <a:cubicBezTo>
                  <a:pt x="1461" y="551"/>
                  <a:pt x="1467" y="574"/>
                  <a:pt x="1471" y="598"/>
                </a:cubicBezTo>
                <a:cubicBezTo>
                  <a:pt x="1476" y="622"/>
                  <a:pt x="1481" y="646"/>
                  <a:pt x="1483" y="670"/>
                </a:cubicBezTo>
                <a:cubicBezTo>
                  <a:pt x="1485" y="694"/>
                  <a:pt x="1487" y="719"/>
                  <a:pt x="1487" y="743"/>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09" name="" descr=""/>
          <p:cNvPicPr/>
          <p:nvPr/>
        </p:nvPicPr>
        <p:blipFill>
          <a:blip r:embed="rId5"/>
          <a:stretch/>
        </p:blipFill>
        <p:spPr>
          <a:xfrm>
            <a:off x="5239800" y="3192120"/>
            <a:ext cx="217080" cy="250200"/>
          </a:xfrm>
          <a:prstGeom prst="rect">
            <a:avLst/>
          </a:prstGeom>
          <a:noFill/>
          <a:ln w="0">
            <a:noFill/>
          </a:ln>
        </p:spPr>
      </p:pic>
      <p:sp>
        <p:nvSpPr>
          <p:cNvPr id="110" name=""/>
          <p:cNvSpPr txBox="1"/>
          <p:nvPr/>
        </p:nvSpPr>
        <p:spPr>
          <a:xfrm>
            <a:off x="1337040" y="4266720"/>
            <a:ext cx="147600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维护品牌形象和客户信任</a:t>
            </a:r>
            <a:endParaRPr b="0" lang="en-US" sz="1050" strike="noStrike" u="none">
              <a:solidFill>
                <a:srgbClr val="000000"/>
              </a:solidFill>
              <a:effectLst/>
              <a:uFillTx/>
              <a:latin typeface="Times New Roman"/>
            </a:endParaRPr>
          </a:p>
        </p:txBody>
      </p:sp>
      <p:sp>
        <p:nvSpPr>
          <p:cNvPr id="111" name=""/>
          <p:cNvSpPr txBox="1"/>
          <p:nvPr/>
        </p:nvSpPr>
        <p:spPr>
          <a:xfrm>
            <a:off x="4763160" y="3733200"/>
            <a:ext cx="1174320" cy="212400"/>
          </a:xfrm>
          <a:prstGeom prst="rect">
            <a:avLst/>
          </a:prstGeom>
          <a:noFill/>
          <a:ln w="0">
            <a:noFill/>
          </a:ln>
        </p:spPr>
        <p:txBody>
          <a:bodyPr wrap="none" lIns="0" rIns="0" tIns="0" bIns="0" anchor="t">
            <a:spAutoFit/>
          </a:bodyPr>
          <a:p>
            <a:r>
              <a:rPr b="0" lang="zh-CN" sz="1320" strike="noStrike" u="none">
                <a:solidFill>
                  <a:srgbClr val="1e40af"/>
                </a:solidFill>
                <a:effectLst/>
                <a:uFillTx/>
                <a:latin typeface="WenQuanYiZenHei"/>
                <a:ea typeface="WenQuanYiZenHei"/>
              </a:rPr>
              <a:t>维护数据完整性</a:t>
            </a:r>
            <a:endParaRPr b="0" lang="en-US" sz="1320" strike="noStrike" u="none">
              <a:solidFill>
                <a:srgbClr val="000000"/>
              </a:solidFill>
              <a:effectLst/>
              <a:uFillTx/>
              <a:latin typeface="Times New Roman"/>
            </a:endParaRPr>
          </a:p>
        </p:txBody>
      </p:sp>
      <p:sp>
        <p:nvSpPr>
          <p:cNvPr id="112" name=""/>
          <p:cNvSpPr txBox="1"/>
          <p:nvPr/>
        </p:nvSpPr>
        <p:spPr>
          <a:xfrm>
            <a:off x="4011120" y="4066200"/>
            <a:ext cx="268308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防止数据丢失或损坏，确保交易一致性和业务</a:t>
            </a:r>
            <a:endParaRPr b="0" lang="en-US" sz="1050" strike="noStrike" u="none">
              <a:solidFill>
                <a:srgbClr val="000000"/>
              </a:solidFill>
              <a:effectLst/>
              <a:uFillTx/>
              <a:latin typeface="Times New Roman"/>
            </a:endParaRPr>
          </a:p>
        </p:txBody>
      </p:sp>
      <p:sp>
        <p:nvSpPr>
          <p:cNvPr id="113" name=""/>
          <p:cNvSpPr/>
          <p:nvPr/>
        </p:nvSpPr>
        <p:spPr>
          <a:xfrm>
            <a:off x="7086240" y="2849400"/>
            <a:ext cx="3075840" cy="1805400"/>
          </a:xfrm>
          <a:custGeom>
            <a:avLst/>
            <a:gdLst/>
            <a:ahLst/>
            <a:rect l="0" t="0" r="r" b="b"/>
            <a:pathLst>
              <a:path w="8544" h="5015">
                <a:moveTo>
                  <a:pt x="0" y="4829"/>
                </a:moveTo>
                <a:lnTo>
                  <a:pt x="0" y="186"/>
                </a:lnTo>
                <a:cubicBezTo>
                  <a:pt x="0" y="174"/>
                  <a:pt x="1" y="162"/>
                  <a:pt x="4" y="150"/>
                </a:cubicBezTo>
                <a:cubicBezTo>
                  <a:pt x="6" y="138"/>
                  <a:pt x="10" y="126"/>
                  <a:pt x="14" y="115"/>
                </a:cubicBezTo>
                <a:cubicBezTo>
                  <a:pt x="19" y="104"/>
                  <a:pt x="25" y="93"/>
                  <a:pt x="31" y="83"/>
                </a:cubicBezTo>
                <a:cubicBezTo>
                  <a:pt x="38" y="73"/>
                  <a:pt x="46" y="63"/>
                  <a:pt x="55" y="55"/>
                </a:cubicBezTo>
                <a:cubicBezTo>
                  <a:pt x="63" y="46"/>
                  <a:pt x="73" y="38"/>
                  <a:pt x="83" y="31"/>
                </a:cubicBezTo>
                <a:cubicBezTo>
                  <a:pt x="93" y="25"/>
                  <a:pt x="104" y="19"/>
                  <a:pt x="115" y="14"/>
                </a:cubicBezTo>
                <a:cubicBezTo>
                  <a:pt x="126" y="10"/>
                  <a:pt x="138" y="6"/>
                  <a:pt x="150" y="4"/>
                </a:cubicBezTo>
                <a:cubicBezTo>
                  <a:pt x="162" y="1"/>
                  <a:pt x="174" y="0"/>
                  <a:pt x="186" y="0"/>
                </a:cubicBezTo>
                <a:lnTo>
                  <a:pt x="8358" y="0"/>
                </a:lnTo>
                <a:cubicBezTo>
                  <a:pt x="8370" y="0"/>
                  <a:pt x="8382" y="1"/>
                  <a:pt x="8394" y="4"/>
                </a:cubicBezTo>
                <a:cubicBezTo>
                  <a:pt x="8406" y="6"/>
                  <a:pt x="8418" y="10"/>
                  <a:pt x="8429" y="14"/>
                </a:cubicBezTo>
                <a:cubicBezTo>
                  <a:pt x="8440" y="19"/>
                  <a:pt x="8451" y="25"/>
                  <a:pt x="8461" y="31"/>
                </a:cubicBezTo>
                <a:cubicBezTo>
                  <a:pt x="8471" y="38"/>
                  <a:pt x="8481" y="46"/>
                  <a:pt x="8489" y="55"/>
                </a:cubicBezTo>
                <a:cubicBezTo>
                  <a:pt x="8498" y="63"/>
                  <a:pt x="8505" y="73"/>
                  <a:pt x="8512" y="83"/>
                </a:cubicBezTo>
                <a:cubicBezTo>
                  <a:pt x="8519" y="93"/>
                  <a:pt x="8525" y="104"/>
                  <a:pt x="8529" y="115"/>
                </a:cubicBezTo>
                <a:cubicBezTo>
                  <a:pt x="8534" y="126"/>
                  <a:pt x="8538" y="138"/>
                  <a:pt x="8540" y="150"/>
                </a:cubicBezTo>
                <a:cubicBezTo>
                  <a:pt x="8542" y="162"/>
                  <a:pt x="8544" y="174"/>
                  <a:pt x="8544" y="186"/>
                </a:cubicBezTo>
                <a:lnTo>
                  <a:pt x="8544" y="4829"/>
                </a:lnTo>
                <a:cubicBezTo>
                  <a:pt x="8544" y="4842"/>
                  <a:pt x="8542" y="4854"/>
                  <a:pt x="8540" y="4866"/>
                </a:cubicBezTo>
                <a:cubicBezTo>
                  <a:pt x="8538" y="4878"/>
                  <a:pt x="8534" y="4889"/>
                  <a:pt x="8529" y="4901"/>
                </a:cubicBezTo>
                <a:cubicBezTo>
                  <a:pt x="8525" y="4912"/>
                  <a:pt x="8519" y="4922"/>
                  <a:pt x="8512" y="4933"/>
                </a:cubicBezTo>
                <a:cubicBezTo>
                  <a:pt x="8505" y="4943"/>
                  <a:pt x="8498" y="4952"/>
                  <a:pt x="8489" y="4961"/>
                </a:cubicBezTo>
                <a:cubicBezTo>
                  <a:pt x="8481" y="4969"/>
                  <a:pt x="8471" y="4977"/>
                  <a:pt x="8461" y="4984"/>
                </a:cubicBezTo>
                <a:cubicBezTo>
                  <a:pt x="8451" y="4991"/>
                  <a:pt x="8440" y="4996"/>
                  <a:pt x="8429" y="5001"/>
                </a:cubicBezTo>
                <a:cubicBezTo>
                  <a:pt x="8418" y="5006"/>
                  <a:pt x="8406" y="5009"/>
                  <a:pt x="8394" y="5012"/>
                </a:cubicBezTo>
                <a:cubicBezTo>
                  <a:pt x="8382" y="5014"/>
                  <a:pt x="8370" y="5015"/>
                  <a:pt x="8358" y="5015"/>
                </a:cubicBezTo>
                <a:lnTo>
                  <a:pt x="186" y="5015"/>
                </a:lnTo>
                <a:cubicBezTo>
                  <a:pt x="174" y="5015"/>
                  <a:pt x="162" y="5014"/>
                  <a:pt x="150" y="5012"/>
                </a:cubicBezTo>
                <a:cubicBezTo>
                  <a:pt x="138" y="5009"/>
                  <a:pt x="126" y="5006"/>
                  <a:pt x="115" y="5001"/>
                </a:cubicBezTo>
                <a:cubicBezTo>
                  <a:pt x="104" y="4996"/>
                  <a:pt x="93" y="4991"/>
                  <a:pt x="83" y="4984"/>
                </a:cubicBezTo>
                <a:cubicBezTo>
                  <a:pt x="73" y="4977"/>
                  <a:pt x="63" y="4969"/>
                  <a:pt x="55" y="4961"/>
                </a:cubicBezTo>
                <a:cubicBezTo>
                  <a:pt x="46" y="4952"/>
                  <a:pt x="38" y="4943"/>
                  <a:pt x="31" y="4933"/>
                </a:cubicBezTo>
                <a:cubicBezTo>
                  <a:pt x="25" y="4922"/>
                  <a:pt x="19" y="4912"/>
                  <a:pt x="14" y="4901"/>
                </a:cubicBezTo>
                <a:cubicBezTo>
                  <a:pt x="10" y="4889"/>
                  <a:pt x="6" y="4878"/>
                  <a:pt x="4" y="4866"/>
                </a:cubicBezTo>
                <a:cubicBezTo>
                  <a:pt x="1" y="4854"/>
                  <a:pt x="0" y="4842"/>
                  <a:pt x="0" y="4829"/>
                </a:cubicBezTo>
                <a:close/>
              </a:path>
            </a:pathLst>
          </a:custGeom>
          <a:solidFill>
            <a:srgbClr val="ffffff">
              <a:alpha val="90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14" name=""/>
          <p:cNvSpPr/>
          <p:nvPr/>
        </p:nvSpPr>
        <p:spPr>
          <a:xfrm>
            <a:off x="8356680" y="3049920"/>
            <a:ext cx="534960" cy="535320"/>
          </a:xfrm>
          <a:custGeom>
            <a:avLst/>
            <a:gdLst/>
            <a:ahLst/>
            <a:rect l="0" t="0" r="r" b="b"/>
            <a:pathLst>
              <a:path w="1486" h="1487">
                <a:moveTo>
                  <a:pt x="1486" y="743"/>
                </a:moveTo>
                <a:cubicBezTo>
                  <a:pt x="1486" y="767"/>
                  <a:pt x="1485" y="792"/>
                  <a:pt x="1483" y="816"/>
                </a:cubicBezTo>
                <a:cubicBezTo>
                  <a:pt x="1480" y="840"/>
                  <a:pt x="1477" y="864"/>
                  <a:pt x="1472" y="888"/>
                </a:cubicBezTo>
                <a:cubicBezTo>
                  <a:pt x="1467" y="912"/>
                  <a:pt x="1461" y="935"/>
                  <a:pt x="1454" y="959"/>
                </a:cubicBezTo>
                <a:cubicBezTo>
                  <a:pt x="1447" y="982"/>
                  <a:pt x="1439" y="1005"/>
                  <a:pt x="1430" y="1027"/>
                </a:cubicBezTo>
                <a:cubicBezTo>
                  <a:pt x="1420" y="1050"/>
                  <a:pt x="1410" y="1072"/>
                  <a:pt x="1398" y="1093"/>
                </a:cubicBezTo>
                <a:cubicBezTo>
                  <a:pt x="1387" y="1115"/>
                  <a:pt x="1375" y="1136"/>
                  <a:pt x="1361" y="1156"/>
                </a:cubicBezTo>
                <a:cubicBezTo>
                  <a:pt x="1347" y="1176"/>
                  <a:pt x="1333" y="1197"/>
                  <a:pt x="1318" y="1215"/>
                </a:cubicBezTo>
                <a:cubicBezTo>
                  <a:pt x="1302" y="1234"/>
                  <a:pt x="1285" y="1252"/>
                  <a:pt x="1268" y="1269"/>
                </a:cubicBezTo>
                <a:cubicBezTo>
                  <a:pt x="1250" y="1287"/>
                  <a:pt x="1232" y="1303"/>
                  <a:pt x="1214" y="1318"/>
                </a:cubicBezTo>
                <a:cubicBezTo>
                  <a:pt x="1195" y="1334"/>
                  <a:pt x="1175" y="1348"/>
                  <a:pt x="1155" y="1362"/>
                </a:cubicBezTo>
                <a:cubicBezTo>
                  <a:pt x="1135" y="1375"/>
                  <a:pt x="1114" y="1388"/>
                  <a:pt x="1093" y="1399"/>
                </a:cubicBezTo>
                <a:cubicBezTo>
                  <a:pt x="1071" y="1411"/>
                  <a:pt x="1049" y="1421"/>
                  <a:pt x="1027" y="1430"/>
                </a:cubicBezTo>
                <a:cubicBezTo>
                  <a:pt x="1004" y="1440"/>
                  <a:pt x="981" y="1448"/>
                  <a:pt x="958" y="1455"/>
                </a:cubicBezTo>
                <a:cubicBezTo>
                  <a:pt x="935" y="1462"/>
                  <a:pt x="911" y="1468"/>
                  <a:pt x="887" y="1473"/>
                </a:cubicBezTo>
                <a:cubicBezTo>
                  <a:pt x="863" y="1477"/>
                  <a:pt x="839" y="1481"/>
                  <a:pt x="815" y="1483"/>
                </a:cubicBezTo>
                <a:cubicBezTo>
                  <a:pt x="791" y="1486"/>
                  <a:pt x="767" y="1487"/>
                  <a:pt x="742" y="1487"/>
                </a:cubicBezTo>
                <a:cubicBezTo>
                  <a:pt x="718" y="1487"/>
                  <a:pt x="694" y="1486"/>
                  <a:pt x="670" y="1483"/>
                </a:cubicBezTo>
                <a:cubicBezTo>
                  <a:pt x="645" y="1481"/>
                  <a:pt x="621" y="1477"/>
                  <a:pt x="597" y="1473"/>
                </a:cubicBezTo>
                <a:cubicBezTo>
                  <a:pt x="574" y="1468"/>
                  <a:pt x="550" y="1462"/>
                  <a:pt x="527" y="1455"/>
                </a:cubicBezTo>
                <a:cubicBezTo>
                  <a:pt x="503" y="1448"/>
                  <a:pt x="481" y="1440"/>
                  <a:pt x="458" y="1430"/>
                </a:cubicBezTo>
                <a:cubicBezTo>
                  <a:pt x="436" y="1421"/>
                  <a:pt x="414" y="1411"/>
                  <a:pt x="392" y="1399"/>
                </a:cubicBezTo>
                <a:cubicBezTo>
                  <a:pt x="371" y="1388"/>
                  <a:pt x="350" y="1375"/>
                  <a:pt x="330" y="1362"/>
                </a:cubicBezTo>
                <a:cubicBezTo>
                  <a:pt x="309" y="1348"/>
                  <a:pt x="290" y="1334"/>
                  <a:pt x="271" y="1318"/>
                </a:cubicBezTo>
                <a:cubicBezTo>
                  <a:pt x="252" y="1303"/>
                  <a:pt x="234" y="1287"/>
                  <a:pt x="217" y="1269"/>
                </a:cubicBezTo>
                <a:cubicBezTo>
                  <a:pt x="200" y="1252"/>
                  <a:pt x="184" y="1234"/>
                  <a:pt x="168" y="1215"/>
                </a:cubicBezTo>
                <a:cubicBezTo>
                  <a:pt x="153" y="1197"/>
                  <a:pt x="138" y="1176"/>
                  <a:pt x="125" y="1156"/>
                </a:cubicBezTo>
                <a:cubicBezTo>
                  <a:pt x="111" y="1136"/>
                  <a:pt x="99" y="1115"/>
                  <a:pt x="87" y="1093"/>
                </a:cubicBezTo>
                <a:cubicBezTo>
                  <a:pt x="76" y="1072"/>
                  <a:pt x="65" y="1050"/>
                  <a:pt x="56" y="1027"/>
                </a:cubicBezTo>
                <a:cubicBezTo>
                  <a:pt x="47" y="1005"/>
                  <a:pt x="39" y="982"/>
                  <a:pt x="32" y="959"/>
                </a:cubicBezTo>
                <a:cubicBezTo>
                  <a:pt x="24" y="935"/>
                  <a:pt x="19" y="912"/>
                  <a:pt x="14" y="888"/>
                </a:cubicBezTo>
                <a:cubicBezTo>
                  <a:pt x="9" y="864"/>
                  <a:pt x="6" y="840"/>
                  <a:pt x="3" y="816"/>
                </a:cubicBezTo>
                <a:cubicBezTo>
                  <a:pt x="1" y="792"/>
                  <a:pt x="0" y="767"/>
                  <a:pt x="0" y="743"/>
                </a:cubicBezTo>
                <a:cubicBezTo>
                  <a:pt x="0" y="719"/>
                  <a:pt x="1" y="694"/>
                  <a:pt x="3" y="670"/>
                </a:cubicBezTo>
                <a:cubicBezTo>
                  <a:pt x="6" y="646"/>
                  <a:pt x="9" y="622"/>
                  <a:pt x="14" y="598"/>
                </a:cubicBezTo>
                <a:cubicBezTo>
                  <a:pt x="19" y="574"/>
                  <a:pt x="24" y="551"/>
                  <a:pt x="32" y="527"/>
                </a:cubicBezTo>
                <a:cubicBezTo>
                  <a:pt x="39" y="504"/>
                  <a:pt x="47" y="481"/>
                  <a:pt x="56" y="459"/>
                </a:cubicBezTo>
                <a:cubicBezTo>
                  <a:pt x="65" y="436"/>
                  <a:pt x="76" y="414"/>
                  <a:pt x="87" y="393"/>
                </a:cubicBezTo>
                <a:cubicBezTo>
                  <a:pt x="99" y="371"/>
                  <a:pt x="111" y="351"/>
                  <a:pt x="125" y="330"/>
                </a:cubicBezTo>
                <a:cubicBezTo>
                  <a:pt x="138" y="310"/>
                  <a:pt x="153" y="291"/>
                  <a:pt x="168" y="272"/>
                </a:cubicBezTo>
                <a:cubicBezTo>
                  <a:pt x="184" y="253"/>
                  <a:pt x="200" y="235"/>
                  <a:pt x="217" y="218"/>
                </a:cubicBezTo>
                <a:cubicBezTo>
                  <a:pt x="234" y="201"/>
                  <a:pt x="252" y="184"/>
                  <a:pt x="271" y="169"/>
                </a:cubicBezTo>
                <a:cubicBezTo>
                  <a:pt x="290" y="153"/>
                  <a:pt x="309" y="139"/>
                  <a:pt x="330" y="125"/>
                </a:cubicBezTo>
                <a:cubicBezTo>
                  <a:pt x="350" y="112"/>
                  <a:pt x="371" y="99"/>
                  <a:pt x="392" y="88"/>
                </a:cubicBezTo>
                <a:cubicBezTo>
                  <a:pt x="414" y="77"/>
                  <a:pt x="436" y="66"/>
                  <a:pt x="458" y="57"/>
                </a:cubicBezTo>
                <a:cubicBezTo>
                  <a:pt x="481" y="47"/>
                  <a:pt x="503" y="39"/>
                  <a:pt x="527" y="32"/>
                </a:cubicBezTo>
                <a:cubicBezTo>
                  <a:pt x="550" y="25"/>
                  <a:pt x="574" y="19"/>
                  <a:pt x="597" y="15"/>
                </a:cubicBezTo>
                <a:cubicBezTo>
                  <a:pt x="621" y="10"/>
                  <a:pt x="645" y="6"/>
                  <a:pt x="670" y="4"/>
                </a:cubicBezTo>
                <a:cubicBezTo>
                  <a:pt x="694" y="1"/>
                  <a:pt x="718" y="0"/>
                  <a:pt x="742" y="0"/>
                </a:cubicBezTo>
                <a:cubicBezTo>
                  <a:pt x="767" y="0"/>
                  <a:pt x="791" y="1"/>
                  <a:pt x="815" y="4"/>
                </a:cubicBezTo>
                <a:cubicBezTo>
                  <a:pt x="839" y="6"/>
                  <a:pt x="863" y="10"/>
                  <a:pt x="887" y="15"/>
                </a:cubicBezTo>
                <a:cubicBezTo>
                  <a:pt x="911" y="19"/>
                  <a:pt x="935" y="25"/>
                  <a:pt x="958" y="32"/>
                </a:cubicBezTo>
                <a:cubicBezTo>
                  <a:pt x="981" y="39"/>
                  <a:pt x="1004" y="47"/>
                  <a:pt x="1027" y="57"/>
                </a:cubicBezTo>
                <a:cubicBezTo>
                  <a:pt x="1049" y="66"/>
                  <a:pt x="1071" y="77"/>
                  <a:pt x="1093" y="88"/>
                </a:cubicBezTo>
                <a:cubicBezTo>
                  <a:pt x="1114" y="99"/>
                  <a:pt x="1135" y="112"/>
                  <a:pt x="1155" y="125"/>
                </a:cubicBezTo>
                <a:cubicBezTo>
                  <a:pt x="1175" y="139"/>
                  <a:pt x="1195" y="153"/>
                  <a:pt x="1214" y="169"/>
                </a:cubicBezTo>
                <a:cubicBezTo>
                  <a:pt x="1232" y="184"/>
                  <a:pt x="1250" y="201"/>
                  <a:pt x="1268" y="218"/>
                </a:cubicBezTo>
                <a:cubicBezTo>
                  <a:pt x="1285" y="235"/>
                  <a:pt x="1302" y="253"/>
                  <a:pt x="1318" y="272"/>
                </a:cubicBezTo>
                <a:cubicBezTo>
                  <a:pt x="1333" y="291"/>
                  <a:pt x="1347" y="310"/>
                  <a:pt x="1361" y="330"/>
                </a:cubicBezTo>
                <a:cubicBezTo>
                  <a:pt x="1375" y="351"/>
                  <a:pt x="1387" y="371"/>
                  <a:pt x="1398" y="393"/>
                </a:cubicBezTo>
                <a:cubicBezTo>
                  <a:pt x="1410" y="414"/>
                  <a:pt x="1420" y="436"/>
                  <a:pt x="1430" y="459"/>
                </a:cubicBezTo>
                <a:cubicBezTo>
                  <a:pt x="1439" y="481"/>
                  <a:pt x="1447" y="504"/>
                  <a:pt x="1454" y="527"/>
                </a:cubicBezTo>
                <a:cubicBezTo>
                  <a:pt x="1461" y="551"/>
                  <a:pt x="1467" y="574"/>
                  <a:pt x="1472" y="598"/>
                </a:cubicBezTo>
                <a:cubicBezTo>
                  <a:pt x="1477" y="622"/>
                  <a:pt x="1480" y="646"/>
                  <a:pt x="1483" y="670"/>
                </a:cubicBezTo>
                <a:cubicBezTo>
                  <a:pt x="1485" y="694"/>
                  <a:pt x="1486" y="719"/>
                  <a:pt x="1486" y="743"/>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15" name="" descr=""/>
          <p:cNvPicPr/>
          <p:nvPr/>
        </p:nvPicPr>
        <p:blipFill>
          <a:blip r:embed="rId6"/>
          <a:stretch/>
        </p:blipFill>
        <p:spPr>
          <a:xfrm>
            <a:off x="8498880" y="3192120"/>
            <a:ext cx="250200" cy="250200"/>
          </a:xfrm>
          <a:prstGeom prst="rect">
            <a:avLst/>
          </a:prstGeom>
          <a:noFill/>
          <a:ln w="0">
            <a:noFill/>
          </a:ln>
        </p:spPr>
      </p:pic>
      <p:sp>
        <p:nvSpPr>
          <p:cNvPr id="116" name=""/>
          <p:cNvSpPr txBox="1"/>
          <p:nvPr/>
        </p:nvSpPr>
        <p:spPr>
          <a:xfrm>
            <a:off x="4211640" y="4266720"/>
            <a:ext cx="228060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连续性，尤其关键在金融、医疗等领域</a:t>
            </a:r>
            <a:endParaRPr b="0" lang="en-US" sz="1050" strike="noStrike" u="none">
              <a:solidFill>
                <a:srgbClr val="000000"/>
              </a:solidFill>
              <a:effectLst/>
              <a:uFillTx/>
              <a:latin typeface="Times New Roman"/>
            </a:endParaRPr>
          </a:p>
        </p:txBody>
      </p:sp>
      <p:sp>
        <p:nvSpPr>
          <p:cNvPr id="117" name=""/>
          <p:cNvSpPr txBox="1"/>
          <p:nvPr/>
        </p:nvSpPr>
        <p:spPr>
          <a:xfrm>
            <a:off x="8039160" y="3733200"/>
            <a:ext cx="1174320" cy="212400"/>
          </a:xfrm>
          <a:prstGeom prst="rect">
            <a:avLst/>
          </a:prstGeom>
          <a:noFill/>
          <a:ln w="0">
            <a:noFill/>
          </a:ln>
        </p:spPr>
        <p:txBody>
          <a:bodyPr wrap="none" lIns="0" rIns="0" tIns="0" bIns="0" anchor="t">
            <a:spAutoFit/>
          </a:bodyPr>
          <a:p>
            <a:r>
              <a:rPr b="0" lang="zh-CN" sz="1320" strike="noStrike" u="none">
                <a:solidFill>
                  <a:srgbClr val="1e40af"/>
                </a:solidFill>
                <a:effectLst/>
                <a:uFillTx/>
                <a:latin typeface="WenQuanYiZenHei"/>
                <a:ea typeface="WenQuanYiZenHei"/>
              </a:rPr>
              <a:t>提升系统可靠性</a:t>
            </a:r>
            <a:endParaRPr b="0" lang="en-US" sz="1320" strike="noStrike" u="none">
              <a:solidFill>
                <a:srgbClr val="000000"/>
              </a:solidFill>
              <a:effectLst/>
              <a:uFillTx/>
              <a:latin typeface="Times New Roman"/>
            </a:endParaRPr>
          </a:p>
        </p:txBody>
      </p:sp>
      <p:sp>
        <p:nvSpPr>
          <p:cNvPr id="118" name=""/>
          <p:cNvSpPr txBox="1"/>
          <p:nvPr/>
        </p:nvSpPr>
        <p:spPr>
          <a:xfrm>
            <a:off x="7353720" y="4066200"/>
            <a:ext cx="254880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增强系统韧性，降低故障影响范围和持续时</a:t>
            </a:r>
            <a:endParaRPr b="0" lang="en-US" sz="1050" strike="noStrike" u="none">
              <a:solidFill>
                <a:srgbClr val="000000"/>
              </a:solidFill>
              <a:effectLst/>
              <a:uFillTx/>
              <a:latin typeface="Times New Roman"/>
            </a:endParaRPr>
          </a:p>
        </p:txBody>
      </p:sp>
      <p:sp>
        <p:nvSpPr>
          <p:cNvPr id="119" name=""/>
          <p:cNvSpPr txBox="1"/>
          <p:nvPr/>
        </p:nvSpPr>
        <p:spPr>
          <a:xfrm>
            <a:off x="7493760" y="4266720"/>
            <a:ext cx="80532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间，提高整体</a:t>
            </a:r>
            <a:endParaRPr b="0" lang="en-US" sz="1050" strike="noStrike" u="none">
              <a:solidFill>
                <a:srgbClr val="000000"/>
              </a:solidFill>
              <a:effectLst/>
              <a:uFillTx/>
              <a:latin typeface="Times New Roman"/>
            </a:endParaRPr>
          </a:p>
        </p:txBody>
      </p:sp>
      <p:sp>
        <p:nvSpPr>
          <p:cNvPr id="120" name=""/>
          <p:cNvSpPr txBox="1"/>
          <p:nvPr/>
        </p:nvSpPr>
        <p:spPr>
          <a:xfrm>
            <a:off x="8296200" y="4271400"/>
            <a:ext cx="133200" cy="157320"/>
          </a:xfrm>
          <a:prstGeom prst="rect">
            <a:avLst/>
          </a:prstGeom>
          <a:noFill/>
          <a:ln w="0">
            <a:noFill/>
          </a:ln>
        </p:spPr>
        <p:txBody>
          <a:bodyPr wrap="none" lIns="0" rIns="0" tIns="0" bIns="0" anchor="t">
            <a:spAutoFit/>
          </a:bodyPr>
          <a:p>
            <a:r>
              <a:rPr b="0" lang="en-US" sz="1050" strike="noStrike" u="none">
                <a:solidFill>
                  <a:srgbClr val="4b5563"/>
                </a:solidFill>
                <a:effectLst/>
                <a:uFillTx/>
                <a:latin typeface="DejaVuSans"/>
                <a:ea typeface="DejaVuSans"/>
              </a:rPr>
              <a:t>IT</a:t>
            </a:r>
            <a:endParaRPr b="0" lang="en-US" sz="1050" strike="noStrike" u="none">
              <a:solidFill>
                <a:srgbClr val="000000"/>
              </a:solidFill>
              <a:effectLst/>
              <a:uFillTx/>
              <a:latin typeface="Times New Roman"/>
            </a:endParaRPr>
          </a:p>
        </p:txBody>
      </p:sp>
      <p:sp>
        <p:nvSpPr>
          <p:cNvPr id="121" name=""/>
          <p:cNvSpPr txBox="1"/>
          <p:nvPr/>
        </p:nvSpPr>
        <p:spPr>
          <a:xfrm>
            <a:off x="8417160" y="4266720"/>
            <a:ext cx="134172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架构的稳定性和可用性</a:t>
            </a:r>
            <a:endParaRPr b="0" lang="en-US" sz="1050" strike="noStrike" u="none">
              <a:solidFill>
                <a:srgbClr val="000000"/>
              </a:solidFill>
              <a:effectLst/>
              <a:uFillTx/>
              <a:latin typeface="Times New Roman"/>
            </a:endParaRPr>
          </a:p>
        </p:txBody>
      </p:sp>
      <p:sp>
        <p:nvSpPr>
          <p:cNvPr id="122" name=""/>
          <p:cNvSpPr txBox="1"/>
          <p:nvPr/>
        </p:nvSpPr>
        <p:spPr>
          <a:xfrm>
            <a:off x="3365640" y="5016600"/>
            <a:ext cx="150120" cy="181800"/>
          </a:xfrm>
          <a:prstGeom prst="rect">
            <a:avLst/>
          </a:prstGeom>
          <a:noFill/>
          <a:ln w="0">
            <a:noFill/>
          </a:ln>
        </p:spPr>
        <p:txBody>
          <a:bodyPr wrap="none" lIns="0" rIns="0" tIns="0" bIns="0" anchor="t">
            <a:spAutoFit/>
          </a:bodyPr>
          <a:p>
            <a:r>
              <a:rPr b="0" lang="en-US" sz="1220" strike="noStrike" u="none">
                <a:solidFill>
                  <a:srgbClr val="374151"/>
                </a:solidFill>
                <a:effectLst/>
                <a:uFillTx/>
                <a:latin typeface="DejaVuSans"/>
                <a:ea typeface="DejaVuSans"/>
              </a:rPr>
              <a:t>"</a:t>
            </a:r>
            <a:endParaRPr b="0" lang="en-US" sz="1220" strike="noStrike" u="none">
              <a:solidFill>
                <a:srgbClr val="000000"/>
              </a:solidFill>
              <a:effectLst/>
              <a:uFillTx/>
              <a:latin typeface="Times New Roman"/>
            </a:endParaRPr>
          </a:p>
        </p:txBody>
      </p:sp>
      <p:sp>
        <p:nvSpPr>
          <p:cNvPr id="123" name=""/>
          <p:cNvSpPr txBox="1"/>
          <p:nvPr/>
        </p:nvSpPr>
        <p:spPr>
          <a:xfrm>
            <a:off x="3436200" y="5011200"/>
            <a:ext cx="2798640" cy="195480"/>
          </a:xfrm>
          <a:prstGeom prst="rect">
            <a:avLst/>
          </a:prstGeom>
          <a:noFill/>
          <a:ln w="0">
            <a:noFill/>
          </a:ln>
        </p:spPr>
        <p:txBody>
          <a:bodyPr wrap="none" lIns="0" rIns="0" tIns="0" bIns="0" anchor="t">
            <a:spAutoFit/>
          </a:bodyPr>
          <a:p>
            <a:r>
              <a:rPr b="0" lang="zh-CN" sz="1220" strike="noStrike" u="none">
                <a:solidFill>
                  <a:srgbClr val="374151"/>
                </a:solidFill>
                <a:effectLst/>
                <a:uFillTx/>
                <a:latin typeface="WenQuanYiZenHei"/>
                <a:ea typeface="WenQuanYiZenHei"/>
              </a:rPr>
              <a:t>在数字化时代，业务无损恢复已成为企业</a:t>
            </a:r>
            <a:endParaRPr b="0" lang="en-US" sz="1220" strike="noStrike" u="none">
              <a:solidFill>
                <a:srgbClr val="000000"/>
              </a:solidFill>
              <a:effectLst/>
              <a:uFillTx/>
              <a:latin typeface="Times New Roman"/>
            </a:endParaRPr>
          </a:p>
        </p:txBody>
      </p:sp>
      <p:sp>
        <p:nvSpPr>
          <p:cNvPr id="124" name=""/>
          <p:cNvSpPr txBox="1"/>
          <p:nvPr/>
        </p:nvSpPr>
        <p:spPr>
          <a:xfrm>
            <a:off x="6142320" y="5016600"/>
            <a:ext cx="150120" cy="181800"/>
          </a:xfrm>
          <a:prstGeom prst="rect">
            <a:avLst/>
          </a:prstGeom>
          <a:noFill/>
          <a:ln w="0">
            <a:noFill/>
          </a:ln>
        </p:spPr>
        <p:txBody>
          <a:bodyPr wrap="none" lIns="0" rIns="0" tIns="0" bIns="0" anchor="t">
            <a:spAutoFit/>
          </a:bodyPr>
          <a:p>
            <a:r>
              <a:rPr b="0" lang="en-US" sz="1220" strike="noStrike" u="none">
                <a:solidFill>
                  <a:srgbClr val="374151"/>
                </a:solidFill>
                <a:effectLst/>
                <a:uFillTx/>
                <a:latin typeface="DejaVuSans"/>
                <a:ea typeface="DejaVuSans"/>
              </a:rPr>
              <a:t>IT</a:t>
            </a:r>
            <a:endParaRPr b="0" lang="en-US" sz="1220" strike="noStrike" u="none">
              <a:solidFill>
                <a:srgbClr val="000000"/>
              </a:solidFill>
              <a:effectLst/>
              <a:uFillTx/>
              <a:latin typeface="Times New Roman"/>
            </a:endParaRPr>
          </a:p>
        </p:txBody>
      </p:sp>
      <p:sp>
        <p:nvSpPr>
          <p:cNvPr id="125" name=""/>
          <p:cNvSpPr txBox="1"/>
          <p:nvPr/>
        </p:nvSpPr>
        <p:spPr>
          <a:xfrm>
            <a:off x="6279840" y="5011200"/>
            <a:ext cx="1088640" cy="195480"/>
          </a:xfrm>
          <a:prstGeom prst="rect">
            <a:avLst/>
          </a:prstGeom>
          <a:noFill/>
          <a:ln w="0">
            <a:noFill/>
          </a:ln>
        </p:spPr>
        <p:txBody>
          <a:bodyPr wrap="none" lIns="0" rIns="0" tIns="0" bIns="0" anchor="t">
            <a:spAutoFit/>
          </a:bodyPr>
          <a:p>
            <a:r>
              <a:rPr b="0" lang="zh-CN" sz="1220" strike="noStrike" u="none">
                <a:solidFill>
                  <a:srgbClr val="374151"/>
                </a:solidFill>
                <a:effectLst/>
                <a:uFillTx/>
                <a:latin typeface="WenQuanYiZenHei"/>
                <a:ea typeface="WenQuanYiZenHei"/>
              </a:rPr>
              <a:t>系统的</a:t>
            </a:r>
            <a:r>
              <a:rPr b="0" lang="zh-CN" sz="1220" strike="noStrike" u="none">
                <a:solidFill>
                  <a:srgbClr val="f5a623"/>
                </a:solidFill>
                <a:effectLst/>
                <a:uFillTx/>
                <a:latin typeface="WenQuanYiZenHei"/>
                <a:ea typeface="WenQuanYiZenHei"/>
              </a:rPr>
              <a:t>核心需求</a:t>
            </a:r>
            <a:endParaRPr b="0" lang="en-US" sz="1220" strike="noStrike" u="none">
              <a:solidFill>
                <a:srgbClr val="000000"/>
              </a:solidFill>
              <a:effectLst/>
              <a:uFillTx/>
              <a:latin typeface="Times New Roman"/>
            </a:endParaRPr>
          </a:p>
        </p:txBody>
      </p:sp>
      <p:sp>
        <p:nvSpPr>
          <p:cNvPr id="126" name=""/>
          <p:cNvSpPr/>
          <p:nvPr/>
        </p:nvSpPr>
        <p:spPr>
          <a:xfrm>
            <a:off x="0" y="5757480"/>
            <a:ext cx="10696680" cy="401760"/>
          </a:xfrm>
          <a:custGeom>
            <a:avLst/>
            <a:gdLst/>
            <a:ahLst/>
            <a:rect l="0" t="0" r="r" b="b"/>
            <a:pathLst>
              <a:path w="29713" h="1116">
                <a:moveTo>
                  <a:pt x="0" y="0"/>
                </a:moveTo>
                <a:lnTo>
                  <a:pt x="29713" y="0"/>
                </a:lnTo>
                <a:lnTo>
                  <a:pt x="29713" y="1116"/>
                </a:lnTo>
                <a:lnTo>
                  <a:pt x="0" y="1116"/>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7" name=""/>
          <p:cNvSpPr txBox="1"/>
          <p:nvPr/>
        </p:nvSpPr>
        <p:spPr>
          <a:xfrm>
            <a:off x="7331760" y="5016600"/>
            <a:ext cx="150120" cy="181800"/>
          </a:xfrm>
          <a:prstGeom prst="rect">
            <a:avLst/>
          </a:prstGeom>
          <a:noFill/>
          <a:ln w="0">
            <a:noFill/>
          </a:ln>
        </p:spPr>
        <p:txBody>
          <a:bodyPr wrap="none" lIns="0" rIns="0" tIns="0" bIns="0" anchor="t">
            <a:spAutoFit/>
          </a:bodyPr>
          <a:p>
            <a:r>
              <a:rPr b="0" lang="en-US" sz="1220" strike="noStrike" u="none">
                <a:solidFill>
                  <a:srgbClr val="374151"/>
                </a:solidFill>
                <a:effectLst/>
                <a:uFillTx/>
                <a:latin typeface="DejaVuSans"/>
                <a:ea typeface="DejaVuSans"/>
              </a:rPr>
              <a:t>"</a:t>
            </a:r>
            <a:endParaRPr b="0" lang="en-US" sz="1220" strike="noStrike" u="none">
              <a:solidFill>
                <a:srgbClr val="000000"/>
              </a:solidFill>
              <a:effectLst/>
              <a:uFillTx/>
              <a:latin typeface="Times New Roman"/>
            </a:endParaRPr>
          </a:p>
        </p:txBody>
      </p:sp>
      <p:sp>
        <p:nvSpPr>
          <p:cNvPr id="128" name=""/>
          <p:cNvSpPr txBox="1"/>
          <p:nvPr/>
        </p:nvSpPr>
        <p:spPr>
          <a:xfrm>
            <a:off x="534960" y="5871240"/>
            <a:ext cx="2414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业务无损恢复：技术深析与行业应用案例</a:t>
            </a:r>
            <a:endParaRPr b="0" lang="en-US" sz="1050" strike="noStrike" u="none">
              <a:solidFill>
                <a:srgbClr val="000000"/>
              </a:solidFill>
              <a:effectLst/>
              <a:uFillTx/>
              <a:latin typeface="Times New Roman"/>
            </a:endParaRPr>
          </a:p>
        </p:txBody>
      </p:sp>
      <p:sp>
        <p:nvSpPr>
          <p:cNvPr id="129" name=""/>
          <p:cNvSpPr txBox="1"/>
          <p:nvPr/>
        </p:nvSpPr>
        <p:spPr>
          <a:xfrm>
            <a:off x="9776520" y="5875920"/>
            <a:ext cx="38700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3 / 24</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
          <p:cNvSpPr/>
          <p:nvPr/>
        </p:nvSpPr>
        <p:spPr>
          <a:xfrm>
            <a:off x="0" y="0"/>
            <a:ext cx="10696680" cy="6384600"/>
          </a:xfrm>
          <a:custGeom>
            <a:avLst/>
            <a:gdLst/>
            <a:ahLst/>
            <a:rect l="0" t="0" r="r" b="b"/>
            <a:pathLst>
              <a:path w="29713" h="17735">
                <a:moveTo>
                  <a:pt x="0" y="0"/>
                </a:moveTo>
                <a:lnTo>
                  <a:pt x="29713" y="0"/>
                </a:lnTo>
                <a:lnTo>
                  <a:pt x="29713" y="17735"/>
                </a:lnTo>
                <a:lnTo>
                  <a:pt x="0" y="17735"/>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31" name="" descr=""/>
          <p:cNvPicPr/>
          <p:nvPr/>
        </p:nvPicPr>
        <p:blipFill>
          <a:blip r:embed="rId1"/>
          <a:stretch/>
        </p:blipFill>
        <p:spPr>
          <a:xfrm>
            <a:off x="0" y="0"/>
            <a:ext cx="10696320" cy="6384240"/>
          </a:xfrm>
          <a:prstGeom prst="rect">
            <a:avLst/>
          </a:prstGeom>
          <a:noFill/>
          <a:ln w="0">
            <a:noFill/>
          </a:ln>
        </p:spPr>
      </p:pic>
      <p:pic>
        <p:nvPicPr>
          <p:cNvPr id="132" name="" descr=""/>
          <p:cNvPicPr/>
          <p:nvPr/>
        </p:nvPicPr>
        <p:blipFill>
          <a:blip r:embed="rId2"/>
          <a:stretch/>
        </p:blipFill>
        <p:spPr>
          <a:xfrm>
            <a:off x="0" y="0"/>
            <a:ext cx="10696320" cy="1002600"/>
          </a:xfrm>
          <a:prstGeom prst="rect">
            <a:avLst/>
          </a:prstGeom>
          <a:noFill/>
          <a:ln w="0">
            <a:noFill/>
          </a:ln>
        </p:spPr>
      </p:pic>
      <p:sp>
        <p:nvSpPr>
          <p:cNvPr id="133" name=""/>
          <p:cNvSpPr txBox="1"/>
          <p:nvPr/>
        </p:nvSpPr>
        <p:spPr>
          <a:xfrm>
            <a:off x="534960" y="178200"/>
            <a:ext cx="4804200" cy="378360"/>
          </a:xfrm>
          <a:prstGeom prst="rect">
            <a:avLst/>
          </a:prstGeom>
          <a:noFill/>
          <a:ln w="0">
            <a:noFill/>
          </a:ln>
        </p:spPr>
        <p:txBody>
          <a:bodyPr wrap="none" lIns="0" rIns="0" tIns="0" bIns="0" anchor="t">
            <a:spAutoFit/>
          </a:bodyPr>
          <a:p>
            <a:r>
              <a:rPr b="0" lang="zh-CN" sz="2370" strike="noStrike" u="none">
                <a:solidFill>
                  <a:srgbClr val="ffffff"/>
                </a:solidFill>
                <a:effectLst/>
                <a:uFillTx/>
                <a:latin typeface="WenQuanYiZenHei"/>
                <a:ea typeface="WenQuanYiZenHei"/>
              </a:rPr>
              <a:t>核心技术原理：故障检测与快速切换</a:t>
            </a:r>
            <a:endParaRPr b="0" lang="en-US" sz="2370" strike="noStrike" u="none">
              <a:solidFill>
                <a:srgbClr val="000000"/>
              </a:solidFill>
              <a:effectLst/>
              <a:uFillTx/>
              <a:latin typeface="Times New Roman"/>
            </a:endParaRPr>
          </a:p>
        </p:txBody>
      </p:sp>
      <p:sp>
        <p:nvSpPr>
          <p:cNvPr id="134" name=""/>
          <p:cNvSpPr/>
          <p:nvPr/>
        </p:nvSpPr>
        <p:spPr>
          <a:xfrm>
            <a:off x="417600" y="1671120"/>
            <a:ext cx="4663440" cy="702360"/>
          </a:xfrm>
          <a:custGeom>
            <a:avLst/>
            <a:gdLst/>
            <a:ahLst/>
            <a:rect l="0" t="0" r="r" b="b"/>
            <a:pathLst>
              <a:path w="12954" h="1951">
                <a:moveTo>
                  <a:pt x="0" y="1765"/>
                </a:moveTo>
                <a:lnTo>
                  <a:pt x="0" y="186"/>
                </a:lnTo>
                <a:cubicBezTo>
                  <a:pt x="0" y="174"/>
                  <a:pt x="1" y="162"/>
                  <a:pt x="3" y="150"/>
                </a:cubicBezTo>
                <a:cubicBezTo>
                  <a:pt x="5" y="138"/>
                  <a:pt x="7" y="126"/>
                  <a:pt x="11" y="115"/>
                </a:cubicBezTo>
                <a:cubicBezTo>
                  <a:pt x="14" y="103"/>
                  <a:pt x="19" y="93"/>
                  <a:pt x="24" y="83"/>
                </a:cubicBezTo>
                <a:cubicBezTo>
                  <a:pt x="29" y="73"/>
                  <a:pt x="34" y="63"/>
                  <a:pt x="41" y="55"/>
                </a:cubicBezTo>
                <a:cubicBezTo>
                  <a:pt x="47" y="46"/>
                  <a:pt x="54" y="38"/>
                  <a:pt x="62" y="31"/>
                </a:cubicBezTo>
                <a:cubicBezTo>
                  <a:pt x="70" y="25"/>
                  <a:pt x="78" y="19"/>
                  <a:pt x="86" y="14"/>
                </a:cubicBezTo>
                <a:cubicBezTo>
                  <a:pt x="95" y="10"/>
                  <a:pt x="103" y="6"/>
                  <a:pt x="112" y="4"/>
                </a:cubicBezTo>
                <a:cubicBezTo>
                  <a:pt x="121" y="1"/>
                  <a:pt x="130" y="0"/>
                  <a:pt x="139" y="0"/>
                </a:cubicBezTo>
                <a:lnTo>
                  <a:pt x="12768" y="0"/>
                </a:lnTo>
                <a:cubicBezTo>
                  <a:pt x="12781" y="0"/>
                  <a:pt x="12793" y="1"/>
                  <a:pt x="12805" y="4"/>
                </a:cubicBezTo>
                <a:cubicBezTo>
                  <a:pt x="12817" y="6"/>
                  <a:pt x="12828" y="10"/>
                  <a:pt x="12839" y="14"/>
                </a:cubicBezTo>
                <a:cubicBezTo>
                  <a:pt x="12851" y="19"/>
                  <a:pt x="12861" y="25"/>
                  <a:pt x="12872" y="31"/>
                </a:cubicBezTo>
                <a:cubicBezTo>
                  <a:pt x="12882" y="38"/>
                  <a:pt x="12891" y="46"/>
                  <a:pt x="12900" y="55"/>
                </a:cubicBezTo>
                <a:cubicBezTo>
                  <a:pt x="12908" y="63"/>
                  <a:pt x="12916" y="73"/>
                  <a:pt x="12923" y="83"/>
                </a:cubicBezTo>
                <a:cubicBezTo>
                  <a:pt x="12930" y="93"/>
                  <a:pt x="12935" y="103"/>
                  <a:pt x="12940" y="115"/>
                </a:cubicBezTo>
                <a:cubicBezTo>
                  <a:pt x="12945" y="126"/>
                  <a:pt x="12948" y="138"/>
                  <a:pt x="12950" y="150"/>
                </a:cubicBezTo>
                <a:cubicBezTo>
                  <a:pt x="12953" y="162"/>
                  <a:pt x="12954" y="174"/>
                  <a:pt x="12954" y="186"/>
                </a:cubicBezTo>
                <a:lnTo>
                  <a:pt x="12954" y="1765"/>
                </a:lnTo>
                <a:cubicBezTo>
                  <a:pt x="12954" y="1777"/>
                  <a:pt x="12953" y="1790"/>
                  <a:pt x="12950" y="1802"/>
                </a:cubicBezTo>
                <a:cubicBezTo>
                  <a:pt x="12948" y="1813"/>
                  <a:pt x="12945" y="1825"/>
                  <a:pt x="12940" y="1836"/>
                </a:cubicBezTo>
                <a:cubicBezTo>
                  <a:pt x="12935" y="1848"/>
                  <a:pt x="12930" y="1858"/>
                  <a:pt x="12923" y="1868"/>
                </a:cubicBezTo>
                <a:cubicBezTo>
                  <a:pt x="12916" y="1879"/>
                  <a:pt x="12908" y="1888"/>
                  <a:pt x="12900" y="1897"/>
                </a:cubicBezTo>
                <a:cubicBezTo>
                  <a:pt x="12891" y="1905"/>
                  <a:pt x="12882" y="1913"/>
                  <a:pt x="12872" y="1920"/>
                </a:cubicBezTo>
                <a:cubicBezTo>
                  <a:pt x="12861" y="1926"/>
                  <a:pt x="12851" y="1932"/>
                  <a:pt x="12839" y="1937"/>
                </a:cubicBezTo>
                <a:cubicBezTo>
                  <a:pt x="12828" y="1942"/>
                  <a:pt x="12817" y="1945"/>
                  <a:pt x="12805" y="1947"/>
                </a:cubicBezTo>
                <a:cubicBezTo>
                  <a:pt x="12793" y="1950"/>
                  <a:pt x="12781" y="1951"/>
                  <a:pt x="12768" y="1951"/>
                </a:cubicBezTo>
                <a:lnTo>
                  <a:pt x="139" y="1951"/>
                </a:lnTo>
                <a:cubicBezTo>
                  <a:pt x="130" y="1951"/>
                  <a:pt x="121" y="1950"/>
                  <a:pt x="112" y="1947"/>
                </a:cubicBezTo>
                <a:cubicBezTo>
                  <a:pt x="103" y="1945"/>
                  <a:pt x="95" y="1942"/>
                  <a:pt x="86" y="1937"/>
                </a:cubicBezTo>
                <a:cubicBezTo>
                  <a:pt x="78" y="1932"/>
                  <a:pt x="70" y="1926"/>
                  <a:pt x="62" y="1920"/>
                </a:cubicBezTo>
                <a:cubicBezTo>
                  <a:pt x="54" y="1913"/>
                  <a:pt x="47" y="1905"/>
                  <a:pt x="41" y="1897"/>
                </a:cubicBezTo>
                <a:cubicBezTo>
                  <a:pt x="34" y="1888"/>
                  <a:pt x="29" y="1879"/>
                  <a:pt x="24" y="1868"/>
                </a:cubicBezTo>
                <a:cubicBezTo>
                  <a:pt x="19" y="1858"/>
                  <a:pt x="14" y="1848"/>
                  <a:pt x="11" y="1836"/>
                </a:cubicBezTo>
                <a:cubicBezTo>
                  <a:pt x="7" y="1825"/>
                  <a:pt x="5" y="1813"/>
                  <a:pt x="3" y="1802"/>
                </a:cubicBezTo>
                <a:cubicBezTo>
                  <a:pt x="1" y="1790"/>
                  <a:pt x="0" y="1777"/>
                  <a:pt x="0" y="1765"/>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5" name=""/>
          <p:cNvSpPr/>
          <p:nvPr/>
        </p:nvSpPr>
        <p:spPr>
          <a:xfrm>
            <a:off x="401040" y="1671120"/>
            <a:ext cx="66960" cy="702360"/>
          </a:xfrm>
          <a:custGeom>
            <a:avLst/>
            <a:gdLst/>
            <a:ahLst/>
            <a:rect l="0" t="0" r="r" b="b"/>
            <a:pathLst>
              <a:path w="186" h="1951">
                <a:moveTo>
                  <a:pt x="0" y="0"/>
                </a:moveTo>
                <a:lnTo>
                  <a:pt x="186" y="0"/>
                </a:lnTo>
                <a:lnTo>
                  <a:pt x="186" y="1951"/>
                </a:lnTo>
                <a:lnTo>
                  <a:pt x="0" y="1951"/>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6" name=""/>
          <p:cNvSpPr/>
          <p:nvPr/>
        </p:nvSpPr>
        <p:spPr>
          <a:xfrm>
            <a:off x="417600" y="2506680"/>
            <a:ext cx="4663440" cy="702360"/>
          </a:xfrm>
          <a:custGeom>
            <a:avLst/>
            <a:gdLst/>
            <a:ahLst/>
            <a:rect l="0" t="0" r="r" b="b"/>
            <a:pathLst>
              <a:path w="12954" h="1951">
                <a:moveTo>
                  <a:pt x="0" y="1765"/>
                </a:moveTo>
                <a:lnTo>
                  <a:pt x="0" y="186"/>
                </a:lnTo>
                <a:cubicBezTo>
                  <a:pt x="0" y="174"/>
                  <a:pt x="1" y="162"/>
                  <a:pt x="3" y="150"/>
                </a:cubicBezTo>
                <a:cubicBezTo>
                  <a:pt x="5" y="138"/>
                  <a:pt x="7" y="126"/>
                  <a:pt x="11" y="115"/>
                </a:cubicBezTo>
                <a:cubicBezTo>
                  <a:pt x="14" y="104"/>
                  <a:pt x="19" y="93"/>
                  <a:pt x="24" y="83"/>
                </a:cubicBezTo>
                <a:cubicBezTo>
                  <a:pt x="29" y="73"/>
                  <a:pt x="34" y="63"/>
                  <a:pt x="41" y="55"/>
                </a:cubicBezTo>
                <a:cubicBezTo>
                  <a:pt x="47" y="46"/>
                  <a:pt x="54" y="38"/>
                  <a:pt x="62" y="32"/>
                </a:cubicBezTo>
                <a:cubicBezTo>
                  <a:pt x="70" y="25"/>
                  <a:pt x="78" y="19"/>
                  <a:pt x="86" y="15"/>
                </a:cubicBezTo>
                <a:cubicBezTo>
                  <a:pt x="95" y="10"/>
                  <a:pt x="103" y="6"/>
                  <a:pt x="112" y="4"/>
                </a:cubicBezTo>
                <a:cubicBezTo>
                  <a:pt x="121" y="2"/>
                  <a:pt x="130" y="0"/>
                  <a:pt x="139" y="0"/>
                </a:cubicBezTo>
                <a:lnTo>
                  <a:pt x="12768" y="0"/>
                </a:lnTo>
                <a:cubicBezTo>
                  <a:pt x="12781" y="0"/>
                  <a:pt x="12793" y="2"/>
                  <a:pt x="12805" y="4"/>
                </a:cubicBezTo>
                <a:cubicBezTo>
                  <a:pt x="12817" y="6"/>
                  <a:pt x="12828" y="10"/>
                  <a:pt x="12839" y="15"/>
                </a:cubicBezTo>
                <a:cubicBezTo>
                  <a:pt x="12851" y="19"/>
                  <a:pt x="12861" y="25"/>
                  <a:pt x="12872" y="32"/>
                </a:cubicBezTo>
                <a:cubicBezTo>
                  <a:pt x="12882" y="38"/>
                  <a:pt x="12891" y="46"/>
                  <a:pt x="12900" y="55"/>
                </a:cubicBezTo>
                <a:cubicBezTo>
                  <a:pt x="12908" y="63"/>
                  <a:pt x="12916" y="73"/>
                  <a:pt x="12923" y="83"/>
                </a:cubicBezTo>
                <a:cubicBezTo>
                  <a:pt x="12930" y="93"/>
                  <a:pt x="12935" y="104"/>
                  <a:pt x="12940" y="115"/>
                </a:cubicBezTo>
                <a:cubicBezTo>
                  <a:pt x="12945" y="126"/>
                  <a:pt x="12948" y="138"/>
                  <a:pt x="12950" y="150"/>
                </a:cubicBezTo>
                <a:cubicBezTo>
                  <a:pt x="12953" y="162"/>
                  <a:pt x="12954" y="174"/>
                  <a:pt x="12954" y="186"/>
                </a:cubicBezTo>
                <a:lnTo>
                  <a:pt x="12954" y="1765"/>
                </a:lnTo>
                <a:cubicBezTo>
                  <a:pt x="12954" y="1777"/>
                  <a:pt x="12953" y="1789"/>
                  <a:pt x="12950" y="1801"/>
                </a:cubicBezTo>
                <a:cubicBezTo>
                  <a:pt x="12948" y="1814"/>
                  <a:pt x="12945" y="1825"/>
                  <a:pt x="12940" y="1837"/>
                </a:cubicBezTo>
                <a:cubicBezTo>
                  <a:pt x="12935" y="1848"/>
                  <a:pt x="12930" y="1859"/>
                  <a:pt x="12923" y="1869"/>
                </a:cubicBezTo>
                <a:cubicBezTo>
                  <a:pt x="12916" y="1879"/>
                  <a:pt x="12908" y="1888"/>
                  <a:pt x="12900" y="1897"/>
                </a:cubicBezTo>
                <a:cubicBezTo>
                  <a:pt x="12891" y="1906"/>
                  <a:pt x="12882" y="1913"/>
                  <a:pt x="12872" y="1920"/>
                </a:cubicBezTo>
                <a:cubicBezTo>
                  <a:pt x="12861" y="1927"/>
                  <a:pt x="12851" y="1933"/>
                  <a:pt x="12839" y="1937"/>
                </a:cubicBezTo>
                <a:cubicBezTo>
                  <a:pt x="12828" y="1942"/>
                  <a:pt x="12817" y="1945"/>
                  <a:pt x="12805" y="1948"/>
                </a:cubicBezTo>
                <a:cubicBezTo>
                  <a:pt x="12793" y="1950"/>
                  <a:pt x="12781" y="1951"/>
                  <a:pt x="12768" y="1951"/>
                </a:cubicBezTo>
                <a:lnTo>
                  <a:pt x="139" y="1951"/>
                </a:lnTo>
                <a:cubicBezTo>
                  <a:pt x="130" y="1951"/>
                  <a:pt x="121" y="1950"/>
                  <a:pt x="112" y="1948"/>
                </a:cubicBezTo>
                <a:cubicBezTo>
                  <a:pt x="103" y="1945"/>
                  <a:pt x="95" y="1942"/>
                  <a:pt x="86" y="1937"/>
                </a:cubicBezTo>
                <a:cubicBezTo>
                  <a:pt x="78" y="1933"/>
                  <a:pt x="70" y="1927"/>
                  <a:pt x="62" y="1920"/>
                </a:cubicBezTo>
                <a:cubicBezTo>
                  <a:pt x="54" y="1913"/>
                  <a:pt x="47" y="1906"/>
                  <a:pt x="41" y="1897"/>
                </a:cubicBezTo>
                <a:cubicBezTo>
                  <a:pt x="34" y="1888"/>
                  <a:pt x="29" y="1879"/>
                  <a:pt x="24" y="1869"/>
                </a:cubicBezTo>
                <a:cubicBezTo>
                  <a:pt x="19" y="1859"/>
                  <a:pt x="14" y="1848"/>
                  <a:pt x="11" y="1837"/>
                </a:cubicBezTo>
                <a:cubicBezTo>
                  <a:pt x="7" y="1825"/>
                  <a:pt x="5" y="1814"/>
                  <a:pt x="3" y="1801"/>
                </a:cubicBezTo>
                <a:cubicBezTo>
                  <a:pt x="1" y="1789"/>
                  <a:pt x="0" y="1777"/>
                  <a:pt x="0" y="1765"/>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7" name=""/>
          <p:cNvSpPr/>
          <p:nvPr/>
        </p:nvSpPr>
        <p:spPr>
          <a:xfrm>
            <a:off x="401040" y="2506680"/>
            <a:ext cx="66960" cy="702360"/>
          </a:xfrm>
          <a:custGeom>
            <a:avLst/>
            <a:gdLst/>
            <a:ahLst/>
            <a:rect l="0" t="0" r="r" b="b"/>
            <a:pathLst>
              <a:path w="186" h="1951">
                <a:moveTo>
                  <a:pt x="0" y="0"/>
                </a:moveTo>
                <a:lnTo>
                  <a:pt x="186" y="0"/>
                </a:lnTo>
                <a:lnTo>
                  <a:pt x="186" y="1951"/>
                </a:lnTo>
                <a:lnTo>
                  <a:pt x="0" y="1951"/>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8" name=""/>
          <p:cNvSpPr/>
          <p:nvPr/>
        </p:nvSpPr>
        <p:spPr>
          <a:xfrm>
            <a:off x="417600" y="3342600"/>
            <a:ext cx="4663440" cy="702360"/>
          </a:xfrm>
          <a:custGeom>
            <a:avLst/>
            <a:gdLst/>
            <a:ahLst/>
            <a:rect l="0" t="0" r="r" b="b"/>
            <a:pathLst>
              <a:path w="12954" h="1951">
                <a:moveTo>
                  <a:pt x="0" y="1765"/>
                </a:moveTo>
                <a:lnTo>
                  <a:pt x="0" y="185"/>
                </a:lnTo>
                <a:cubicBezTo>
                  <a:pt x="0" y="173"/>
                  <a:pt x="1" y="161"/>
                  <a:pt x="3" y="149"/>
                </a:cubicBezTo>
                <a:cubicBezTo>
                  <a:pt x="5" y="137"/>
                  <a:pt x="7" y="126"/>
                  <a:pt x="11" y="114"/>
                </a:cubicBezTo>
                <a:cubicBezTo>
                  <a:pt x="14" y="103"/>
                  <a:pt x="19" y="92"/>
                  <a:pt x="24" y="82"/>
                </a:cubicBezTo>
                <a:cubicBezTo>
                  <a:pt x="29" y="72"/>
                  <a:pt x="34" y="63"/>
                  <a:pt x="41" y="54"/>
                </a:cubicBezTo>
                <a:cubicBezTo>
                  <a:pt x="47" y="45"/>
                  <a:pt x="54" y="38"/>
                  <a:pt x="62" y="31"/>
                </a:cubicBezTo>
                <a:cubicBezTo>
                  <a:pt x="70" y="24"/>
                  <a:pt x="78" y="19"/>
                  <a:pt x="86" y="14"/>
                </a:cubicBezTo>
                <a:cubicBezTo>
                  <a:pt x="95" y="9"/>
                  <a:pt x="103" y="6"/>
                  <a:pt x="112" y="3"/>
                </a:cubicBezTo>
                <a:cubicBezTo>
                  <a:pt x="121" y="1"/>
                  <a:pt x="130" y="0"/>
                  <a:pt x="139" y="0"/>
                </a:cubicBezTo>
                <a:lnTo>
                  <a:pt x="12768" y="0"/>
                </a:lnTo>
                <a:cubicBezTo>
                  <a:pt x="12781" y="0"/>
                  <a:pt x="12793" y="1"/>
                  <a:pt x="12805" y="3"/>
                </a:cubicBezTo>
                <a:cubicBezTo>
                  <a:pt x="12817" y="6"/>
                  <a:pt x="12828" y="9"/>
                  <a:pt x="12839" y="14"/>
                </a:cubicBezTo>
                <a:cubicBezTo>
                  <a:pt x="12851" y="19"/>
                  <a:pt x="12861" y="24"/>
                  <a:pt x="12872" y="31"/>
                </a:cubicBezTo>
                <a:cubicBezTo>
                  <a:pt x="12882" y="38"/>
                  <a:pt x="12891" y="45"/>
                  <a:pt x="12900" y="54"/>
                </a:cubicBezTo>
                <a:cubicBezTo>
                  <a:pt x="12908" y="63"/>
                  <a:pt x="12916" y="72"/>
                  <a:pt x="12923" y="82"/>
                </a:cubicBezTo>
                <a:cubicBezTo>
                  <a:pt x="12930" y="92"/>
                  <a:pt x="12935" y="103"/>
                  <a:pt x="12940" y="114"/>
                </a:cubicBezTo>
                <a:cubicBezTo>
                  <a:pt x="12945" y="126"/>
                  <a:pt x="12948" y="137"/>
                  <a:pt x="12950" y="149"/>
                </a:cubicBezTo>
                <a:cubicBezTo>
                  <a:pt x="12953" y="161"/>
                  <a:pt x="12954" y="173"/>
                  <a:pt x="12954" y="185"/>
                </a:cubicBezTo>
                <a:lnTo>
                  <a:pt x="12954" y="1765"/>
                </a:lnTo>
                <a:cubicBezTo>
                  <a:pt x="12954" y="1777"/>
                  <a:pt x="12953" y="1789"/>
                  <a:pt x="12950" y="1801"/>
                </a:cubicBezTo>
                <a:cubicBezTo>
                  <a:pt x="12948" y="1813"/>
                  <a:pt x="12945" y="1825"/>
                  <a:pt x="12940" y="1836"/>
                </a:cubicBezTo>
                <a:cubicBezTo>
                  <a:pt x="12935" y="1847"/>
                  <a:pt x="12930" y="1858"/>
                  <a:pt x="12923" y="1868"/>
                </a:cubicBezTo>
                <a:cubicBezTo>
                  <a:pt x="12916" y="1878"/>
                  <a:pt x="12908" y="1888"/>
                  <a:pt x="12900" y="1896"/>
                </a:cubicBezTo>
                <a:cubicBezTo>
                  <a:pt x="12891" y="1905"/>
                  <a:pt x="12882" y="1913"/>
                  <a:pt x="12872" y="1919"/>
                </a:cubicBezTo>
                <a:cubicBezTo>
                  <a:pt x="12861" y="1926"/>
                  <a:pt x="12851" y="1932"/>
                  <a:pt x="12839" y="1936"/>
                </a:cubicBezTo>
                <a:cubicBezTo>
                  <a:pt x="12828" y="1941"/>
                  <a:pt x="12817" y="1945"/>
                  <a:pt x="12805" y="1947"/>
                </a:cubicBezTo>
                <a:cubicBezTo>
                  <a:pt x="12793" y="1949"/>
                  <a:pt x="12781" y="1951"/>
                  <a:pt x="12768" y="1951"/>
                </a:cubicBezTo>
                <a:lnTo>
                  <a:pt x="139" y="1951"/>
                </a:lnTo>
                <a:cubicBezTo>
                  <a:pt x="130" y="1951"/>
                  <a:pt x="121" y="1949"/>
                  <a:pt x="112" y="1947"/>
                </a:cubicBezTo>
                <a:cubicBezTo>
                  <a:pt x="103" y="1945"/>
                  <a:pt x="95" y="1941"/>
                  <a:pt x="86" y="1936"/>
                </a:cubicBezTo>
                <a:cubicBezTo>
                  <a:pt x="78" y="1932"/>
                  <a:pt x="70" y="1926"/>
                  <a:pt x="62" y="1919"/>
                </a:cubicBezTo>
                <a:cubicBezTo>
                  <a:pt x="54" y="1913"/>
                  <a:pt x="47" y="1905"/>
                  <a:pt x="41" y="1896"/>
                </a:cubicBezTo>
                <a:cubicBezTo>
                  <a:pt x="34" y="1888"/>
                  <a:pt x="29" y="1878"/>
                  <a:pt x="24" y="1868"/>
                </a:cubicBezTo>
                <a:cubicBezTo>
                  <a:pt x="19" y="1858"/>
                  <a:pt x="14" y="1847"/>
                  <a:pt x="11" y="1836"/>
                </a:cubicBezTo>
                <a:cubicBezTo>
                  <a:pt x="7" y="1825"/>
                  <a:pt x="5" y="1813"/>
                  <a:pt x="3" y="1801"/>
                </a:cubicBezTo>
                <a:cubicBezTo>
                  <a:pt x="1" y="1789"/>
                  <a:pt x="0" y="1777"/>
                  <a:pt x="0" y="1765"/>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9" name=""/>
          <p:cNvSpPr/>
          <p:nvPr/>
        </p:nvSpPr>
        <p:spPr>
          <a:xfrm>
            <a:off x="401040" y="3342600"/>
            <a:ext cx="66960" cy="702360"/>
          </a:xfrm>
          <a:custGeom>
            <a:avLst/>
            <a:gdLst/>
            <a:ahLst/>
            <a:rect l="0" t="0" r="r" b="b"/>
            <a:pathLst>
              <a:path w="186" h="1951">
                <a:moveTo>
                  <a:pt x="0" y="0"/>
                </a:moveTo>
                <a:lnTo>
                  <a:pt x="186" y="0"/>
                </a:lnTo>
                <a:lnTo>
                  <a:pt x="186" y="1951"/>
                </a:lnTo>
                <a:lnTo>
                  <a:pt x="0" y="1951"/>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0" name=""/>
          <p:cNvSpPr/>
          <p:nvPr/>
        </p:nvSpPr>
        <p:spPr>
          <a:xfrm>
            <a:off x="417600" y="4178160"/>
            <a:ext cx="4663440" cy="702360"/>
          </a:xfrm>
          <a:custGeom>
            <a:avLst/>
            <a:gdLst/>
            <a:ahLst/>
            <a:rect l="0" t="0" r="r" b="b"/>
            <a:pathLst>
              <a:path w="12954" h="1951">
                <a:moveTo>
                  <a:pt x="0" y="1765"/>
                </a:moveTo>
                <a:lnTo>
                  <a:pt x="0" y="186"/>
                </a:lnTo>
                <a:cubicBezTo>
                  <a:pt x="0" y="174"/>
                  <a:pt x="1" y="161"/>
                  <a:pt x="3" y="150"/>
                </a:cubicBezTo>
                <a:cubicBezTo>
                  <a:pt x="5" y="138"/>
                  <a:pt x="7" y="126"/>
                  <a:pt x="11" y="115"/>
                </a:cubicBezTo>
                <a:cubicBezTo>
                  <a:pt x="14" y="103"/>
                  <a:pt x="19" y="93"/>
                  <a:pt x="24" y="83"/>
                </a:cubicBezTo>
                <a:cubicBezTo>
                  <a:pt x="29" y="72"/>
                  <a:pt x="34" y="63"/>
                  <a:pt x="41" y="54"/>
                </a:cubicBezTo>
                <a:cubicBezTo>
                  <a:pt x="47" y="46"/>
                  <a:pt x="54" y="38"/>
                  <a:pt x="62" y="31"/>
                </a:cubicBezTo>
                <a:cubicBezTo>
                  <a:pt x="70" y="25"/>
                  <a:pt x="78" y="19"/>
                  <a:pt x="86" y="14"/>
                </a:cubicBezTo>
                <a:cubicBezTo>
                  <a:pt x="95" y="9"/>
                  <a:pt x="103" y="6"/>
                  <a:pt x="112" y="4"/>
                </a:cubicBezTo>
                <a:cubicBezTo>
                  <a:pt x="121" y="1"/>
                  <a:pt x="130" y="0"/>
                  <a:pt x="139" y="0"/>
                </a:cubicBezTo>
                <a:lnTo>
                  <a:pt x="12768" y="0"/>
                </a:lnTo>
                <a:cubicBezTo>
                  <a:pt x="12781" y="0"/>
                  <a:pt x="12793" y="1"/>
                  <a:pt x="12805" y="4"/>
                </a:cubicBezTo>
                <a:cubicBezTo>
                  <a:pt x="12817" y="6"/>
                  <a:pt x="12828" y="9"/>
                  <a:pt x="12839" y="14"/>
                </a:cubicBezTo>
                <a:cubicBezTo>
                  <a:pt x="12851" y="19"/>
                  <a:pt x="12861" y="25"/>
                  <a:pt x="12872" y="31"/>
                </a:cubicBezTo>
                <a:cubicBezTo>
                  <a:pt x="12882" y="38"/>
                  <a:pt x="12891" y="46"/>
                  <a:pt x="12900" y="54"/>
                </a:cubicBezTo>
                <a:cubicBezTo>
                  <a:pt x="12908" y="63"/>
                  <a:pt x="12916" y="72"/>
                  <a:pt x="12923" y="83"/>
                </a:cubicBezTo>
                <a:cubicBezTo>
                  <a:pt x="12930" y="93"/>
                  <a:pt x="12935" y="103"/>
                  <a:pt x="12940" y="115"/>
                </a:cubicBezTo>
                <a:cubicBezTo>
                  <a:pt x="12945" y="126"/>
                  <a:pt x="12948" y="138"/>
                  <a:pt x="12950" y="150"/>
                </a:cubicBezTo>
                <a:cubicBezTo>
                  <a:pt x="12953" y="161"/>
                  <a:pt x="12954" y="174"/>
                  <a:pt x="12954" y="186"/>
                </a:cubicBezTo>
                <a:lnTo>
                  <a:pt x="12954" y="1765"/>
                </a:lnTo>
                <a:cubicBezTo>
                  <a:pt x="12954" y="1777"/>
                  <a:pt x="12953" y="1789"/>
                  <a:pt x="12950" y="1801"/>
                </a:cubicBezTo>
                <a:cubicBezTo>
                  <a:pt x="12948" y="1813"/>
                  <a:pt x="12945" y="1825"/>
                  <a:pt x="12940" y="1836"/>
                </a:cubicBezTo>
                <a:cubicBezTo>
                  <a:pt x="12935" y="1848"/>
                  <a:pt x="12930" y="1858"/>
                  <a:pt x="12923" y="1868"/>
                </a:cubicBezTo>
                <a:cubicBezTo>
                  <a:pt x="12916" y="1879"/>
                  <a:pt x="12908" y="1888"/>
                  <a:pt x="12900" y="1897"/>
                </a:cubicBezTo>
                <a:cubicBezTo>
                  <a:pt x="12891" y="1905"/>
                  <a:pt x="12882" y="1913"/>
                  <a:pt x="12872" y="1920"/>
                </a:cubicBezTo>
                <a:cubicBezTo>
                  <a:pt x="12861" y="1926"/>
                  <a:pt x="12851" y="1932"/>
                  <a:pt x="12839" y="1937"/>
                </a:cubicBezTo>
                <a:cubicBezTo>
                  <a:pt x="12828" y="1941"/>
                  <a:pt x="12817" y="1945"/>
                  <a:pt x="12805" y="1947"/>
                </a:cubicBezTo>
                <a:cubicBezTo>
                  <a:pt x="12793" y="1950"/>
                  <a:pt x="12781" y="1951"/>
                  <a:pt x="12768" y="1951"/>
                </a:cubicBezTo>
                <a:lnTo>
                  <a:pt x="139" y="1951"/>
                </a:lnTo>
                <a:cubicBezTo>
                  <a:pt x="130" y="1951"/>
                  <a:pt x="121" y="1950"/>
                  <a:pt x="112" y="1947"/>
                </a:cubicBezTo>
                <a:cubicBezTo>
                  <a:pt x="103" y="1945"/>
                  <a:pt x="95" y="1941"/>
                  <a:pt x="86" y="1937"/>
                </a:cubicBezTo>
                <a:cubicBezTo>
                  <a:pt x="78" y="1932"/>
                  <a:pt x="70" y="1926"/>
                  <a:pt x="62" y="1920"/>
                </a:cubicBezTo>
                <a:cubicBezTo>
                  <a:pt x="54" y="1913"/>
                  <a:pt x="47" y="1905"/>
                  <a:pt x="41" y="1897"/>
                </a:cubicBezTo>
                <a:cubicBezTo>
                  <a:pt x="34" y="1888"/>
                  <a:pt x="29" y="1879"/>
                  <a:pt x="24" y="1868"/>
                </a:cubicBezTo>
                <a:cubicBezTo>
                  <a:pt x="19" y="1858"/>
                  <a:pt x="14" y="1848"/>
                  <a:pt x="11" y="1836"/>
                </a:cubicBezTo>
                <a:cubicBezTo>
                  <a:pt x="7" y="1825"/>
                  <a:pt x="5" y="1813"/>
                  <a:pt x="3" y="1801"/>
                </a:cubicBezTo>
                <a:cubicBezTo>
                  <a:pt x="1" y="1789"/>
                  <a:pt x="0" y="1777"/>
                  <a:pt x="0" y="1765"/>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1" name=""/>
          <p:cNvSpPr/>
          <p:nvPr/>
        </p:nvSpPr>
        <p:spPr>
          <a:xfrm>
            <a:off x="401040" y="4178160"/>
            <a:ext cx="66960" cy="702360"/>
          </a:xfrm>
          <a:custGeom>
            <a:avLst/>
            <a:gdLst/>
            <a:ahLst/>
            <a:rect l="0" t="0" r="r" b="b"/>
            <a:pathLst>
              <a:path w="186" h="1951">
                <a:moveTo>
                  <a:pt x="0" y="0"/>
                </a:moveTo>
                <a:lnTo>
                  <a:pt x="186" y="0"/>
                </a:lnTo>
                <a:lnTo>
                  <a:pt x="186" y="1951"/>
                </a:lnTo>
                <a:lnTo>
                  <a:pt x="0" y="1951"/>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42" name="" descr=""/>
          <p:cNvPicPr/>
          <p:nvPr/>
        </p:nvPicPr>
        <p:blipFill>
          <a:blip r:embed="rId3"/>
          <a:stretch/>
        </p:blipFill>
        <p:spPr>
          <a:xfrm>
            <a:off x="401040" y="1303560"/>
            <a:ext cx="200160" cy="200160"/>
          </a:xfrm>
          <a:prstGeom prst="rect">
            <a:avLst/>
          </a:prstGeom>
          <a:noFill/>
          <a:ln w="0">
            <a:noFill/>
          </a:ln>
        </p:spPr>
      </p:pic>
      <p:sp>
        <p:nvSpPr>
          <p:cNvPr id="143" name=""/>
          <p:cNvSpPr txBox="1"/>
          <p:nvPr/>
        </p:nvSpPr>
        <p:spPr>
          <a:xfrm>
            <a:off x="534960" y="614880"/>
            <a:ext cx="388980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实现业务无损恢复的第一步是快速准确地检测故障并触发恢复流程</a:t>
            </a:r>
            <a:endParaRPr b="0" lang="en-US" sz="1050" strike="noStrike" u="none">
              <a:solidFill>
                <a:srgbClr val="000000"/>
              </a:solidFill>
              <a:effectLst/>
              <a:uFillTx/>
              <a:latin typeface="Times New Roman"/>
            </a:endParaRPr>
          </a:p>
        </p:txBody>
      </p:sp>
      <p:sp>
        <p:nvSpPr>
          <p:cNvPr id="144" name=""/>
          <p:cNvSpPr/>
          <p:nvPr/>
        </p:nvSpPr>
        <p:spPr>
          <a:xfrm>
            <a:off x="568080" y="1805040"/>
            <a:ext cx="351360" cy="401400"/>
          </a:xfrm>
          <a:custGeom>
            <a:avLst/>
            <a:gdLst/>
            <a:ahLst/>
            <a:rect l="0" t="0" r="r" b="b"/>
            <a:pathLst>
              <a:path w="976" h="1115">
                <a:moveTo>
                  <a:pt x="0" y="626"/>
                </a:moveTo>
                <a:lnTo>
                  <a:pt x="0" y="487"/>
                </a:lnTo>
                <a:cubicBezTo>
                  <a:pt x="0" y="455"/>
                  <a:pt x="3" y="423"/>
                  <a:pt x="9" y="392"/>
                </a:cubicBezTo>
                <a:cubicBezTo>
                  <a:pt x="16" y="360"/>
                  <a:pt x="25" y="330"/>
                  <a:pt x="37" y="300"/>
                </a:cubicBezTo>
                <a:cubicBezTo>
                  <a:pt x="49" y="271"/>
                  <a:pt x="64" y="243"/>
                  <a:pt x="82" y="216"/>
                </a:cubicBezTo>
                <a:cubicBezTo>
                  <a:pt x="100" y="190"/>
                  <a:pt x="120" y="165"/>
                  <a:pt x="143" y="142"/>
                </a:cubicBezTo>
                <a:cubicBezTo>
                  <a:pt x="165" y="120"/>
                  <a:pt x="190" y="99"/>
                  <a:pt x="217" y="82"/>
                </a:cubicBezTo>
                <a:cubicBezTo>
                  <a:pt x="243" y="64"/>
                  <a:pt x="271" y="49"/>
                  <a:pt x="301" y="37"/>
                </a:cubicBezTo>
                <a:cubicBezTo>
                  <a:pt x="330" y="24"/>
                  <a:pt x="361" y="15"/>
                  <a:pt x="392" y="9"/>
                </a:cubicBezTo>
                <a:cubicBezTo>
                  <a:pt x="424" y="3"/>
                  <a:pt x="455" y="0"/>
                  <a:pt x="487" y="0"/>
                </a:cubicBezTo>
                <a:cubicBezTo>
                  <a:pt x="519" y="0"/>
                  <a:pt x="551" y="3"/>
                  <a:pt x="583" y="9"/>
                </a:cubicBezTo>
                <a:cubicBezTo>
                  <a:pt x="614" y="15"/>
                  <a:pt x="644" y="24"/>
                  <a:pt x="674" y="37"/>
                </a:cubicBezTo>
                <a:cubicBezTo>
                  <a:pt x="704" y="49"/>
                  <a:pt x="732" y="64"/>
                  <a:pt x="758" y="82"/>
                </a:cubicBezTo>
                <a:cubicBezTo>
                  <a:pt x="785" y="99"/>
                  <a:pt x="810" y="120"/>
                  <a:pt x="832" y="142"/>
                </a:cubicBezTo>
                <a:cubicBezTo>
                  <a:pt x="855" y="165"/>
                  <a:pt x="876" y="190"/>
                  <a:pt x="894" y="216"/>
                </a:cubicBezTo>
                <a:cubicBezTo>
                  <a:pt x="912" y="243"/>
                  <a:pt x="927" y="271"/>
                  <a:pt x="939" y="300"/>
                </a:cubicBezTo>
                <a:cubicBezTo>
                  <a:pt x="951" y="330"/>
                  <a:pt x="960" y="360"/>
                  <a:pt x="967" y="392"/>
                </a:cubicBezTo>
                <a:cubicBezTo>
                  <a:pt x="973" y="423"/>
                  <a:pt x="976" y="455"/>
                  <a:pt x="976" y="487"/>
                </a:cubicBezTo>
                <a:lnTo>
                  <a:pt x="976" y="626"/>
                </a:lnTo>
                <a:cubicBezTo>
                  <a:pt x="976" y="658"/>
                  <a:pt x="973" y="690"/>
                  <a:pt x="967" y="721"/>
                </a:cubicBezTo>
                <a:cubicBezTo>
                  <a:pt x="960" y="753"/>
                  <a:pt x="951" y="783"/>
                  <a:pt x="939" y="813"/>
                </a:cubicBezTo>
                <a:cubicBezTo>
                  <a:pt x="927" y="842"/>
                  <a:pt x="912" y="870"/>
                  <a:pt x="894" y="897"/>
                </a:cubicBezTo>
                <a:cubicBezTo>
                  <a:pt x="876" y="924"/>
                  <a:pt x="855" y="948"/>
                  <a:pt x="832" y="971"/>
                </a:cubicBezTo>
                <a:cubicBezTo>
                  <a:pt x="810" y="994"/>
                  <a:pt x="785" y="1014"/>
                  <a:pt x="758" y="1032"/>
                </a:cubicBezTo>
                <a:cubicBezTo>
                  <a:pt x="732" y="1049"/>
                  <a:pt x="704" y="1064"/>
                  <a:pt x="674" y="1077"/>
                </a:cubicBezTo>
                <a:cubicBezTo>
                  <a:pt x="644" y="1089"/>
                  <a:pt x="614" y="1098"/>
                  <a:pt x="583" y="1104"/>
                </a:cubicBezTo>
                <a:cubicBezTo>
                  <a:pt x="551" y="1111"/>
                  <a:pt x="519" y="1115"/>
                  <a:pt x="487" y="1115"/>
                </a:cubicBezTo>
                <a:cubicBezTo>
                  <a:pt x="455" y="1115"/>
                  <a:pt x="424" y="1111"/>
                  <a:pt x="392" y="1104"/>
                </a:cubicBezTo>
                <a:cubicBezTo>
                  <a:pt x="361" y="1098"/>
                  <a:pt x="330" y="1089"/>
                  <a:pt x="301" y="1077"/>
                </a:cubicBezTo>
                <a:cubicBezTo>
                  <a:pt x="271" y="1064"/>
                  <a:pt x="243" y="1049"/>
                  <a:pt x="217" y="1032"/>
                </a:cubicBezTo>
                <a:cubicBezTo>
                  <a:pt x="190" y="1014"/>
                  <a:pt x="165" y="994"/>
                  <a:pt x="143" y="971"/>
                </a:cubicBezTo>
                <a:cubicBezTo>
                  <a:pt x="120" y="948"/>
                  <a:pt x="100" y="924"/>
                  <a:pt x="82" y="897"/>
                </a:cubicBezTo>
                <a:cubicBezTo>
                  <a:pt x="64" y="870"/>
                  <a:pt x="49" y="842"/>
                  <a:pt x="37" y="813"/>
                </a:cubicBezTo>
                <a:cubicBezTo>
                  <a:pt x="25" y="783"/>
                  <a:pt x="16" y="753"/>
                  <a:pt x="9" y="721"/>
                </a:cubicBezTo>
                <a:cubicBezTo>
                  <a:pt x="3" y="690"/>
                  <a:pt x="0" y="658"/>
                  <a:pt x="0" y="626"/>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45" name="" descr=""/>
          <p:cNvPicPr/>
          <p:nvPr/>
        </p:nvPicPr>
        <p:blipFill>
          <a:blip r:embed="rId4"/>
          <a:stretch/>
        </p:blipFill>
        <p:spPr>
          <a:xfrm>
            <a:off x="668520" y="1930320"/>
            <a:ext cx="150120" cy="133200"/>
          </a:xfrm>
          <a:prstGeom prst="rect">
            <a:avLst/>
          </a:prstGeom>
          <a:noFill/>
          <a:ln w="0">
            <a:noFill/>
          </a:ln>
        </p:spPr>
      </p:pic>
      <p:sp>
        <p:nvSpPr>
          <p:cNvPr id="146" name=""/>
          <p:cNvSpPr txBox="1"/>
          <p:nvPr/>
        </p:nvSpPr>
        <p:spPr>
          <a:xfrm>
            <a:off x="702000" y="1277640"/>
            <a:ext cx="120780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故障检测机制</a:t>
            </a:r>
            <a:endParaRPr b="0" lang="en-US" sz="1580" strike="noStrike" u="none">
              <a:solidFill>
                <a:srgbClr val="000000"/>
              </a:solidFill>
              <a:effectLst/>
              <a:uFillTx/>
              <a:latin typeface="Times New Roman"/>
            </a:endParaRPr>
          </a:p>
        </p:txBody>
      </p:sp>
      <p:sp>
        <p:nvSpPr>
          <p:cNvPr id="147" name=""/>
          <p:cNvSpPr txBox="1"/>
          <p:nvPr/>
        </p:nvSpPr>
        <p:spPr>
          <a:xfrm>
            <a:off x="1019520" y="1827360"/>
            <a:ext cx="604080" cy="189360"/>
          </a:xfrm>
          <a:prstGeom prst="rect">
            <a:avLst/>
          </a:prstGeom>
          <a:noFill/>
          <a:ln w="0">
            <a:noFill/>
          </a:ln>
        </p:spPr>
        <p:txBody>
          <a:bodyPr wrap="none" lIns="0" rIns="0" tIns="0" bIns="0" anchor="t">
            <a:spAutoFit/>
          </a:bodyPr>
          <a:p>
            <a:r>
              <a:rPr b="0" lang="zh-CN" sz="1180" strike="noStrike" u="none">
                <a:solidFill>
                  <a:srgbClr val="1e40af"/>
                </a:solidFill>
                <a:effectLst/>
                <a:uFillTx/>
                <a:latin typeface="WenQuanYiZenHei"/>
                <a:ea typeface="WenQuanYiZenHei"/>
              </a:rPr>
              <a:t>健康检查</a:t>
            </a:r>
            <a:endParaRPr b="0" lang="en-US" sz="1180" strike="noStrike" u="none">
              <a:solidFill>
                <a:srgbClr val="000000"/>
              </a:solidFill>
              <a:effectLst/>
              <a:uFillTx/>
              <a:latin typeface="Times New Roman"/>
            </a:endParaRPr>
          </a:p>
        </p:txBody>
      </p:sp>
      <p:sp>
        <p:nvSpPr>
          <p:cNvPr id="148" name=""/>
          <p:cNvSpPr/>
          <p:nvPr/>
        </p:nvSpPr>
        <p:spPr>
          <a:xfrm>
            <a:off x="568080" y="2640600"/>
            <a:ext cx="334800" cy="401400"/>
          </a:xfrm>
          <a:custGeom>
            <a:avLst/>
            <a:gdLst/>
            <a:ahLst/>
            <a:rect l="0" t="0" r="r" b="b"/>
            <a:pathLst>
              <a:path w="930" h="1115">
                <a:moveTo>
                  <a:pt x="0" y="650"/>
                </a:moveTo>
                <a:lnTo>
                  <a:pt x="0" y="464"/>
                </a:lnTo>
                <a:cubicBezTo>
                  <a:pt x="0" y="434"/>
                  <a:pt x="3" y="403"/>
                  <a:pt x="9" y="374"/>
                </a:cubicBezTo>
                <a:cubicBezTo>
                  <a:pt x="15" y="344"/>
                  <a:pt x="24" y="315"/>
                  <a:pt x="35" y="286"/>
                </a:cubicBezTo>
                <a:cubicBezTo>
                  <a:pt x="47" y="258"/>
                  <a:pt x="61" y="232"/>
                  <a:pt x="78" y="206"/>
                </a:cubicBezTo>
                <a:cubicBezTo>
                  <a:pt x="95" y="181"/>
                  <a:pt x="114" y="157"/>
                  <a:pt x="136" y="136"/>
                </a:cubicBezTo>
                <a:cubicBezTo>
                  <a:pt x="158" y="114"/>
                  <a:pt x="181" y="95"/>
                  <a:pt x="206" y="78"/>
                </a:cubicBezTo>
                <a:cubicBezTo>
                  <a:pt x="232" y="61"/>
                  <a:pt x="258" y="47"/>
                  <a:pt x="287" y="35"/>
                </a:cubicBezTo>
                <a:cubicBezTo>
                  <a:pt x="315" y="23"/>
                  <a:pt x="344" y="15"/>
                  <a:pt x="374" y="9"/>
                </a:cubicBezTo>
                <a:cubicBezTo>
                  <a:pt x="404" y="3"/>
                  <a:pt x="434" y="0"/>
                  <a:pt x="464" y="0"/>
                </a:cubicBezTo>
                <a:cubicBezTo>
                  <a:pt x="495" y="0"/>
                  <a:pt x="525" y="3"/>
                  <a:pt x="555" y="9"/>
                </a:cubicBezTo>
                <a:cubicBezTo>
                  <a:pt x="585" y="15"/>
                  <a:pt x="614" y="23"/>
                  <a:pt x="642" y="35"/>
                </a:cubicBezTo>
                <a:cubicBezTo>
                  <a:pt x="670" y="47"/>
                  <a:pt x="697" y="61"/>
                  <a:pt x="722" y="78"/>
                </a:cubicBezTo>
                <a:cubicBezTo>
                  <a:pt x="749" y="95"/>
                  <a:pt x="772" y="114"/>
                  <a:pt x="794" y="136"/>
                </a:cubicBezTo>
                <a:cubicBezTo>
                  <a:pt x="815" y="157"/>
                  <a:pt x="834" y="181"/>
                  <a:pt x="851" y="206"/>
                </a:cubicBezTo>
                <a:cubicBezTo>
                  <a:pt x="868" y="232"/>
                  <a:pt x="883" y="258"/>
                  <a:pt x="894" y="286"/>
                </a:cubicBezTo>
                <a:cubicBezTo>
                  <a:pt x="906" y="315"/>
                  <a:pt x="915" y="344"/>
                  <a:pt x="921" y="374"/>
                </a:cubicBezTo>
                <a:cubicBezTo>
                  <a:pt x="927" y="403"/>
                  <a:pt x="930" y="434"/>
                  <a:pt x="930" y="464"/>
                </a:cubicBezTo>
                <a:lnTo>
                  <a:pt x="930" y="650"/>
                </a:lnTo>
                <a:cubicBezTo>
                  <a:pt x="930" y="680"/>
                  <a:pt x="927" y="710"/>
                  <a:pt x="921" y="740"/>
                </a:cubicBezTo>
                <a:cubicBezTo>
                  <a:pt x="915" y="770"/>
                  <a:pt x="906" y="799"/>
                  <a:pt x="894" y="827"/>
                </a:cubicBezTo>
                <a:cubicBezTo>
                  <a:pt x="883" y="856"/>
                  <a:pt x="868" y="882"/>
                  <a:pt x="851" y="908"/>
                </a:cubicBezTo>
                <a:cubicBezTo>
                  <a:pt x="834" y="933"/>
                  <a:pt x="815" y="957"/>
                  <a:pt x="794" y="978"/>
                </a:cubicBezTo>
                <a:cubicBezTo>
                  <a:pt x="772" y="1000"/>
                  <a:pt x="749" y="1019"/>
                  <a:pt x="722" y="1037"/>
                </a:cubicBezTo>
                <a:cubicBezTo>
                  <a:pt x="697" y="1054"/>
                  <a:pt x="670" y="1068"/>
                  <a:pt x="642" y="1080"/>
                </a:cubicBezTo>
                <a:cubicBezTo>
                  <a:pt x="614" y="1091"/>
                  <a:pt x="585" y="1100"/>
                  <a:pt x="555" y="1106"/>
                </a:cubicBezTo>
                <a:cubicBezTo>
                  <a:pt x="525" y="1112"/>
                  <a:pt x="495" y="1115"/>
                  <a:pt x="464" y="1115"/>
                </a:cubicBezTo>
                <a:cubicBezTo>
                  <a:pt x="434" y="1115"/>
                  <a:pt x="404" y="1112"/>
                  <a:pt x="374" y="1106"/>
                </a:cubicBezTo>
                <a:cubicBezTo>
                  <a:pt x="344" y="1100"/>
                  <a:pt x="315" y="1091"/>
                  <a:pt x="287" y="1080"/>
                </a:cubicBezTo>
                <a:cubicBezTo>
                  <a:pt x="258" y="1068"/>
                  <a:pt x="232" y="1054"/>
                  <a:pt x="206" y="1037"/>
                </a:cubicBezTo>
                <a:cubicBezTo>
                  <a:pt x="181" y="1019"/>
                  <a:pt x="158" y="1000"/>
                  <a:pt x="136" y="978"/>
                </a:cubicBezTo>
                <a:cubicBezTo>
                  <a:pt x="114" y="957"/>
                  <a:pt x="95" y="933"/>
                  <a:pt x="78" y="908"/>
                </a:cubicBezTo>
                <a:cubicBezTo>
                  <a:pt x="61" y="882"/>
                  <a:pt x="47" y="856"/>
                  <a:pt x="35" y="827"/>
                </a:cubicBezTo>
                <a:cubicBezTo>
                  <a:pt x="24" y="799"/>
                  <a:pt x="15" y="770"/>
                  <a:pt x="9" y="740"/>
                </a:cubicBezTo>
                <a:cubicBezTo>
                  <a:pt x="3" y="710"/>
                  <a:pt x="0" y="680"/>
                  <a:pt x="0" y="650"/>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49" name="" descr=""/>
          <p:cNvPicPr/>
          <p:nvPr/>
        </p:nvPicPr>
        <p:blipFill>
          <a:blip r:embed="rId5"/>
          <a:stretch/>
        </p:blipFill>
        <p:spPr>
          <a:xfrm>
            <a:off x="668520" y="2766240"/>
            <a:ext cx="133200" cy="133200"/>
          </a:xfrm>
          <a:prstGeom prst="rect">
            <a:avLst/>
          </a:prstGeom>
          <a:noFill/>
          <a:ln w="0">
            <a:noFill/>
          </a:ln>
        </p:spPr>
      </p:pic>
      <p:sp>
        <p:nvSpPr>
          <p:cNvPr id="150" name=""/>
          <p:cNvSpPr txBox="1"/>
          <p:nvPr/>
        </p:nvSpPr>
        <p:spPr>
          <a:xfrm>
            <a:off x="1019520" y="2052360"/>
            <a:ext cx="362160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系统定期对关键组件进行心跳检测、资源使用监控等健康检查</a:t>
            </a:r>
            <a:endParaRPr b="0" lang="en-US" sz="1050" strike="noStrike" u="none">
              <a:solidFill>
                <a:srgbClr val="000000"/>
              </a:solidFill>
              <a:effectLst/>
              <a:uFillTx/>
              <a:latin typeface="Times New Roman"/>
            </a:endParaRPr>
          </a:p>
        </p:txBody>
      </p:sp>
      <p:sp>
        <p:nvSpPr>
          <p:cNvPr id="151" name=""/>
          <p:cNvSpPr txBox="1"/>
          <p:nvPr/>
        </p:nvSpPr>
        <p:spPr>
          <a:xfrm>
            <a:off x="1002960" y="2662920"/>
            <a:ext cx="604080" cy="189360"/>
          </a:xfrm>
          <a:prstGeom prst="rect">
            <a:avLst/>
          </a:prstGeom>
          <a:noFill/>
          <a:ln w="0">
            <a:noFill/>
          </a:ln>
        </p:spPr>
        <p:txBody>
          <a:bodyPr wrap="none" lIns="0" rIns="0" tIns="0" bIns="0" anchor="t">
            <a:spAutoFit/>
          </a:bodyPr>
          <a:p>
            <a:r>
              <a:rPr b="0" lang="zh-CN" sz="1180" strike="noStrike" u="none">
                <a:solidFill>
                  <a:srgbClr val="1e40af"/>
                </a:solidFill>
                <a:effectLst/>
                <a:uFillTx/>
                <a:latin typeface="WenQuanYiZenHei"/>
                <a:ea typeface="WenQuanYiZenHei"/>
              </a:rPr>
              <a:t>异常监控</a:t>
            </a:r>
            <a:endParaRPr b="0" lang="en-US" sz="1180" strike="noStrike" u="none">
              <a:solidFill>
                <a:srgbClr val="000000"/>
              </a:solidFill>
              <a:effectLst/>
              <a:uFillTx/>
              <a:latin typeface="Times New Roman"/>
            </a:endParaRPr>
          </a:p>
        </p:txBody>
      </p:sp>
      <p:sp>
        <p:nvSpPr>
          <p:cNvPr id="152" name=""/>
          <p:cNvSpPr/>
          <p:nvPr/>
        </p:nvSpPr>
        <p:spPr>
          <a:xfrm>
            <a:off x="568080" y="3476160"/>
            <a:ext cx="367920" cy="401400"/>
          </a:xfrm>
          <a:custGeom>
            <a:avLst/>
            <a:gdLst/>
            <a:ahLst/>
            <a:rect l="0" t="0" r="r" b="b"/>
            <a:pathLst>
              <a:path w="1022" h="1115">
                <a:moveTo>
                  <a:pt x="0" y="604"/>
                </a:moveTo>
                <a:lnTo>
                  <a:pt x="0" y="511"/>
                </a:lnTo>
                <a:cubicBezTo>
                  <a:pt x="0" y="477"/>
                  <a:pt x="3" y="444"/>
                  <a:pt x="10" y="411"/>
                </a:cubicBezTo>
                <a:cubicBezTo>
                  <a:pt x="16" y="378"/>
                  <a:pt x="26" y="346"/>
                  <a:pt x="39" y="315"/>
                </a:cubicBezTo>
                <a:cubicBezTo>
                  <a:pt x="52" y="284"/>
                  <a:pt x="67" y="255"/>
                  <a:pt x="86" y="227"/>
                </a:cubicBezTo>
                <a:cubicBezTo>
                  <a:pt x="105" y="199"/>
                  <a:pt x="126" y="173"/>
                  <a:pt x="150" y="150"/>
                </a:cubicBezTo>
                <a:cubicBezTo>
                  <a:pt x="173" y="126"/>
                  <a:pt x="199" y="105"/>
                  <a:pt x="227" y="86"/>
                </a:cubicBezTo>
                <a:cubicBezTo>
                  <a:pt x="255" y="68"/>
                  <a:pt x="284" y="52"/>
                  <a:pt x="315" y="39"/>
                </a:cubicBezTo>
                <a:cubicBezTo>
                  <a:pt x="346" y="26"/>
                  <a:pt x="378" y="16"/>
                  <a:pt x="411" y="10"/>
                </a:cubicBezTo>
                <a:cubicBezTo>
                  <a:pt x="444" y="3"/>
                  <a:pt x="477" y="0"/>
                  <a:pt x="511" y="0"/>
                </a:cubicBezTo>
                <a:cubicBezTo>
                  <a:pt x="544" y="0"/>
                  <a:pt x="577" y="3"/>
                  <a:pt x="610" y="10"/>
                </a:cubicBezTo>
                <a:cubicBezTo>
                  <a:pt x="643" y="16"/>
                  <a:pt x="675" y="26"/>
                  <a:pt x="706" y="39"/>
                </a:cubicBezTo>
                <a:cubicBezTo>
                  <a:pt x="737" y="52"/>
                  <a:pt x="767" y="68"/>
                  <a:pt x="794" y="86"/>
                </a:cubicBezTo>
                <a:cubicBezTo>
                  <a:pt x="822" y="105"/>
                  <a:pt x="848" y="126"/>
                  <a:pt x="872" y="150"/>
                </a:cubicBezTo>
                <a:cubicBezTo>
                  <a:pt x="895" y="173"/>
                  <a:pt x="917" y="199"/>
                  <a:pt x="935" y="227"/>
                </a:cubicBezTo>
                <a:cubicBezTo>
                  <a:pt x="954" y="255"/>
                  <a:pt x="970" y="284"/>
                  <a:pt x="983" y="315"/>
                </a:cubicBezTo>
                <a:cubicBezTo>
                  <a:pt x="996" y="346"/>
                  <a:pt x="1006" y="378"/>
                  <a:pt x="1013" y="411"/>
                </a:cubicBezTo>
                <a:cubicBezTo>
                  <a:pt x="1019" y="444"/>
                  <a:pt x="1022" y="477"/>
                  <a:pt x="1022" y="511"/>
                </a:cubicBezTo>
                <a:lnTo>
                  <a:pt x="1022" y="604"/>
                </a:lnTo>
                <a:cubicBezTo>
                  <a:pt x="1022" y="637"/>
                  <a:pt x="1019" y="670"/>
                  <a:pt x="1013" y="703"/>
                </a:cubicBezTo>
                <a:cubicBezTo>
                  <a:pt x="1006" y="736"/>
                  <a:pt x="996" y="768"/>
                  <a:pt x="983" y="799"/>
                </a:cubicBezTo>
                <a:cubicBezTo>
                  <a:pt x="970" y="830"/>
                  <a:pt x="954" y="860"/>
                  <a:pt x="935" y="887"/>
                </a:cubicBezTo>
                <a:cubicBezTo>
                  <a:pt x="917" y="915"/>
                  <a:pt x="895" y="942"/>
                  <a:pt x="872" y="966"/>
                </a:cubicBezTo>
                <a:cubicBezTo>
                  <a:pt x="848" y="989"/>
                  <a:pt x="822" y="1011"/>
                  <a:pt x="794" y="1029"/>
                </a:cubicBezTo>
                <a:cubicBezTo>
                  <a:pt x="767" y="1048"/>
                  <a:pt x="737" y="1064"/>
                  <a:pt x="706" y="1076"/>
                </a:cubicBezTo>
                <a:cubicBezTo>
                  <a:pt x="675" y="1089"/>
                  <a:pt x="643" y="1099"/>
                  <a:pt x="610" y="1106"/>
                </a:cubicBezTo>
                <a:cubicBezTo>
                  <a:pt x="577" y="1112"/>
                  <a:pt x="544" y="1115"/>
                  <a:pt x="511" y="1115"/>
                </a:cubicBezTo>
                <a:cubicBezTo>
                  <a:pt x="477" y="1115"/>
                  <a:pt x="444" y="1112"/>
                  <a:pt x="411" y="1106"/>
                </a:cubicBezTo>
                <a:cubicBezTo>
                  <a:pt x="378" y="1099"/>
                  <a:pt x="346" y="1089"/>
                  <a:pt x="315" y="1076"/>
                </a:cubicBezTo>
                <a:cubicBezTo>
                  <a:pt x="284" y="1064"/>
                  <a:pt x="255" y="1048"/>
                  <a:pt x="227" y="1029"/>
                </a:cubicBezTo>
                <a:cubicBezTo>
                  <a:pt x="199" y="1011"/>
                  <a:pt x="173" y="989"/>
                  <a:pt x="150" y="966"/>
                </a:cubicBezTo>
                <a:cubicBezTo>
                  <a:pt x="126" y="942"/>
                  <a:pt x="105" y="915"/>
                  <a:pt x="86" y="887"/>
                </a:cubicBezTo>
                <a:cubicBezTo>
                  <a:pt x="67" y="860"/>
                  <a:pt x="52" y="830"/>
                  <a:pt x="39" y="799"/>
                </a:cubicBezTo>
                <a:cubicBezTo>
                  <a:pt x="26" y="768"/>
                  <a:pt x="16" y="736"/>
                  <a:pt x="10" y="703"/>
                </a:cubicBezTo>
                <a:cubicBezTo>
                  <a:pt x="3" y="670"/>
                  <a:pt x="0" y="637"/>
                  <a:pt x="0" y="604"/>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53" name="" descr=""/>
          <p:cNvPicPr/>
          <p:nvPr/>
        </p:nvPicPr>
        <p:blipFill>
          <a:blip r:embed="rId6"/>
          <a:stretch/>
        </p:blipFill>
        <p:spPr>
          <a:xfrm>
            <a:off x="668520" y="3601800"/>
            <a:ext cx="166680" cy="133200"/>
          </a:xfrm>
          <a:prstGeom prst="rect">
            <a:avLst/>
          </a:prstGeom>
          <a:noFill/>
          <a:ln w="0">
            <a:noFill/>
          </a:ln>
        </p:spPr>
      </p:pic>
      <p:sp>
        <p:nvSpPr>
          <p:cNvPr id="154" name=""/>
          <p:cNvSpPr txBox="1"/>
          <p:nvPr/>
        </p:nvSpPr>
        <p:spPr>
          <a:xfrm>
            <a:off x="1002960" y="2887920"/>
            <a:ext cx="348768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实时监控系统日志、性能指标和错误率，设置阈值触发告警</a:t>
            </a:r>
            <a:endParaRPr b="0" lang="en-US" sz="1050" strike="noStrike" u="none">
              <a:solidFill>
                <a:srgbClr val="000000"/>
              </a:solidFill>
              <a:effectLst/>
              <a:uFillTx/>
              <a:latin typeface="Times New Roman"/>
            </a:endParaRPr>
          </a:p>
        </p:txBody>
      </p:sp>
      <p:sp>
        <p:nvSpPr>
          <p:cNvPr id="155" name=""/>
          <p:cNvSpPr txBox="1"/>
          <p:nvPr/>
        </p:nvSpPr>
        <p:spPr>
          <a:xfrm>
            <a:off x="1036080" y="3498840"/>
            <a:ext cx="755280" cy="189360"/>
          </a:xfrm>
          <a:prstGeom prst="rect">
            <a:avLst/>
          </a:prstGeom>
          <a:noFill/>
          <a:ln w="0">
            <a:noFill/>
          </a:ln>
        </p:spPr>
        <p:txBody>
          <a:bodyPr wrap="none" lIns="0" rIns="0" tIns="0" bIns="0" anchor="t">
            <a:spAutoFit/>
          </a:bodyPr>
          <a:p>
            <a:r>
              <a:rPr b="0" lang="zh-CN" sz="1180" strike="noStrike" u="none">
                <a:solidFill>
                  <a:srgbClr val="1e40af"/>
                </a:solidFill>
                <a:effectLst/>
                <a:uFillTx/>
                <a:latin typeface="WenQuanYiZenHei"/>
                <a:ea typeface="WenQuanYiZenHei"/>
              </a:rPr>
              <a:t>分布式探测</a:t>
            </a:r>
            <a:endParaRPr b="0" lang="en-US" sz="1180" strike="noStrike" u="none">
              <a:solidFill>
                <a:srgbClr val="000000"/>
              </a:solidFill>
              <a:effectLst/>
              <a:uFillTx/>
              <a:latin typeface="Times New Roman"/>
            </a:endParaRPr>
          </a:p>
        </p:txBody>
      </p:sp>
      <p:sp>
        <p:nvSpPr>
          <p:cNvPr id="156" name=""/>
          <p:cNvSpPr/>
          <p:nvPr/>
        </p:nvSpPr>
        <p:spPr>
          <a:xfrm>
            <a:off x="568080" y="4311720"/>
            <a:ext cx="334800" cy="401760"/>
          </a:xfrm>
          <a:custGeom>
            <a:avLst/>
            <a:gdLst/>
            <a:ahLst/>
            <a:rect l="0" t="0" r="r" b="b"/>
            <a:pathLst>
              <a:path w="930" h="1116">
                <a:moveTo>
                  <a:pt x="0" y="650"/>
                </a:moveTo>
                <a:lnTo>
                  <a:pt x="0" y="465"/>
                </a:lnTo>
                <a:cubicBezTo>
                  <a:pt x="0" y="434"/>
                  <a:pt x="3" y="404"/>
                  <a:pt x="9" y="374"/>
                </a:cubicBezTo>
                <a:cubicBezTo>
                  <a:pt x="15" y="344"/>
                  <a:pt x="24" y="315"/>
                  <a:pt x="35" y="287"/>
                </a:cubicBezTo>
                <a:cubicBezTo>
                  <a:pt x="47" y="259"/>
                  <a:pt x="61" y="232"/>
                  <a:pt x="78" y="207"/>
                </a:cubicBezTo>
                <a:cubicBezTo>
                  <a:pt x="95" y="181"/>
                  <a:pt x="114" y="158"/>
                  <a:pt x="136" y="136"/>
                </a:cubicBezTo>
                <a:cubicBezTo>
                  <a:pt x="158" y="115"/>
                  <a:pt x="181" y="96"/>
                  <a:pt x="206" y="79"/>
                </a:cubicBezTo>
                <a:cubicBezTo>
                  <a:pt x="232" y="62"/>
                  <a:pt x="258" y="47"/>
                  <a:pt x="287" y="36"/>
                </a:cubicBezTo>
                <a:cubicBezTo>
                  <a:pt x="315" y="24"/>
                  <a:pt x="344" y="15"/>
                  <a:pt x="374" y="9"/>
                </a:cubicBezTo>
                <a:cubicBezTo>
                  <a:pt x="404" y="3"/>
                  <a:pt x="434" y="0"/>
                  <a:pt x="464" y="0"/>
                </a:cubicBezTo>
                <a:cubicBezTo>
                  <a:pt x="495" y="0"/>
                  <a:pt x="525" y="3"/>
                  <a:pt x="555" y="9"/>
                </a:cubicBezTo>
                <a:cubicBezTo>
                  <a:pt x="585" y="15"/>
                  <a:pt x="614" y="24"/>
                  <a:pt x="642" y="36"/>
                </a:cubicBezTo>
                <a:cubicBezTo>
                  <a:pt x="670" y="47"/>
                  <a:pt x="697" y="62"/>
                  <a:pt x="722" y="79"/>
                </a:cubicBezTo>
                <a:cubicBezTo>
                  <a:pt x="749" y="96"/>
                  <a:pt x="772" y="115"/>
                  <a:pt x="794" y="136"/>
                </a:cubicBezTo>
                <a:cubicBezTo>
                  <a:pt x="815" y="158"/>
                  <a:pt x="834" y="181"/>
                  <a:pt x="851" y="207"/>
                </a:cubicBezTo>
                <a:cubicBezTo>
                  <a:pt x="868" y="232"/>
                  <a:pt x="883" y="259"/>
                  <a:pt x="894" y="287"/>
                </a:cubicBezTo>
                <a:cubicBezTo>
                  <a:pt x="906" y="315"/>
                  <a:pt x="915" y="344"/>
                  <a:pt x="921" y="374"/>
                </a:cubicBezTo>
                <a:cubicBezTo>
                  <a:pt x="927" y="404"/>
                  <a:pt x="930" y="434"/>
                  <a:pt x="930" y="465"/>
                </a:cubicBezTo>
                <a:lnTo>
                  <a:pt x="930" y="650"/>
                </a:lnTo>
                <a:cubicBezTo>
                  <a:pt x="930" y="681"/>
                  <a:pt x="927" y="711"/>
                  <a:pt x="921" y="741"/>
                </a:cubicBezTo>
                <a:cubicBezTo>
                  <a:pt x="915" y="771"/>
                  <a:pt x="906" y="800"/>
                  <a:pt x="894" y="828"/>
                </a:cubicBezTo>
                <a:cubicBezTo>
                  <a:pt x="883" y="857"/>
                  <a:pt x="868" y="884"/>
                  <a:pt x="851" y="909"/>
                </a:cubicBezTo>
                <a:cubicBezTo>
                  <a:pt x="834" y="935"/>
                  <a:pt x="815" y="958"/>
                  <a:pt x="794" y="980"/>
                </a:cubicBezTo>
                <a:cubicBezTo>
                  <a:pt x="772" y="1001"/>
                  <a:pt x="749" y="1020"/>
                  <a:pt x="722" y="1037"/>
                </a:cubicBezTo>
                <a:cubicBezTo>
                  <a:pt x="697" y="1054"/>
                  <a:pt x="670" y="1069"/>
                  <a:pt x="642" y="1080"/>
                </a:cubicBezTo>
                <a:cubicBezTo>
                  <a:pt x="614" y="1092"/>
                  <a:pt x="585" y="1101"/>
                  <a:pt x="555" y="1107"/>
                </a:cubicBezTo>
                <a:cubicBezTo>
                  <a:pt x="525" y="1113"/>
                  <a:pt x="495" y="1116"/>
                  <a:pt x="464" y="1116"/>
                </a:cubicBezTo>
                <a:cubicBezTo>
                  <a:pt x="434" y="1116"/>
                  <a:pt x="404" y="1113"/>
                  <a:pt x="374" y="1107"/>
                </a:cubicBezTo>
                <a:cubicBezTo>
                  <a:pt x="344" y="1101"/>
                  <a:pt x="315" y="1092"/>
                  <a:pt x="287" y="1080"/>
                </a:cubicBezTo>
                <a:cubicBezTo>
                  <a:pt x="258" y="1069"/>
                  <a:pt x="232" y="1054"/>
                  <a:pt x="206" y="1037"/>
                </a:cubicBezTo>
                <a:cubicBezTo>
                  <a:pt x="181" y="1020"/>
                  <a:pt x="158" y="1001"/>
                  <a:pt x="136" y="980"/>
                </a:cubicBezTo>
                <a:cubicBezTo>
                  <a:pt x="114" y="958"/>
                  <a:pt x="95" y="935"/>
                  <a:pt x="78" y="909"/>
                </a:cubicBezTo>
                <a:cubicBezTo>
                  <a:pt x="61" y="884"/>
                  <a:pt x="47" y="857"/>
                  <a:pt x="35" y="828"/>
                </a:cubicBezTo>
                <a:cubicBezTo>
                  <a:pt x="24" y="800"/>
                  <a:pt x="15" y="771"/>
                  <a:pt x="9" y="741"/>
                </a:cubicBezTo>
                <a:cubicBezTo>
                  <a:pt x="3" y="711"/>
                  <a:pt x="0" y="681"/>
                  <a:pt x="0" y="650"/>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57" name="" descr=""/>
          <p:cNvPicPr/>
          <p:nvPr/>
        </p:nvPicPr>
        <p:blipFill>
          <a:blip r:embed="rId7"/>
          <a:stretch/>
        </p:blipFill>
        <p:spPr>
          <a:xfrm>
            <a:off x="668520" y="4437360"/>
            <a:ext cx="133200" cy="133200"/>
          </a:xfrm>
          <a:prstGeom prst="rect">
            <a:avLst/>
          </a:prstGeom>
          <a:noFill/>
          <a:ln w="0">
            <a:noFill/>
          </a:ln>
        </p:spPr>
      </p:pic>
      <p:sp>
        <p:nvSpPr>
          <p:cNvPr id="158" name=""/>
          <p:cNvSpPr txBox="1"/>
          <p:nvPr/>
        </p:nvSpPr>
        <p:spPr>
          <a:xfrm>
            <a:off x="1036080" y="3723840"/>
            <a:ext cx="321948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在不同网络位置部署探测节点，全方位监控服务可用性</a:t>
            </a:r>
            <a:endParaRPr b="0" lang="en-US" sz="1050" strike="noStrike" u="none">
              <a:solidFill>
                <a:srgbClr val="000000"/>
              </a:solidFill>
              <a:effectLst/>
              <a:uFillTx/>
              <a:latin typeface="Times New Roman"/>
            </a:endParaRPr>
          </a:p>
        </p:txBody>
      </p:sp>
      <p:sp>
        <p:nvSpPr>
          <p:cNvPr id="159" name=""/>
          <p:cNvSpPr txBox="1"/>
          <p:nvPr/>
        </p:nvSpPr>
        <p:spPr>
          <a:xfrm>
            <a:off x="1002960" y="4334400"/>
            <a:ext cx="604080" cy="189360"/>
          </a:xfrm>
          <a:prstGeom prst="rect">
            <a:avLst/>
          </a:prstGeom>
          <a:noFill/>
          <a:ln w="0">
            <a:noFill/>
          </a:ln>
        </p:spPr>
        <p:txBody>
          <a:bodyPr wrap="none" lIns="0" rIns="0" tIns="0" bIns="0" anchor="t">
            <a:spAutoFit/>
          </a:bodyPr>
          <a:p>
            <a:r>
              <a:rPr b="0" lang="zh-CN" sz="1180" strike="noStrike" u="none">
                <a:solidFill>
                  <a:srgbClr val="1e40af"/>
                </a:solidFill>
                <a:effectLst/>
                <a:uFillTx/>
                <a:latin typeface="WenQuanYiZenHei"/>
                <a:ea typeface="WenQuanYiZenHei"/>
              </a:rPr>
              <a:t>智能分析</a:t>
            </a:r>
            <a:endParaRPr b="0" lang="en-US" sz="1180" strike="noStrike" u="none">
              <a:solidFill>
                <a:srgbClr val="000000"/>
              </a:solidFill>
              <a:effectLst/>
              <a:uFillTx/>
              <a:latin typeface="Times New Roman"/>
            </a:endParaRPr>
          </a:p>
        </p:txBody>
      </p:sp>
      <p:sp>
        <p:nvSpPr>
          <p:cNvPr id="160" name=""/>
          <p:cNvSpPr/>
          <p:nvPr/>
        </p:nvSpPr>
        <p:spPr>
          <a:xfrm>
            <a:off x="5348160" y="1270080"/>
            <a:ext cx="8640" cy="4446000"/>
          </a:xfrm>
          <a:custGeom>
            <a:avLst/>
            <a:gdLst/>
            <a:ahLst/>
            <a:rect l="0" t="0" r="r" b="b"/>
            <a:pathLst>
              <a:path w="24" h="12350">
                <a:moveTo>
                  <a:pt x="0" y="0"/>
                </a:moveTo>
                <a:lnTo>
                  <a:pt x="24" y="0"/>
                </a:lnTo>
                <a:lnTo>
                  <a:pt x="24" y="12350"/>
                </a:lnTo>
                <a:lnTo>
                  <a:pt x="0" y="12350"/>
                </a:lnTo>
                <a:lnTo>
                  <a:pt x="0" y="0"/>
                </a:lnTo>
                <a:close/>
              </a:path>
            </a:pathLst>
          </a:custGeom>
          <a:solidFill>
            <a:srgbClr val="bfdb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61" name=""/>
          <p:cNvSpPr/>
          <p:nvPr/>
        </p:nvSpPr>
        <p:spPr>
          <a:xfrm>
            <a:off x="5640480" y="5013720"/>
            <a:ext cx="4655160" cy="702360"/>
          </a:xfrm>
          <a:custGeom>
            <a:avLst/>
            <a:gdLst/>
            <a:ahLst/>
            <a:rect l="0" t="0" r="r" b="b"/>
            <a:pathLst>
              <a:path w="12931" h="1951">
                <a:moveTo>
                  <a:pt x="0" y="1766"/>
                </a:moveTo>
                <a:lnTo>
                  <a:pt x="0" y="186"/>
                </a:lnTo>
                <a:cubicBezTo>
                  <a:pt x="0" y="174"/>
                  <a:pt x="1" y="162"/>
                  <a:pt x="3" y="150"/>
                </a:cubicBezTo>
                <a:cubicBezTo>
                  <a:pt x="5" y="138"/>
                  <a:pt x="7" y="126"/>
                  <a:pt x="11" y="115"/>
                </a:cubicBezTo>
                <a:cubicBezTo>
                  <a:pt x="14" y="104"/>
                  <a:pt x="19" y="93"/>
                  <a:pt x="24" y="83"/>
                </a:cubicBezTo>
                <a:cubicBezTo>
                  <a:pt x="29" y="73"/>
                  <a:pt x="35" y="63"/>
                  <a:pt x="41" y="55"/>
                </a:cubicBezTo>
                <a:cubicBezTo>
                  <a:pt x="48" y="46"/>
                  <a:pt x="55" y="38"/>
                  <a:pt x="62" y="32"/>
                </a:cubicBezTo>
                <a:cubicBezTo>
                  <a:pt x="70" y="25"/>
                  <a:pt x="78" y="19"/>
                  <a:pt x="86" y="14"/>
                </a:cubicBezTo>
                <a:cubicBezTo>
                  <a:pt x="95" y="10"/>
                  <a:pt x="103" y="6"/>
                  <a:pt x="112" y="4"/>
                </a:cubicBezTo>
                <a:cubicBezTo>
                  <a:pt x="121" y="2"/>
                  <a:pt x="130" y="0"/>
                  <a:pt x="140" y="0"/>
                </a:cubicBezTo>
                <a:lnTo>
                  <a:pt x="12745" y="0"/>
                </a:lnTo>
                <a:cubicBezTo>
                  <a:pt x="12757" y="0"/>
                  <a:pt x="12770" y="2"/>
                  <a:pt x="12782" y="4"/>
                </a:cubicBezTo>
                <a:cubicBezTo>
                  <a:pt x="12793" y="6"/>
                  <a:pt x="12805" y="10"/>
                  <a:pt x="12816" y="14"/>
                </a:cubicBezTo>
                <a:cubicBezTo>
                  <a:pt x="12828" y="19"/>
                  <a:pt x="12838" y="25"/>
                  <a:pt x="12848" y="32"/>
                </a:cubicBezTo>
                <a:cubicBezTo>
                  <a:pt x="12859" y="38"/>
                  <a:pt x="12868" y="46"/>
                  <a:pt x="12877" y="55"/>
                </a:cubicBezTo>
                <a:cubicBezTo>
                  <a:pt x="12885" y="63"/>
                  <a:pt x="12893" y="73"/>
                  <a:pt x="12900" y="83"/>
                </a:cubicBezTo>
                <a:cubicBezTo>
                  <a:pt x="12906" y="93"/>
                  <a:pt x="12912" y="104"/>
                  <a:pt x="12917" y="115"/>
                </a:cubicBezTo>
                <a:cubicBezTo>
                  <a:pt x="12922" y="126"/>
                  <a:pt x="12925" y="138"/>
                  <a:pt x="12927" y="150"/>
                </a:cubicBezTo>
                <a:cubicBezTo>
                  <a:pt x="12930" y="162"/>
                  <a:pt x="12931" y="174"/>
                  <a:pt x="12931" y="186"/>
                </a:cubicBezTo>
                <a:lnTo>
                  <a:pt x="12931" y="1766"/>
                </a:lnTo>
                <a:cubicBezTo>
                  <a:pt x="12931" y="1778"/>
                  <a:pt x="12930" y="1790"/>
                  <a:pt x="12927" y="1802"/>
                </a:cubicBezTo>
                <a:cubicBezTo>
                  <a:pt x="12925" y="1814"/>
                  <a:pt x="12922" y="1825"/>
                  <a:pt x="12917" y="1837"/>
                </a:cubicBezTo>
                <a:cubicBezTo>
                  <a:pt x="12912" y="1848"/>
                  <a:pt x="12906" y="1859"/>
                  <a:pt x="12900" y="1869"/>
                </a:cubicBezTo>
                <a:cubicBezTo>
                  <a:pt x="12893" y="1879"/>
                  <a:pt x="12885" y="1888"/>
                  <a:pt x="12877" y="1897"/>
                </a:cubicBezTo>
                <a:cubicBezTo>
                  <a:pt x="12868" y="1905"/>
                  <a:pt x="12859" y="1913"/>
                  <a:pt x="12848" y="1920"/>
                </a:cubicBezTo>
                <a:cubicBezTo>
                  <a:pt x="12838" y="1927"/>
                  <a:pt x="12828" y="1932"/>
                  <a:pt x="12816" y="1937"/>
                </a:cubicBezTo>
                <a:cubicBezTo>
                  <a:pt x="12805" y="1942"/>
                  <a:pt x="12793" y="1945"/>
                  <a:pt x="12782" y="1948"/>
                </a:cubicBezTo>
                <a:cubicBezTo>
                  <a:pt x="12770" y="1950"/>
                  <a:pt x="12757" y="1951"/>
                  <a:pt x="12745" y="1951"/>
                </a:cubicBezTo>
                <a:lnTo>
                  <a:pt x="140" y="1951"/>
                </a:lnTo>
                <a:cubicBezTo>
                  <a:pt x="130" y="1951"/>
                  <a:pt x="121" y="1950"/>
                  <a:pt x="112" y="1948"/>
                </a:cubicBezTo>
                <a:cubicBezTo>
                  <a:pt x="103" y="1945"/>
                  <a:pt x="95" y="1942"/>
                  <a:pt x="86" y="1937"/>
                </a:cubicBezTo>
                <a:cubicBezTo>
                  <a:pt x="78" y="1932"/>
                  <a:pt x="70" y="1927"/>
                  <a:pt x="62" y="1920"/>
                </a:cubicBezTo>
                <a:cubicBezTo>
                  <a:pt x="55" y="1913"/>
                  <a:pt x="48" y="1905"/>
                  <a:pt x="41" y="1897"/>
                </a:cubicBezTo>
                <a:cubicBezTo>
                  <a:pt x="35" y="1888"/>
                  <a:pt x="29" y="1879"/>
                  <a:pt x="24" y="1869"/>
                </a:cubicBezTo>
                <a:cubicBezTo>
                  <a:pt x="19" y="1859"/>
                  <a:pt x="14" y="1848"/>
                  <a:pt x="11" y="1837"/>
                </a:cubicBezTo>
                <a:cubicBezTo>
                  <a:pt x="7" y="1825"/>
                  <a:pt x="5" y="1814"/>
                  <a:pt x="3" y="1802"/>
                </a:cubicBezTo>
                <a:cubicBezTo>
                  <a:pt x="1" y="1790"/>
                  <a:pt x="0" y="1778"/>
                  <a:pt x="0" y="1766"/>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62" name=""/>
          <p:cNvSpPr/>
          <p:nvPr/>
        </p:nvSpPr>
        <p:spPr>
          <a:xfrm>
            <a:off x="5623920" y="5013720"/>
            <a:ext cx="67320" cy="702360"/>
          </a:xfrm>
          <a:custGeom>
            <a:avLst/>
            <a:gdLst/>
            <a:ahLst/>
            <a:rect l="0" t="0" r="r" b="b"/>
            <a:pathLst>
              <a:path w="187" h="1951">
                <a:moveTo>
                  <a:pt x="0" y="0"/>
                </a:moveTo>
                <a:lnTo>
                  <a:pt x="187" y="0"/>
                </a:lnTo>
                <a:lnTo>
                  <a:pt x="187" y="1951"/>
                </a:lnTo>
                <a:lnTo>
                  <a:pt x="0" y="1951"/>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163" name="" descr=""/>
          <p:cNvPicPr/>
          <p:nvPr/>
        </p:nvPicPr>
        <p:blipFill>
          <a:blip r:embed="rId8"/>
          <a:stretch/>
        </p:blipFill>
        <p:spPr>
          <a:xfrm>
            <a:off x="5623920" y="1303560"/>
            <a:ext cx="200160" cy="200160"/>
          </a:xfrm>
          <a:prstGeom prst="rect">
            <a:avLst/>
          </a:prstGeom>
          <a:noFill/>
          <a:ln w="0">
            <a:noFill/>
          </a:ln>
        </p:spPr>
      </p:pic>
      <p:sp>
        <p:nvSpPr>
          <p:cNvPr id="164" name=""/>
          <p:cNvSpPr txBox="1"/>
          <p:nvPr/>
        </p:nvSpPr>
        <p:spPr>
          <a:xfrm>
            <a:off x="1002960" y="4559400"/>
            <a:ext cx="281700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利用机器学习算法分析历史数据，预测潜在故障</a:t>
            </a:r>
            <a:endParaRPr b="0" lang="en-US" sz="1050" strike="noStrike" u="none">
              <a:solidFill>
                <a:srgbClr val="000000"/>
              </a:solidFill>
              <a:effectLst/>
              <a:uFillTx/>
              <a:latin typeface="Times New Roman"/>
            </a:endParaRPr>
          </a:p>
        </p:txBody>
      </p:sp>
      <p:sp>
        <p:nvSpPr>
          <p:cNvPr id="165" name=""/>
          <p:cNvSpPr/>
          <p:nvPr/>
        </p:nvSpPr>
        <p:spPr>
          <a:xfrm>
            <a:off x="5790960" y="5147640"/>
            <a:ext cx="334800" cy="401400"/>
          </a:xfrm>
          <a:custGeom>
            <a:avLst/>
            <a:gdLst/>
            <a:ahLst/>
            <a:rect l="0" t="0" r="r" b="b"/>
            <a:pathLst>
              <a:path w="930" h="1115">
                <a:moveTo>
                  <a:pt x="0" y="650"/>
                </a:moveTo>
                <a:lnTo>
                  <a:pt x="0" y="464"/>
                </a:lnTo>
                <a:cubicBezTo>
                  <a:pt x="0" y="434"/>
                  <a:pt x="3" y="403"/>
                  <a:pt x="9" y="373"/>
                </a:cubicBezTo>
                <a:cubicBezTo>
                  <a:pt x="15" y="344"/>
                  <a:pt x="24" y="314"/>
                  <a:pt x="35" y="286"/>
                </a:cubicBezTo>
                <a:cubicBezTo>
                  <a:pt x="47" y="258"/>
                  <a:pt x="61" y="231"/>
                  <a:pt x="78" y="206"/>
                </a:cubicBezTo>
                <a:cubicBezTo>
                  <a:pt x="95" y="181"/>
                  <a:pt x="115" y="157"/>
                  <a:pt x="136" y="136"/>
                </a:cubicBezTo>
                <a:cubicBezTo>
                  <a:pt x="159" y="114"/>
                  <a:pt x="182" y="95"/>
                  <a:pt x="207" y="78"/>
                </a:cubicBezTo>
                <a:cubicBezTo>
                  <a:pt x="233" y="61"/>
                  <a:pt x="260" y="47"/>
                  <a:pt x="288" y="35"/>
                </a:cubicBezTo>
                <a:cubicBezTo>
                  <a:pt x="316" y="23"/>
                  <a:pt x="345" y="15"/>
                  <a:pt x="375" y="9"/>
                </a:cubicBezTo>
                <a:cubicBezTo>
                  <a:pt x="405" y="3"/>
                  <a:pt x="435" y="0"/>
                  <a:pt x="465" y="0"/>
                </a:cubicBezTo>
                <a:cubicBezTo>
                  <a:pt x="496" y="0"/>
                  <a:pt x="526" y="3"/>
                  <a:pt x="556" y="9"/>
                </a:cubicBezTo>
                <a:cubicBezTo>
                  <a:pt x="586" y="15"/>
                  <a:pt x="615" y="23"/>
                  <a:pt x="643" y="35"/>
                </a:cubicBezTo>
                <a:cubicBezTo>
                  <a:pt x="671" y="47"/>
                  <a:pt x="698" y="61"/>
                  <a:pt x="723" y="78"/>
                </a:cubicBezTo>
                <a:cubicBezTo>
                  <a:pt x="749" y="95"/>
                  <a:pt x="772" y="114"/>
                  <a:pt x="794" y="136"/>
                </a:cubicBezTo>
                <a:cubicBezTo>
                  <a:pt x="815" y="157"/>
                  <a:pt x="834" y="181"/>
                  <a:pt x="851" y="206"/>
                </a:cubicBezTo>
                <a:cubicBezTo>
                  <a:pt x="868" y="231"/>
                  <a:pt x="883" y="258"/>
                  <a:pt x="894" y="286"/>
                </a:cubicBezTo>
                <a:cubicBezTo>
                  <a:pt x="906" y="314"/>
                  <a:pt x="915" y="344"/>
                  <a:pt x="921" y="373"/>
                </a:cubicBezTo>
                <a:cubicBezTo>
                  <a:pt x="927" y="403"/>
                  <a:pt x="930" y="434"/>
                  <a:pt x="930" y="464"/>
                </a:cubicBezTo>
                <a:lnTo>
                  <a:pt x="930" y="650"/>
                </a:lnTo>
                <a:cubicBezTo>
                  <a:pt x="930" y="680"/>
                  <a:pt x="927" y="710"/>
                  <a:pt x="921" y="741"/>
                </a:cubicBezTo>
                <a:cubicBezTo>
                  <a:pt x="915" y="771"/>
                  <a:pt x="906" y="800"/>
                  <a:pt x="894" y="828"/>
                </a:cubicBezTo>
                <a:cubicBezTo>
                  <a:pt x="883" y="857"/>
                  <a:pt x="868" y="883"/>
                  <a:pt x="851" y="909"/>
                </a:cubicBezTo>
                <a:cubicBezTo>
                  <a:pt x="834" y="934"/>
                  <a:pt x="815" y="957"/>
                  <a:pt x="794" y="979"/>
                </a:cubicBezTo>
                <a:cubicBezTo>
                  <a:pt x="772" y="1001"/>
                  <a:pt x="749" y="1020"/>
                  <a:pt x="723" y="1037"/>
                </a:cubicBezTo>
                <a:cubicBezTo>
                  <a:pt x="698" y="1054"/>
                  <a:pt x="671" y="1068"/>
                  <a:pt x="643" y="1080"/>
                </a:cubicBezTo>
                <a:cubicBezTo>
                  <a:pt x="615" y="1091"/>
                  <a:pt x="586" y="1100"/>
                  <a:pt x="556" y="1106"/>
                </a:cubicBezTo>
                <a:cubicBezTo>
                  <a:pt x="526" y="1112"/>
                  <a:pt x="496" y="1115"/>
                  <a:pt x="465" y="1115"/>
                </a:cubicBezTo>
                <a:cubicBezTo>
                  <a:pt x="435" y="1115"/>
                  <a:pt x="405" y="1112"/>
                  <a:pt x="375" y="1106"/>
                </a:cubicBezTo>
                <a:cubicBezTo>
                  <a:pt x="345" y="1100"/>
                  <a:pt x="316" y="1091"/>
                  <a:pt x="288" y="1080"/>
                </a:cubicBezTo>
                <a:cubicBezTo>
                  <a:pt x="260" y="1068"/>
                  <a:pt x="233" y="1054"/>
                  <a:pt x="207" y="1037"/>
                </a:cubicBezTo>
                <a:cubicBezTo>
                  <a:pt x="182" y="1020"/>
                  <a:pt x="159" y="1001"/>
                  <a:pt x="136" y="979"/>
                </a:cubicBezTo>
                <a:cubicBezTo>
                  <a:pt x="115" y="957"/>
                  <a:pt x="95" y="934"/>
                  <a:pt x="78" y="909"/>
                </a:cubicBezTo>
                <a:cubicBezTo>
                  <a:pt x="61" y="883"/>
                  <a:pt x="47" y="857"/>
                  <a:pt x="35" y="828"/>
                </a:cubicBezTo>
                <a:cubicBezTo>
                  <a:pt x="24" y="800"/>
                  <a:pt x="15" y="771"/>
                  <a:pt x="9" y="741"/>
                </a:cubicBezTo>
                <a:cubicBezTo>
                  <a:pt x="3" y="710"/>
                  <a:pt x="0" y="680"/>
                  <a:pt x="0" y="650"/>
                </a:cubicBezTo>
                <a:close/>
              </a:path>
            </a:pathLst>
          </a:custGeom>
          <a:solidFill>
            <a:srgbClr val="ffedd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66" name="" descr=""/>
          <p:cNvPicPr/>
          <p:nvPr/>
        </p:nvPicPr>
        <p:blipFill>
          <a:blip r:embed="rId9"/>
          <a:stretch/>
        </p:blipFill>
        <p:spPr>
          <a:xfrm>
            <a:off x="5891400" y="5272920"/>
            <a:ext cx="133200" cy="133200"/>
          </a:xfrm>
          <a:prstGeom prst="rect">
            <a:avLst/>
          </a:prstGeom>
          <a:noFill/>
          <a:ln w="0">
            <a:noFill/>
          </a:ln>
        </p:spPr>
      </p:pic>
      <p:sp>
        <p:nvSpPr>
          <p:cNvPr id="167" name=""/>
          <p:cNvSpPr txBox="1"/>
          <p:nvPr/>
        </p:nvSpPr>
        <p:spPr>
          <a:xfrm>
            <a:off x="5924880" y="1277640"/>
            <a:ext cx="1207800" cy="253440"/>
          </a:xfrm>
          <a:prstGeom prst="rect">
            <a:avLst/>
          </a:prstGeom>
          <a:noFill/>
          <a:ln w="0">
            <a:noFill/>
          </a:ln>
        </p:spPr>
        <p:txBody>
          <a:bodyPr wrap="none" lIns="0" rIns="0" tIns="0" bIns="0" anchor="t">
            <a:spAutoFit/>
          </a:bodyPr>
          <a:p>
            <a:r>
              <a:rPr b="0" lang="zh-CN" sz="1580" strike="noStrike" u="none">
                <a:solidFill>
                  <a:srgbClr val="1e3a8a"/>
                </a:solidFill>
                <a:effectLst/>
                <a:uFillTx/>
                <a:latin typeface="WenQuanYiZenHei"/>
                <a:ea typeface="WenQuanYiZenHei"/>
              </a:rPr>
              <a:t>快速切换流程</a:t>
            </a:r>
            <a:endParaRPr b="0" lang="en-US" sz="1580" strike="noStrike" u="none">
              <a:solidFill>
                <a:srgbClr val="000000"/>
              </a:solidFill>
              <a:effectLst/>
              <a:uFillTx/>
              <a:latin typeface="Times New Roman"/>
            </a:endParaRPr>
          </a:p>
        </p:txBody>
      </p:sp>
      <p:sp>
        <p:nvSpPr>
          <p:cNvPr id="168" name=""/>
          <p:cNvSpPr txBox="1"/>
          <p:nvPr/>
        </p:nvSpPr>
        <p:spPr>
          <a:xfrm>
            <a:off x="6225840" y="5175360"/>
            <a:ext cx="215640" cy="175680"/>
          </a:xfrm>
          <a:prstGeom prst="rect">
            <a:avLst/>
          </a:prstGeom>
          <a:noFill/>
          <a:ln w="0">
            <a:noFill/>
          </a:ln>
        </p:spPr>
        <p:txBody>
          <a:bodyPr wrap="none" lIns="0" rIns="0" tIns="0" bIns="0" anchor="t">
            <a:spAutoFit/>
          </a:bodyPr>
          <a:p>
            <a:r>
              <a:rPr b="1" lang="en-US" sz="1180" strike="noStrike" u="none">
                <a:solidFill>
                  <a:srgbClr val="1e40af"/>
                </a:solidFill>
                <a:effectLst/>
                <a:uFillTx/>
                <a:latin typeface="DejaVuSans"/>
                <a:ea typeface="DejaVuSans"/>
              </a:rPr>
              <a:t>5. </a:t>
            </a:r>
            <a:endParaRPr b="0" lang="en-US" sz="1180" strike="noStrike" u="none">
              <a:solidFill>
                <a:srgbClr val="000000"/>
              </a:solidFill>
              <a:effectLst/>
              <a:uFillTx/>
              <a:latin typeface="Times New Roman"/>
            </a:endParaRPr>
          </a:p>
        </p:txBody>
      </p:sp>
      <p:sp>
        <p:nvSpPr>
          <p:cNvPr id="169" name=""/>
          <p:cNvSpPr txBox="1"/>
          <p:nvPr/>
        </p:nvSpPr>
        <p:spPr>
          <a:xfrm>
            <a:off x="6440040" y="5169960"/>
            <a:ext cx="604080" cy="189360"/>
          </a:xfrm>
          <a:prstGeom prst="rect">
            <a:avLst/>
          </a:prstGeom>
          <a:noFill/>
          <a:ln w="0">
            <a:noFill/>
          </a:ln>
        </p:spPr>
        <p:txBody>
          <a:bodyPr wrap="none" lIns="0" rIns="0" tIns="0" bIns="0" anchor="t">
            <a:spAutoFit/>
          </a:bodyPr>
          <a:p>
            <a:r>
              <a:rPr b="0" lang="zh-CN" sz="1180" strike="noStrike" u="none">
                <a:solidFill>
                  <a:srgbClr val="1e40af"/>
                </a:solidFill>
                <a:effectLst/>
                <a:uFillTx/>
                <a:latin typeface="WenQuanYiZenHei"/>
                <a:ea typeface="WenQuanYiZenHei"/>
              </a:rPr>
              <a:t>监控验证</a:t>
            </a:r>
            <a:endParaRPr b="0" lang="en-US" sz="1180" strike="noStrike" u="none">
              <a:solidFill>
                <a:srgbClr val="000000"/>
              </a:solidFill>
              <a:effectLst/>
              <a:uFillTx/>
              <a:latin typeface="Times New Roman"/>
            </a:endParaRPr>
          </a:p>
        </p:txBody>
      </p:sp>
      <p:sp>
        <p:nvSpPr>
          <p:cNvPr id="170" name=""/>
          <p:cNvSpPr/>
          <p:nvPr/>
        </p:nvSpPr>
        <p:spPr>
          <a:xfrm>
            <a:off x="0" y="5983200"/>
            <a:ext cx="10696680" cy="401400"/>
          </a:xfrm>
          <a:custGeom>
            <a:avLst/>
            <a:gdLst/>
            <a:ahLst/>
            <a:rect l="0" t="0" r="r" b="b"/>
            <a:pathLst>
              <a:path w="29713" h="1115">
                <a:moveTo>
                  <a:pt x="0" y="0"/>
                </a:moveTo>
                <a:lnTo>
                  <a:pt x="29713" y="0"/>
                </a:lnTo>
                <a:lnTo>
                  <a:pt x="29713" y="1115"/>
                </a:lnTo>
                <a:lnTo>
                  <a:pt x="0" y="1115"/>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1" name=""/>
          <p:cNvSpPr txBox="1"/>
          <p:nvPr/>
        </p:nvSpPr>
        <p:spPr>
          <a:xfrm>
            <a:off x="6225840" y="5394960"/>
            <a:ext cx="228060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持续监控切换过程，确保服务恢复正常</a:t>
            </a:r>
            <a:endParaRPr b="0" lang="en-US" sz="1050" strike="noStrike" u="none">
              <a:solidFill>
                <a:srgbClr val="000000"/>
              </a:solidFill>
              <a:effectLst/>
              <a:uFillTx/>
              <a:latin typeface="Times New Roman"/>
            </a:endParaRPr>
          </a:p>
        </p:txBody>
      </p:sp>
      <p:sp>
        <p:nvSpPr>
          <p:cNvPr id="172" name=""/>
          <p:cNvSpPr txBox="1"/>
          <p:nvPr/>
        </p:nvSpPr>
        <p:spPr>
          <a:xfrm>
            <a:off x="534960" y="6096960"/>
            <a:ext cx="2414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业务无损恢复：技术深析与行业应用案例</a:t>
            </a:r>
            <a:endParaRPr b="0" lang="en-US" sz="1050" strike="noStrike" u="none">
              <a:solidFill>
                <a:srgbClr val="000000"/>
              </a:solidFill>
              <a:effectLst/>
              <a:uFillTx/>
              <a:latin typeface="Times New Roman"/>
            </a:endParaRPr>
          </a:p>
        </p:txBody>
      </p:sp>
      <p:sp>
        <p:nvSpPr>
          <p:cNvPr id="173" name=""/>
          <p:cNvSpPr/>
          <p:nvPr/>
        </p:nvSpPr>
        <p:spPr>
          <a:xfrm>
            <a:off x="5640480" y="1671120"/>
            <a:ext cx="4655160" cy="702360"/>
          </a:xfrm>
          <a:custGeom>
            <a:avLst/>
            <a:gdLst/>
            <a:ahLst/>
            <a:rect l="0" t="0" r="r" b="b"/>
            <a:pathLst>
              <a:path w="12931" h="1951">
                <a:moveTo>
                  <a:pt x="0" y="1765"/>
                </a:moveTo>
                <a:lnTo>
                  <a:pt x="0" y="186"/>
                </a:lnTo>
                <a:cubicBezTo>
                  <a:pt x="0" y="174"/>
                  <a:pt x="1" y="162"/>
                  <a:pt x="3" y="150"/>
                </a:cubicBezTo>
                <a:cubicBezTo>
                  <a:pt x="5" y="138"/>
                  <a:pt x="7" y="126"/>
                  <a:pt x="11" y="115"/>
                </a:cubicBezTo>
                <a:cubicBezTo>
                  <a:pt x="14" y="103"/>
                  <a:pt x="19" y="93"/>
                  <a:pt x="24" y="83"/>
                </a:cubicBezTo>
                <a:cubicBezTo>
                  <a:pt x="29" y="73"/>
                  <a:pt x="35" y="63"/>
                  <a:pt x="41" y="55"/>
                </a:cubicBezTo>
                <a:cubicBezTo>
                  <a:pt x="48" y="46"/>
                  <a:pt x="55" y="38"/>
                  <a:pt x="62" y="31"/>
                </a:cubicBezTo>
                <a:cubicBezTo>
                  <a:pt x="70" y="25"/>
                  <a:pt x="78" y="19"/>
                  <a:pt x="86" y="14"/>
                </a:cubicBezTo>
                <a:cubicBezTo>
                  <a:pt x="95" y="10"/>
                  <a:pt x="103" y="6"/>
                  <a:pt x="112" y="4"/>
                </a:cubicBezTo>
                <a:cubicBezTo>
                  <a:pt x="121" y="1"/>
                  <a:pt x="130" y="0"/>
                  <a:pt x="140" y="0"/>
                </a:cubicBezTo>
                <a:lnTo>
                  <a:pt x="12745" y="0"/>
                </a:lnTo>
                <a:cubicBezTo>
                  <a:pt x="12757" y="0"/>
                  <a:pt x="12770" y="1"/>
                  <a:pt x="12782" y="4"/>
                </a:cubicBezTo>
                <a:cubicBezTo>
                  <a:pt x="12793" y="6"/>
                  <a:pt x="12805" y="10"/>
                  <a:pt x="12816" y="14"/>
                </a:cubicBezTo>
                <a:cubicBezTo>
                  <a:pt x="12828" y="19"/>
                  <a:pt x="12838" y="25"/>
                  <a:pt x="12848" y="31"/>
                </a:cubicBezTo>
                <a:cubicBezTo>
                  <a:pt x="12859" y="38"/>
                  <a:pt x="12868" y="46"/>
                  <a:pt x="12877" y="55"/>
                </a:cubicBezTo>
                <a:cubicBezTo>
                  <a:pt x="12885" y="63"/>
                  <a:pt x="12893" y="73"/>
                  <a:pt x="12900" y="83"/>
                </a:cubicBezTo>
                <a:cubicBezTo>
                  <a:pt x="12906" y="93"/>
                  <a:pt x="12912" y="103"/>
                  <a:pt x="12917" y="115"/>
                </a:cubicBezTo>
                <a:cubicBezTo>
                  <a:pt x="12922" y="126"/>
                  <a:pt x="12925" y="138"/>
                  <a:pt x="12927" y="150"/>
                </a:cubicBezTo>
                <a:cubicBezTo>
                  <a:pt x="12930" y="162"/>
                  <a:pt x="12931" y="174"/>
                  <a:pt x="12931" y="186"/>
                </a:cubicBezTo>
                <a:lnTo>
                  <a:pt x="12931" y="1765"/>
                </a:lnTo>
                <a:cubicBezTo>
                  <a:pt x="12931" y="1777"/>
                  <a:pt x="12930" y="1790"/>
                  <a:pt x="12927" y="1802"/>
                </a:cubicBezTo>
                <a:cubicBezTo>
                  <a:pt x="12925" y="1813"/>
                  <a:pt x="12922" y="1825"/>
                  <a:pt x="12917" y="1836"/>
                </a:cubicBezTo>
                <a:cubicBezTo>
                  <a:pt x="12912" y="1848"/>
                  <a:pt x="12906" y="1858"/>
                  <a:pt x="12900" y="1868"/>
                </a:cubicBezTo>
                <a:cubicBezTo>
                  <a:pt x="12893" y="1879"/>
                  <a:pt x="12885" y="1888"/>
                  <a:pt x="12877" y="1897"/>
                </a:cubicBezTo>
                <a:cubicBezTo>
                  <a:pt x="12868" y="1905"/>
                  <a:pt x="12859" y="1913"/>
                  <a:pt x="12848" y="1920"/>
                </a:cubicBezTo>
                <a:cubicBezTo>
                  <a:pt x="12838" y="1926"/>
                  <a:pt x="12828" y="1932"/>
                  <a:pt x="12816" y="1937"/>
                </a:cubicBezTo>
                <a:cubicBezTo>
                  <a:pt x="12805" y="1942"/>
                  <a:pt x="12793" y="1945"/>
                  <a:pt x="12782" y="1947"/>
                </a:cubicBezTo>
                <a:cubicBezTo>
                  <a:pt x="12770" y="1950"/>
                  <a:pt x="12757" y="1951"/>
                  <a:pt x="12745" y="1951"/>
                </a:cubicBezTo>
                <a:lnTo>
                  <a:pt x="140" y="1951"/>
                </a:lnTo>
                <a:cubicBezTo>
                  <a:pt x="130" y="1951"/>
                  <a:pt x="121" y="1950"/>
                  <a:pt x="112" y="1947"/>
                </a:cubicBezTo>
                <a:cubicBezTo>
                  <a:pt x="103" y="1945"/>
                  <a:pt x="95" y="1942"/>
                  <a:pt x="86" y="1937"/>
                </a:cubicBezTo>
                <a:cubicBezTo>
                  <a:pt x="78" y="1932"/>
                  <a:pt x="70" y="1926"/>
                  <a:pt x="62" y="1920"/>
                </a:cubicBezTo>
                <a:cubicBezTo>
                  <a:pt x="55" y="1913"/>
                  <a:pt x="48" y="1905"/>
                  <a:pt x="41" y="1897"/>
                </a:cubicBezTo>
                <a:cubicBezTo>
                  <a:pt x="35" y="1888"/>
                  <a:pt x="29" y="1879"/>
                  <a:pt x="24" y="1868"/>
                </a:cubicBezTo>
                <a:cubicBezTo>
                  <a:pt x="19" y="1858"/>
                  <a:pt x="14" y="1848"/>
                  <a:pt x="11" y="1836"/>
                </a:cubicBezTo>
                <a:cubicBezTo>
                  <a:pt x="7" y="1825"/>
                  <a:pt x="5" y="1813"/>
                  <a:pt x="3" y="1802"/>
                </a:cubicBezTo>
                <a:cubicBezTo>
                  <a:pt x="1" y="1790"/>
                  <a:pt x="0" y="1777"/>
                  <a:pt x="0" y="1765"/>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74" name=""/>
          <p:cNvSpPr/>
          <p:nvPr/>
        </p:nvSpPr>
        <p:spPr>
          <a:xfrm>
            <a:off x="5623920" y="1671120"/>
            <a:ext cx="67320" cy="702360"/>
          </a:xfrm>
          <a:custGeom>
            <a:avLst/>
            <a:gdLst/>
            <a:ahLst/>
            <a:rect l="0" t="0" r="r" b="b"/>
            <a:pathLst>
              <a:path w="187" h="1951">
                <a:moveTo>
                  <a:pt x="0" y="0"/>
                </a:moveTo>
                <a:lnTo>
                  <a:pt x="187" y="0"/>
                </a:lnTo>
                <a:lnTo>
                  <a:pt x="187" y="1951"/>
                </a:lnTo>
                <a:lnTo>
                  <a:pt x="0" y="1951"/>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5" name=""/>
          <p:cNvSpPr/>
          <p:nvPr/>
        </p:nvSpPr>
        <p:spPr>
          <a:xfrm>
            <a:off x="5790960" y="1805040"/>
            <a:ext cx="334800" cy="401400"/>
          </a:xfrm>
          <a:custGeom>
            <a:avLst/>
            <a:gdLst/>
            <a:ahLst/>
            <a:rect l="0" t="0" r="r" b="b"/>
            <a:pathLst>
              <a:path w="930" h="1115">
                <a:moveTo>
                  <a:pt x="0" y="649"/>
                </a:moveTo>
                <a:lnTo>
                  <a:pt x="0" y="464"/>
                </a:lnTo>
                <a:cubicBezTo>
                  <a:pt x="0" y="433"/>
                  <a:pt x="3" y="403"/>
                  <a:pt x="9" y="373"/>
                </a:cubicBezTo>
                <a:cubicBezTo>
                  <a:pt x="15" y="343"/>
                  <a:pt x="24" y="314"/>
                  <a:pt x="35" y="286"/>
                </a:cubicBezTo>
                <a:cubicBezTo>
                  <a:pt x="47" y="258"/>
                  <a:pt x="61" y="231"/>
                  <a:pt x="78" y="206"/>
                </a:cubicBezTo>
                <a:cubicBezTo>
                  <a:pt x="95" y="181"/>
                  <a:pt x="115" y="157"/>
                  <a:pt x="136" y="135"/>
                </a:cubicBezTo>
                <a:cubicBezTo>
                  <a:pt x="159" y="114"/>
                  <a:pt x="182" y="95"/>
                  <a:pt x="207" y="78"/>
                </a:cubicBezTo>
                <a:cubicBezTo>
                  <a:pt x="233" y="61"/>
                  <a:pt x="260" y="47"/>
                  <a:pt x="288" y="35"/>
                </a:cubicBezTo>
                <a:cubicBezTo>
                  <a:pt x="316" y="23"/>
                  <a:pt x="345" y="14"/>
                  <a:pt x="375" y="8"/>
                </a:cubicBezTo>
                <a:cubicBezTo>
                  <a:pt x="405" y="2"/>
                  <a:pt x="435" y="0"/>
                  <a:pt x="465" y="0"/>
                </a:cubicBezTo>
                <a:cubicBezTo>
                  <a:pt x="496" y="0"/>
                  <a:pt x="526" y="2"/>
                  <a:pt x="556" y="8"/>
                </a:cubicBezTo>
                <a:cubicBezTo>
                  <a:pt x="586" y="14"/>
                  <a:pt x="615" y="23"/>
                  <a:pt x="643" y="35"/>
                </a:cubicBezTo>
                <a:cubicBezTo>
                  <a:pt x="671" y="47"/>
                  <a:pt x="698" y="61"/>
                  <a:pt x="723" y="78"/>
                </a:cubicBezTo>
                <a:cubicBezTo>
                  <a:pt x="749" y="95"/>
                  <a:pt x="772" y="114"/>
                  <a:pt x="794" y="135"/>
                </a:cubicBezTo>
                <a:cubicBezTo>
                  <a:pt x="815" y="157"/>
                  <a:pt x="834" y="181"/>
                  <a:pt x="851" y="206"/>
                </a:cubicBezTo>
                <a:cubicBezTo>
                  <a:pt x="868" y="231"/>
                  <a:pt x="883" y="258"/>
                  <a:pt x="894" y="286"/>
                </a:cubicBezTo>
                <a:cubicBezTo>
                  <a:pt x="906" y="314"/>
                  <a:pt x="915" y="343"/>
                  <a:pt x="921" y="373"/>
                </a:cubicBezTo>
                <a:cubicBezTo>
                  <a:pt x="927" y="403"/>
                  <a:pt x="930" y="433"/>
                  <a:pt x="930" y="464"/>
                </a:cubicBezTo>
                <a:lnTo>
                  <a:pt x="930" y="649"/>
                </a:lnTo>
                <a:cubicBezTo>
                  <a:pt x="930" y="680"/>
                  <a:pt x="927" y="710"/>
                  <a:pt x="921" y="740"/>
                </a:cubicBezTo>
                <a:cubicBezTo>
                  <a:pt x="915" y="770"/>
                  <a:pt x="906" y="799"/>
                  <a:pt x="894" y="827"/>
                </a:cubicBezTo>
                <a:cubicBezTo>
                  <a:pt x="883" y="855"/>
                  <a:pt x="868" y="882"/>
                  <a:pt x="851" y="907"/>
                </a:cubicBezTo>
                <a:cubicBezTo>
                  <a:pt x="834" y="933"/>
                  <a:pt x="815" y="956"/>
                  <a:pt x="794" y="978"/>
                </a:cubicBezTo>
                <a:cubicBezTo>
                  <a:pt x="772" y="999"/>
                  <a:pt x="749" y="1019"/>
                  <a:pt x="723" y="1036"/>
                </a:cubicBezTo>
                <a:cubicBezTo>
                  <a:pt x="698" y="1052"/>
                  <a:pt x="671" y="1067"/>
                  <a:pt x="643" y="1078"/>
                </a:cubicBezTo>
                <a:cubicBezTo>
                  <a:pt x="615" y="1090"/>
                  <a:pt x="586" y="1099"/>
                  <a:pt x="556" y="1105"/>
                </a:cubicBezTo>
                <a:cubicBezTo>
                  <a:pt x="526" y="1111"/>
                  <a:pt x="496" y="1115"/>
                  <a:pt x="465" y="1115"/>
                </a:cubicBezTo>
                <a:cubicBezTo>
                  <a:pt x="435" y="1115"/>
                  <a:pt x="405" y="1111"/>
                  <a:pt x="375" y="1105"/>
                </a:cubicBezTo>
                <a:cubicBezTo>
                  <a:pt x="345" y="1099"/>
                  <a:pt x="316" y="1090"/>
                  <a:pt x="288" y="1078"/>
                </a:cubicBezTo>
                <a:cubicBezTo>
                  <a:pt x="260" y="1067"/>
                  <a:pt x="233" y="1052"/>
                  <a:pt x="207" y="1036"/>
                </a:cubicBezTo>
                <a:cubicBezTo>
                  <a:pt x="182" y="1019"/>
                  <a:pt x="159" y="999"/>
                  <a:pt x="136" y="978"/>
                </a:cubicBezTo>
                <a:cubicBezTo>
                  <a:pt x="115" y="956"/>
                  <a:pt x="95" y="933"/>
                  <a:pt x="78" y="907"/>
                </a:cubicBezTo>
                <a:cubicBezTo>
                  <a:pt x="61" y="882"/>
                  <a:pt x="47" y="855"/>
                  <a:pt x="35" y="827"/>
                </a:cubicBezTo>
                <a:cubicBezTo>
                  <a:pt x="24" y="799"/>
                  <a:pt x="15" y="770"/>
                  <a:pt x="9" y="740"/>
                </a:cubicBezTo>
                <a:cubicBezTo>
                  <a:pt x="3" y="710"/>
                  <a:pt x="0" y="680"/>
                  <a:pt x="0" y="649"/>
                </a:cubicBezTo>
                <a:close/>
              </a:path>
            </a:pathLst>
          </a:custGeom>
          <a:solidFill>
            <a:srgbClr val="ffedd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76" name="" descr=""/>
          <p:cNvPicPr/>
          <p:nvPr/>
        </p:nvPicPr>
        <p:blipFill>
          <a:blip r:embed="rId10"/>
          <a:stretch/>
        </p:blipFill>
        <p:spPr>
          <a:xfrm>
            <a:off x="5891400" y="1930320"/>
            <a:ext cx="133200" cy="133200"/>
          </a:xfrm>
          <a:prstGeom prst="rect">
            <a:avLst/>
          </a:prstGeom>
          <a:noFill/>
          <a:ln w="0">
            <a:noFill/>
          </a:ln>
        </p:spPr>
      </p:pic>
      <p:sp>
        <p:nvSpPr>
          <p:cNvPr id="177" name=""/>
          <p:cNvSpPr txBox="1"/>
          <p:nvPr/>
        </p:nvSpPr>
        <p:spPr>
          <a:xfrm>
            <a:off x="9776520" y="6101640"/>
            <a:ext cx="38700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4 / 24</a:t>
            </a:r>
            <a:endParaRPr b="0" lang="en-US" sz="1050" strike="noStrike" u="none">
              <a:solidFill>
                <a:srgbClr val="000000"/>
              </a:solidFill>
              <a:effectLst/>
              <a:uFillTx/>
              <a:latin typeface="Times New Roman"/>
            </a:endParaRPr>
          </a:p>
        </p:txBody>
      </p:sp>
      <p:sp>
        <p:nvSpPr>
          <p:cNvPr id="178" name=""/>
          <p:cNvSpPr txBox="1"/>
          <p:nvPr/>
        </p:nvSpPr>
        <p:spPr>
          <a:xfrm>
            <a:off x="6225840" y="1832760"/>
            <a:ext cx="215640" cy="175680"/>
          </a:xfrm>
          <a:prstGeom prst="rect">
            <a:avLst/>
          </a:prstGeom>
          <a:noFill/>
          <a:ln w="0">
            <a:noFill/>
          </a:ln>
        </p:spPr>
        <p:txBody>
          <a:bodyPr wrap="none" lIns="0" rIns="0" tIns="0" bIns="0" anchor="t">
            <a:spAutoFit/>
          </a:bodyPr>
          <a:p>
            <a:r>
              <a:rPr b="1" lang="en-US" sz="1180" strike="noStrike" u="none">
                <a:solidFill>
                  <a:srgbClr val="1e40af"/>
                </a:solidFill>
                <a:effectLst/>
                <a:uFillTx/>
                <a:latin typeface="DejaVuSans"/>
                <a:ea typeface="DejaVuSans"/>
              </a:rPr>
              <a:t>1. </a:t>
            </a:r>
            <a:endParaRPr b="0" lang="en-US" sz="1180" strike="noStrike" u="none">
              <a:solidFill>
                <a:srgbClr val="000000"/>
              </a:solidFill>
              <a:effectLst/>
              <a:uFillTx/>
              <a:latin typeface="Times New Roman"/>
            </a:endParaRPr>
          </a:p>
        </p:txBody>
      </p:sp>
      <p:sp>
        <p:nvSpPr>
          <p:cNvPr id="179" name=""/>
          <p:cNvSpPr txBox="1"/>
          <p:nvPr/>
        </p:nvSpPr>
        <p:spPr>
          <a:xfrm>
            <a:off x="6440040" y="1827360"/>
            <a:ext cx="604080" cy="189360"/>
          </a:xfrm>
          <a:prstGeom prst="rect">
            <a:avLst/>
          </a:prstGeom>
          <a:noFill/>
          <a:ln w="0">
            <a:noFill/>
          </a:ln>
        </p:spPr>
        <p:txBody>
          <a:bodyPr wrap="none" lIns="0" rIns="0" tIns="0" bIns="0" anchor="t">
            <a:spAutoFit/>
          </a:bodyPr>
          <a:p>
            <a:r>
              <a:rPr b="0" lang="zh-CN" sz="1180" strike="noStrike" u="none">
                <a:solidFill>
                  <a:srgbClr val="1e40af"/>
                </a:solidFill>
                <a:effectLst/>
                <a:uFillTx/>
                <a:latin typeface="WenQuanYiZenHei"/>
                <a:ea typeface="WenQuanYiZenHei"/>
              </a:rPr>
              <a:t>故障隔离</a:t>
            </a:r>
            <a:endParaRPr b="0" lang="en-US" sz="1180" strike="noStrike" u="none">
              <a:solidFill>
                <a:srgbClr val="000000"/>
              </a:solidFill>
              <a:effectLst/>
              <a:uFillTx/>
              <a:latin typeface="Times New Roman"/>
            </a:endParaRPr>
          </a:p>
        </p:txBody>
      </p:sp>
      <p:sp>
        <p:nvSpPr>
          <p:cNvPr id="180" name=""/>
          <p:cNvSpPr/>
          <p:nvPr/>
        </p:nvSpPr>
        <p:spPr>
          <a:xfrm>
            <a:off x="7980480" y="2373120"/>
            <a:ext cx="16920" cy="125640"/>
          </a:xfrm>
          <a:custGeom>
            <a:avLst/>
            <a:gdLst/>
            <a:ahLst/>
            <a:rect l="0" t="0" r="r" b="b"/>
            <a:pathLst>
              <a:path w="47" h="349">
                <a:moveTo>
                  <a:pt x="0" y="0"/>
                </a:moveTo>
                <a:lnTo>
                  <a:pt x="47" y="0"/>
                </a:lnTo>
                <a:lnTo>
                  <a:pt x="47" y="349"/>
                </a:lnTo>
                <a:lnTo>
                  <a:pt x="0" y="349"/>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1" name=""/>
          <p:cNvSpPr/>
          <p:nvPr/>
        </p:nvSpPr>
        <p:spPr>
          <a:xfrm>
            <a:off x="5640480" y="2506680"/>
            <a:ext cx="4655160" cy="702360"/>
          </a:xfrm>
          <a:custGeom>
            <a:avLst/>
            <a:gdLst/>
            <a:ahLst/>
            <a:rect l="0" t="0" r="r" b="b"/>
            <a:pathLst>
              <a:path w="12931" h="1951">
                <a:moveTo>
                  <a:pt x="0" y="1765"/>
                </a:moveTo>
                <a:lnTo>
                  <a:pt x="0" y="186"/>
                </a:lnTo>
                <a:cubicBezTo>
                  <a:pt x="0" y="174"/>
                  <a:pt x="1" y="162"/>
                  <a:pt x="3" y="150"/>
                </a:cubicBezTo>
                <a:cubicBezTo>
                  <a:pt x="5" y="138"/>
                  <a:pt x="7" y="126"/>
                  <a:pt x="11" y="115"/>
                </a:cubicBezTo>
                <a:cubicBezTo>
                  <a:pt x="14" y="104"/>
                  <a:pt x="19" y="93"/>
                  <a:pt x="24" y="83"/>
                </a:cubicBezTo>
                <a:cubicBezTo>
                  <a:pt x="29" y="73"/>
                  <a:pt x="35" y="63"/>
                  <a:pt x="41" y="55"/>
                </a:cubicBezTo>
                <a:cubicBezTo>
                  <a:pt x="48" y="46"/>
                  <a:pt x="55" y="38"/>
                  <a:pt x="62" y="32"/>
                </a:cubicBezTo>
                <a:cubicBezTo>
                  <a:pt x="70" y="25"/>
                  <a:pt x="78" y="19"/>
                  <a:pt x="86" y="15"/>
                </a:cubicBezTo>
                <a:cubicBezTo>
                  <a:pt x="95" y="10"/>
                  <a:pt x="103" y="6"/>
                  <a:pt x="112" y="4"/>
                </a:cubicBezTo>
                <a:cubicBezTo>
                  <a:pt x="121" y="2"/>
                  <a:pt x="130" y="0"/>
                  <a:pt x="140" y="0"/>
                </a:cubicBezTo>
                <a:lnTo>
                  <a:pt x="12745" y="0"/>
                </a:lnTo>
                <a:cubicBezTo>
                  <a:pt x="12757" y="0"/>
                  <a:pt x="12770" y="2"/>
                  <a:pt x="12782" y="4"/>
                </a:cubicBezTo>
                <a:cubicBezTo>
                  <a:pt x="12793" y="6"/>
                  <a:pt x="12805" y="10"/>
                  <a:pt x="12816" y="15"/>
                </a:cubicBezTo>
                <a:cubicBezTo>
                  <a:pt x="12828" y="19"/>
                  <a:pt x="12838" y="25"/>
                  <a:pt x="12848" y="32"/>
                </a:cubicBezTo>
                <a:cubicBezTo>
                  <a:pt x="12859" y="38"/>
                  <a:pt x="12868" y="46"/>
                  <a:pt x="12877" y="55"/>
                </a:cubicBezTo>
                <a:cubicBezTo>
                  <a:pt x="12885" y="63"/>
                  <a:pt x="12893" y="73"/>
                  <a:pt x="12900" y="83"/>
                </a:cubicBezTo>
                <a:cubicBezTo>
                  <a:pt x="12906" y="93"/>
                  <a:pt x="12912" y="104"/>
                  <a:pt x="12917" y="115"/>
                </a:cubicBezTo>
                <a:cubicBezTo>
                  <a:pt x="12922" y="126"/>
                  <a:pt x="12925" y="138"/>
                  <a:pt x="12927" y="150"/>
                </a:cubicBezTo>
                <a:cubicBezTo>
                  <a:pt x="12930" y="162"/>
                  <a:pt x="12931" y="174"/>
                  <a:pt x="12931" y="186"/>
                </a:cubicBezTo>
                <a:lnTo>
                  <a:pt x="12931" y="1765"/>
                </a:lnTo>
                <a:cubicBezTo>
                  <a:pt x="12931" y="1777"/>
                  <a:pt x="12930" y="1789"/>
                  <a:pt x="12927" y="1801"/>
                </a:cubicBezTo>
                <a:cubicBezTo>
                  <a:pt x="12925" y="1814"/>
                  <a:pt x="12922" y="1825"/>
                  <a:pt x="12917" y="1837"/>
                </a:cubicBezTo>
                <a:cubicBezTo>
                  <a:pt x="12912" y="1848"/>
                  <a:pt x="12906" y="1859"/>
                  <a:pt x="12900" y="1869"/>
                </a:cubicBezTo>
                <a:cubicBezTo>
                  <a:pt x="12893" y="1879"/>
                  <a:pt x="12885" y="1888"/>
                  <a:pt x="12877" y="1897"/>
                </a:cubicBezTo>
                <a:cubicBezTo>
                  <a:pt x="12868" y="1906"/>
                  <a:pt x="12859" y="1913"/>
                  <a:pt x="12848" y="1920"/>
                </a:cubicBezTo>
                <a:cubicBezTo>
                  <a:pt x="12838" y="1927"/>
                  <a:pt x="12828" y="1933"/>
                  <a:pt x="12816" y="1937"/>
                </a:cubicBezTo>
                <a:cubicBezTo>
                  <a:pt x="12805" y="1942"/>
                  <a:pt x="12793" y="1945"/>
                  <a:pt x="12782" y="1948"/>
                </a:cubicBezTo>
                <a:cubicBezTo>
                  <a:pt x="12770" y="1950"/>
                  <a:pt x="12757" y="1951"/>
                  <a:pt x="12745" y="1951"/>
                </a:cubicBezTo>
                <a:lnTo>
                  <a:pt x="140" y="1951"/>
                </a:lnTo>
                <a:cubicBezTo>
                  <a:pt x="130" y="1951"/>
                  <a:pt x="121" y="1950"/>
                  <a:pt x="112" y="1948"/>
                </a:cubicBezTo>
                <a:cubicBezTo>
                  <a:pt x="103" y="1945"/>
                  <a:pt x="95" y="1942"/>
                  <a:pt x="86" y="1937"/>
                </a:cubicBezTo>
                <a:cubicBezTo>
                  <a:pt x="78" y="1933"/>
                  <a:pt x="70" y="1927"/>
                  <a:pt x="62" y="1920"/>
                </a:cubicBezTo>
                <a:cubicBezTo>
                  <a:pt x="55" y="1913"/>
                  <a:pt x="48" y="1906"/>
                  <a:pt x="41" y="1897"/>
                </a:cubicBezTo>
                <a:cubicBezTo>
                  <a:pt x="35" y="1888"/>
                  <a:pt x="29" y="1879"/>
                  <a:pt x="24" y="1869"/>
                </a:cubicBezTo>
                <a:cubicBezTo>
                  <a:pt x="19" y="1859"/>
                  <a:pt x="14" y="1848"/>
                  <a:pt x="11" y="1837"/>
                </a:cubicBezTo>
                <a:cubicBezTo>
                  <a:pt x="7" y="1825"/>
                  <a:pt x="5" y="1814"/>
                  <a:pt x="3" y="1801"/>
                </a:cubicBezTo>
                <a:cubicBezTo>
                  <a:pt x="1" y="1789"/>
                  <a:pt x="0" y="1777"/>
                  <a:pt x="0" y="1765"/>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82" name=""/>
          <p:cNvSpPr/>
          <p:nvPr/>
        </p:nvSpPr>
        <p:spPr>
          <a:xfrm>
            <a:off x="5623920" y="2506680"/>
            <a:ext cx="67320" cy="702360"/>
          </a:xfrm>
          <a:custGeom>
            <a:avLst/>
            <a:gdLst/>
            <a:ahLst/>
            <a:rect l="0" t="0" r="r" b="b"/>
            <a:pathLst>
              <a:path w="187" h="1951">
                <a:moveTo>
                  <a:pt x="0" y="0"/>
                </a:moveTo>
                <a:lnTo>
                  <a:pt x="187" y="0"/>
                </a:lnTo>
                <a:lnTo>
                  <a:pt x="187" y="1951"/>
                </a:lnTo>
                <a:lnTo>
                  <a:pt x="0" y="1951"/>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3" name=""/>
          <p:cNvSpPr/>
          <p:nvPr/>
        </p:nvSpPr>
        <p:spPr>
          <a:xfrm>
            <a:off x="5790960" y="2640600"/>
            <a:ext cx="334800" cy="401400"/>
          </a:xfrm>
          <a:custGeom>
            <a:avLst/>
            <a:gdLst/>
            <a:ahLst/>
            <a:rect l="0" t="0" r="r" b="b"/>
            <a:pathLst>
              <a:path w="930" h="1115">
                <a:moveTo>
                  <a:pt x="0" y="650"/>
                </a:moveTo>
                <a:lnTo>
                  <a:pt x="0" y="464"/>
                </a:lnTo>
                <a:cubicBezTo>
                  <a:pt x="0" y="434"/>
                  <a:pt x="3" y="403"/>
                  <a:pt x="9" y="374"/>
                </a:cubicBezTo>
                <a:cubicBezTo>
                  <a:pt x="15" y="344"/>
                  <a:pt x="24" y="315"/>
                  <a:pt x="35" y="286"/>
                </a:cubicBezTo>
                <a:cubicBezTo>
                  <a:pt x="47" y="258"/>
                  <a:pt x="61" y="232"/>
                  <a:pt x="78" y="206"/>
                </a:cubicBezTo>
                <a:cubicBezTo>
                  <a:pt x="95" y="181"/>
                  <a:pt x="115" y="157"/>
                  <a:pt x="136" y="136"/>
                </a:cubicBezTo>
                <a:cubicBezTo>
                  <a:pt x="159" y="114"/>
                  <a:pt x="182" y="95"/>
                  <a:pt x="207" y="78"/>
                </a:cubicBezTo>
                <a:cubicBezTo>
                  <a:pt x="233" y="61"/>
                  <a:pt x="260" y="47"/>
                  <a:pt x="288" y="35"/>
                </a:cubicBezTo>
                <a:cubicBezTo>
                  <a:pt x="316" y="23"/>
                  <a:pt x="345" y="15"/>
                  <a:pt x="375" y="9"/>
                </a:cubicBezTo>
                <a:cubicBezTo>
                  <a:pt x="405" y="3"/>
                  <a:pt x="435" y="0"/>
                  <a:pt x="465" y="0"/>
                </a:cubicBezTo>
                <a:cubicBezTo>
                  <a:pt x="496" y="0"/>
                  <a:pt x="526" y="3"/>
                  <a:pt x="556" y="9"/>
                </a:cubicBezTo>
                <a:cubicBezTo>
                  <a:pt x="586" y="15"/>
                  <a:pt x="615" y="23"/>
                  <a:pt x="643" y="35"/>
                </a:cubicBezTo>
                <a:cubicBezTo>
                  <a:pt x="671" y="47"/>
                  <a:pt x="698" y="61"/>
                  <a:pt x="723" y="78"/>
                </a:cubicBezTo>
                <a:cubicBezTo>
                  <a:pt x="749" y="95"/>
                  <a:pt x="772" y="114"/>
                  <a:pt x="794" y="136"/>
                </a:cubicBezTo>
                <a:cubicBezTo>
                  <a:pt x="815" y="157"/>
                  <a:pt x="834" y="181"/>
                  <a:pt x="851" y="206"/>
                </a:cubicBezTo>
                <a:cubicBezTo>
                  <a:pt x="868" y="232"/>
                  <a:pt x="883" y="258"/>
                  <a:pt x="894" y="286"/>
                </a:cubicBezTo>
                <a:cubicBezTo>
                  <a:pt x="906" y="315"/>
                  <a:pt x="915" y="344"/>
                  <a:pt x="921" y="374"/>
                </a:cubicBezTo>
                <a:cubicBezTo>
                  <a:pt x="927" y="403"/>
                  <a:pt x="930" y="434"/>
                  <a:pt x="930" y="464"/>
                </a:cubicBezTo>
                <a:lnTo>
                  <a:pt x="930" y="650"/>
                </a:lnTo>
                <a:cubicBezTo>
                  <a:pt x="930" y="680"/>
                  <a:pt x="927" y="710"/>
                  <a:pt x="921" y="740"/>
                </a:cubicBezTo>
                <a:cubicBezTo>
                  <a:pt x="915" y="770"/>
                  <a:pt x="906" y="799"/>
                  <a:pt x="894" y="827"/>
                </a:cubicBezTo>
                <a:cubicBezTo>
                  <a:pt x="883" y="856"/>
                  <a:pt x="868" y="882"/>
                  <a:pt x="851" y="908"/>
                </a:cubicBezTo>
                <a:cubicBezTo>
                  <a:pt x="834" y="933"/>
                  <a:pt x="815" y="957"/>
                  <a:pt x="794" y="978"/>
                </a:cubicBezTo>
                <a:cubicBezTo>
                  <a:pt x="772" y="1000"/>
                  <a:pt x="749" y="1019"/>
                  <a:pt x="723" y="1037"/>
                </a:cubicBezTo>
                <a:cubicBezTo>
                  <a:pt x="698" y="1054"/>
                  <a:pt x="671" y="1068"/>
                  <a:pt x="643" y="1080"/>
                </a:cubicBezTo>
                <a:cubicBezTo>
                  <a:pt x="615" y="1091"/>
                  <a:pt x="586" y="1100"/>
                  <a:pt x="556" y="1106"/>
                </a:cubicBezTo>
                <a:cubicBezTo>
                  <a:pt x="526" y="1112"/>
                  <a:pt x="496" y="1115"/>
                  <a:pt x="465" y="1115"/>
                </a:cubicBezTo>
                <a:cubicBezTo>
                  <a:pt x="435" y="1115"/>
                  <a:pt x="405" y="1112"/>
                  <a:pt x="375" y="1106"/>
                </a:cubicBezTo>
                <a:cubicBezTo>
                  <a:pt x="345" y="1100"/>
                  <a:pt x="316" y="1091"/>
                  <a:pt x="288" y="1080"/>
                </a:cubicBezTo>
                <a:cubicBezTo>
                  <a:pt x="260" y="1068"/>
                  <a:pt x="233" y="1054"/>
                  <a:pt x="207" y="1037"/>
                </a:cubicBezTo>
                <a:cubicBezTo>
                  <a:pt x="182" y="1019"/>
                  <a:pt x="159" y="1000"/>
                  <a:pt x="136" y="978"/>
                </a:cubicBezTo>
                <a:cubicBezTo>
                  <a:pt x="115" y="957"/>
                  <a:pt x="95" y="933"/>
                  <a:pt x="78" y="908"/>
                </a:cubicBezTo>
                <a:cubicBezTo>
                  <a:pt x="61" y="882"/>
                  <a:pt x="47" y="856"/>
                  <a:pt x="35" y="827"/>
                </a:cubicBezTo>
                <a:cubicBezTo>
                  <a:pt x="24" y="799"/>
                  <a:pt x="15" y="770"/>
                  <a:pt x="9" y="740"/>
                </a:cubicBezTo>
                <a:cubicBezTo>
                  <a:pt x="3" y="710"/>
                  <a:pt x="0" y="680"/>
                  <a:pt x="0" y="650"/>
                </a:cubicBezTo>
                <a:close/>
              </a:path>
            </a:pathLst>
          </a:custGeom>
          <a:solidFill>
            <a:srgbClr val="ffedd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84" name="" descr=""/>
          <p:cNvPicPr/>
          <p:nvPr/>
        </p:nvPicPr>
        <p:blipFill>
          <a:blip r:embed="rId11"/>
          <a:stretch/>
        </p:blipFill>
        <p:spPr>
          <a:xfrm>
            <a:off x="5891400" y="2766240"/>
            <a:ext cx="133200" cy="133200"/>
          </a:xfrm>
          <a:prstGeom prst="rect">
            <a:avLst/>
          </a:prstGeom>
          <a:noFill/>
          <a:ln w="0">
            <a:noFill/>
          </a:ln>
        </p:spPr>
      </p:pic>
      <p:sp>
        <p:nvSpPr>
          <p:cNvPr id="185" name=""/>
          <p:cNvSpPr txBox="1"/>
          <p:nvPr/>
        </p:nvSpPr>
        <p:spPr>
          <a:xfrm>
            <a:off x="6225840" y="2052360"/>
            <a:ext cx="268308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将故障组件从负载均衡中剔除，防止影响扩大</a:t>
            </a:r>
            <a:endParaRPr b="0" lang="en-US" sz="1050" strike="noStrike" u="none">
              <a:solidFill>
                <a:srgbClr val="000000"/>
              </a:solidFill>
              <a:effectLst/>
              <a:uFillTx/>
              <a:latin typeface="Times New Roman"/>
            </a:endParaRPr>
          </a:p>
        </p:txBody>
      </p:sp>
      <p:sp>
        <p:nvSpPr>
          <p:cNvPr id="186" name=""/>
          <p:cNvSpPr txBox="1"/>
          <p:nvPr/>
        </p:nvSpPr>
        <p:spPr>
          <a:xfrm>
            <a:off x="6225840" y="2668320"/>
            <a:ext cx="215640" cy="175680"/>
          </a:xfrm>
          <a:prstGeom prst="rect">
            <a:avLst/>
          </a:prstGeom>
          <a:noFill/>
          <a:ln w="0">
            <a:noFill/>
          </a:ln>
        </p:spPr>
        <p:txBody>
          <a:bodyPr wrap="none" lIns="0" rIns="0" tIns="0" bIns="0" anchor="t">
            <a:spAutoFit/>
          </a:bodyPr>
          <a:p>
            <a:r>
              <a:rPr b="1" lang="en-US" sz="1180" strike="noStrike" u="none">
                <a:solidFill>
                  <a:srgbClr val="1e40af"/>
                </a:solidFill>
                <a:effectLst/>
                <a:uFillTx/>
                <a:latin typeface="DejaVuSans"/>
                <a:ea typeface="DejaVuSans"/>
              </a:rPr>
              <a:t>2. </a:t>
            </a:r>
            <a:endParaRPr b="0" lang="en-US" sz="1180" strike="noStrike" u="none">
              <a:solidFill>
                <a:srgbClr val="000000"/>
              </a:solidFill>
              <a:effectLst/>
              <a:uFillTx/>
              <a:latin typeface="Times New Roman"/>
            </a:endParaRPr>
          </a:p>
        </p:txBody>
      </p:sp>
      <p:sp>
        <p:nvSpPr>
          <p:cNvPr id="187" name=""/>
          <p:cNvSpPr txBox="1"/>
          <p:nvPr/>
        </p:nvSpPr>
        <p:spPr>
          <a:xfrm>
            <a:off x="6440040" y="2662920"/>
            <a:ext cx="604080" cy="189360"/>
          </a:xfrm>
          <a:prstGeom prst="rect">
            <a:avLst/>
          </a:prstGeom>
          <a:noFill/>
          <a:ln w="0">
            <a:noFill/>
          </a:ln>
        </p:spPr>
        <p:txBody>
          <a:bodyPr wrap="none" lIns="0" rIns="0" tIns="0" bIns="0" anchor="t">
            <a:spAutoFit/>
          </a:bodyPr>
          <a:p>
            <a:r>
              <a:rPr b="0" lang="zh-CN" sz="1180" strike="noStrike" u="none">
                <a:solidFill>
                  <a:srgbClr val="1e40af"/>
                </a:solidFill>
                <a:effectLst/>
                <a:uFillTx/>
                <a:latin typeface="WenQuanYiZenHei"/>
                <a:ea typeface="WenQuanYiZenHei"/>
              </a:rPr>
              <a:t>资源调度</a:t>
            </a:r>
            <a:endParaRPr b="0" lang="en-US" sz="1180" strike="noStrike" u="none">
              <a:solidFill>
                <a:srgbClr val="000000"/>
              </a:solidFill>
              <a:effectLst/>
              <a:uFillTx/>
              <a:latin typeface="Times New Roman"/>
            </a:endParaRPr>
          </a:p>
        </p:txBody>
      </p:sp>
      <p:sp>
        <p:nvSpPr>
          <p:cNvPr id="188" name=""/>
          <p:cNvSpPr/>
          <p:nvPr/>
        </p:nvSpPr>
        <p:spPr>
          <a:xfrm>
            <a:off x="7980480" y="3208680"/>
            <a:ext cx="16920" cy="126000"/>
          </a:xfrm>
          <a:custGeom>
            <a:avLst/>
            <a:gdLst/>
            <a:ahLst/>
            <a:rect l="0" t="0" r="r" b="b"/>
            <a:pathLst>
              <a:path w="47" h="350">
                <a:moveTo>
                  <a:pt x="0" y="0"/>
                </a:moveTo>
                <a:lnTo>
                  <a:pt x="47" y="0"/>
                </a:lnTo>
                <a:lnTo>
                  <a:pt x="47" y="350"/>
                </a:lnTo>
                <a:lnTo>
                  <a:pt x="0" y="350"/>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9" name=""/>
          <p:cNvSpPr/>
          <p:nvPr/>
        </p:nvSpPr>
        <p:spPr>
          <a:xfrm>
            <a:off x="5640480" y="3342600"/>
            <a:ext cx="4655160" cy="702360"/>
          </a:xfrm>
          <a:custGeom>
            <a:avLst/>
            <a:gdLst/>
            <a:ahLst/>
            <a:rect l="0" t="0" r="r" b="b"/>
            <a:pathLst>
              <a:path w="12931" h="1951">
                <a:moveTo>
                  <a:pt x="0" y="1765"/>
                </a:moveTo>
                <a:lnTo>
                  <a:pt x="0" y="185"/>
                </a:lnTo>
                <a:cubicBezTo>
                  <a:pt x="0" y="173"/>
                  <a:pt x="1" y="161"/>
                  <a:pt x="3" y="149"/>
                </a:cubicBezTo>
                <a:cubicBezTo>
                  <a:pt x="5" y="137"/>
                  <a:pt x="7" y="126"/>
                  <a:pt x="11" y="114"/>
                </a:cubicBezTo>
                <a:cubicBezTo>
                  <a:pt x="14" y="103"/>
                  <a:pt x="19" y="92"/>
                  <a:pt x="24" y="82"/>
                </a:cubicBezTo>
                <a:cubicBezTo>
                  <a:pt x="29" y="72"/>
                  <a:pt x="35" y="63"/>
                  <a:pt x="41" y="54"/>
                </a:cubicBezTo>
                <a:cubicBezTo>
                  <a:pt x="48" y="45"/>
                  <a:pt x="55" y="38"/>
                  <a:pt x="62" y="31"/>
                </a:cubicBezTo>
                <a:cubicBezTo>
                  <a:pt x="70" y="24"/>
                  <a:pt x="78" y="19"/>
                  <a:pt x="86" y="14"/>
                </a:cubicBezTo>
                <a:cubicBezTo>
                  <a:pt x="95" y="9"/>
                  <a:pt x="103" y="6"/>
                  <a:pt x="112" y="3"/>
                </a:cubicBezTo>
                <a:cubicBezTo>
                  <a:pt x="121" y="1"/>
                  <a:pt x="130" y="0"/>
                  <a:pt x="140" y="0"/>
                </a:cubicBezTo>
                <a:lnTo>
                  <a:pt x="12745" y="0"/>
                </a:lnTo>
                <a:cubicBezTo>
                  <a:pt x="12757" y="0"/>
                  <a:pt x="12770" y="1"/>
                  <a:pt x="12782" y="3"/>
                </a:cubicBezTo>
                <a:cubicBezTo>
                  <a:pt x="12793" y="6"/>
                  <a:pt x="12805" y="9"/>
                  <a:pt x="12816" y="14"/>
                </a:cubicBezTo>
                <a:cubicBezTo>
                  <a:pt x="12828" y="19"/>
                  <a:pt x="12838" y="24"/>
                  <a:pt x="12848" y="31"/>
                </a:cubicBezTo>
                <a:cubicBezTo>
                  <a:pt x="12859" y="38"/>
                  <a:pt x="12868" y="45"/>
                  <a:pt x="12877" y="54"/>
                </a:cubicBezTo>
                <a:cubicBezTo>
                  <a:pt x="12885" y="63"/>
                  <a:pt x="12893" y="72"/>
                  <a:pt x="12900" y="82"/>
                </a:cubicBezTo>
                <a:cubicBezTo>
                  <a:pt x="12906" y="92"/>
                  <a:pt x="12912" y="103"/>
                  <a:pt x="12917" y="114"/>
                </a:cubicBezTo>
                <a:cubicBezTo>
                  <a:pt x="12922" y="126"/>
                  <a:pt x="12925" y="137"/>
                  <a:pt x="12927" y="149"/>
                </a:cubicBezTo>
                <a:cubicBezTo>
                  <a:pt x="12930" y="161"/>
                  <a:pt x="12931" y="173"/>
                  <a:pt x="12931" y="185"/>
                </a:cubicBezTo>
                <a:lnTo>
                  <a:pt x="12931" y="1765"/>
                </a:lnTo>
                <a:cubicBezTo>
                  <a:pt x="12931" y="1777"/>
                  <a:pt x="12930" y="1789"/>
                  <a:pt x="12927" y="1801"/>
                </a:cubicBezTo>
                <a:cubicBezTo>
                  <a:pt x="12925" y="1813"/>
                  <a:pt x="12922" y="1825"/>
                  <a:pt x="12917" y="1836"/>
                </a:cubicBezTo>
                <a:cubicBezTo>
                  <a:pt x="12912" y="1847"/>
                  <a:pt x="12906" y="1858"/>
                  <a:pt x="12900" y="1868"/>
                </a:cubicBezTo>
                <a:cubicBezTo>
                  <a:pt x="12893" y="1878"/>
                  <a:pt x="12885" y="1888"/>
                  <a:pt x="12877" y="1896"/>
                </a:cubicBezTo>
                <a:cubicBezTo>
                  <a:pt x="12868" y="1905"/>
                  <a:pt x="12859" y="1913"/>
                  <a:pt x="12848" y="1919"/>
                </a:cubicBezTo>
                <a:cubicBezTo>
                  <a:pt x="12838" y="1926"/>
                  <a:pt x="12828" y="1932"/>
                  <a:pt x="12816" y="1936"/>
                </a:cubicBezTo>
                <a:cubicBezTo>
                  <a:pt x="12805" y="1941"/>
                  <a:pt x="12793" y="1945"/>
                  <a:pt x="12782" y="1947"/>
                </a:cubicBezTo>
                <a:cubicBezTo>
                  <a:pt x="12770" y="1949"/>
                  <a:pt x="12757" y="1951"/>
                  <a:pt x="12745" y="1951"/>
                </a:cubicBezTo>
                <a:lnTo>
                  <a:pt x="140" y="1951"/>
                </a:lnTo>
                <a:cubicBezTo>
                  <a:pt x="130" y="1951"/>
                  <a:pt x="121" y="1949"/>
                  <a:pt x="112" y="1947"/>
                </a:cubicBezTo>
                <a:cubicBezTo>
                  <a:pt x="103" y="1945"/>
                  <a:pt x="95" y="1941"/>
                  <a:pt x="86" y="1936"/>
                </a:cubicBezTo>
                <a:cubicBezTo>
                  <a:pt x="78" y="1932"/>
                  <a:pt x="70" y="1926"/>
                  <a:pt x="62" y="1919"/>
                </a:cubicBezTo>
                <a:cubicBezTo>
                  <a:pt x="55" y="1913"/>
                  <a:pt x="48" y="1905"/>
                  <a:pt x="41" y="1896"/>
                </a:cubicBezTo>
                <a:cubicBezTo>
                  <a:pt x="35" y="1888"/>
                  <a:pt x="29" y="1878"/>
                  <a:pt x="24" y="1868"/>
                </a:cubicBezTo>
                <a:cubicBezTo>
                  <a:pt x="19" y="1858"/>
                  <a:pt x="14" y="1847"/>
                  <a:pt x="11" y="1836"/>
                </a:cubicBezTo>
                <a:cubicBezTo>
                  <a:pt x="7" y="1825"/>
                  <a:pt x="5" y="1813"/>
                  <a:pt x="3" y="1801"/>
                </a:cubicBezTo>
                <a:cubicBezTo>
                  <a:pt x="1" y="1789"/>
                  <a:pt x="0" y="1777"/>
                  <a:pt x="0" y="1765"/>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90" name=""/>
          <p:cNvSpPr/>
          <p:nvPr/>
        </p:nvSpPr>
        <p:spPr>
          <a:xfrm>
            <a:off x="5623920" y="3342600"/>
            <a:ext cx="67320" cy="702360"/>
          </a:xfrm>
          <a:custGeom>
            <a:avLst/>
            <a:gdLst/>
            <a:ahLst/>
            <a:rect l="0" t="0" r="r" b="b"/>
            <a:pathLst>
              <a:path w="187" h="1951">
                <a:moveTo>
                  <a:pt x="0" y="0"/>
                </a:moveTo>
                <a:lnTo>
                  <a:pt x="187" y="0"/>
                </a:lnTo>
                <a:lnTo>
                  <a:pt x="187" y="1951"/>
                </a:lnTo>
                <a:lnTo>
                  <a:pt x="0" y="1951"/>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1" name=""/>
          <p:cNvSpPr/>
          <p:nvPr/>
        </p:nvSpPr>
        <p:spPr>
          <a:xfrm>
            <a:off x="5790960" y="3476160"/>
            <a:ext cx="334800" cy="401400"/>
          </a:xfrm>
          <a:custGeom>
            <a:avLst/>
            <a:gdLst/>
            <a:ahLst/>
            <a:rect l="0" t="0" r="r" b="b"/>
            <a:pathLst>
              <a:path w="930" h="1115">
                <a:moveTo>
                  <a:pt x="0" y="650"/>
                </a:moveTo>
                <a:lnTo>
                  <a:pt x="0" y="464"/>
                </a:lnTo>
                <a:cubicBezTo>
                  <a:pt x="0" y="434"/>
                  <a:pt x="3" y="404"/>
                  <a:pt x="9" y="374"/>
                </a:cubicBezTo>
                <a:cubicBezTo>
                  <a:pt x="15" y="344"/>
                  <a:pt x="24" y="315"/>
                  <a:pt x="35" y="287"/>
                </a:cubicBezTo>
                <a:cubicBezTo>
                  <a:pt x="47" y="259"/>
                  <a:pt x="61" y="232"/>
                  <a:pt x="78" y="206"/>
                </a:cubicBezTo>
                <a:cubicBezTo>
                  <a:pt x="95" y="181"/>
                  <a:pt x="115" y="158"/>
                  <a:pt x="136" y="136"/>
                </a:cubicBezTo>
                <a:cubicBezTo>
                  <a:pt x="159" y="115"/>
                  <a:pt x="182" y="95"/>
                  <a:pt x="207" y="78"/>
                </a:cubicBezTo>
                <a:cubicBezTo>
                  <a:pt x="233" y="61"/>
                  <a:pt x="260" y="47"/>
                  <a:pt x="288" y="35"/>
                </a:cubicBezTo>
                <a:cubicBezTo>
                  <a:pt x="316" y="24"/>
                  <a:pt x="345" y="15"/>
                  <a:pt x="375" y="9"/>
                </a:cubicBezTo>
                <a:cubicBezTo>
                  <a:pt x="405" y="3"/>
                  <a:pt x="435" y="0"/>
                  <a:pt x="465" y="0"/>
                </a:cubicBezTo>
                <a:cubicBezTo>
                  <a:pt x="496" y="0"/>
                  <a:pt x="526" y="3"/>
                  <a:pt x="556" y="9"/>
                </a:cubicBezTo>
                <a:cubicBezTo>
                  <a:pt x="586" y="15"/>
                  <a:pt x="615" y="24"/>
                  <a:pt x="643" y="35"/>
                </a:cubicBezTo>
                <a:cubicBezTo>
                  <a:pt x="671" y="47"/>
                  <a:pt x="698" y="61"/>
                  <a:pt x="723" y="78"/>
                </a:cubicBezTo>
                <a:cubicBezTo>
                  <a:pt x="749" y="95"/>
                  <a:pt x="772" y="115"/>
                  <a:pt x="794" y="136"/>
                </a:cubicBezTo>
                <a:cubicBezTo>
                  <a:pt x="815" y="158"/>
                  <a:pt x="834" y="181"/>
                  <a:pt x="851" y="206"/>
                </a:cubicBezTo>
                <a:cubicBezTo>
                  <a:pt x="868" y="232"/>
                  <a:pt x="883" y="259"/>
                  <a:pt x="894" y="287"/>
                </a:cubicBezTo>
                <a:cubicBezTo>
                  <a:pt x="906" y="315"/>
                  <a:pt x="915" y="344"/>
                  <a:pt x="921" y="374"/>
                </a:cubicBezTo>
                <a:cubicBezTo>
                  <a:pt x="927" y="404"/>
                  <a:pt x="930" y="434"/>
                  <a:pt x="930" y="464"/>
                </a:cubicBezTo>
                <a:lnTo>
                  <a:pt x="930" y="650"/>
                </a:lnTo>
                <a:cubicBezTo>
                  <a:pt x="930" y="681"/>
                  <a:pt x="927" y="711"/>
                  <a:pt x="921" y="741"/>
                </a:cubicBezTo>
                <a:cubicBezTo>
                  <a:pt x="915" y="771"/>
                  <a:pt x="906" y="800"/>
                  <a:pt x="894" y="828"/>
                </a:cubicBezTo>
                <a:cubicBezTo>
                  <a:pt x="883" y="856"/>
                  <a:pt x="868" y="883"/>
                  <a:pt x="851" y="908"/>
                </a:cubicBezTo>
                <a:cubicBezTo>
                  <a:pt x="834" y="934"/>
                  <a:pt x="815" y="958"/>
                  <a:pt x="794" y="979"/>
                </a:cubicBezTo>
                <a:cubicBezTo>
                  <a:pt x="772" y="1001"/>
                  <a:pt x="749" y="1020"/>
                  <a:pt x="723" y="1037"/>
                </a:cubicBezTo>
                <a:cubicBezTo>
                  <a:pt x="698" y="1054"/>
                  <a:pt x="671" y="1068"/>
                  <a:pt x="643" y="1080"/>
                </a:cubicBezTo>
                <a:cubicBezTo>
                  <a:pt x="615" y="1092"/>
                  <a:pt x="586" y="1100"/>
                  <a:pt x="556" y="1106"/>
                </a:cubicBezTo>
                <a:cubicBezTo>
                  <a:pt x="526" y="1112"/>
                  <a:pt x="496" y="1115"/>
                  <a:pt x="465" y="1115"/>
                </a:cubicBezTo>
                <a:cubicBezTo>
                  <a:pt x="435" y="1115"/>
                  <a:pt x="405" y="1112"/>
                  <a:pt x="375" y="1106"/>
                </a:cubicBezTo>
                <a:cubicBezTo>
                  <a:pt x="345" y="1100"/>
                  <a:pt x="316" y="1092"/>
                  <a:pt x="288" y="1080"/>
                </a:cubicBezTo>
                <a:cubicBezTo>
                  <a:pt x="260" y="1068"/>
                  <a:pt x="233" y="1054"/>
                  <a:pt x="207" y="1037"/>
                </a:cubicBezTo>
                <a:cubicBezTo>
                  <a:pt x="182" y="1020"/>
                  <a:pt x="159" y="1001"/>
                  <a:pt x="136" y="979"/>
                </a:cubicBezTo>
                <a:cubicBezTo>
                  <a:pt x="115" y="958"/>
                  <a:pt x="95" y="934"/>
                  <a:pt x="78" y="908"/>
                </a:cubicBezTo>
                <a:cubicBezTo>
                  <a:pt x="61" y="883"/>
                  <a:pt x="47" y="856"/>
                  <a:pt x="35" y="828"/>
                </a:cubicBezTo>
                <a:cubicBezTo>
                  <a:pt x="24" y="800"/>
                  <a:pt x="15" y="771"/>
                  <a:pt x="9" y="741"/>
                </a:cubicBezTo>
                <a:cubicBezTo>
                  <a:pt x="3" y="711"/>
                  <a:pt x="0" y="681"/>
                  <a:pt x="0" y="650"/>
                </a:cubicBezTo>
                <a:close/>
              </a:path>
            </a:pathLst>
          </a:custGeom>
          <a:solidFill>
            <a:srgbClr val="ffedd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92" name="" descr=""/>
          <p:cNvPicPr/>
          <p:nvPr/>
        </p:nvPicPr>
        <p:blipFill>
          <a:blip r:embed="rId12"/>
          <a:stretch/>
        </p:blipFill>
        <p:spPr>
          <a:xfrm>
            <a:off x="5891400" y="3601800"/>
            <a:ext cx="133200" cy="133200"/>
          </a:xfrm>
          <a:prstGeom prst="rect">
            <a:avLst/>
          </a:prstGeom>
          <a:noFill/>
          <a:ln w="0">
            <a:noFill/>
          </a:ln>
        </p:spPr>
      </p:pic>
      <p:sp>
        <p:nvSpPr>
          <p:cNvPr id="193" name=""/>
          <p:cNvSpPr txBox="1"/>
          <p:nvPr/>
        </p:nvSpPr>
        <p:spPr>
          <a:xfrm>
            <a:off x="6225840" y="2887920"/>
            <a:ext cx="228060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快速调度备用资源接管故障节点的任务</a:t>
            </a:r>
            <a:endParaRPr b="0" lang="en-US" sz="1050" strike="noStrike" u="none">
              <a:solidFill>
                <a:srgbClr val="000000"/>
              </a:solidFill>
              <a:effectLst/>
              <a:uFillTx/>
              <a:latin typeface="Times New Roman"/>
            </a:endParaRPr>
          </a:p>
        </p:txBody>
      </p:sp>
      <p:sp>
        <p:nvSpPr>
          <p:cNvPr id="194" name=""/>
          <p:cNvSpPr txBox="1"/>
          <p:nvPr/>
        </p:nvSpPr>
        <p:spPr>
          <a:xfrm>
            <a:off x="6225840" y="3503880"/>
            <a:ext cx="215640" cy="175680"/>
          </a:xfrm>
          <a:prstGeom prst="rect">
            <a:avLst/>
          </a:prstGeom>
          <a:noFill/>
          <a:ln w="0">
            <a:noFill/>
          </a:ln>
        </p:spPr>
        <p:txBody>
          <a:bodyPr wrap="none" lIns="0" rIns="0" tIns="0" bIns="0" anchor="t">
            <a:spAutoFit/>
          </a:bodyPr>
          <a:p>
            <a:r>
              <a:rPr b="1" lang="en-US" sz="1180" strike="noStrike" u="none">
                <a:solidFill>
                  <a:srgbClr val="1e40af"/>
                </a:solidFill>
                <a:effectLst/>
                <a:uFillTx/>
                <a:latin typeface="DejaVuSans"/>
                <a:ea typeface="DejaVuSans"/>
              </a:rPr>
              <a:t>3. </a:t>
            </a:r>
            <a:endParaRPr b="0" lang="en-US" sz="1180" strike="noStrike" u="none">
              <a:solidFill>
                <a:srgbClr val="000000"/>
              </a:solidFill>
              <a:effectLst/>
              <a:uFillTx/>
              <a:latin typeface="Times New Roman"/>
            </a:endParaRPr>
          </a:p>
        </p:txBody>
      </p:sp>
      <p:sp>
        <p:nvSpPr>
          <p:cNvPr id="195" name=""/>
          <p:cNvSpPr txBox="1"/>
          <p:nvPr/>
        </p:nvSpPr>
        <p:spPr>
          <a:xfrm>
            <a:off x="6440040" y="3498840"/>
            <a:ext cx="604080" cy="189360"/>
          </a:xfrm>
          <a:prstGeom prst="rect">
            <a:avLst/>
          </a:prstGeom>
          <a:noFill/>
          <a:ln w="0">
            <a:noFill/>
          </a:ln>
        </p:spPr>
        <p:txBody>
          <a:bodyPr wrap="none" lIns="0" rIns="0" tIns="0" bIns="0" anchor="t">
            <a:spAutoFit/>
          </a:bodyPr>
          <a:p>
            <a:r>
              <a:rPr b="0" lang="zh-CN" sz="1180" strike="noStrike" u="none">
                <a:solidFill>
                  <a:srgbClr val="1e40af"/>
                </a:solidFill>
                <a:effectLst/>
                <a:uFillTx/>
                <a:latin typeface="WenQuanYiZenHei"/>
                <a:ea typeface="WenQuanYiZenHei"/>
              </a:rPr>
              <a:t>路由更新</a:t>
            </a:r>
            <a:endParaRPr b="0" lang="en-US" sz="1180" strike="noStrike" u="none">
              <a:solidFill>
                <a:srgbClr val="000000"/>
              </a:solidFill>
              <a:effectLst/>
              <a:uFillTx/>
              <a:latin typeface="Times New Roman"/>
            </a:endParaRPr>
          </a:p>
        </p:txBody>
      </p:sp>
      <p:sp>
        <p:nvSpPr>
          <p:cNvPr id="196" name=""/>
          <p:cNvSpPr txBox="1"/>
          <p:nvPr/>
        </p:nvSpPr>
        <p:spPr>
          <a:xfrm>
            <a:off x="6225840" y="3723840"/>
            <a:ext cx="26892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更新</a:t>
            </a:r>
            <a:endParaRPr b="0" lang="en-US" sz="1050" strike="noStrike" u="none">
              <a:solidFill>
                <a:srgbClr val="000000"/>
              </a:solidFill>
              <a:effectLst/>
              <a:uFillTx/>
              <a:latin typeface="Times New Roman"/>
            </a:endParaRPr>
          </a:p>
        </p:txBody>
      </p:sp>
      <p:sp>
        <p:nvSpPr>
          <p:cNvPr id="197" name=""/>
          <p:cNvSpPr txBox="1"/>
          <p:nvPr/>
        </p:nvSpPr>
        <p:spPr>
          <a:xfrm>
            <a:off x="6493320" y="3728520"/>
            <a:ext cx="289440" cy="157320"/>
          </a:xfrm>
          <a:prstGeom prst="rect">
            <a:avLst/>
          </a:prstGeom>
          <a:noFill/>
          <a:ln w="0">
            <a:noFill/>
          </a:ln>
        </p:spPr>
        <p:txBody>
          <a:bodyPr wrap="none" lIns="0" rIns="0" tIns="0" bIns="0" anchor="t">
            <a:spAutoFit/>
          </a:bodyPr>
          <a:p>
            <a:r>
              <a:rPr b="0" lang="en-US" sz="1050" strike="noStrike" u="none">
                <a:solidFill>
                  <a:srgbClr val="4b5563"/>
                </a:solidFill>
                <a:effectLst/>
                <a:uFillTx/>
                <a:latin typeface="DejaVuSans"/>
                <a:ea typeface="DejaVuSans"/>
              </a:rPr>
              <a:t>DNS</a:t>
            </a:r>
            <a:endParaRPr b="0" lang="en-US" sz="1050" strike="noStrike" u="none">
              <a:solidFill>
                <a:srgbClr val="000000"/>
              </a:solidFill>
              <a:effectLst/>
              <a:uFillTx/>
              <a:latin typeface="Times New Roman"/>
            </a:endParaRPr>
          </a:p>
        </p:txBody>
      </p:sp>
      <p:sp>
        <p:nvSpPr>
          <p:cNvPr id="198" name=""/>
          <p:cNvSpPr/>
          <p:nvPr/>
        </p:nvSpPr>
        <p:spPr>
          <a:xfrm>
            <a:off x="7980480" y="4044600"/>
            <a:ext cx="16920" cy="125640"/>
          </a:xfrm>
          <a:custGeom>
            <a:avLst/>
            <a:gdLst/>
            <a:ahLst/>
            <a:rect l="0" t="0" r="r" b="b"/>
            <a:pathLst>
              <a:path w="47" h="349">
                <a:moveTo>
                  <a:pt x="0" y="0"/>
                </a:moveTo>
                <a:lnTo>
                  <a:pt x="47" y="0"/>
                </a:lnTo>
                <a:lnTo>
                  <a:pt x="47" y="349"/>
                </a:lnTo>
                <a:lnTo>
                  <a:pt x="0" y="349"/>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9" name=""/>
          <p:cNvSpPr/>
          <p:nvPr/>
        </p:nvSpPr>
        <p:spPr>
          <a:xfrm>
            <a:off x="5640480" y="4178160"/>
            <a:ext cx="4655160" cy="702360"/>
          </a:xfrm>
          <a:custGeom>
            <a:avLst/>
            <a:gdLst/>
            <a:ahLst/>
            <a:rect l="0" t="0" r="r" b="b"/>
            <a:pathLst>
              <a:path w="12931" h="1951">
                <a:moveTo>
                  <a:pt x="0" y="1765"/>
                </a:moveTo>
                <a:lnTo>
                  <a:pt x="0" y="186"/>
                </a:lnTo>
                <a:cubicBezTo>
                  <a:pt x="0" y="174"/>
                  <a:pt x="1" y="161"/>
                  <a:pt x="3" y="150"/>
                </a:cubicBezTo>
                <a:cubicBezTo>
                  <a:pt x="5" y="138"/>
                  <a:pt x="7" y="126"/>
                  <a:pt x="11" y="115"/>
                </a:cubicBezTo>
                <a:cubicBezTo>
                  <a:pt x="14" y="103"/>
                  <a:pt x="19" y="93"/>
                  <a:pt x="24" y="83"/>
                </a:cubicBezTo>
                <a:cubicBezTo>
                  <a:pt x="29" y="72"/>
                  <a:pt x="35" y="63"/>
                  <a:pt x="41" y="54"/>
                </a:cubicBezTo>
                <a:cubicBezTo>
                  <a:pt x="48" y="46"/>
                  <a:pt x="55" y="38"/>
                  <a:pt x="62" y="31"/>
                </a:cubicBezTo>
                <a:cubicBezTo>
                  <a:pt x="70" y="25"/>
                  <a:pt x="78" y="19"/>
                  <a:pt x="86" y="14"/>
                </a:cubicBezTo>
                <a:cubicBezTo>
                  <a:pt x="95" y="9"/>
                  <a:pt x="103" y="6"/>
                  <a:pt x="112" y="4"/>
                </a:cubicBezTo>
                <a:cubicBezTo>
                  <a:pt x="121" y="1"/>
                  <a:pt x="130" y="0"/>
                  <a:pt x="140" y="0"/>
                </a:cubicBezTo>
                <a:lnTo>
                  <a:pt x="12745" y="0"/>
                </a:lnTo>
                <a:cubicBezTo>
                  <a:pt x="12757" y="0"/>
                  <a:pt x="12770" y="1"/>
                  <a:pt x="12782" y="4"/>
                </a:cubicBezTo>
                <a:cubicBezTo>
                  <a:pt x="12793" y="6"/>
                  <a:pt x="12805" y="9"/>
                  <a:pt x="12816" y="14"/>
                </a:cubicBezTo>
                <a:cubicBezTo>
                  <a:pt x="12828" y="19"/>
                  <a:pt x="12838" y="25"/>
                  <a:pt x="12848" y="31"/>
                </a:cubicBezTo>
                <a:cubicBezTo>
                  <a:pt x="12859" y="38"/>
                  <a:pt x="12868" y="46"/>
                  <a:pt x="12877" y="54"/>
                </a:cubicBezTo>
                <a:cubicBezTo>
                  <a:pt x="12885" y="63"/>
                  <a:pt x="12893" y="72"/>
                  <a:pt x="12900" y="83"/>
                </a:cubicBezTo>
                <a:cubicBezTo>
                  <a:pt x="12906" y="93"/>
                  <a:pt x="12912" y="103"/>
                  <a:pt x="12917" y="115"/>
                </a:cubicBezTo>
                <a:cubicBezTo>
                  <a:pt x="12922" y="126"/>
                  <a:pt x="12925" y="138"/>
                  <a:pt x="12927" y="150"/>
                </a:cubicBezTo>
                <a:cubicBezTo>
                  <a:pt x="12930" y="161"/>
                  <a:pt x="12931" y="174"/>
                  <a:pt x="12931" y="186"/>
                </a:cubicBezTo>
                <a:lnTo>
                  <a:pt x="12931" y="1765"/>
                </a:lnTo>
                <a:cubicBezTo>
                  <a:pt x="12931" y="1777"/>
                  <a:pt x="12930" y="1789"/>
                  <a:pt x="12927" y="1801"/>
                </a:cubicBezTo>
                <a:cubicBezTo>
                  <a:pt x="12925" y="1813"/>
                  <a:pt x="12922" y="1825"/>
                  <a:pt x="12917" y="1836"/>
                </a:cubicBezTo>
                <a:cubicBezTo>
                  <a:pt x="12912" y="1848"/>
                  <a:pt x="12906" y="1858"/>
                  <a:pt x="12900" y="1868"/>
                </a:cubicBezTo>
                <a:cubicBezTo>
                  <a:pt x="12893" y="1879"/>
                  <a:pt x="12885" y="1888"/>
                  <a:pt x="12877" y="1897"/>
                </a:cubicBezTo>
                <a:cubicBezTo>
                  <a:pt x="12868" y="1905"/>
                  <a:pt x="12859" y="1913"/>
                  <a:pt x="12848" y="1920"/>
                </a:cubicBezTo>
                <a:cubicBezTo>
                  <a:pt x="12838" y="1926"/>
                  <a:pt x="12828" y="1932"/>
                  <a:pt x="12816" y="1937"/>
                </a:cubicBezTo>
                <a:cubicBezTo>
                  <a:pt x="12805" y="1941"/>
                  <a:pt x="12793" y="1945"/>
                  <a:pt x="12782" y="1947"/>
                </a:cubicBezTo>
                <a:cubicBezTo>
                  <a:pt x="12770" y="1950"/>
                  <a:pt x="12757" y="1951"/>
                  <a:pt x="12745" y="1951"/>
                </a:cubicBezTo>
                <a:lnTo>
                  <a:pt x="140" y="1951"/>
                </a:lnTo>
                <a:cubicBezTo>
                  <a:pt x="130" y="1951"/>
                  <a:pt x="121" y="1950"/>
                  <a:pt x="112" y="1947"/>
                </a:cubicBezTo>
                <a:cubicBezTo>
                  <a:pt x="103" y="1945"/>
                  <a:pt x="95" y="1941"/>
                  <a:pt x="86" y="1937"/>
                </a:cubicBezTo>
                <a:cubicBezTo>
                  <a:pt x="78" y="1932"/>
                  <a:pt x="70" y="1926"/>
                  <a:pt x="62" y="1920"/>
                </a:cubicBezTo>
                <a:cubicBezTo>
                  <a:pt x="55" y="1913"/>
                  <a:pt x="48" y="1905"/>
                  <a:pt x="41" y="1897"/>
                </a:cubicBezTo>
                <a:cubicBezTo>
                  <a:pt x="35" y="1888"/>
                  <a:pt x="29" y="1879"/>
                  <a:pt x="24" y="1868"/>
                </a:cubicBezTo>
                <a:cubicBezTo>
                  <a:pt x="19" y="1858"/>
                  <a:pt x="14" y="1848"/>
                  <a:pt x="11" y="1836"/>
                </a:cubicBezTo>
                <a:cubicBezTo>
                  <a:pt x="7" y="1825"/>
                  <a:pt x="5" y="1813"/>
                  <a:pt x="3" y="1801"/>
                </a:cubicBezTo>
                <a:cubicBezTo>
                  <a:pt x="1" y="1789"/>
                  <a:pt x="0" y="1777"/>
                  <a:pt x="0" y="1765"/>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00" name=""/>
          <p:cNvSpPr/>
          <p:nvPr/>
        </p:nvSpPr>
        <p:spPr>
          <a:xfrm>
            <a:off x="5623920" y="4178160"/>
            <a:ext cx="67320" cy="702360"/>
          </a:xfrm>
          <a:custGeom>
            <a:avLst/>
            <a:gdLst/>
            <a:ahLst/>
            <a:rect l="0" t="0" r="r" b="b"/>
            <a:pathLst>
              <a:path w="187" h="1951">
                <a:moveTo>
                  <a:pt x="0" y="0"/>
                </a:moveTo>
                <a:lnTo>
                  <a:pt x="187" y="0"/>
                </a:lnTo>
                <a:lnTo>
                  <a:pt x="187" y="1951"/>
                </a:lnTo>
                <a:lnTo>
                  <a:pt x="0" y="1951"/>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1" name=""/>
          <p:cNvSpPr/>
          <p:nvPr/>
        </p:nvSpPr>
        <p:spPr>
          <a:xfrm>
            <a:off x="5790960" y="4311720"/>
            <a:ext cx="334800" cy="401760"/>
          </a:xfrm>
          <a:custGeom>
            <a:avLst/>
            <a:gdLst/>
            <a:ahLst/>
            <a:rect l="0" t="0" r="r" b="b"/>
            <a:pathLst>
              <a:path w="930" h="1116">
                <a:moveTo>
                  <a:pt x="0" y="650"/>
                </a:moveTo>
                <a:lnTo>
                  <a:pt x="0" y="465"/>
                </a:lnTo>
                <a:cubicBezTo>
                  <a:pt x="0" y="434"/>
                  <a:pt x="3" y="404"/>
                  <a:pt x="9" y="374"/>
                </a:cubicBezTo>
                <a:cubicBezTo>
                  <a:pt x="15" y="344"/>
                  <a:pt x="24" y="315"/>
                  <a:pt x="35" y="287"/>
                </a:cubicBezTo>
                <a:cubicBezTo>
                  <a:pt x="47" y="259"/>
                  <a:pt x="61" y="232"/>
                  <a:pt x="78" y="207"/>
                </a:cubicBezTo>
                <a:cubicBezTo>
                  <a:pt x="95" y="181"/>
                  <a:pt x="115" y="158"/>
                  <a:pt x="136" y="136"/>
                </a:cubicBezTo>
                <a:cubicBezTo>
                  <a:pt x="159" y="115"/>
                  <a:pt x="182" y="96"/>
                  <a:pt x="207" y="79"/>
                </a:cubicBezTo>
                <a:cubicBezTo>
                  <a:pt x="233" y="62"/>
                  <a:pt x="260" y="47"/>
                  <a:pt x="288" y="36"/>
                </a:cubicBezTo>
                <a:cubicBezTo>
                  <a:pt x="316" y="24"/>
                  <a:pt x="345" y="15"/>
                  <a:pt x="375" y="9"/>
                </a:cubicBezTo>
                <a:cubicBezTo>
                  <a:pt x="405" y="3"/>
                  <a:pt x="435" y="0"/>
                  <a:pt x="465" y="0"/>
                </a:cubicBezTo>
                <a:cubicBezTo>
                  <a:pt x="496" y="0"/>
                  <a:pt x="526" y="3"/>
                  <a:pt x="556" y="9"/>
                </a:cubicBezTo>
                <a:cubicBezTo>
                  <a:pt x="586" y="15"/>
                  <a:pt x="615" y="24"/>
                  <a:pt x="643" y="36"/>
                </a:cubicBezTo>
                <a:cubicBezTo>
                  <a:pt x="671" y="47"/>
                  <a:pt x="698" y="62"/>
                  <a:pt x="723" y="79"/>
                </a:cubicBezTo>
                <a:cubicBezTo>
                  <a:pt x="749" y="96"/>
                  <a:pt x="772" y="115"/>
                  <a:pt x="794" y="136"/>
                </a:cubicBezTo>
                <a:cubicBezTo>
                  <a:pt x="815" y="158"/>
                  <a:pt x="834" y="181"/>
                  <a:pt x="851" y="207"/>
                </a:cubicBezTo>
                <a:cubicBezTo>
                  <a:pt x="868" y="232"/>
                  <a:pt x="883" y="259"/>
                  <a:pt x="894" y="287"/>
                </a:cubicBezTo>
                <a:cubicBezTo>
                  <a:pt x="906" y="315"/>
                  <a:pt x="915" y="344"/>
                  <a:pt x="921" y="374"/>
                </a:cubicBezTo>
                <a:cubicBezTo>
                  <a:pt x="927" y="404"/>
                  <a:pt x="930" y="434"/>
                  <a:pt x="930" y="465"/>
                </a:cubicBezTo>
                <a:lnTo>
                  <a:pt x="930" y="650"/>
                </a:lnTo>
                <a:cubicBezTo>
                  <a:pt x="930" y="681"/>
                  <a:pt x="927" y="711"/>
                  <a:pt x="921" y="741"/>
                </a:cubicBezTo>
                <a:cubicBezTo>
                  <a:pt x="915" y="771"/>
                  <a:pt x="906" y="800"/>
                  <a:pt x="894" y="828"/>
                </a:cubicBezTo>
                <a:cubicBezTo>
                  <a:pt x="883" y="857"/>
                  <a:pt x="868" y="884"/>
                  <a:pt x="851" y="909"/>
                </a:cubicBezTo>
                <a:cubicBezTo>
                  <a:pt x="834" y="935"/>
                  <a:pt x="815" y="958"/>
                  <a:pt x="794" y="980"/>
                </a:cubicBezTo>
                <a:cubicBezTo>
                  <a:pt x="772" y="1001"/>
                  <a:pt x="749" y="1020"/>
                  <a:pt x="723" y="1037"/>
                </a:cubicBezTo>
                <a:cubicBezTo>
                  <a:pt x="698" y="1054"/>
                  <a:pt x="671" y="1069"/>
                  <a:pt x="643" y="1080"/>
                </a:cubicBezTo>
                <a:cubicBezTo>
                  <a:pt x="615" y="1092"/>
                  <a:pt x="586" y="1101"/>
                  <a:pt x="556" y="1107"/>
                </a:cubicBezTo>
                <a:cubicBezTo>
                  <a:pt x="526" y="1113"/>
                  <a:pt x="496" y="1116"/>
                  <a:pt x="465" y="1116"/>
                </a:cubicBezTo>
                <a:cubicBezTo>
                  <a:pt x="435" y="1116"/>
                  <a:pt x="405" y="1113"/>
                  <a:pt x="375" y="1107"/>
                </a:cubicBezTo>
                <a:cubicBezTo>
                  <a:pt x="345" y="1101"/>
                  <a:pt x="316" y="1092"/>
                  <a:pt x="288" y="1080"/>
                </a:cubicBezTo>
                <a:cubicBezTo>
                  <a:pt x="260" y="1069"/>
                  <a:pt x="233" y="1054"/>
                  <a:pt x="207" y="1037"/>
                </a:cubicBezTo>
                <a:cubicBezTo>
                  <a:pt x="182" y="1020"/>
                  <a:pt x="159" y="1001"/>
                  <a:pt x="136" y="980"/>
                </a:cubicBezTo>
                <a:cubicBezTo>
                  <a:pt x="115" y="958"/>
                  <a:pt x="95" y="935"/>
                  <a:pt x="78" y="909"/>
                </a:cubicBezTo>
                <a:cubicBezTo>
                  <a:pt x="61" y="884"/>
                  <a:pt x="47" y="857"/>
                  <a:pt x="35" y="828"/>
                </a:cubicBezTo>
                <a:cubicBezTo>
                  <a:pt x="24" y="800"/>
                  <a:pt x="15" y="771"/>
                  <a:pt x="9" y="741"/>
                </a:cubicBezTo>
                <a:cubicBezTo>
                  <a:pt x="3" y="711"/>
                  <a:pt x="0" y="681"/>
                  <a:pt x="0" y="650"/>
                </a:cubicBezTo>
                <a:close/>
              </a:path>
            </a:pathLst>
          </a:custGeom>
          <a:solidFill>
            <a:srgbClr val="ffedd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202" name="" descr=""/>
          <p:cNvPicPr/>
          <p:nvPr/>
        </p:nvPicPr>
        <p:blipFill>
          <a:blip r:embed="rId13"/>
          <a:stretch/>
        </p:blipFill>
        <p:spPr>
          <a:xfrm>
            <a:off x="5891400" y="4437360"/>
            <a:ext cx="133200" cy="133200"/>
          </a:xfrm>
          <a:prstGeom prst="rect">
            <a:avLst/>
          </a:prstGeom>
          <a:noFill/>
          <a:ln w="0">
            <a:noFill/>
          </a:ln>
        </p:spPr>
      </p:pic>
      <p:sp>
        <p:nvSpPr>
          <p:cNvPr id="203" name=""/>
          <p:cNvSpPr txBox="1"/>
          <p:nvPr/>
        </p:nvSpPr>
        <p:spPr>
          <a:xfrm>
            <a:off x="6780960" y="3723840"/>
            <a:ext cx="214668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或应用层路由，将流量导向健康节点</a:t>
            </a:r>
            <a:endParaRPr b="0" lang="en-US" sz="1050" strike="noStrike" u="none">
              <a:solidFill>
                <a:srgbClr val="000000"/>
              </a:solidFill>
              <a:effectLst/>
              <a:uFillTx/>
              <a:latin typeface="Times New Roman"/>
            </a:endParaRPr>
          </a:p>
        </p:txBody>
      </p:sp>
      <p:sp>
        <p:nvSpPr>
          <p:cNvPr id="204" name=""/>
          <p:cNvSpPr txBox="1"/>
          <p:nvPr/>
        </p:nvSpPr>
        <p:spPr>
          <a:xfrm>
            <a:off x="6225840" y="4339440"/>
            <a:ext cx="215640" cy="175680"/>
          </a:xfrm>
          <a:prstGeom prst="rect">
            <a:avLst/>
          </a:prstGeom>
          <a:noFill/>
          <a:ln w="0">
            <a:noFill/>
          </a:ln>
        </p:spPr>
        <p:txBody>
          <a:bodyPr wrap="none" lIns="0" rIns="0" tIns="0" bIns="0" anchor="t">
            <a:spAutoFit/>
          </a:bodyPr>
          <a:p>
            <a:r>
              <a:rPr b="1" lang="en-US" sz="1180" strike="noStrike" u="none">
                <a:solidFill>
                  <a:srgbClr val="1e40af"/>
                </a:solidFill>
                <a:effectLst/>
                <a:uFillTx/>
                <a:latin typeface="DejaVuSans"/>
                <a:ea typeface="DejaVuSans"/>
              </a:rPr>
              <a:t>4. </a:t>
            </a:r>
            <a:endParaRPr b="0" lang="en-US" sz="1180" strike="noStrike" u="none">
              <a:solidFill>
                <a:srgbClr val="000000"/>
              </a:solidFill>
              <a:effectLst/>
              <a:uFillTx/>
              <a:latin typeface="Times New Roman"/>
            </a:endParaRPr>
          </a:p>
        </p:txBody>
      </p:sp>
      <p:sp>
        <p:nvSpPr>
          <p:cNvPr id="205" name=""/>
          <p:cNvSpPr txBox="1"/>
          <p:nvPr/>
        </p:nvSpPr>
        <p:spPr>
          <a:xfrm>
            <a:off x="6440040" y="4334400"/>
            <a:ext cx="604080" cy="189360"/>
          </a:xfrm>
          <a:prstGeom prst="rect">
            <a:avLst/>
          </a:prstGeom>
          <a:noFill/>
          <a:ln w="0">
            <a:noFill/>
          </a:ln>
        </p:spPr>
        <p:txBody>
          <a:bodyPr wrap="none" lIns="0" rIns="0" tIns="0" bIns="0" anchor="t">
            <a:spAutoFit/>
          </a:bodyPr>
          <a:p>
            <a:r>
              <a:rPr b="0" lang="zh-CN" sz="1180" strike="noStrike" u="none">
                <a:solidFill>
                  <a:srgbClr val="1e40af"/>
                </a:solidFill>
                <a:effectLst/>
                <a:uFillTx/>
                <a:latin typeface="WenQuanYiZenHei"/>
                <a:ea typeface="WenQuanYiZenHei"/>
              </a:rPr>
              <a:t>状态同步</a:t>
            </a:r>
            <a:endParaRPr b="0" lang="en-US" sz="1180" strike="noStrike" u="none">
              <a:solidFill>
                <a:srgbClr val="000000"/>
              </a:solidFill>
              <a:effectLst/>
              <a:uFillTx/>
              <a:latin typeface="Times New Roman"/>
            </a:endParaRPr>
          </a:p>
        </p:txBody>
      </p:sp>
      <p:sp>
        <p:nvSpPr>
          <p:cNvPr id="206" name=""/>
          <p:cNvSpPr/>
          <p:nvPr/>
        </p:nvSpPr>
        <p:spPr>
          <a:xfrm>
            <a:off x="7980480" y="4880160"/>
            <a:ext cx="16920" cy="125640"/>
          </a:xfrm>
          <a:custGeom>
            <a:avLst/>
            <a:gdLst/>
            <a:ahLst/>
            <a:rect l="0" t="0" r="r" b="b"/>
            <a:pathLst>
              <a:path w="47" h="349">
                <a:moveTo>
                  <a:pt x="0" y="0"/>
                </a:moveTo>
                <a:lnTo>
                  <a:pt x="47" y="0"/>
                </a:lnTo>
                <a:lnTo>
                  <a:pt x="47" y="349"/>
                </a:lnTo>
                <a:lnTo>
                  <a:pt x="0" y="349"/>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7" name=""/>
          <p:cNvSpPr txBox="1"/>
          <p:nvPr/>
        </p:nvSpPr>
        <p:spPr>
          <a:xfrm>
            <a:off x="6225840" y="4559400"/>
            <a:ext cx="214668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确保切换后的节点与故障前状态一致</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
          <p:cNvSpPr/>
          <p:nvPr/>
        </p:nvSpPr>
        <p:spPr>
          <a:xfrm>
            <a:off x="0" y="0"/>
            <a:ext cx="10696680" cy="6919560"/>
          </a:xfrm>
          <a:custGeom>
            <a:avLst/>
            <a:gdLst/>
            <a:ahLst/>
            <a:rect l="0" t="0" r="r" b="b"/>
            <a:pathLst>
              <a:path w="29713" h="19221">
                <a:moveTo>
                  <a:pt x="0" y="0"/>
                </a:moveTo>
                <a:lnTo>
                  <a:pt x="29713" y="0"/>
                </a:lnTo>
                <a:lnTo>
                  <a:pt x="29713" y="19221"/>
                </a:lnTo>
                <a:lnTo>
                  <a:pt x="0" y="19221"/>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209" name="" descr=""/>
          <p:cNvPicPr/>
          <p:nvPr/>
        </p:nvPicPr>
        <p:blipFill>
          <a:blip r:embed="rId1"/>
          <a:stretch/>
        </p:blipFill>
        <p:spPr>
          <a:xfrm>
            <a:off x="0" y="0"/>
            <a:ext cx="10696320" cy="6918840"/>
          </a:xfrm>
          <a:prstGeom prst="rect">
            <a:avLst/>
          </a:prstGeom>
          <a:noFill/>
          <a:ln w="0">
            <a:noFill/>
          </a:ln>
        </p:spPr>
      </p:pic>
      <p:pic>
        <p:nvPicPr>
          <p:cNvPr id="210" name="" descr=""/>
          <p:cNvPicPr/>
          <p:nvPr/>
        </p:nvPicPr>
        <p:blipFill>
          <a:blip r:embed="rId2"/>
          <a:stretch/>
        </p:blipFill>
        <p:spPr>
          <a:xfrm>
            <a:off x="0" y="0"/>
            <a:ext cx="10696320" cy="1002600"/>
          </a:xfrm>
          <a:prstGeom prst="rect">
            <a:avLst/>
          </a:prstGeom>
          <a:noFill/>
          <a:ln w="0">
            <a:noFill/>
          </a:ln>
        </p:spPr>
      </p:pic>
      <p:sp>
        <p:nvSpPr>
          <p:cNvPr id="211" name=""/>
          <p:cNvSpPr txBox="1"/>
          <p:nvPr/>
        </p:nvSpPr>
        <p:spPr>
          <a:xfrm>
            <a:off x="534960" y="178200"/>
            <a:ext cx="4804200" cy="378360"/>
          </a:xfrm>
          <a:prstGeom prst="rect">
            <a:avLst/>
          </a:prstGeom>
          <a:noFill/>
          <a:ln w="0">
            <a:noFill/>
          </a:ln>
        </p:spPr>
        <p:txBody>
          <a:bodyPr wrap="none" lIns="0" rIns="0" tIns="0" bIns="0" anchor="t">
            <a:spAutoFit/>
          </a:bodyPr>
          <a:p>
            <a:r>
              <a:rPr b="0" lang="zh-CN" sz="2370" strike="noStrike" u="none">
                <a:solidFill>
                  <a:srgbClr val="ffffff"/>
                </a:solidFill>
                <a:effectLst/>
                <a:uFillTx/>
                <a:latin typeface="WenQuanYiZenHei"/>
                <a:ea typeface="WenQuanYiZenHei"/>
              </a:rPr>
              <a:t>核心技术原理：会话状态捕获与重放</a:t>
            </a:r>
            <a:endParaRPr b="0" lang="en-US" sz="2370" strike="noStrike" u="none">
              <a:solidFill>
                <a:srgbClr val="000000"/>
              </a:solidFill>
              <a:effectLst/>
              <a:uFillTx/>
              <a:latin typeface="Times New Roman"/>
            </a:endParaRPr>
          </a:p>
        </p:txBody>
      </p:sp>
      <p:sp>
        <p:nvSpPr>
          <p:cNvPr id="212" name=""/>
          <p:cNvSpPr/>
          <p:nvPr/>
        </p:nvSpPr>
        <p:spPr>
          <a:xfrm>
            <a:off x="534600" y="1270080"/>
            <a:ext cx="9627480" cy="1069920"/>
          </a:xfrm>
          <a:custGeom>
            <a:avLst/>
            <a:gdLst/>
            <a:ahLst/>
            <a:rect l="0" t="0" r="r" b="b"/>
            <a:pathLst>
              <a:path w="26743" h="2972">
                <a:moveTo>
                  <a:pt x="0" y="2786"/>
                </a:moveTo>
                <a:lnTo>
                  <a:pt x="0" y="186"/>
                </a:lnTo>
                <a:cubicBezTo>
                  <a:pt x="0" y="173"/>
                  <a:pt x="1" y="161"/>
                  <a:pt x="4" y="149"/>
                </a:cubicBezTo>
                <a:cubicBezTo>
                  <a:pt x="6" y="137"/>
                  <a:pt x="10" y="126"/>
                  <a:pt x="14" y="115"/>
                </a:cubicBezTo>
                <a:cubicBezTo>
                  <a:pt x="19" y="103"/>
                  <a:pt x="25" y="93"/>
                  <a:pt x="31" y="82"/>
                </a:cubicBezTo>
                <a:cubicBezTo>
                  <a:pt x="38" y="72"/>
                  <a:pt x="46" y="63"/>
                  <a:pt x="55" y="54"/>
                </a:cubicBezTo>
                <a:cubicBezTo>
                  <a:pt x="63" y="46"/>
                  <a:pt x="73" y="38"/>
                  <a:pt x="83" y="31"/>
                </a:cubicBezTo>
                <a:cubicBezTo>
                  <a:pt x="93" y="24"/>
                  <a:pt x="104" y="19"/>
                  <a:pt x="115" y="14"/>
                </a:cubicBezTo>
                <a:cubicBezTo>
                  <a:pt x="126" y="9"/>
                  <a:pt x="138" y="6"/>
                  <a:pt x="150" y="3"/>
                </a:cubicBezTo>
                <a:cubicBezTo>
                  <a:pt x="162" y="1"/>
                  <a:pt x="174" y="0"/>
                  <a:pt x="186" y="0"/>
                </a:cubicBezTo>
                <a:lnTo>
                  <a:pt x="26557" y="0"/>
                </a:lnTo>
                <a:cubicBezTo>
                  <a:pt x="26569" y="0"/>
                  <a:pt x="26581" y="1"/>
                  <a:pt x="26593" y="3"/>
                </a:cubicBezTo>
                <a:cubicBezTo>
                  <a:pt x="26605" y="6"/>
                  <a:pt x="26617" y="9"/>
                  <a:pt x="26628" y="14"/>
                </a:cubicBezTo>
                <a:cubicBezTo>
                  <a:pt x="26639" y="19"/>
                  <a:pt x="26650" y="24"/>
                  <a:pt x="26660" y="31"/>
                </a:cubicBezTo>
                <a:cubicBezTo>
                  <a:pt x="26670" y="38"/>
                  <a:pt x="26680" y="46"/>
                  <a:pt x="26688" y="54"/>
                </a:cubicBezTo>
                <a:cubicBezTo>
                  <a:pt x="26697" y="63"/>
                  <a:pt x="26704" y="72"/>
                  <a:pt x="26711" y="82"/>
                </a:cubicBezTo>
                <a:cubicBezTo>
                  <a:pt x="26718" y="93"/>
                  <a:pt x="26724" y="103"/>
                  <a:pt x="26728" y="115"/>
                </a:cubicBezTo>
                <a:cubicBezTo>
                  <a:pt x="26733" y="126"/>
                  <a:pt x="26737" y="137"/>
                  <a:pt x="26739" y="149"/>
                </a:cubicBezTo>
                <a:cubicBezTo>
                  <a:pt x="26741" y="161"/>
                  <a:pt x="26743" y="173"/>
                  <a:pt x="26743" y="186"/>
                </a:cubicBezTo>
                <a:lnTo>
                  <a:pt x="26743" y="2786"/>
                </a:lnTo>
                <a:cubicBezTo>
                  <a:pt x="26743" y="2799"/>
                  <a:pt x="26741" y="2811"/>
                  <a:pt x="26739" y="2823"/>
                </a:cubicBezTo>
                <a:cubicBezTo>
                  <a:pt x="26737" y="2835"/>
                  <a:pt x="26733" y="2846"/>
                  <a:pt x="26728" y="2858"/>
                </a:cubicBezTo>
                <a:cubicBezTo>
                  <a:pt x="26724" y="2869"/>
                  <a:pt x="26718" y="2879"/>
                  <a:pt x="26711" y="2890"/>
                </a:cubicBezTo>
                <a:cubicBezTo>
                  <a:pt x="26704" y="2900"/>
                  <a:pt x="26697" y="2909"/>
                  <a:pt x="26688" y="2918"/>
                </a:cubicBezTo>
                <a:cubicBezTo>
                  <a:pt x="26680" y="2926"/>
                  <a:pt x="26670" y="2934"/>
                  <a:pt x="26660" y="2941"/>
                </a:cubicBezTo>
                <a:cubicBezTo>
                  <a:pt x="26650" y="2948"/>
                  <a:pt x="26639" y="2953"/>
                  <a:pt x="26628" y="2958"/>
                </a:cubicBezTo>
                <a:cubicBezTo>
                  <a:pt x="26617" y="2963"/>
                  <a:pt x="26605" y="2966"/>
                  <a:pt x="26593" y="2969"/>
                </a:cubicBezTo>
                <a:cubicBezTo>
                  <a:pt x="26581" y="2971"/>
                  <a:pt x="26569" y="2972"/>
                  <a:pt x="26557" y="2972"/>
                </a:cubicBezTo>
                <a:lnTo>
                  <a:pt x="186" y="2972"/>
                </a:lnTo>
                <a:cubicBezTo>
                  <a:pt x="174" y="2972"/>
                  <a:pt x="162" y="2971"/>
                  <a:pt x="150" y="2969"/>
                </a:cubicBezTo>
                <a:cubicBezTo>
                  <a:pt x="138" y="2966"/>
                  <a:pt x="126" y="2963"/>
                  <a:pt x="115" y="2958"/>
                </a:cubicBezTo>
                <a:cubicBezTo>
                  <a:pt x="104" y="2953"/>
                  <a:pt x="93" y="2948"/>
                  <a:pt x="83" y="2941"/>
                </a:cubicBezTo>
                <a:cubicBezTo>
                  <a:pt x="73" y="2934"/>
                  <a:pt x="63" y="2926"/>
                  <a:pt x="55" y="2918"/>
                </a:cubicBezTo>
                <a:cubicBezTo>
                  <a:pt x="46" y="2909"/>
                  <a:pt x="38" y="2900"/>
                  <a:pt x="31" y="2890"/>
                </a:cubicBezTo>
                <a:cubicBezTo>
                  <a:pt x="25" y="2879"/>
                  <a:pt x="19" y="2869"/>
                  <a:pt x="14" y="2858"/>
                </a:cubicBezTo>
                <a:cubicBezTo>
                  <a:pt x="10" y="2846"/>
                  <a:pt x="6" y="2835"/>
                  <a:pt x="4" y="2823"/>
                </a:cubicBezTo>
                <a:cubicBezTo>
                  <a:pt x="1" y="2811"/>
                  <a:pt x="0" y="2799"/>
                  <a:pt x="0" y="2786"/>
                </a:cubicBezTo>
                <a:close/>
              </a:path>
            </a:pathLst>
          </a:custGeom>
          <a:solidFill>
            <a:srgbClr val="ffffff">
              <a:alpha val="80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13" name=""/>
          <p:cNvSpPr/>
          <p:nvPr/>
        </p:nvSpPr>
        <p:spPr>
          <a:xfrm>
            <a:off x="1069560" y="1403640"/>
            <a:ext cx="534960" cy="535320"/>
          </a:xfrm>
          <a:custGeom>
            <a:avLst/>
            <a:gdLst/>
            <a:ahLst/>
            <a:rect l="0" t="0" r="r" b="b"/>
            <a:pathLst>
              <a:path w="1486" h="1487">
                <a:moveTo>
                  <a:pt x="1486" y="743"/>
                </a:moveTo>
                <a:cubicBezTo>
                  <a:pt x="1486" y="767"/>
                  <a:pt x="1485" y="792"/>
                  <a:pt x="1483" y="816"/>
                </a:cubicBezTo>
                <a:cubicBezTo>
                  <a:pt x="1480" y="840"/>
                  <a:pt x="1477" y="864"/>
                  <a:pt x="1472" y="888"/>
                </a:cubicBezTo>
                <a:cubicBezTo>
                  <a:pt x="1467" y="912"/>
                  <a:pt x="1461" y="935"/>
                  <a:pt x="1454" y="959"/>
                </a:cubicBezTo>
                <a:cubicBezTo>
                  <a:pt x="1447" y="982"/>
                  <a:pt x="1439" y="1005"/>
                  <a:pt x="1430" y="1027"/>
                </a:cubicBezTo>
                <a:cubicBezTo>
                  <a:pt x="1421" y="1050"/>
                  <a:pt x="1410" y="1072"/>
                  <a:pt x="1399" y="1093"/>
                </a:cubicBezTo>
                <a:cubicBezTo>
                  <a:pt x="1387" y="1115"/>
                  <a:pt x="1375" y="1136"/>
                  <a:pt x="1361" y="1156"/>
                </a:cubicBezTo>
                <a:cubicBezTo>
                  <a:pt x="1348" y="1176"/>
                  <a:pt x="1333" y="1196"/>
                  <a:pt x="1318" y="1214"/>
                </a:cubicBezTo>
                <a:cubicBezTo>
                  <a:pt x="1302" y="1233"/>
                  <a:pt x="1286" y="1251"/>
                  <a:pt x="1269" y="1268"/>
                </a:cubicBezTo>
                <a:cubicBezTo>
                  <a:pt x="1252" y="1286"/>
                  <a:pt x="1234" y="1303"/>
                  <a:pt x="1215" y="1318"/>
                </a:cubicBezTo>
                <a:cubicBezTo>
                  <a:pt x="1196" y="1334"/>
                  <a:pt x="1177" y="1348"/>
                  <a:pt x="1156" y="1362"/>
                </a:cubicBezTo>
                <a:cubicBezTo>
                  <a:pt x="1136" y="1375"/>
                  <a:pt x="1115" y="1388"/>
                  <a:pt x="1094" y="1399"/>
                </a:cubicBezTo>
                <a:cubicBezTo>
                  <a:pt x="1072" y="1411"/>
                  <a:pt x="1050" y="1421"/>
                  <a:pt x="1028" y="1430"/>
                </a:cubicBezTo>
                <a:cubicBezTo>
                  <a:pt x="1005" y="1440"/>
                  <a:pt x="982" y="1448"/>
                  <a:pt x="959" y="1455"/>
                </a:cubicBezTo>
                <a:cubicBezTo>
                  <a:pt x="936" y="1462"/>
                  <a:pt x="912" y="1468"/>
                  <a:pt x="889" y="1473"/>
                </a:cubicBezTo>
                <a:cubicBezTo>
                  <a:pt x="865" y="1477"/>
                  <a:pt x="841" y="1481"/>
                  <a:pt x="816" y="1483"/>
                </a:cubicBezTo>
                <a:cubicBezTo>
                  <a:pt x="792" y="1486"/>
                  <a:pt x="768" y="1487"/>
                  <a:pt x="744" y="1487"/>
                </a:cubicBezTo>
                <a:cubicBezTo>
                  <a:pt x="718" y="1487"/>
                  <a:pt x="694" y="1486"/>
                  <a:pt x="670" y="1483"/>
                </a:cubicBezTo>
                <a:cubicBezTo>
                  <a:pt x="646" y="1481"/>
                  <a:pt x="622" y="1477"/>
                  <a:pt x="598" y="1473"/>
                </a:cubicBezTo>
                <a:cubicBezTo>
                  <a:pt x="574" y="1468"/>
                  <a:pt x="550" y="1462"/>
                  <a:pt x="527" y="1455"/>
                </a:cubicBezTo>
                <a:cubicBezTo>
                  <a:pt x="504" y="1448"/>
                  <a:pt x="481" y="1440"/>
                  <a:pt x="458" y="1430"/>
                </a:cubicBezTo>
                <a:cubicBezTo>
                  <a:pt x="436" y="1421"/>
                  <a:pt x="414" y="1411"/>
                  <a:pt x="392" y="1399"/>
                </a:cubicBezTo>
                <a:cubicBezTo>
                  <a:pt x="371" y="1388"/>
                  <a:pt x="350" y="1375"/>
                  <a:pt x="330" y="1362"/>
                </a:cubicBezTo>
                <a:cubicBezTo>
                  <a:pt x="310" y="1348"/>
                  <a:pt x="290" y="1334"/>
                  <a:pt x="271" y="1318"/>
                </a:cubicBezTo>
                <a:cubicBezTo>
                  <a:pt x="253" y="1303"/>
                  <a:pt x="235" y="1286"/>
                  <a:pt x="217" y="1268"/>
                </a:cubicBezTo>
                <a:cubicBezTo>
                  <a:pt x="200" y="1251"/>
                  <a:pt x="184" y="1233"/>
                  <a:pt x="168" y="1214"/>
                </a:cubicBezTo>
                <a:cubicBezTo>
                  <a:pt x="153" y="1196"/>
                  <a:pt x="138" y="1176"/>
                  <a:pt x="125" y="1156"/>
                </a:cubicBezTo>
                <a:cubicBezTo>
                  <a:pt x="111" y="1136"/>
                  <a:pt x="99" y="1115"/>
                  <a:pt x="87" y="1093"/>
                </a:cubicBezTo>
                <a:cubicBezTo>
                  <a:pt x="76" y="1072"/>
                  <a:pt x="66" y="1050"/>
                  <a:pt x="56" y="1027"/>
                </a:cubicBezTo>
                <a:cubicBezTo>
                  <a:pt x="47" y="1005"/>
                  <a:pt x="39" y="982"/>
                  <a:pt x="32" y="959"/>
                </a:cubicBezTo>
                <a:cubicBezTo>
                  <a:pt x="25" y="935"/>
                  <a:pt x="19" y="912"/>
                  <a:pt x="14" y="888"/>
                </a:cubicBezTo>
                <a:cubicBezTo>
                  <a:pt x="9" y="864"/>
                  <a:pt x="6" y="840"/>
                  <a:pt x="3" y="816"/>
                </a:cubicBezTo>
                <a:cubicBezTo>
                  <a:pt x="1" y="792"/>
                  <a:pt x="0" y="767"/>
                  <a:pt x="0" y="743"/>
                </a:cubicBezTo>
                <a:cubicBezTo>
                  <a:pt x="0" y="719"/>
                  <a:pt x="1" y="695"/>
                  <a:pt x="3" y="670"/>
                </a:cubicBezTo>
                <a:cubicBezTo>
                  <a:pt x="6" y="646"/>
                  <a:pt x="9" y="622"/>
                  <a:pt x="14" y="598"/>
                </a:cubicBezTo>
                <a:cubicBezTo>
                  <a:pt x="19" y="574"/>
                  <a:pt x="25" y="551"/>
                  <a:pt x="32" y="527"/>
                </a:cubicBezTo>
                <a:cubicBezTo>
                  <a:pt x="39" y="504"/>
                  <a:pt x="47" y="481"/>
                  <a:pt x="56" y="459"/>
                </a:cubicBezTo>
                <a:cubicBezTo>
                  <a:pt x="66" y="436"/>
                  <a:pt x="76" y="414"/>
                  <a:pt x="87" y="393"/>
                </a:cubicBezTo>
                <a:cubicBezTo>
                  <a:pt x="99" y="371"/>
                  <a:pt x="111" y="351"/>
                  <a:pt x="125" y="330"/>
                </a:cubicBezTo>
                <a:cubicBezTo>
                  <a:pt x="138" y="310"/>
                  <a:pt x="153" y="291"/>
                  <a:pt x="168" y="272"/>
                </a:cubicBezTo>
                <a:cubicBezTo>
                  <a:pt x="184" y="253"/>
                  <a:pt x="200" y="235"/>
                  <a:pt x="217" y="218"/>
                </a:cubicBezTo>
                <a:cubicBezTo>
                  <a:pt x="235" y="201"/>
                  <a:pt x="253" y="184"/>
                  <a:pt x="271" y="169"/>
                </a:cubicBezTo>
                <a:cubicBezTo>
                  <a:pt x="290" y="153"/>
                  <a:pt x="310" y="139"/>
                  <a:pt x="330" y="125"/>
                </a:cubicBezTo>
                <a:cubicBezTo>
                  <a:pt x="350" y="112"/>
                  <a:pt x="371" y="99"/>
                  <a:pt x="392" y="88"/>
                </a:cubicBezTo>
                <a:cubicBezTo>
                  <a:pt x="414" y="77"/>
                  <a:pt x="436" y="66"/>
                  <a:pt x="458" y="57"/>
                </a:cubicBezTo>
                <a:cubicBezTo>
                  <a:pt x="481" y="48"/>
                  <a:pt x="504" y="39"/>
                  <a:pt x="527" y="32"/>
                </a:cubicBezTo>
                <a:cubicBezTo>
                  <a:pt x="550" y="25"/>
                  <a:pt x="574" y="19"/>
                  <a:pt x="598" y="15"/>
                </a:cubicBezTo>
                <a:cubicBezTo>
                  <a:pt x="622" y="10"/>
                  <a:pt x="646" y="6"/>
                  <a:pt x="670" y="4"/>
                </a:cubicBezTo>
                <a:cubicBezTo>
                  <a:pt x="694" y="1"/>
                  <a:pt x="718" y="0"/>
                  <a:pt x="744" y="0"/>
                </a:cubicBezTo>
                <a:cubicBezTo>
                  <a:pt x="768" y="0"/>
                  <a:pt x="792" y="1"/>
                  <a:pt x="816" y="4"/>
                </a:cubicBezTo>
                <a:cubicBezTo>
                  <a:pt x="841" y="6"/>
                  <a:pt x="865" y="10"/>
                  <a:pt x="889" y="15"/>
                </a:cubicBezTo>
                <a:cubicBezTo>
                  <a:pt x="912" y="19"/>
                  <a:pt x="936" y="25"/>
                  <a:pt x="959" y="32"/>
                </a:cubicBezTo>
                <a:cubicBezTo>
                  <a:pt x="982" y="39"/>
                  <a:pt x="1005" y="48"/>
                  <a:pt x="1028" y="57"/>
                </a:cubicBezTo>
                <a:cubicBezTo>
                  <a:pt x="1050" y="66"/>
                  <a:pt x="1072" y="77"/>
                  <a:pt x="1094" y="88"/>
                </a:cubicBezTo>
                <a:cubicBezTo>
                  <a:pt x="1115" y="99"/>
                  <a:pt x="1136" y="112"/>
                  <a:pt x="1156" y="125"/>
                </a:cubicBezTo>
                <a:cubicBezTo>
                  <a:pt x="1177" y="139"/>
                  <a:pt x="1196" y="153"/>
                  <a:pt x="1215" y="169"/>
                </a:cubicBezTo>
                <a:cubicBezTo>
                  <a:pt x="1234" y="184"/>
                  <a:pt x="1252" y="201"/>
                  <a:pt x="1269" y="218"/>
                </a:cubicBezTo>
                <a:cubicBezTo>
                  <a:pt x="1286" y="235"/>
                  <a:pt x="1302" y="253"/>
                  <a:pt x="1318" y="272"/>
                </a:cubicBezTo>
                <a:cubicBezTo>
                  <a:pt x="1333" y="291"/>
                  <a:pt x="1348" y="310"/>
                  <a:pt x="1361" y="330"/>
                </a:cubicBezTo>
                <a:cubicBezTo>
                  <a:pt x="1375" y="351"/>
                  <a:pt x="1387" y="371"/>
                  <a:pt x="1399" y="393"/>
                </a:cubicBezTo>
                <a:cubicBezTo>
                  <a:pt x="1410" y="414"/>
                  <a:pt x="1421" y="436"/>
                  <a:pt x="1430" y="459"/>
                </a:cubicBezTo>
                <a:cubicBezTo>
                  <a:pt x="1439" y="481"/>
                  <a:pt x="1447" y="504"/>
                  <a:pt x="1454" y="527"/>
                </a:cubicBezTo>
                <a:cubicBezTo>
                  <a:pt x="1461" y="551"/>
                  <a:pt x="1467" y="574"/>
                  <a:pt x="1472" y="598"/>
                </a:cubicBezTo>
                <a:cubicBezTo>
                  <a:pt x="1477" y="622"/>
                  <a:pt x="1480" y="646"/>
                  <a:pt x="1483" y="670"/>
                </a:cubicBezTo>
                <a:cubicBezTo>
                  <a:pt x="1485" y="695"/>
                  <a:pt x="1486" y="719"/>
                  <a:pt x="1486" y="743"/>
                </a:cubicBezTo>
                <a:close/>
              </a:path>
            </a:pathLst>
          </a:custGeom>
          <a:solidFill>
            <a:srgbClr val="1e40af"/>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214" name="" descr=""/>
          <p:cNvPicPr/>
          <p:nvPr/>
        </p:nvPicPr>
        <p:blipFill>
          <a:blip r:embed="rId3"/>
          <a:stretch/>
        </p:blipFill>
        <p:spPr>
          <a:xfrm>
            <a:off x="1228320" y="1571040"/>
            <a:ext cx="225360" cy="200160"/>
          </a:xfrm>
          <a:prstGeom prst="rect">
            <a:avLst/>
          </a:prstGeom>
          <a:noFill/>
          <a:ln w="0">
            <a:noFill/>
          </a:ln>
        </p:spPr>
      </p:pic>
      <p:sp>
        <p:nvSpPr>
          <p:cNvPr id="215" name=""/>
          <p:cNvSpPr txBox="1"/>
          <p:nvPr/>
        </p:nvSpPr>
        <p:spPr>
          <a:xfrm>
            <a:off x="534960" y="614880"/>
            <a:ext cx="308520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实现故障后的状态恢复，确保业务连续性的关键技术</a:t>
            </a:r>
            <a:endParaRPr b="0" lang="en-US" sz="1050" strike="noStrike" u="none">
              <a:solidFill>
                <a:srgbClr val="000000"/>
              </a:solidFill>
              <a:effectLst/>
              <a:uFillTx/>
              <a:latin typeface="Times New Roman"/>
            </a:endParaRPr>
          </a:p>
        </p:txBody>
      </p:sp>
      <p:sp>
        <p:nvSpPr>
          <p:cNvPr id="216" name=""/>
          <p:cNvSpPr/>
          <p:nvPr/>
        </p:nvSpPr>
        <p:spPr>
          <a:xfrm>
            <a:off x="3743640" y="1403640"/>
            <a:ext cx="535320" cy="535320"/>
          </a:xfrm>
          <a:custGeom>
            <a:avLst/>
            <a:gdLst/>
            <a:ahLst/>
            <a:rect l="0" t="0" r="r" b="b"/>
            <a:pathLst>
              <a:path w="1487" h="1487">
                <a:moveTo>
                  <a:pt x="1487" y="743"/>
                </a:moveTo>
                <a:cubicBezTo>
                  <a:pt x="1487" y="767"/>
                  <a:pt x="1485" y="792"/>
                  <a:pt x="1483" y="816"/>
                </a:cubicBezTo>
                <a:cubicBezTo>
                  <a:pt x="1481" y="840"/>
                  <a:pt x="1477" y="864"/>
                  <a:pt x="1472" y="888"/>
                </a:cubicBezTo>
                <a:cubicBezTo>
                  <a:pt x="1468" y="912"/>
                  <a:pt x="1462" y="935"/>
                  <a:pt x="1455" y="959"/>
                </a:cubicBezTo>
                <a:cubicBezTo>
                  <a:pt x="1448" y="982"/>
                  <a:pt x="1439" y="1005"/>
                  <a:pt x="1430" y="1027"/>
                </a:cubicBezTo>
                <a:cubicBezTo>
                  <a:pt x="1421" y="1050"/>
                  <a:pt x="1410" y="1072"/>
                  <a:pt x="1399" y="1093"/>
                </a:cubicBezTo>
                <a:cubicBezTo>
                  <a:pt x="1387" y="1115"/>
                  <a:pt x="1375" y="1136"/>
                  <a:pt x="1361" y="1156"/>
                </a:cubicBezTo>
                <a:cubicBezTo>
                  <a:pt x="1348" y="1176"/>
                  <a:pt x="1333" y="1196"/>
                  <a:pt x="1318" y="1214"/>
                </a:cubicBezTo>
                <a:cubicBezTo>
                  <a:pt x="1303" y="1233"/>
                  <a:pt x="1286" y="1251"/>
                  <a:pt x="1269" y="1268"/>
                </a:cubicBezTo>
                <a:cubicBezTo>
                  <a:pt x="1252" y="1286"/>
                  <a:pt x="1234" y="1303"/>
                  <a:pt x="1215" y="1318"/>
                </a:cubicBezTo>
                <a:cubicBezTo>
                  <a:pt x="1196" y="1334"/>
                  <a:pt x="1177" y="1348"/>
                  <a:pt x="1156" y="1362"/>
                </a:cubicBezTo>
                <a:cubicBezTo>
                  <a:pt x="1136" y="1375"/>
                  <a:pt x="1115" y="1388"/>
                  <a:pt x="1094" y="1399"/>
                </a:cubicBezTo>
                <a:cubicBezTo>
                  <a:pt x="1072" y="1411"/>
                  <a:pt x="1051" y="1421"/>
                  <a:pt x="1028" y="1430"/>
                </a:cubicBezTo>
                <a:cubicBezTo>
                  <a:pt x="1006" y="1440"/>
                  <a:pt x="983" y="1448"/>
                  <a:pt x="959" y="1455"/>
                </a:cubicBezTo>
                <a:cubicBezTo>
                  <a:pt x="936" y="1462"/>
                  <a:pt x="913" y="1468"/>
                  <a:pt x="889" y="1473"/>
                </a:cubicBezTo>
                <a:cubicBezTo>
                  <a:pt x="865" y="1477"/>
                  <a:pt x="841" y="1481"/>
                  <a:pt x="817" y="1483"/>
                </a:cubicBezTo>
                <a:cubicBezTo>
                  <a:pt x="792" y="1486"/>
                  <a:pt x="768" y="1487"/>
                  <a:pt x="744" y="1487"/>
                </a:cubicBezTo>
                <a:cubicBezTo>
                  <a:pt x="718" y="1487"/>
                  <a:pt x="694" y="1486"/>
                  <a:pt x="670" y="1483"/>
                </a:cubicBezTo>
                <a:cubicBezTo>
                  <a:pt x="646" y="1481"/>
                  <a:pt x="622" y="1477"/>
                  <a:pt x="598" y="1473"/>
                </a:cubicBezTo>
                <a:cubicBezTo>
                  <a:pt x="574" y="1468"/>
                  <a:pt x="550" y="1462"/>
                  <a:pt x="527" y="1455"/>
                </a:cubicBezTo>
                <a:cubicBezTo>
                  <a:pt x="504" y="1448"/>
                  <a:pt x="481" y="1440"/>
                  <a:pt x="459" y="1430"/>
                </a:cubicBezTo>
                <a:cubicBezTo>
                  <a:pt x="436" y="1421"/>
                  <a:pt x="414" y="1411"/>
                  <a:pt x="393" y="1399"/>
                </a:cubicBezTo>
                <a:cubicBezTo>
                  <a:pt x="371" y="1388"/>
                  <a:pt x="350" y="1375"/>
                  <a:pt x="330" y="1362"/>
                </a:cubicBezTo>
                <a:cubicBezTo>
                  <a:pt x="310" y="1348"/>
                  <a:pt x="290" y="1334"/>
                  <a:pt x="272" y="1318"/>
                </a:cubicBezTo>
                <a:cubicBezTo>
                  <a:pt x="253" y="1303"/>
                  <a:pt x="235" y="1286"/>
                  <a:pt x="218" y="1268"/>
                </a:cubicBezTo>
                <a:cubicBezTo>
                  <a:pt x="200" y="1251"/>
                  <a:pt x="184" y="1233"/>
                  <a:pt x="169" y="1214"/>
                </a:cubicBezTo>
                <a:cubicBezTo>
                  <a:pt x="153" y="1196"/>
                  <a:pt x="139" y="1176"/>
                  <a:pt x="125" y="1156"/>
                </a:cubicBezTo>
                <a:cubicBezTo>
                  <a:pt x="112" y="1136"/>
                  <a:pt x="99" y="1115"/>
                  <a:pt x="88" y="1093"/>
                </a:cubicBezTo>
                <a:cubicBezTo>
                  <a:pt x="76" y="1072"/>
                  <a:pt x="66" y="1050"/>
                  <a:pt x="56" y="1027"/>
                </a:cubicBezTo>
                <a:cubicBezTo>
                  <a:pt x="47" y="1005"/>
                  <a:pt x="39" y="982"/>
                  <a:pt x="32" y="959"/>
                </a:cubicBezTo>
                <a:cubicBezTo>
                  <a:pt x="25" y="935"/>
                  <a:pt x="19" y="912"/>
                  <a:pt x="14" y="888"/>
                </a:cubicBezTo>
                <a:cubicBezTo>
                  <a:pt x="9" y="864"/>
                  <a:pt x="6" y="840"/>
                  <a:pt x="4" y="816"/>
                </a:cubicBezTo>
                <a:cubicBezTo>
                  <a:pt x="1" y="792"/>
                  <a:pt x="0" y="767"/>
                  <a:pt x="0" y="743"/>
                </a:cubicBezTo>
                <a:cubicBezTo>
                  <a:pt x="0" y="719"/>
                  <a:pt x="1" y="695"/>
                  <a:pt x="4" y="670"/>
                </a:cubicBezTo>
                <a:cubicBezTo>
                  <a:pt x="6" y="646"/>
                  <a:pt x="9" y="622"/>
                  <a:pt x="14" y="598"/>
                </a:cubicBezTo>
                <a:cubicBezTo>
                  <a:pt x="19" y="574"/>
                  <a:pt x="25" y="551"/>
                  <a:pt x="32" y="527"/>
                </a:cubicBezTo>
                <a:cubicBezTo>
                  <a:pt x="39" y="504"/>
                  <a:pt x="47" y="481"/>
                  <a:pt x="56" y="459"/>
                </a:cubicBezTo>
                <a:cubicBezTo>
                  <a:pt x="66" y="436"/>
                  <a:pt x="76" y="414"/>
                  <a:pt x="88" y="393"/>
                </a:cubicBezTo>
                <a:cubicBezTo>
                  <a:pt x="99" y="371"/>
                  <a:pt x="112" y="351"/>
                  <a:pt x="125" y="330"/>
                </a:cubicBezTo>
                <a:cubicBezTo>
                  <a:pt x="139" y="310"/>
                  <a:pt x="153" y="291"/>
                  <a:pt x="169" y="272"/>
                </a:cubicBezTo>
                <a:cubicBezTo>
                  <a:pt x="184" y="253"/>
                  <a:pt x="200" y="235"/>
                  <a:pt x="218" y="218"/>
                </a:cubicBezTo>
                <a:cubicBezTo>
                  <a:pt x="235" y="201"/>
                  <a:pt x="253" y="184"/>
                  <a:pt x="272" y="169"/>
                </a:cubicBezTo>
                <a:cubicBezTo>
                  <a:pt x="290" y="153"/>
                  <a:pt x="310" y="139"/>
                  <a:pt x="330" y="125"/>
                </a:cubicBezTo>
                <a:cubicBezTo>
                  <a:pt x="350" y="112"/>
                  <a:pt x="371" y="99"/>
                  <a:pt x="393" y="88"/>
                </a:cubicBezTo>
                <a:cubicBezTo>
                  <a:pt x="414" y="77"/>
                  <a:pt x="436" y="66"/>
                  <a:pt x="459" y="57"/>
                </a:cubicBezTo>
                <a:cubicBezTo>
                  <a:pt x="481" y="48"/>
                  <a:pt x="504" y="39"/>
                  <a:pt x="527" y="32"/>
                </a:cubicBezTo>
                <a:cubicBezTo>
                  <a:pt x="550" y="25"/>
                  <a:pt x="574" y="19"/>
                  <a:pt x="598" y="15"/>
                </a:cubicBezTo>
                <a:cubicBezTo>
                  <a:pt x="622" y="10"/>
                  <a:pt x="646" y="6"/>
                  <a:pt x="670" y="4"/>
                </a:cubicBezTo>
                <a:cubicBezTo>
                  <a:pt x="694" y="1"/>
                  <a:pt x="718" y="0"/>
                  <a:pt x="744" y="0"/>
                </a:cubicBezTo>
                <a:cubicBezTo>
                  <a:pt x="768" y="0"/>
                  <a:pt x="792" y="1"/>
                  <a:pt x="817" y="4"/>
                </a:cubicBezTo>
                <a:cubicBezTo>
                  <a:pt x="841" y="6"/>
                  <a:pt x="865" y="10"/>
                  <a:pt x="889" y="15"/>
                </a:cubicBezTo>
                <a:cubicBezTo>
                  <a:pt x="913" y="19"/>
                  <a:pt x="936" y="25"/>
                  <a:pt x="959" y="32"/>
                </a:cubicBezTo>
                <a:cubicBezTo>
                  <a:pt x="983" y="39"/>
                  <a:pt x="1006" y="48"/>
                  <a:pt x="1028" y="57"/>
                </a:cubicBezTo>
                <a:cubicBezTo>
                  <a:pt x="1051" y="66"/>
                  <a:pt x="1072" y="77"/>
                  <a:pt x="1094" y="88"/>
                </a:cubicBezTo>
                <a:cubicBezTo>
                  <a:pt x="1115" y="99"/>
                  <a:pt x="1136" y="112"/>
                  <a:pt x="1156" y="125"/>
                </a:cubicBezTo>
                <a:cubicBezTo>
                  <a:pt x="1177" y="139"/>
                  <a:pt x="1196" y="153"/>
                  <a:pt x="1215" y="169"/>
                </a:cubicBezTo>
                <a:cubicBezTo>
                  <a:pt x="1234" y="184"/>
                  <a:pt x="1252" y="201"/>
                  <a:pt x="1269" y="218"/>
                </a:cubicBezTo>
                <a:cubicBezTo>
                  <a:pt x="1286" y="235"/>
                  <a:pt x="1303" y="253"/>
                  <a:pt x="1318" y="272"/>
                </a:cubicBezTo>
                <a:cubicBezTo>
                  <a:pt x="1333" y="291"/>
                  <a:pt x="1348" y="310"/>
                  <a:pt x="1361" y="330"/>
                </a:cubicBezTo>
                <a:cubicBezTo>
                  <a:pt x="1375" y="351"/>
                  <a:pt x="1387" y="371"/>
                  <a:pt x="1399" y="393"/>
                </a:cubicBezTo>
                <a:cubicBezTo>
                  <a:pt x="1410" y="414"/>
                  <a:pt x="1421" y="436"/>
                  <a:pt x="1430" y="459"/>
                </a:cubicBezTo>
                <a:cubicBezTo>
                  <a:pt x="1439" y="481"/>
                  <a:pt x="1448" y="504"/>
                  <a:pt x="1455" y="527"/>
                </a:cubicBezTo>
                <a:cubicBezTo>
                  <a:pt x="1462" y="551"/>
                  <a:pt x="1468" y="574"/>
                  <a:pt x="1472" y="598"/>
                </a:cubicBezTo>
                <a:cubicBezTo>
                  <a:pt x="1477" y="622"/>
                  <a:pt x="1481" y="646"/>
                  <a:pt x="1483" y="670"/>
                </a:cubicBezTo>
                <a:cubicBezTo>
                  <a:pt x="1485" y="695"/>
                  <a:pt x="1487" y="719"/>
                  <a:pt x="1487" y="743"/>
                </a:cubicBezTo>
                <a:close/>
              </a:path>
            </a:pathLst>
          </a:custGeom>
          <a:solidFill>
            <a:srgbClr val="dc2626"/>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217" name="" descr=""/>
          <p:cNvPicPr/>
          <p:nvPr/>
        </p:nvPicPr>
        <p:blipFill>
          <a:blip r:embed="rId4"/>
          <a:stretch/>
        </p:blipFill>
        <p:spPr>
          <a:xfrm>
            <a:off x="3911040" y="1571040"/>
            <a:ext cx="200160" cy="200160"/>
          </a:xfrm>
          <a:prstGeom prst="rect">
            <a:avLst/>
          </a:prstGeom>
          <a:noFill/>
          <a:ln w="0">
            <a:noFill/>
          </a:ln>
        </p:spPr>
      </p:pic>
      <p:sp>
        <p:nvSpPr>
          <p:cNvPr id="218" name=""/>
          <p:cNvSpPr txBox="1"/>
          <p:nvPr/>
        </p:nvSpPr>
        <p:spPr>
          <a:xfrm>
            <a:off x="1069560" y="2018880"/>
            <a:ext cx="537120" cy="169560"/>
          </a:xfrm>
          <a:prstGeom prst="rect">
            <a:avLst/>
          </a:prstGeom>
          <a:noFill/>
          <a:ln w="0">
            <a:noFill/>
          </a:ln>
        </p:spPr>
        <p:txBody>
          <a:bodyPr wrap="none" lIns="0" rIns="0" tIns="0" bIns="0" anchor="t">
            <a:spAutoFit/>
          </a:bodyPr>
          <a:p>
            <a:r>
              <a:rPr b="0" lang="zh-CN" sz="1050" strike="noStrike" u="none">
                <a:solidFill>
                  <a:srgbClr val="1e40af"/>
                </a:solidFill>
                <a:effectLst/>
                <a:uFillTx/>
                <a:latin typeface="WenQuanYiZenHei"/>
                <a:ea typeface="WenQuanYiZenHei"/>
              </a:rPr>
              <a:t>正常运行</a:t>
            </a:r>
            <a:endParaRPr b="0" lang="en-US" sz="1050" strike="noStrike" u="none">
              <a:solidFill>
                <a:srgbClr val="000000"/>
              </a:solidFill>
              <a:effectLst/>
              <a:uFillTx/>
              <a:latin typeface="Times New Roman"/>
            </a:endParaRPr>
          </a:p>
        </p:txBody>
      </p:sp>
      <p:sp>
        <p:nvSpPr>
          <p:cNvPr id="219" name=""/>
          <p:cNvSpPr/>
          <p:nvPr/>
        </p:nvSpPr>
        <p:spPr>
          <a:xfrm>
            <a:off x="6417720" y="1403640"/>
            <a:ext cx="535320" cy="535320"/>
          </a:xfrm>
          <a:custGeom>
            <a:avLst/>
            <a:gdLst/>
            <a:ahLst/>
            <a:rect l="0" t="0" r="r" b="b"/>
            <a:pathLst>
              <a:path w="1487" h="1487">
                <a:moveTo>
                  <a:pt x="1487" y="743"/>
                </a:moveTo>
                <a:cubicBezTo>
                  <a:pt x="1487" y="767"/>
                  <a:pt x="1486" y="792"/>
                  <a:pt x="1483" y="816"/>
                </a:cubicBezTo>
                <a:cubicBezTo>
                  <a:pt x="1481" y="840"/>
                  <a:pt x="1477" y="864"/>
                  <a:pt x="1472" y="888"/>
                </a:cubicBezTo>
                <a:cubicBezTo>
                  <a:pt x="1468" y="912"/>
                  <a:pt x="1462" y="935"/>
                  <a:pt x="1455" y="959"/>
                </a:cubicBezTo>
                <a:cubicBezTo>
                  <a:pt x="1448" y="982"/>
                  <a:pt x="1440" y="1005"/>
                  <a:pt x="1430" y="1027"/>
                </a:cubicBezTo>
                <a:cubicBezTo>
                  <a:pt x="1421" y="1050"/>
                  <a:pt x="1411" y="1072"/>
                  <a:pt x="1399" y="1093"/>
                </a:cubicBezTo>
                <a:cubicBezTo>
                  <a:pt x="1388" y="1115"/>
                  <a:pt x="1375" y="1136"/>
                  <a:pt x="1362" y="1156"/>
                </a:cubicBezTo>
                <a:cubicBezTo>
                  <a:pt x="1348" y="1176"/>
                  <a:pt x="1334" y="1196"/>
                  <a:pt x="1318" y="1214"/>
                </a:cubicBezTo>
                <a:cubicBezTo>
                  <a:pt x="1303" y="1233"/>
                  <a:pt x="1286" y="1251"/>
                  <a:pt x="1269" y="1268"/>
                </a:cubicBezTo>
                <a:cubicBezTo>
                  <a:pt x="1252" y="1286"/>
                  <a:pt x="1234" y="1303"/>
                  <a:pt x="1215" y="1318"/>
                </a:cubicBezTo>
                <a:cubicBezTo>
                  <a:pt x="1196" y="1334"/>
                  <a:pt x="1177" y="1348"/>
                  <a:pt x="1157" y="1362"/>
                </a:cubicBezTo>
                <a:cubicBezTo>
                  <a:pt x="1136" y="1375"/>
                  <a:pt x="1116" y="1388"/>
                  <a:pt x="1094" y="1399"/>
                </a:cubicBezTo>
                <a:cubicBezTo>
                  <a:pt x="1073" y="1411"/>
                  <a:pt x="1051" y="1421"/>
                  <a:pt x="1028" y="1430"/>
                </a:cubicBezTo>
                <a:cubicBezTo>
                  <a:pt x="1006" y="1440"/>
                  <a:pt x="983" y="1448"/>
                  <a:pt x="960" y="1455"/>
                </a:cubicBezTo>
                <a:cubicBezTo>
                  <a:pt x="936" y="1462"/>
                  <a:pt x="913" y="1468"/>
                  <a:pt x="889" y="1473"/>
                </a:cubicBezTo>
                <a:cubicBezTo>
                  <a:pt x="865" y="1477"/>
                  <a:pt x="841" y="1481"/>
                  <a:pt x="817" y="1483"/>
                </a:cubicBezTo>
                <a:cubicBezTo>
                  <a:pt x="793" y="1486"/>
                  <a:pt x="768" y="1487"/>
                  <a:pt x="744" y="1487"/>
                </a:cubicBezTo>
                <a:cubicBezTo>
                  <a:pt x="719" y="1487"/>
                  <a:pt x="694" y="1486"/>
                  <a:pt x="670" y="1483"/>
                </a:cubicBezTo>
                <a:cubicBezTo>
                  <a:pt x="646" y="1481"/>
                  <a:pt x="622" y="1477"/>
                  <a:pt x="598" y="1473"/>
                </a:cubicBezTo>
                <a:cubicBezTo>
                  <a:pt x="574" y="1468"/>
                  <a:pt x="551" y="1462"/>
                  <a:pt x="527" y="1455"/>
                </a:cubicBezTo>
                <a:cubicBezTo>
                  <a:pt x="504" y="1448"/>
                  <a:pt x="481" y="1440"/>
                  <a:pt x="459" y="1430"/>
                </a:cubicBezTo>
                <a:cubicBezTo>
                  <a:pt x="436" y="1421"/>
                  <a:pt x="414" y="1411"/>
                  <a:pt x="393" y="1399"/>
                </a:cubicBezTo>
                <a:cubicBezTo>
                  <a:pt x="371" y="1388"/>
                  <a:pt x="350" y="1375"/>
                  <a:pt x="330" y="1362"/>
                </a:cubicBezTo>
                <a:cubicBezTo>
                  <a:pt x="310" y="1348"/>
                  <a:pt x="291" y="1334"/>
                  <a:pt x="272" y="1318"/>
                </a:cubicBezTo>
                <a:cubicBezTo>
                  <a:pt x="253" y="1303"/>
                  <a:pt x="235" y="1286"/>
                  <a:pt x="218" y="1268"/>
                </a:cubicBezTo>
                <a:cubicBezTo>
                  <a:pt x="200" y="1251"/>
                  <a:pt x="184" y="1233"/>
                  <a:pt x="169" y="1214"/>
                </a:cubicBezTo>
                <a:cubicBezTo>
                  <a:pt x="153" y="1196"/>
                  <a:pt x="139" y="1176"/>
                  <a:pt x="125" y="1156"/>
                </a:cubicBezTo>
                <a:cubicBezTo>
                  <a:pt x="112" y="1136"/>
                  <a:pt x="99" y="1115"/>
                  <a:pt x="88" y="1093"/>
                </a:cubicBezTo>
                <a:cubicBezTo>
                  <a:pt x="76" y="1072"/>
                  <a:pt x="66" y="1050"/>
                  <a:pt x="57" y="1027"/>
                </a:cubicBezTo>
                <a:cubicBezTo>
                  <a:pt x="47" y="1005"/>
                  <a:pt x="39" y="982"/>
                  <a:pt x="32" y="959"/>
                </a:cubicBezTo>
                <a:cubicBezTo>
                  <a:pt x="25" y="935"/>
                  <a:pt x="19" y="912"/>
                  <a:pt x="14" y="888"/>
                </a:cubicBezTo>
                <a:cubicBezTo>
                  <a:pt x="10" y="864"/>
                  <a:pt x="6" y="840"/>
                  <a:pt x="4" y="816"/>
                </a:cubicBezTo>
                <a:cubicBezTo>
                  <a:pt x="1" y="792"/>
                  <a:pt x="0" y="767"/>
                  <a:pt x="0" y="743"/>
                </a:cubicBezTo>
                <a:cubicBezTo>
                  <a:pt x="0" y="719"/>
                  <a:pt x="1" y="695"/>
                  <a:pt x="4" y="670"/>
                </a:cubicBezTo>
                <a:cubicBezTo>
                  <a:pt x="6" y="646"/>
                  <a:pt x="10" y="622"/>
                  <a:pt x="14" y="598"/>
                </a:cubicBezTo>
                <a:cubicBezTo>
                  <a:pt x="19" y="574"/>
                  <a:pt x="25" y="551"/>
                  <a:pt x="32" y="527"/>
                </a:cubicBezTo>
                <a:cubicBezTo>
                  <a:pt x="39" y="504"/>
                  <a:pt x="47" y="481"/>
                  <a:pt x="57" y="459"/>
                </a:cubicBezTo>
                <a:cubicBezTo>
                  <a:pt x="66" y="436"/>
                  <a:pt x="76" y="414"/>
                  <a:pt x="88" y="393"/>
                </a:cubicBezTo>
                <a:cubicBezTo>
                  <a:pt x="99" y="371"/>
                  <a:pt x="112" y="351"/>
                  <a:pt x="125" y="330"/>
                </a:cubicBezTo>
                <a:cubicBezTo>
                  <a:pt x="139" y="310"/>
                  <a:pt x="153" y="291"/>
                  <a:pt x="169" y="272"/>
                </a:cubicBezTo>
                <a:cubicBezTo>
                  <a:pt x="184" y="253"/>
                  <a:pt x="200" y="235"/>
                  <a:pt x="218" y="218"/>
                </a:cubicBezTo>
                <a:cubicBezTo>
                  <a:pt x="235" y="201"/>
                  <a:pt x="253" y="184"/>
                  <a:pt x="272" y="169"/>
                </a:cubicBezTo>
                <a:cubicBezTo>
                  <a:pt x="291" y="153"/>
                  <a:pt x="310" y="139"/>
                  <a:pt x="330" y="125"/>
                </a:cubicBezTo>
                <a:cubicBezTo>
                  <a:pt x="350" y="112"/>
                  <a:pt x="371" y="99"/>
                  <a:pt x="393" y="88"/>
                </a:cubicBezTo>
                <a:cubicBezTo>
                  <a:pt x="414" y="77"/>
                  <a:pt x="436" y="66"/>
                  <a:pt x="459" y="57"/>
                </a:cubicBezTo>
                <a:cubicBezTo>
                  <a:pt x="481" y="48"/>
                  <a:pt x="504" y="39"/>
                  <a:pt x="527" y="32"/>
                </a:cubicBezTo>
                <a:cubicBezTo>
                  <a:pt x="551" y="25"/>
                  <a:pt x="574" y="19"/>
                  <a:pt x="598" y="15"/>
                </a:cubicBezTo>
                <a:cubicBezTo>
                  <a:pt x="622" y="10"/>
                  <a:pt x="646" y="6"/>
                  <a:pt x="670" y="4"/>
                </a:cubicBezTo>
                <a:cubicBezTo>
                  <a:pt x="694" y="1"/>
                  <a:pt x="719" y="0"/>
                  <a:pt x="744" y="0"/>
                </a:cubicBezTo>
                <a:cubicBezTo>
                  <a:pt x="768" y="0"/>
                  <a:pt x="793" y="1"/>
                  <a:pt x="817" y="4"/>
                </a:cubicBezTo>
                <a:cubicBezTo>
                  <a:pt x="841" y="6"/>
                  <a:pt x="865" y="10"/>
                  <a:pt x="889" y="15"/>
                </a:cubicBezTo>
                <a:cubicBezTo>
                  <a:pt x="913" y="19"/>
                  <a:pt x="936" y="25"/>
                  <a:pt x="960" y="32"/>
                </a:cubicBezTo>
                <a:cubicBezTo>
                  <a:pt x="983" y="39"/>
                  <a:pt x="1006" y="48"/>
                  <a:pt x="1028" y="57"/>
                </a:cubicBezTo>
                <a:cubicBezTo>
                  <a:pt x="1051" y="66"/>
                  <a:pt x="1073" y="77"/>
                  <a:pt x="1094" y="88"/>
                </a:cubicBezTo>
                <a:cubicBezTo>
                  <a:pt x="1116" y="99"/>
                  <a:pt x="1136" y="112"/>
                  <a:pt x="1157" y="125"/>
                </a:cubicBezTo>
                <a:cubicBezTo>
                  <a:pt x="1177" y="139"/>
                  <a:pt x="1196" y="153"/>
                  <a:pt x="1215" y="169"/>
                </a:cubicBezTo>
                <a:cubicBezTo>
                  <a:pt x="1234" y="184"/>
                  <a:pt x="1252" y="201"/>
                  <a:pt x="1269" y="218"/>
                </a:cubicBezTo>
                <a:cubicBezTo>
                  <a:pt x="1286" y="235"/>
                  <a:pt x="1303" y="253"/>
                  <a:pt x="1318" y="272"/>
                </a:cubicBezTo>
                <a:cubicBezTo>
                  <a:pt x="1334" y="291"/>
                  <a:pt x="1348" y="310"/>
                  <a:pt x="1362" y="330"/>
                </a:cubicBezTo>
                <a:cubicBezTo>
                  <a:pt x="1375" y="351"/>
                  <a:pt x="1388" y="371"/>
                  <a:pt x="1399" y="393"/>
                </a:cubicBezTo>
                <a:cubicBezTo>
                  <a:pt x="1411" y="414"/>
                  <a:pt x="1421" y="436"/>
                  <a:pt x="1430" y="459"/>
                </a:cubicBezTo>
                <a:cubicBezTo>
                  <a:pt x="1440" y="481"/>
                  <a:pt x="1448" y="504"/>
                  <a:pt x="1455" y="527"/>
                </a:cubicBezTo>
                <a:cubicBezTo>
                  <a:pt x="1462" y="551"/>
                  <a:pt x="1468" y="574"/>
                  <a:pt x="1472" y="598"/>
                </a:cubicBezTo>
                <a:cubicBezTo>
                  <a:pt x="1477" y="622"/>
                  <a:pt x="1481" y="646"/>
                  <a:pt x="1483" y="670"/>
                </a:cubicBezTo>
                <a:cubicBezTo>
                  <a:pt x="1486" y="695"/>
                  <a:pt x="1487" y="719"/>
                  <a:pt x="1487" y="743"/>
                </a:cubicBezTo>
                <a:close/>
              </a:path>
            </a:pathLst>
          </a:custGeom>
          <a:solidFill>
            <a:srgbClr val="f59e0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220" name="" descr=""/>
          <p:cNvPicPr/>
          <p:nvPr/>
        </p:nvPicPr>
        <p:blipFill>
          <a:blip r:embed="rId5"/>
          <a:stretch/>
        </p:blipFill>
        <p:spPr>
          <a:xfrm>
            <a:off x="6585120" y="1571040"/>
            <a:ext cx="200160" cy="200160"/>
          </a:xfrm>
          <a:prstGeom prst="rect">
            <a:avLst/>
          </a:prstGeom>
          <a:noFill/>
          <a:ln w="0">
            <a:noFill/>
          </a:ln>
        </p:spPr>
      </p:pic>
      <p:sp>
        <p:nvSpPr>
          <p:cNvPr id="221" name=""/>
          <p:cNvSpPr txBox="1"/>
          <p:nvPr/>
        </p:nvSpPr>
        <p:spPr>
          <a:xfrm>
            <a:off x="3743640" y="2018880"/>
            <a:ext cx="537120" cy="169560"/>
          </a:xfrm>
          <a:prstGeom prst="rect">
            <a:avLst/>
          </a:prstGeom>
          <a:noFill/>
          <a:ln w="0">
            <a:noFill/>
          </a:ln>
        </p:spPr>
        <p:txBody>
          <a:bodyPr wrap="none" lIns="0" rIns="0" tIns="0" bIns="0" anchor="t">
            <a:spAutoFit/>
          </a:bodyPr>
          <a:p>
            <a:r>
              <a:rPr b="0" lang="zh-CN" sz="1050" strike="noStrike" u="none">
                <a:solidFill>
                  <a:srgbClr val="dc2626"/>
                </a:solidFill>
                <a:effectLst/>
                <a:uFillTx/>
                <a:latin typeface="WenQuanYiZenHei"/>
                <a:ea typeface="WenQuanYiZenHei"/>
              </a:rPr>
              <a:t>故障发生</a:t>
            </a:r>
            <a:endParaRPr b="0" lang="en-US" sz="1050" strike="noStrike" u="none">
              <a:solidFill>
                <a:srgbClr val="000000"/>
              </a:solidFill>
              <a:effectLst/>
              <a:uFillTx/>
              <a:latin typeface="Times New Roman"/>
            </a:endParaRPr>
          </a:p>
        </p:txBody>
      </p:sp>
      <p:sp>
        <p:nvSpPr>
          <p:cNvPr id="222" name=""/>
          <p:cNvSpPr/>
          <p:nvPr/>
        </p:nvSpPr>
        <p:spPr>
          <a:xfrm>
            <a:off x="9091800" y="1403640"/>
            <a:ext cx="535320" cy="535320"/>
          </a:xfrm>
          <a:custGeom>
            <a:avLst/>
            <a:gdLst/>
            <a:ahLst/>
            <a:rect l="0" t="0" r="r" b="b"/>
            <a:pathLst>
              <a:path w="1487" h="1487">
                <a:moveTo>
                  <a:pt x="1487" y="743"/>
                </a:moveTo>
                <a:cubicBezTo>
                  <a:pt x="1487" y="767"/>
                  <a:pt x="1486" y="792"/>
                  <a:pt x="1483" y="816"/>
                </a:cubicBezTo>
                <a:cubicBezTo>
                  <a:pt x="1481" y="840"/>
                  <a:pt x="1477" y="864"/>
                  <a:pt x="1473" y="888"/>
                </a:cubicBezTo>
                <a:cubicBezTo>
                  <a:pt x="1468" y="912"/>
                  <a:pt x="1462" y="935"/>
                  <a:pt x="1455" y="959"/>
                </a:cubicBezTo>
                <a:cubicBezTo>
                  <a:pt x="1448" y="982"/>
                  <a:pt x="1440" y="1005"/>
                  <a:pt x="1430" y="1027"/>
                </a:cubicBezTo>
                <a:cubicBezTo>
                  <a:pt x="1421" y="1050"/>
                  <a:pt x="1411" y="1072"/>
                  <a:pt x="1399" y="1093"/>
                </a:cubicBezTo>
                <a:cubicBezTo>
                  <a:pt x="1388" y="1115"/>
                  <a:pt x="1375" y="1136"/>
                  <a:pt x="1362" y="1156"/>
                </a:cubicBezTo>
                <a:cubicBezTo>
                  <a:pt x="1348" y="1176"/>
                  <a:pt x="1334" y="1196"/>
                  <a:pt x="1318" y="1214"/>
                </a:cubicBezTo>
                <a:cubicBezTo>
                  <a:pt x="1303" y="1233"/>
                  <a:pt x="1287" y="1251"/>
                  <a:pt x="1269" y="1268"/>
                </a:cubicBezTo>
                <a:cubicBezTo>
                  <a:pt x="1252" y="1286"/>
                  <a:pt x="1234" y="1303"/>
                  <a:pt x="1215" y="1318"/>
                </a:cubicBezTo>
                <a:cubicBezTo>
                  <a:pt x="1197" y="1334"/>
                  <a:pt x="1177" y="1348"/>
                  <a:pt x="1157" y="1362"/>
                </a:cubicBezTo>
                <a:cubicBezTo>
                  <a:pt x="1137" y="1375"/>
                  <a:pt x="1116" y="1388"/>
                  <a:pt x="1094" y="1399"/>
                </a:cubicBezTo>
                <a:cubicBezTo>
                  <a:pt x="1073" y="1411"/>
                  <a:pt x="1051" y="1421"/>
                  <a:pt x="1028" y="1430"/>
                </a:cubicBezTo>
                <a:cubicBezTo>
                  <a:pt x="1006" y="1440"/>
                  <a:pt x="983" y="1448"/>
                  <a:pt x="960" y="1455"/>
                </a:cubicBezTo>
                <a:cubicBezTo>
                  <a:pt x="936" y="1462"/>
                  <a:pt x="913" y="1468"/>
                  <a:pt x="889" y="1473"/>
                </a:cubicBezTo>
                <a:cubicBezTo>
                  <a:pt x="865" y="1477"/>
                  <a:pt x="841" y="1481"/>
                  <a:pt x="817" y="1483"/>
                </a:cubicBezTo>
                <a:cubicBezTo>
                  <a:pt x="793" y="1486"/>
                  <a:pt x="768" y="1487"/>
                  <a:pt x="744" y="1487"/>
                </a:cubicBezTo>
                <a:cubicBezTo>
                  <a:pt x="719" y="1487"/>
                  <a:pt x="695" y="1486"/>
                  <a:pt x="670" y="1483"/>
                </a:cubicBezTo>
                <a:cubicBezTo>
                  <a:pt x="646" y="1481"/>
                  <a:pt x="622" y="1477"/>
                  <a:pt x="598" y="1473"/>
                </a:cubicBezTo>
                <a:cubicBezTo>
                  <a:pt x="574" y="1468"/>
                  <a:pt x="551" y="1462"/>
                  <a:pt x="527" y="1455"/>
                </a:cubicBezTo>
                <a:cubicBezTo>
                  <a:pt x="504" y="1448"/>
                  <a:pt x="481" y="1440"/>
                  <a:pt x="459" y="1430"/>
                </a:cubicBezTo>
                <a:cubicBezTo>
                  <a:pt x="436" y="1421"/>
                  <a:pt x="414" y="1411"/>
                  <a:pt x="393" y="1399"/>
                </a:cubicBezTo>
                <a:cubicBezTo>
                  <a:pt x="372" y="1388"/>
                  <a:pt x="351" y="1375"/>
                  <a:pt x="330" y="1362"/>
                </a:cubicBezTo>
                <a:cubicBezTo>
                  <a:pt x="310" y="1348"/>
                  <a:pt x="291" y="1334"/>
                  <a:pt x="272" y="1318"/>
                </a:cubicBezTo>
                <a:cubicBezTo>
                  <a:pt x="253" y="1303"/>
                  <a:pt x="235" y="1286"/>
                  <a:pt x="218" y="1268"/>
                </a:cubicBezTo>
                <a:cubicBezTo>
                  <a:pt x="201" y="1251"/>
                  <a:pt x="184" y="1233"/>
                  <a:pt x="169" y="1214"/>
                </a:cubicBezTo>
                <a:cubicBezTo>
                  <a:pt x="153" y="1196"/>
                  <a:pt x="139" y="1176"/>
                  <a:pt x="125" y="1156"/>
                </a:cubicBezTo>
                <a:cubicBezTo>
                  <a:pt x="112" y="1136"/>
                  <a:pt x="99" y="1115"/>
                  <a:pt x="88" y="1093"/>
                </a:cubicBezTo>
                <a:cubicBezTo>
                  <a:pt x="77" y="1072"/>
                  <a:pt x="66" y="1050"/>
                  <a:pt x="57" y="1027"/>
                </a:cubicBezTo>
                <a:cubicBezTo>
                  <a:pt x="48" y="1005"/>
                  <a:pt x="39" y="982"/>
                  <a:pt x="32" y="959"/>
                </a:cubicBezTo>
                <a:cubicBezTo>
                  <a:pt x="25" y="935"/>
                  <a:pt x="19" y="912"/>
                  <a:pt x="15" y="888"/>
                </a:cubicBezTo>
                <a:cubicBezTo>
                  <a:pt x="10" y="864"/>
                  <a:pt x="6" y="840"/>
                  <a:pt x="4" y="816"/>
                </a:cubicBezTo>
                <a:cubicBezTo>
                  <a:pt x="1" y="792"/>
                  <a:pt x="0" y="767"/>
                  <a:pt x="0" y="743"/>
                </a:cubicBezTo>
                <a:cubicBezTo>
                  <a:pt x="0" y="719"/>
                  <a:pt x="1" y="695"/>
                  <a:pt x="4" y="670"/>
                </a:cubicBezTo>
                <a:cubicBezTo>
                  <a:pt x="6" y="646"/>
                  <a:pt x="10" y="622"/>
                  <a:pt x="15" y="598"/>
                </a:cubicBezTo>
                <a:cubicBezTo>
                  <a:pt x="19" y="574"/>
                  <a:pt x="25" y="551"/>
                  <a:pt x="32" y="527"/>
                </a:cubicBezTo>
                <a:cubicBezTo>
                  <a:pt x="39" y="504"/>
                  <a:pt x="48" y="481"/>
                  <a:pt x="57" y="459"/>
                </a:cubicBezTo>
                <a:cubicBezTo>
                  <a:pt x="66" y="436"/>
                  <a:pt x="77" y="414"/>
                  <a:pt x="88" y="393"/>
                </a:cubicBezTo>
                <a:cubicBezTo>
                  <a:pt x="99" y="371"/>
                  <a:pt x="112" y="351"/>
                  <a:pt x="125" y="330"/>
                </a:cubicBezTo>
                <a:cubicBezTo>
                  <a:pt x="139" y="310"/>
                  <a:pt x="153" y="291"/>
                  <a:pt x="169" y="272"/>
                </a:cubicBezTo>
                <a:cubicBezTo>
                  <a:pt x="184" y="253"/>
                  <a:pt x="201" y="235"/>
                  <a:pt x="218" y="218"/>
                </a:cubicBezTo>
                <a:cubicBezTo>
                  <a:pt x="235" y="201"/>
                  <a:pt x="253" y="184"/>
                  <a:pt x="272" y="169"/>
                </a:cubicBezTo>
                <a:cubicBezTo>
                  <a:pt x="291" y="153"/>
                  <a:pt x="310" y="139"/>
                  <a:pt x="330" y="125"/>
                </a:cubicBezTo>
                <a:cubicBezTo>
                  <a:pt x="351" y="112"/>
                  <a:pt x="372" y="99"/>
                  <a:pt x="393" y="88"/>
                </a:cubicBezTo>
                <a:cubicBezTo>
                  <a:pt x="414" y="77"/>
                  <a:pt x="436" y="66"/>
                  <a:pt x="459" y="57"/>
                </a:cubicBezTo>
                <a:cubicBezTo>
                  <a:pt x="481" y="48"/>
                  <a:pt x="504" y="39"/>
                  <a:pt x="527" y="32"/>
                </a:cubicBezTo>
                <a:cubicBezTo>
                  <a:pt x="551" y="25"/>
                  <a:pt x="574" y="19"/>
                  <a:pt x="598" y="15"/>
                </a:cubicBezTo>
                <a:cubicBezTo>
                  <a:pt x="622" y="10"/>
                  <a:pt x="646" y="6"/>
                  <a:pt x="670" y="4"/>
                </a:cubicBezTo>
                <a:cubicBezTo>
                  <a:pt x="695" y="1"/>
                  <a:pt x="719" y="0"/>
                  <a:pt x="744" y="0"/>
                </a:cubicBezTo>
                <a:cubicBezTo>
                  <a:pt x="768" y="0"/>
                  <a:pt x="793" y="1"/>
                  <a:pt x="817" y="4"/>
                </a:cubicBezTo>
                <a:cubicBezTo>
                  <a:pt x="841" y="6"/>
                  <a:pt x="865" y="10"/>
                  <a:pt x="889" y="15"/>
                </a:cubicBezTo>
                <a:cubicBezTo>
                  <a:pt x="913" y="19"/>
                  <a:pt x="936" y="25"/>
                  <a:pt x="960" y="32"/>
                </a:cubicBezTo>
                <a:cubicBezTo>
                  <a:pt x="983" y="39"/>
                  <a:pt x="1006" y="48"/>
                  <a:pt x="1028" y="57"/>
                </a:cubicBezTo>
                <a:cubicBezTo>
                  <a:pt x="1051" y="66"/>
                  <a:pt x="1073" y="77"/>
                  <a:pt x="1094" y="88"/>
                </a:cubicBezTo>
                <a:cubicBezTo>
                  <a:pt x="1116" y="99"/>
                  <a:pt x="1137" y="112"/>
                  <a:pt x="1157" y="125"/>
                </a:cubicBezTo>
                <a:cubicBezTo>
                  <a:pt x="1177" y="139"/>
                  <a:pt x="1197" y="153"/>
                  <a:pt x="1215" y="169"/>
                </a:cubicBezTo>
                <a:cubicBezTo>
                  <a:pt x="1234" y="184"/>
                  <a:pt x="1252" y="201"/>
                  <a:pt x="1269" y="218"/>
                </a:cubicBezTo>
                <a:cubicBezTo>
                  <a:pt x="1287" y="235"/>
                  <a:pt x="1303" y="253"/>
                  <a:pt x="1318" y="272"/>
                </a:cubicBezTo>
                <a:cubicBezTo>
                  <a:pt x="1334" y="291"/>
                  <a:pt x="1348" y="310"/>
                  <a:pt x="1362" y="330"/>
                </a:cubicBezTo>
                <a:cubicBezTo>
                  <a:pt x="1375" y="351"/>
                  <a:pt x="1388" y="371"/>
                  <a:pt x="1399" y="393"/>
                </a:cubicBezTo>
                <a:cubicBezTo>
                  <a:pt x="1411" y="414"/>
                  <a:pt x="1421" y="436"/>
                  <a:pt x="1430" y="459"/>
                </a:cubicBezTo>
                <a:cubicBezTo>
                  <a:pt x="1440" y="481"/>
                  <a:pt x="1448" y="504"/>
                  <a:pt x="1455" y="527"/>
                </a:cubicBezTo>
                <a:cubicBezTo>
                  <a:pt x="1462" y="551"/>
                  <a:pt x="1468" y="574"/>
                  <a:pt x="1473" y="598"/>
                </a:cubicBezTo>
                <a:cubicBezTo>
                  <a:pt x="1477" y="622"/>
                  <a:pt x="1481" y="646"/>
                  <a:pt x="1483" y="670"/>
                </a:cubicBezTo>
                <a:cubicBezTo>
                  <a:pt x="1486" y="695"/>
                  <a:pt x="1487" y="719"/>
                  <a:pt x="1487" y="743"/>
                </a:cubicBezTo>
                <a:close/>
              </a:path>
            </a:pathLst>
          </a:custGeom>
          <a:solidFill>
            <a:srgbClr val="059669"/>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223" name="" descr=""/>
          <p:cNvPicPr/>
          <p:nvPr/>
        </p:nvPicPr>
        <p:blipFill>
          <a:blip r:embed="rId6"/>
          <a:stretch/>
        </p:blipFill>
        <p:spPr>
          <a:xfrm>
            <a:off x="9259200" y="1571040"/>
            <a:ext cx="200160" cy="200160"/>
          </a:xfrm>
          <a:prstGeom prst="rect">
            <a:avLst/>
          </a:prstGeom>
          <a:noFill/>
          <a:ln w="0">
            <a:noFill/>
          </a:ln>
        </p:spPr>
      </p:pic>
      <p:sp>
        <p:nvSpPr>
          <p:cNvPr id="224" name=""/>
          <p:cNvSpPr txBox="1"/>
          <p:nvPr/>
        </p:nvSpPr>
        <p:spPr>
          <a:xfrm>
            <a:off x="6418080" y="2018880"/>
            <a:ext cx="537120" cy="169560"/>
          </a:xfrm>
          <a:prstGeom prst="rect">
            <a:avLst/>
          </a:prstGeom>
          <a:noFill/>
          <a:ln w="0">
            <a:noFill/>
          </a:ln>
        </p:spPr>
        <p:txBody>
          <a:bodyPr wrap="none" lIns="0" rIns="0" tIns="0" bIns="0" anchor="t">
            <a:spAutoFit/>
          </a:bodyPr>
          <a:p>
            <a:r>
              <a:rPr b="0" lang="zh-CN" sz="1050" strike="noStrike" u="none">
                <a:solidFill>
                  <a:srgbClr val="d97706"/>
                </a:solidFill>
                <a:effectLst/>
                <a:uFillTx/>
                <a:latin typeface="WenQuanYiZenHei"/>
                <a:ea typeface="WenQuanYiZenHei"/>
              </a:rPr>
              <a:t>状态恢复</a:t>
            </a:r>
            <a:endParaRPr b="0" lang="en-US" sz="1050" strike="noStrike" u="none">
              <a:solidFill>
                <a:srgbClr val="000000"/>
              </a:solidFill>
              <a:effectLst/>
              <a:uFillTx/>
              <a:latin typeface="Times New Roman"/>
            </a:endParaRPr>
          </a:p>
        </p:txBody>
      </p:sp>
      <p:sp>
        <p:nvSpPr>
          <p:cNvPr id="225" name=""/>
          <p:cNvSpPr/>
          <p:nvPr/>
        </p:nvSpPr>
        <p:spPr>
          <a:xfrm>
            <a:off x="551520" y="2540160"/>
            <a:ext cx="4696560" cy="1103400"/>
          </a:xfrm>
          <a:custGeom>
            <a:avLst/>
            <a:gdLst/>
            <a:ahLst/>
            <a:rect l="0" t="0" r="r" b="b"/>
            <a:pathLst>
              <a:path w="13046" h="3065">
                <a:moveTo>
                  <a:pt x="0" y="2880"/>
                </a:moveTo>
                <a:lnTo>
                  <a:pt x="0" y="186"/>
                </a:lnTo>
                <a:cubicBezTo>
                  <a:pt x="0" y="174"/>
                  <a:pt x="0" y="162"/>
                  <a:pt x="2" y="150"/>
                </a:cubicBezTo>
                <a:cubicBezTo>
                  <a:pt x="4" y="138"/>
                  <a:pt x="7" y="126"/>
                  <a:pt x="10" y="115"/>
                </a:cubicBezTo>
                <a:cubicBezTo>
                  <a:pt x="14" y="104"/>
                  <a:pt x="18" y="93"/>
                  <a:pt x="23" y="83"/>
                </a:cubicBezTo>
                <a:cubicBezTo>
                  <a:pt x="28" y="73"/>
                  <a:pt x="34" y="63"/>
                  <a:pt x="40" y="55"/>
                </a:cubicBezTo>
                <a:cubicBezTo>
                  <a:pt x="47" y="46"/>
                  <a:pt x="54" y="38"/>
                  <a:pt x="61" y="32"/>
                </a:cubicBezTo>
                <a:cubicBezTo>
                  <a:pt x="69" y="25"/>
                  <a:pt x="77" y="19"/>
                  <a:pt x="86" y="14"/>
                </a:cubicBezTo>
                <a:cubicBezTo>
                  <a:pt x="94" y="10"/>
                  <a:pt x="103" y="6"/>
                  <a:pt x="112" y="4"/>
                </a:cubicBezTo>
                <a:cubicBezTo>
                  <a:pt x="121" y="1"/>
                  <a:pt x="130" y="0"/>
                  <a:pt x="139" y="0"/>
                </a:cubicBezTo>
                <a:lnTo>
                  <a:pt x="12861" y="0"/>
                </a:lnTo>
                <a:cubicBezTo>
                  <a:pt x="12873" y="0"/>
                  <a:pt x="12885" y="1"/>
                  <a:pt x="12897" y="4"/>
                </a:cubicBezTo>
                <a:cubicBezTo>
                  <a:pt x="12909" y="6"/>
                  <a:pt x="12920" y="10"/>
                  <a:pt x="12932" y="14"/>
                </a:cubicBezTo>
                <a:cubicBezTo>
                  <a:pt x="12943" y="19"/>
                  <a:pt x="12954" y="25"/>
                  <a:pt x="12964" y="32"/>
                </a:cubicBezTo>
                <a:cubicBezTo>
                  <a:pt x="12974" y="38"/>
                  <a:pt x="12983" y="46"/>
                  <a:pt x="12992" y="55"/>
                </a:cubicBezTo>
                <a:cubicBezTo>
                  <a:pt x="13001" y="63"/>
                  <a:pt x="13008" y="73"/>
                  <a:pt x="13015" y="83"/>
                </a:cubicBezTo>
                <a:cubicBezTo>
                  <a:pt x="13022" y="93"/>
                  <a:pt x="13027" y="104"/>
                  <a:pt x="13032" y="115"/>
                </a:cubicBezTo>
                <a:cubicBezTo>
                  <a:pt x="13037" y="126"/>
                  <a:pt x="13040" y="138"/>
                  <a:pt x="13043" y="150"/>
                </a:cubicBezTo>
                <a:cubicBezTo>
                  <a:pt x="13045" y="162"/>
                  <a:pt x="13046" y="174"/>
                  <a:pt x="13046" y="186"/>
                </a:cubicBezTo>
                <a:lnTo>
                  <a:pt x="13046" y="2880"/>
                </a:lnTo>
                <a:cubicBezTo>
                  <a:pt x="13046" y="2892"/>
                  <a:pt x="13045" y="2904"/>
                  <a:pt x="13043" y="2916"/>
                </a:cubicBezTo>
                <a:cubicBezTo>
                  <a:pt x="13040" y="2928"/>
                  <a:pt x="13037" y="2939"/>
                  <a:pt x="13032" y="2951"/>
                </a:cubicBezTo>
                <a:cubicBezTo>
                  <a:pt x="13027" y="2962"/>
                  <a:pt x="13022" y="2973"/>
                  <a:pt x="13015" y="2983"/>
                </a:cubicBezTo>
                <a:cubicBezTo>
                  <a:pt x="13008" y="2993"/>
                  <a:pt x="13001" y="3002"/>
                  <a:pt x="12992" y="3011"/>
                </a:cubicBezTo>
                <a:cubicBezTo>
                  <a:pt x="12983" y="3020"/>
                  <a:pt x="12974" y="3027"/>
                  <a:pt x="12964" y="3034"/>
                </a:cubicBezTo>
                <a:cubicBezTo>
                  <a:pt x="12954" y="3041"/>
                  <a:pt x="12943" y="3047"/>
                  <a:pt x="12932" y="3051"/>
                </a:cubicBezTo>
                <a:cubicBezTo>
                  <a:pt x="12920" y="3056"/>
                  <a:pt x="12909" y="3059"/>
                  <a:pt x="12897" y="3062"/>
                </a:cubicBezTo>
                <a:cubicBezTo>
                  <a:pt x="12885" y="3064"/>
                  <a:pt x="12873" y="3065"/>
                  <a:pt x="12861" y="3065"/>
                </a:cubicBezTo>
                <a:lnTo>
                  <a:pt x="139" y="3065"/>
                </a:lnTo>
                <a:cubicBezTo>
                  <a:pt x="130" y="3065"/>
                  <a:pt x="121" y="3064"/>
                  <a:pt x="112" y="3062"/>
                </a:cubicBezTo>
                <a:cubicBezTo>
                  <a:pt x="103" y="3059"/>
                  <a:pt x="94" y="3056"/>
                  <a:pt x="86" y="3051"/>
                </a:cubicBezTo>
                <a:cubicBezTo>
                  <a:pt x="77" y="3047"/>
                  <a:pt x="69" y="3041"/>
                  <a:pt x="61" y="3034"/>
                </a:cubicBezTo>
                <a:cubicBezTo>
                  <a:pt x="54" y="3027"/>
                  <a:pt x="47" y="3020"/>
                  <a:pt x="40" y="3011"/>
                </a:cubicBezTo>
                <a:cubicBezTo>
                  <a:pt x="34" y="3002"/>
                  <a:pt x="28" y="2993"/>
                  <a:pt x="23" y="2983"/>
                </a:cubicBezTo>
                <a:cubicBezTo>
                  <a:pt x="18" y="2973"/>
                  <a:pt x="14" y="2962"/>
                  <a:pt x="10" y="2951"/>
                </a:cubicBezTo>
                <a:cubicBezTo>
                  <a:pt x="7" y="2939"/>
                  <a:pt x="4" y="2928"/>
                  <a:pt x="2" y="2916"/>
                </a:cubicBezTo>
                <a:cubicBezTo>
                  <a:pt x="0" y="2904"/>
                  <a:pt x="0" y="2892"/>
                  <a:pt x="0" y="288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26" name=""/>
          <p:cNvSpPr/>
          <p:nvPr/>
        </p:nvSpPr>
        <p:spPr>
          <a:xfrm>
            <a:off x="534600" y="2540160"/>
            <a:ext cx="67320" cy="1103400"/>
          </a:xfrm>
          <a:custGeom>
            <a:avLst/>
            <a:gdLst/>
            <a:ahLst/>
            <a:rect l="0" t="0" r="r" b="b"/>
            <a:pathLst>
              <a:path w="187" h="3065">
                <a:moveTo>
                  <a:pt x="0" y="0"/>
                </a:moveTo>
                <a:lnTo>
                  <a:pt x="187" y="0"/>
                </a:lnTo>
                <a:lnTo>
                  <a:pt x="187" y="3065"/>
                </a:lnTo>
                <a:lnTo>
                  <a:pt x="0" y="3065"/>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227" name="" descr=""/>
          <p:cNvPicPr/>
          <p:nvPr/>
        </p:nvPicPr>
        <p:blipFill>
          <a:blip r:embed="rId7"/>
          <a:stretch/>
        </p:blipFill>
        <p:spPr>
          <a:xfrm>
            <a:off x="735480" y="2724120"/>
            <a:ext cx="217080" cy="250200"/>
          </a:xfrm>
          <a:prstGeom prst="rect">
            <a:avLst/>
          </a:prstGeom>
          <a:noFill/>
          <a:ln w="0">
            <a:noFill/>
          </a:ln>
        </p:spPr>
      </p:pic>
      <p:sp>
        <p:nvSpPr>
          <p:cNvPr id="228" name=""/>
          <p:cNvSpPr txBox="1"/>
          <p:nvPr/>
        </p:nvSpPr>
        <p:spPr>
          <a:xfrm>
            <a:off x="9092160" y="2018880"/>
            <a:ext cx="537120" cy="169560"/>
          </a:xfrm>
          <a:prstGeom prst="rect">
            <a:avLst/>
          </a:prstGeom>
          <a:noFill/>
          <a:ln w="0">
            <a:noFill/>
          </a:ln>
        </p:spPr>
        <p:txBody>
          <a:bodyPr wrap="none" lIns="0" rIns="0" tIns="0" bIns="0" anchor="t">
            <a:spAutoFit/>
          </a:bodyPr>
          <a:p>
            <a:r>
              <a:rPr b="0" lang="zh-CN" sz="1050" strike="noStrike" u="none">
                <a:solidFill>
                  <a:srgbClr val="059669"/>
                </a:solidFill>
                <a:effectLst/>
                <a:uFillTx/>
                <a:latin typeface="WenQuanYiZenHei"/>
                <a:ea typeface="WenQuanYiZenHei"/>
              </a:rPr>
              <a:t>继续服务</a:t>
            </a:r>
            <a:endParaRPr b="0" lang="en-US" sz="1050" strike="noStrike" u="none">
              <a:solidFill>
                <a:srgbClr val="000000"/>
              </a:solidFill>
              <a:effectLst/>
              <a:uFillTx/>
              <a:latin typeface="Times New Roman"/>
            </a:endParaRPr>
          </a:p>
        </p:txBody>
      </p:sp>
      <p:pic>
        <p:nvPicPr>
          <p:cNvPr id="229" name="" descr=""/>
          <p:cNvPicPr/>
          <p:nvPr/>
        </p:nvPicPr>
        <p:blipFill>
          <a:blip r:embed="rId8"/>
          <a:stretch/>
        </p:blipFill>
        <p:spPr>
          <a:xfrm>
            <a:off x="1086480" y="3058560"/>
            <a:ext cx="100080" cy="100080"/>
          </a:xfrm>
          <a:prstGeom prst="rect">
            <a:avLst/>
          </a:prstGeom>
          <a:noFill/>
          <a:ln w="0">
            <a:noFill/>
          </a:ln>
        </p:spPr>
      </p:pic>
      <p:sp>
        <p:nvSpPr>
          <p:cNvPr id="230" name=""/>
          <p:cNvSpPr txBox="1"/>
          <p:nvPr/>
        </p:nvSpPr>
        <p:spPr>
          <a:xfrm>
            <a:off x="1086480" y="2721960"/>
            <a:ext cx="1174320" cy="212400"/>
          </a:xfrm>
          <a:prstGeom prst="rect">
            <a:avLst/>
          </a:prstGeom>
          <a:noFill/>
          <a:ln w="0">
            <a:noFill/>
          </a:ln>
        </p:spPr>
        <p:txBody>
          <a:bodyPr wrap="none" lIns="0" rIns="0" tIns="0" bIns="0" anchor="t">
            <a:spAutoFit/>
          </a:bodyPr>
          <a:p>
            <a:r>
              <a:rPr b="0" lang="zh-CN" sz="1320" strike="noStrike" u="none">
                <a:solidFill>
                  <a:srgbClr val="1e40af"/>
                </a:solidFill>
                <a:effectLst/>
                <a:uFillTx/>
                <a:latin typeface="WenQuanYiZenHei"/>
                <a:ea typeface="WenQuanYiZenHei"/>
              </a:rPr>
              <a:t>会话状态序列化</a:t>
            </a:r>
            <a:endParaRPr b="0" lang="en-US" sz="1320" strike="noStrike" u="none">
              <a:solidFill>
                <a:srgbClr val="000000"/>
              </a:solidFill>
              <a:effectLst/>
              <a:uFillTx/>
              <a:latin typeface="Times New Roman"/>
            </a:endParaRPr>
          </a:p>
        </p:txBody>
      </p:sp>
      <p:pic>
        <p:nvPicPr>
          <p:cNvPr id="231" name="" descr=""/>
          <p:cNvPicPr/>
          <p:nvPr/>
        </p:nvPicPr>
        <p:blipFill>
          <a:blip r:embed="rId9"/>
          <a:stretch/>
        </p:blipFill>
        <p:spPr>
          <a:xfrm>
            <a:off x="1086480" y="3326040"/>
            <a:ext cx="100080" cy="100080"/>
          </a:xfrm>
          <a:prstGeom prst="rect">
            <a:avLst/>
          </a:prstGeom>
          <a:noFill/>
          <a:ln w="0">
            <a:noFill/>
          </a:ln>
        </p:spPr>
      </p:pic>
      <p:sp>
        <p:nvSpPr>
          <p:cNvPr id="232" name=""/>
          <p:cNvSpPr txBox="1"/>
          <p:nvPr/>
        </p:nvSpPr>
        <p:spPr>
          <a:xfrm>
            <a:off x="1253520" y="3021840"/>
            <a:ext cx="25488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将内存中的会话对象序列化为可持久化格式</a:t>
            </a:r>
            <a:endParaRPr b="0" lang="en-US" sz="1050" strike="noStrike" u="none">
              <a:solidFill>
                <a:srgbClr val="000000"/>
              </a:solidFill>
              <a:effectLst/>
              <a:uFillTx/>
              <a:latin typeface="Times New Roman"/>
            </a:endParaRPr>
          </a:p>
        </p:txBody>
      </p:sp>
      <p:sp>
        <p:nvSpPr>
          <p:cNvPr id="233" name=""/>
          <p:cNvSpPr/>
          <p:nvPr/>
        </p:nvSpPr>
        <p:spPr>
          <a:xfrm>
            <a:off x="5465160" y="2540160"/>
            <a:ext cx="4696920" cy="1103400"/>
          </a:xfrm>
          <a:custGeom>
            <a:avLst/>
            <a:gdLst/>
            <a:ahLst/>
            <a:rect l="0" t="0" r="r" b="b"/>
            <a:pathLst>
              <a:path w="13047" h="3065">
                <a:moveTo>
                  <a:pt x="0" y="2880"/>
                </a:moveTo>
                <a:lnTo>
                  <a:pt x="0" y="186"/>
                </a:lnTo>
                <a:cubicBezTo>
                  <a:pt x="0" y="174"/>
                  <a:pt x="1" y="162"/>
                  <a:pt x="3" y="150"/>
                </a:cubicBezTo>
                <a:cubicBezTo>
                  <a:pt x="4" y="138"/>
                  <a:pt x="7" y="126"/>
                  <a:pt x="10" y="115"/>
                </a:cubicBezTo>
                <a:cubicBezTo>
                  <a:pt x="14" y="104"/>
                  <a:pt x="18" y="93"/>
                  <a:pt x="23" y="83"/>
                </a:cubicBezTo>
                <a:cubicBezTo>
                  <a:pt x="28" y="73"/>
                  <a:pt x="34" y="63"/>
                  <a:pt x="41" y="55"/>
                </a:cubicBezTo>
                <a:cubicBezTo>
                  <a:pt x="47" y="46"/>
                  <a:pt x="54" y="38"/>
                  <a:pt x="62" y="32"/>
                </a:cubicBezTo>
                <a:cubicBezTo>
                  <a:pt x="69" y="25"/>
                  <a:pt x="77" y="19"/>
                  <a:pt x="86" y="14"/>
                </a:cubicBezTo>
                <a:cubicBezTo>
                  <a:pt x="94" y="10"/>
                  <a:pt x="103" y="6"/>
                  <a:pt x="112" y="4"/>
                </a:cubicBezTo>
                <a:cubicBezTo>
                  <a:pt x="121" y="1"/>
                  <a:pt x="130" y="0"/>
                  <a:pt x="139" y="0"/>
                </a:cubicBezTo>
                <a:lnTo>
                  <a:pt x="12861" y="0"/>
                </a:lnTo>
                <a:cubicBezTo>
                  <a:pt x="12873" y="0"/>
                  <a:pt x="12885" y="1"/>
                  <a:pt x="12897" y="4"/>
                </a:cubicBezTo>
                <a:cubicBezTo>
                  <a:pt x="12909" y="6"/>
                  <a:pt x="12921" y="10"/>
                  <a:pt x="12932" y="14"/>
                </a:cubicBezTo>
                <a:cubicBezTo>
                  <a:pt x="12943" y="19"/>
                  <a:pt x="12954" y="25"/>
                  <a:pt x="12964" y="32"/>
                </a:cubicBezTo>
                <a:cubicBezTo>
                  <a:pt x="12974" y="38"/>
                  <a:pt x="12984" y="46"/>
                  <a:pt x="12992" y="55"/>
                </a:cubicBezTo>
                <a:cubicBezTo>
                  <a:pt x="13001" y="63"/>
                  <a:pt x="13008" y="73"/>
                  <a:pt x="13015" y="83"/>
                </a:cubicBezTo>
                <a:cubicBezTo>
                  <a:pt x="13022" y="93"/>
                  <a:pt x="13028" y="104"/>
                  <a:pt x="13032" y="115"/>
                </a:cubicBezTo>
                <a:cubicBezTo>
                  <a:pt x="13037" y="126"/>
                  <a:pt x="13041" y="138"/>
                  <a:pt x="13043" y="150"/>
                </a:cubicBezTo>
                <a:cubicBezTo>
                  <a:pt x="13045" y="162"/>
                  <a:pt x="13047" y="174"/>
                  <a:pt x="13047" y="186"/>
                </a:cubicBezTo>
                <a:lnTo>
                  <a:pt x="13047" y="2880"/>
                </a:lnTo>
                <a:cubicBezTo>
                  <a:pt x="13047" y="2892"/>
                  <a:pt x="13045" y="2904"/>
                  <a:pt x="13043" y="2916"/>
                </a:cubicBezTo>
                <a:cubicBezTo>
                  <a:pt x="13041" y="2928"/>
                  <a:pt x="13037" y="2939"/>
                  <a:pt x="13032" y="2951"/>
                </a:cubicBezTo>
                <a:cubicBezTo>
                  <a:pt x="13028" y="2962"/>
                  <a:pt x="13022" y="2973"/>
                  <a:pt x="13015" y="2983"/>
                </a:cubicBezTo>
                <a:cubicBezTo>
                  <a:pt x="13008" y="2993"/>
                  <a:pt x="13001" y="3002"/>
                  <a:pt x="12992" y="3011"/>
                </a:cubicBezTo>
                <a:cubicBezTo>
                  <a:pt x="12984" y="3020"/>
                  <a:pt x="12974" y="3027"/>
                  <a:pt x="12964" y="3034"/>
                </a:cubicBezTo>
                <a:cubicBezTo>
                  <a:pt x="12954" y="3041"/>
                  <a:pt x="12943" y="3047"/>
                  <a:pt x="12932" y="3051"/>
                </a:cubicBezTo>
                <a:cubicBezTo>
                  <a:pt x="12921" y="3056"/>
                  <a:pt x="12909" y="3059"/>
                  <a:pt x="12897" y="3062"/>
                </a:cubicBezTo>
                <a:cubicBezTo>
                  <a:pt x="12885" y="3064"/>
                  <a:pt x="12873" y="3065"/>
                  <a:pt x="12861" y="3065"/>
                </a:cubicBezTo>
                <a:lnTo>
                  <a:pt x="139" y="3065"/>
                </a:lnTo>
                <a:cubicBezTo>
                  <a:pt x="130" y="3065"/>
                  <a:pt x="121" y="3064"/>
                  <a:pt x="112" y="3062"/>
                </a:cubicBezTo>
                <a:cubicBezTo>
                  <a:pt x="103" y="3059"/>
                  <a:pt x="94" y="3056"/>
                  <a:pt x="86" y="3051"/>
                </a:cubicBezTo>
                <a:cubicBezTo>
                  <a:pt x="77" y="3047"/>
                  <a:pt x="69" y="3041"/>
                  <a:pt x="62" y="3034"/>
                </a:cubicBezTo>
                <a:cubicBezTo>
                  <a:pt x="54" y="3027"/>
                  <a:pt x="47" y="3020"/>
                  <a:pt x="41" y="3011"/>
                </a:cubicBezTo>
                <a:cubicBezTo>
                  <a:pt x="34" y="3002"/>
                  <a:pt x="28" y="2993"/>
                  <a:pt x="23" y="2983"/>
                </a:cubicBezTo>
                <a:cubicBezTo>
                  <a:pt x="18" y="2973"/>
                  <a:pt x="14" y="2962"/>
                  <a:pt x="10" y="2951"/>
                </a:cubicBezTo>
                <a:cubicBezTo>
                  <a:pt x="7" y="2939"/>
                  <a:pt x="4" y="2928"/>
                  <a:pt x="3" y="2916"/>
                </a:cubicBezTo>
                <a:cubicBezTo>
                  <a:pt x="1" y="2904"/>
                  <a:pt x="0" y="2892"/>
                  <a:pt x="0" y="288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34" name=""/>
          <p:cNvSpPr/>
          <p:nvPr/>
        </p:nvSpPr>
        <p:spPr>
          <a:xfrm>
            <a:off x="5448240" y="2540160"/>
            <a:ext cx="67320" cy="1103400"/>
          </a:xfrm>
          <a:custGeom>
            <a:avLst/>
            <a:gdLst/>
            <a:ahLst/>
            <a:rect l="0" t="0" r="r" b="b"/>
            <a:pathLst>
              <a:path w="187" h="3065">
                <a:moveTo>
                  <a:pt x="0" y="0"/>
                </a:moveTo>
                <a:lnTo>
                  <a:pt x="187" y="0"/>
                </a:lnTo>
                <a:lnTo>
                  <a:pt x="187" y="3065"/>
                </a:lnTo>
                <a:lnTo>
                  <a:pt x="0" y="3065"/>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235" name="" descr=""/>
          <p:cNvPicPr/>
          <p:nvPr/>
        </p:nvPicPr>
        <p:blipFill>
          <a:blip r:embed="rId10"/>
          <a:stretch/>
        </p:blipFill>
        <p:spPr>
          <a:xfrm>
            <a:off x="5649120" y="2724120"/>
            <a:ext cx="217080" cy="250200"/>
          </a:xfrm>
          <a:prstGeom prst="rect">
            <a:avLst/>
          </a:prstGeom>
          <a:noFill/>
          <a:ln w="0">
            <a:noFill/>
          </a:ln>
        </p:spPr>
      </p:pic>
      <p:sp>
        <p:nvSpPr>
          <p:cNvPr id="236" name=""/>
          <p:cNvSpPr txBox="1"/>
          <p:nvPr/>
        </p:nvSpPr>
        <p:spPr>
          <a:xfrm>
            <a:off x="1253520" y="3288960"/>
            <a:ext cx="3085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在关键操作点进行快照，存储到分布式缓存或数据库</a:t>
            </a:r>
            <a:endParaRPr b="0" lang="en-US" sz="1050" strike="noStrike" u="none">
              <a:solidFill>
                <a:srgbClr val="000000"/>
              </a:solidFill>
              <a:effectLst/>
              <a:uFillTx/>
              <a:latin typeface="Times New Roman"/>
            </a:endParaRPr>
          </a:p>
        </p:txBody>
      </p:sp>
      <p:pic>
        <p:nvPicPr>
          <p:cNvPr id="237" name="" descr=""/>
          <p:cNvPicPr/>
          <p:nvPr/>
        </p:nvPicPr>
        <p:blipFill>
          <a:blip r:embed="rId11"/>
          <a:stretch/>
        </p:blipFill>
        <p:spPr>
          <a:xfrm>
            <a:off x="6000120" y="3058560"/>
            <a:ext cx="100080" cy="100080"/>
          </a:xfrm>
          <a:prstGeom prst="rect">
            <a:avLst/>
          </a:prstGeom>
          <a:noFill/>
          <a:ln w="0">
            <a:noFill/>
          </a:ln>
        </p:spPr>
      </p:pic>
      <p:sp>
        <p:nvSpPr>
          <p:cNvPr id="238" name=""/>
          <p:cNvSpPr txBox="1"/>
          <p:nvPr/>
        </p:nvSpPr>
        <p:spPr>
          <a:xfrm>
            <a:off x="6000120" y="2721960"/>
            <a:ext cx="671400" cy="212400"/>
          </a:xfrm>
          <a:prstGeom prst="rect">
            <a:avLst/>
          </a:prstGeom>
          <a:noFill/>
          <a:ln w="0">
            <a:noFill/>
          </a:ln>
        </p:spPr>
        <p:txBody>
          <a:bodyPr wrap="none" lIns="0" rIns="0" tIns="0" bIns="0" anchor="t">
            <a:spAutoFit/>
          </a:bodyPr>
          <a:p>
            <a:r>
              <a:rPr b="0" lang="zh-CN" sz="1320" strike="noStrike" u="none">
                <a:solidFill>
                  <a:srgbClr val="1e40af"/>
                </a:solidFill>
                <a:effectLst/>
                <a:uFillTx/>
                <a:latin typeface="WenQuanYiZenHei"/>
                <a:ea typeface="WenQuanYiZenHei"/>
              </a:rPr>
              <a:t>事务日志</a:t>
            </a:r>
            <a:endParaRPr b="0" lang="en-US" sz="1320" strike="noStrike" u="none">
              <a:solidFill>
                <a:srgbClr val="000000"/>
              </a:solidFill>
              <a:effectLst/>
              <a:uFillTx/>
              <a:latin typeface="Times New Roman"/>
            </a:endParaRPr>
          </a:p>
        </p:txBody>
      </p:sp>
      <p:pic>
        <p:nvPicPr>
          <p:cNvPr id="239" name="" descr=""/>
          <p:cNvPicPr/>
          <p:nvPr/>
        </p:nvPicPr>
        <p:blipFill>
          <a:blip r:embed="rId12"/>
          <a:stretch/>
        </p:blipFill>
        <p:spPr>
          <a:xfrm>
            <a:off x="6000120" y="3326040"/>
            <a:ext cx="100080" cy="100080"/>
          </a:xfrm>
          <a:prstGeom prst="rect">
            <a:avLst/>
          </a:prstGeom>
          <a:noFill/>
          <a:ln w="0">
            <a:noFill/>
          </a:ln>
        </p:spPr>
      </p:pic>
      <p:sp>
        <p:nvSpPr>
          <p:cNvPr id="240" name=""/>
          <p:cNvSpPr txBox="1"/>
          <p:nvPr/>
        </p:nvSpPr>
        <p:spPr>
          <a:xfrm>
            <a:off x="6167160" y="3021840"/>
            <a:ext cx="18781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记录所有修改数据库状态的操作</a:t>
            </a:r>
            <a:endParaRPr b="0" lang="en-US" sz="1050" strike="noStrike" u="none">
              <a:solidFill>
                <a:srgbClr val="000000"/>
              </a:solidFill>
              <a:effectLst/>
              <a:uFillTx/>
              <a:latin typeface="Times New Roman"/>
            </a:endParaRPr>
          </a:p>
        </p:txBody>
      </p:sp>
      <p:sp>
        <p:nvSpPr>
          <p:cNvPr id="241" name=""/>
          <p:cNvSpPr/>
          <p:nvPr/>
        </p:nvSpPr>
        <p:spPr>
          <a:xfrm>
            <a:off x="551520" y="3844080"/>
            <a:ext cx="4696560" cy="1103400"/>
          </a:xfrm>
          <a:custGeom>
            <a:avLst/>
            <a:gdLst/>
            <a:ahLst/>
            <a:rect l="0" t="0" r="r" b="b"/>
            <a:pathLst>
              <a:path w="13046" h="3065">
                <a:moveTo>
                  <a:pt x="0" y="2879"/>
                </a:moveTo>
                <a:lnTo>
                  <a:pt x="0" y="186"/>
                </a:lnTo>
                <a:cubicBezTo>
                  <a:pt x="0" y="174"/>
                  <a:pt x="0" y="162"/>
                  <a:pt x="2" y="150"/>
                </a:cubicBezTo>
                <a:cubicBezTo>
                  <a:pt x="4" y="138"/>
                  <a:pt x="7" y="126"/>
                  <a:pt x="10" y="115"/>
                </a:cubicBezTo>
                <a:cubicBezTo>
                  <a:pt x="14" y="104"/>
                  <a:pt x="18" y="93"/>
                  <a:pt x="23" y="83"/>
                </a:cubicBezTo>
                <a:cubicBezTo>
                  <a:pt x="28" y="73"/>
                  <a:pt x="34" y="64"/>
                  <a:pt x="40" y="55"/>
                </a:cubicBezTo>
                <a:cubicBezTo>
                  <a:pt x="47" y="45"/>
                  <a:pt x="54" y="38"/>
                  <a:pt x="61" y="31"/>
                </a:cubicBezTo>
                <a:cubicBezTo>
                  <a:pt x="69" y="24"/>
                  <a:pt x="77" y="18"/>
                  <a:pt x="86" y="14"/>
                </a:cubicBezTo>
                <a:cubicBezTo>
                  <a:pt x="94" y="9"/>
                  <a:pt x="103" y="5"/>
                  <a:pt x="112" y="3"/>
                </a:cubicBezTo>
                <a:cubicBezTo>
                  <a:pt x="121" y="1"/>
                  <a:pt x="130" y="0"/>
                  <a:pt x="139" y="0"/>
                </a:cubicBezTo>
                <a:lnTo>
                  <a:pt x="12861" y="0"/>
                </a:lnTo>
                <a:cubicBezTo>
                  <a:pt x="12873" y="0"/>
                  <a:pt x="12885" y="1"/>
                  <a:pt x="12897" y="3"/>
                </a:cubicBezTo>
                <a:cubicBezTo>
                  <a:pt x="12909" y="5"/>
                  <a:pt x="12920" y="9"/>
                  <a:pt x="12932" y="14"/>
                </a:cubicBezTo>
                <a:cubicBezTo>
                  <a:pt x="12943" y="18"/>
                  <a:pt x="12954" y="24"/>
                  <a:pt x="12964" y="31"/>
                </a:cubicBezTo>
                <a:cubicBezTo>
                  <a:pt x="12974" y="38"/>
                  <a:pt x="12983" y="45"/>
                  <a:pt x="12992" y="55"/>
                </a:cubicBezTo>
                <a:cubicBezTo>
                  <a:pt x="13001" y="64"/>
                  <a:pt x="13008" y="73"/>
                  <a:pt x="13015" y="83"/>
                </a:cubicBezTo>
                <a:cubicBezTo>
                  <a:pt x="13022" y="93"/>
                  <a:pt x="13027" y="104"/>
                  <a:pt x="13032" y="115"/>
                </a:cubicBezTo>
                <a:cubicBezTo>
                  <a:pt x="13037" y="126"/>
                  <a:pt x="13040" y="138"/>
                  <a:pt x="13043" y="150"/>
                </a:cubicBezTo>
                <a:cubicBezTo>
                  <a:pt x="13045" y="162"/>
                  <a:pt x="13046" y="174"/>
                  <a:pt x="13046" y="186"/>
                </a:cubicBezTo>
                <a:lnTo>
                  <a:pt x="13046" y="2879"/>
                </a:lnTo>
                <a:cubicBezTo>
                  <a:pt x="13046" y="2891"/>
                  <a:pt x="13045" y="2903"/>
                  <a:pt x="13043" y="2915"/>
                </a:cubicBezTo>
                <a:cubicBezTo>
                  <a:pt x="13040" y="2927"/>
                  <a:pt x="13037" y="2939"/>
                  <a:pt x="13032" y="2950"/>
                </a:cubicBezTo>
                <a:cubicBezTo>
                  <a:pt x="13027" y="2961"/>
                  <a:pt x="13022" y="2972"/>
                  <a:pt x="13015" y="2982"/>
                </a:cubicBezTo>
                <a:cubicBezTo>
                  <a:pt x="13008" y="2992"/>
                  <a:pt x="13001" y="3002"/>
                  <a:pt x="12992" y="3010"/>
                </a:cubicBezTo>
                <a:cubicBezTo>
                  <a:pt x="12983" y="3019"/>
                  <a:pt x="12974" y="3027"/>
                  <a:pt x="12964" y="3033"/>
                </a:cubicBezTo>
                <a:cubicBezTo>
                  <a:pt x="12954" y="3040"/>
                  <a:pt x="12943" y="3046"/>
                  <a:pt x="12932" y="3050"/>
                </a:cubicBezTo>
                <a:cubicBezTo>
                  <a:pt x="12920" y="3055"/>
                  <a:pt x="12909" y="3059"/>
                  <a:pt x="12897" y="3061"/>
                </a:cubicBezTo>
                <a:cubicBezTo>
                  <a:pt x="12885" y="3063"/>
                  <a:pt x="12873" y="3065"/>
                  <a:pt x="12861" y="3065"/>
                </a:cubicBezTo>
                <a:lnTo>
                  <a:pt x="139" y="3065"/>
                </a:lnTo>
                <a:cubicBezTo>
                  <a:pt x="130" y="3065"/>
                  <a:pt x="121" y="3063"/>
                  <a:pt x="112" y="3061"/>
                </a:cubicBezTo>
                <a:cubicBezTo>
                  <a:pt x="103" y="3059"/>
                  <a:pt x="94" y="3055"/>
                  <a:pt x="86" y="3050"/>
                </a:cubicBezTo>
                <a:cubicBezTo>
                  <a:pt x="77" y="3046"/>
                  <a:pt x="69" y="3040"/>
                  <a:pt x="61" y="3033"/>
                </a:cubicBezTo>
                <a:cubicBezTo>
                  <a:pt x="54" y="3027"/>
                  <a:pt x="47" y="3019"/>
                  <a:pt x="40" y="3010"/>
                </a:cubicBezTo>
                <a:cubicBezTo>
                  <a:pt x="34" y="3002"/>
                  <a:pt x="28" y="2992"/>
                  <a:pt x="23" y="2982"/>
                </a:cubicBezTo>
                <a:cubicBezTo>
                  <a:pt x="18" y="2972"/>
                  <a:pt x="14" y="2961"/>
                  <a:pt x="10" y="2950"/>
                </a:cubicBezTo>
                <a:cubicBezTo>
                  <a:pt x="7" y="2939"/>
                  <a:pt x="4" y="2927"/>
                  <a:pt x="2" y="2915"/>
                </a:cubicBezTo>
                <a:cubicBezTo>
                  <a:pt x="0" y="2903"/>
                  <a:pt x="0" y="2891"/>
                  <a:pt x="0" y="2879"/>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42" name=""/>
          <p:cNvSpPr/>
          <p:nvPr/>
        </p:nvSpPr>
        <p:spPr>
          <a:xfrm>
            <a:off x="534600" y="3844080"/>
            <a:ext cx="67320" cy="1103400"/>
          </a:xfrm>
          <a:custGeom>
            <a:avLst/>
            <a:gdLst/>
            <a:ahLst/>
            <a:rect l="0" t="0" r="r" b="b"/>
            <a:pathLst>
              <a:path w="187" h="3065">
                <a:moveTo>
                  <a:pt x="0" y="0"/>
                </a:moveTo>
                <a:lnTo>
                  <a:pt x="187" y="0"/>
                </a:lnTo>
                <a:lnTo>
                  <a:pt x="187" y="3065"/>
                </a:lnTo>
                <a:lnTo>
                  <a:pt x="0" y="3065"/>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243" name="" descr=""/>
          <p:cNvPicPr/>
          <p:nvPr/>
        </p:nvPicPr>
        <p:blipFill>
          <a:blip r:embed="rId13"/>
          <a:stretch/>
        </p:blipFill>
        <p:spPr>
          <a:xfrm>
            <a:off x="735480" y="4028040"/>
            <a:ext cx="250200" cy="250200"/>
          </a:xfrm>
          <a:prstGeom prst="rect">
            <a:avLst/>
          </a:prstGeom>
          <a:noFill/>
          <a:ln w="0">
            <a:noFill/>
          </a:ln>
        </p:spPr>
      </p:pic>
      <p:sp>
        <p:nvSpPr>
          <p:cNvPr id="244" name=""/>
          <p:cNvSpPr txBox="1"/>
          <p:nvPr/>
        </p:nvSpPr>
        <p:spPr>
          <a:xfrm>
            <a:off x="6167160" y="3288960"/>
            <a:ext cx="24148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包含足够信息以重构事务执行时的上下文</a:t>
            </a:r>
            <a:endParaRPr b="0" lang="en-US" sz="1050" strike="noStrike" u="none">
              <a:solidFill>
                <a:srgbClr val="000000"/>
              </a:solidFill>
              <a:effectLst/>
              <a:uFillTx/>
              <a:latin typeface="Times New Roman"/>
            </a:endParaRPr>
          </a:p>
        </p:txBody>
      </p:sp>
      <p:pic>
        <p:nvPicPr>
          <p:cNvPr id="245" name="" descr=""/>
          <p:cNvPicPr/>
          <p:nvPr/>
        </p:nvPicPr>
        <p:blipFill>
          <a:blip r:embed="rId14"/>
          <a:stretch/>
        </p:blipFill>
        <p:spPr>
          <a:xfrm>
            <a:off x="1119960" y="4362120"/>
            <a:ext cx="100080" cy="100080"/>
          </a:xfrm>
          <a:prstGeom prst="rect">
            <a:avLst/>
          </a:prstGeom>
          <a:noFill/>
          <a:ln w="0">
            <a:noFill/>
          </a:ln>
        </p:spPr>
      </p:pic>
      <p:sp>
        <p:nvSpPr>
          <p:cNvPr id="246" name=""/>
          <p:cNvSpPr txBox="1"/>
          <p:nvPr/>
        </p:nvSpPr>
        <p:spPr>
          <a:xfrm>
            <a:off x="1119960" y="4025880"/>
            <a:ext cx="671400" cy="212400"/>
          </a:xfrm>
          <a:prstGeom prst="rect">
            <a:avLst/>
          </a:prstGeom>
          <a:noFill/>
          <a:ln w="0">
            <a:noFill/>
          </a:ln>
        </p:spPr>
        <p:txBody>
          <a:bodyPr wrap="none" lIns="0" rIns="0" tIns="0" bIns="0" anchor="t">
            <a:spAutoFit/>
          </a:bodyPr>
          <a:p>
            <a:r>
              <a:rPr b="0" lang="zh-CN" sz="1320" strike="noStrike" u="none">
                <a:solidFill>
                  <a:srgbClr val="1e40af"/>
                </a:solidFill>
                <a:effectLst/>
                <a:uFillTx/>
                <a:latin typeface="WenQuanYiZenHei"/>
                <a:ea typeface="WenQuanYiZenHei"/>
              </a:rPr>
              <a:t>请求重放</a:t>
            </a:r>
            <a:endParaRPr b="0" lang="en-US" sz="1320" strike="noStrike" u="none">
              <a:solidFill>
                <a:srgbClr val="000000"/>
              </a:solidFill>
              <a:effectLst/>
              <a:uFillTx/>
              <a:latin typeface="Times New Roman"/>
            </a:endParaRPr>
          </a:p>
        </p:txBody>
      </p:sp>
      <p:pic>
        <p:nvPicPr>
          <p:cNvPr id="247" name="" descr=""/>
          <p:cNvPicPr/>
          <p:nvPr/>
        </p:nvPicPr>
        <p:blipFill>
          <a:blip r:embed="rId15"/>
          <a:stretch/>
        </p:blipFill>
        <p:spPr>
          <a:xfrm>
            <a:off x="1119960" y="4629600"/>
            <a:ext cx="100080" cy="100080"/>
          </a:xfrm>
          <a:prstGeom prst="rect">
            <a:avLst/>
          </a:prstGeom>
          <a:noFill/>
          <a:ln w="0">
            <a:noFill/>
          </a:ln>
        </p:spPr>
      </p:pic>
      <p:sp>
        <p:nvSpPr>
          <p:cNvPr id="248" name=""/>
          <p:cNvSpPr txBox="1"/>
          <p:nvPr/>
        </p:nvSpPr>
        <p:spPr>
          <a:xfrm>
            <a:off x="1287000" y="4325400"/>
            <a:ext cx="26830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捕获入站请求的完整信息（参数、头信息等）</a:t>
            </a:r>
            <a:endParaRPr b="0" lang="en-US" sz="1050" strike="noStrike" u="none">
              <a:solidFill>
                <a:srgbClr val="000000"/>
              </a:solidFill>
              <a:effectLst/>
              <a:uFillTx/>
              <a:latin typeface="Times New Roman"/>
            </a:endParaRPr>
          </a:p>
        </p:txBody>
      </p:sp>
      <p:sp>
        <p:nvSpPr>
          <p:cNvPr id="249" name=""/>
          <p:cNvSpPr/>
          <p:nvPr/>
        </p:nvSpPr>
        <p:spPr>
          <a:xfrm>
            <a:off x="5465160" y="3844080"/>
            <a:ext cx="4696920" cy="1103400"/>
          </a:xfrm>
          <a:custGeom>
            <a:avLst/>
            <a:gdLst/>
            <a:ahLst/>
            <a:rect l="0" t="0" r="r" b="b"/>
            <a:pathLst>
              <a:path w="13047" h="3065">
                <a:moveTo>
                  <a:pt x="0" y="2879"/>
                </a:moveTo>
                <a:lnTo>
                  <a:pt x="0" y="186"/>
                </a:lnTo>
                <a:cubicBezTo>
                  <a:pt x="0" y="174"/>
                  <a:pt x="1" y="162"/>
                  <a:pt x="3" y="150"/>
                </a:cubicBezTo>
                <a:cubicBezTo>
                  <a:pt x="4" y="138"/>
                  <a:pt x="7" y="126"/>
                  <a:pt x="10" y="115"/>
                </a:cubicBezTo>
                <a:cubicBezTo>
                  <a:pt x="14" y="104"/>
                  <a:pt x="18" y="93"/>
                  <a:pt x="23" y="83"/>
                </a:cubicBezTo>
                <a:cubicBezTo>
                  <a:pt x="28" y="73"/>
                  <a:pt x="34" y="64"/>
                  <a:pt x="41" y="55"/>
                </a:cubicBezTo>
                <a:cubicBezTo>
                  <a:pt x="47" y="45"/>
                  <a:pt x="54" y="38"/>
                  <a:pt x="62" y="31"/>
                </a:cubicBezTo>
                <a:cubicBezTo>
                  <a:pt x="69" y="24"/>
                  <a:pt x="77" y="18"/>
                  <a:pt x="86" y="14"/>
                </a:cubicBezTo>
                <a:cubicBezTo>
                  <a:pt x="94" y="9"/>
                  <a:pt x="103" y="5"/>
                  <a:pt x="112" y="3"/>
                </a:cubicBezTo>
                <a:cubicBezTo>
                  <a:pt x="121" y="1"/>
                  <a:pt x="130" y="0"/>
                  <a:pt x="139" y="0"/>
                </a:cubicBezTo>
                <a:lnTo>
                  <a:pt x="12861" y="0"/>
                </a:lnTo>
                <a:cubicBezTo>
                  <a:pt x="12873" y="0"/>
                  <a:pt x="12885" y="1"/>
                  <a:pt x="12897" y="3"/>
                </a:cubicBezTo>
                <a:cubicBezTo>
                  <a:pt x="12909" y="5"/>
                  <a:pt x="12921" y="9"/>
                  <a:pt x="12932" y="14"/>
                </a:cubicBezTo>
                <a:cubicBezTo>
                  <a:pt x="12943" y="18"/>
                  <a:pt x="12954" y="24"/>
                  <a:pt x="12964" y="31"/>
                </a:cubicBezTo>
                <a:cubicBezTo>
                  <a:pt x="12974" y="38"/>
                  <a:pt x="12984" y="45"/>
                  <a:pt x="12992" y="55"/>
                </a:cubicBezTo>
                <a:cubicBezTo>
                  <a:pt x="13001" y="64"/>
                  <a:pt x="13008" y="73"/>
                  <a:pt x="13015" y="83"/>
                </a:cubicBezTo>
                <a:cubicBezTo>
                  <a:pt x="13022" y="93"/>
                  <a:pt x="13028" y="104"/>
                  <a:pt x="13032" y="115"/>
                </a:cubicBezTo>
                <a:cubicBezTo>
                  <a:pt x="13037" y="126"/>
                  <a:pt x="13041" y="138"/>
                  <a:pt x="13043" y="150"/>
                </a:cubicBezTo>
                <a:cubicBezTo>
                  <a:pt x="13045" y="162"/>
                  <a:pt x="13047" y="174"/>
                  <a:pt x="13047" y="186"/>
                </a:cubicBezTo>
                <a:lnTo>
                  <a:pt x="13047" y="2879"/>
                </a:lnTo>
                <a:cubicBezTo>
                  <a:pt x="13047" y="2891"/>
                  <a:pt x="13045" y="2903"/>
                  <a:pt x="13043" y="2915"/>
                </a:cubicBezTo>
                <a:cubicBezTo>
                  <a:pt x="13041" y="2927"/>
                  <a:pt x="13037" y="2939"/>
                  <a:pt x="13032" y="2950"/>
                </a:cubicBezTo>
                <a:cubicBezTo>
                  <a:pt x="13028" y="2961"/>
                  <a:pt x="13022" y="2972"/>
                  <a:pt x="13015" y="2982"/>
                </a:cubicBezTo>
                <a:cubicBezTo>
                  <a:pt x="13008" y="2992"/>
                  <a:pt x="13001" y="3002"/>
                  <a:pt x="12992" y="3010"/>
                </a:cubicBezTo>
                <a:cubicBezTo>
                  <a:pt x="12984" y="3019"/>
                  <a:pt x="12974" y="3027"/>
                  <a:pt x="12964" y="3033"/>
                </a:cubicBezTo>
                <a:cubicBezTo>
                  <a:pt x="12954" y="3040"/>
                  <a:pt x="12943" y="3046"/>
                  <a:pt x="12932" y="3050"/>
                </a:cubicBezTo>
                <a:cubicBezTo>
                  <a:pt x="12921" y="3055"/>
                  <a:pt x="12909" y="3059"/>
                  <a:pt x="12897" y="3061"/>
                </a:cubicBezTo>
                <a:cubicBezTo>
                  <a:pt x="12885" y="3063"/>
                  <a:pt x="12873" y="3065"/>
                  <a:pt x="12861" y="3065"/>
                </a:cubicBezTo>
                <a:lnTo>
                  <a:pt x="139" y="3065"/>
                </a:lnTo>
                <a:cubicBezTo>
                  <a:pt x="130" y="3065"/>
                  <a:pt x="121" y="3063"/>
                  <a:pt x="112" y="3061"/>
                </a:cubicBezTo>
                <a:cubicBezTo>
                  <a:pt x="103" y="3059"/>
                  <a:pt x="94" y="3055"/>
                  <a:pt x="86" y="3050"/>
                </a:cubicBezTo>
                <a:cubicBezTo>
                  <a:pt x="77" y="3046"/>
                  <a:pt x="69" y="3040"/>
                  <a:pt x="62" y="3033"/>
                </a:cubicBezTo>
                <a:cubicBezTo>
                  <a:pt x="54" y="3027"/>
                  <a:pt x="47" y="3019"/>
                  <a:pt x="41" y="3010"/>
                </a:cubicBezTo>
                <a:cubicBezTo>
                  <a:pt x="34" y="3002"/>
                  <a:pt x="28" y="2992"/>
                  <a:pt x="23" y="2982"/>
                </a:cubicBezTo>
                <a:cubicBezTo>
                  <a:pt x="18" y="2972"/>
                  <a:pt x="14" y="2961"/>
                  <a:pt x="10" y="2950"/>
                </a:cubicBezTo>
                <a:cubicBezTo>
                  <a:pt x="7" y="2939"/>
                  <a:pt x="4" y="2927"/>
                  <a:pt x="3" y="2915"/>
                </a:cubicBezTo>
                <a:cubicBezTo>
                  <a:pt x="1" y="2903"/>
                  <a:pt x="0" y="2891"/>
                  <a:pt x="0" y="2879"/>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50" name=""/>
          <p:cNvSpPr/>
          <p:nvPr/>
        </p:nvSpPr>
        <p:spPr>
          <a:xfrm>
            <a:off x="5448240" y="3844080"/>
            <a:ext cx="67320" cy="1103400"/>
          </a:xfrm>
          <a:custGeom>
            <a:avLst/>
            <a:gdLst/>
            <a:ahLst/>
            <a:rect l="0" t="0" r="r" b="b"/>
            <a:pathLst>
              <a:path w="187" h="3065">
                <a:moveTo>
                  <a:pt x="0" y="0"/>
                </a:moveTo>
                <a:lnTo>
                  <a:pt x="187" y="0"/>
                </a:lnTo>
                <a:lnTo>
                  <a:pt x="187" y="3065"/>
                </a:lnTo>
                <a:lnTo>
                  <a:pt x="0" y="3065"/>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251" name="" descr=""/>
          <p:cNvPicPr/>
          <p:nvPr/>
        </p:nvPicPr>
        <p:blipFill>
          <a:blip r:embed="rId16"/>
          <a:stretch/>
        </p:blipFill>
        <p:spPr>
          <a:xfrm>
            <a:off x="5649120" y="4028040"/>
            <a:ext cx="217080" cy="250200"/>
          </a:xfrm>
          <a:prstGeom prst="rect">
            <a:avLst/>
          </a:prstGeom>
          <a:noFill/>
          <a:ln w="0">
            <a:noFill/>
          </a:ln>
        </p:spPr>
      </p:pic>
      <p:sp>
        <p:nvSpPr>
          <p:cNvPr id="252" name=""/>
          <p:cNvSpPr txBox="1"/>
          <p:nvPr/>
        </p:nvSpPr>
        <p:spPr>
          <a:xfrm>
            <a:off x="1287000" y="4592880"/>
            <a:ext cx="25488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故障恢复后，按原有顺序重新执行这些请求</a:t>
            </a:r>
            <a:endParaRPr b="0" lang="en-US" sz="1050" strike="noStrike" u="none">
              <a:solidFill>
                <a:srgbClr val="000000"/>
              </a:solidFill>
              <a:effectLst/>
              <a:uFillTx/>
              <a:latin typeface="Times New Roman"/>
            </a:endParaRPr>
          </a:p>
        </p:txBody>
      </p:sp>
      <p:pic>
        <p:nvPicPr>
          <p:cNvPr id="253" name="" descr=""/>
          <p:cNvPicPr/>
          <p:nvPr/>
        </p:nvPicPr>
        <p:blipFill>
          <a:blip r:embed="rId17"/>
          <a:stretch/>
        </p:blipFill>
        <p:spPr>
          <a:xfrm>
            <a:off x="6000120" y="4362120"/>
            <a:ext cx="100080" cy="100080"/>
          </a:xfrm>
          <a:prstGeom prst="rect">
            <a:avLst/>
          </a:prstGeom>
          <a:noFill/>
          <a:ln w="0">
            <a:noFill/>
          </a:ln>
        </p:spPr>
      </p:pic>
      <p:sp>
        <p:nvSpPr>
          <p:cNvPr id="254" name=""/>
          <p:cNvSpPr txBox="1"/>
          <p:nvPr/>
        </p:nvSpPr>
        <p:spPr>
          <a:xfrm>
            <a:off x="6000120" y="4025880"/>
            <a:ext cx="838800" cy="212400"/>
          </a:xfrm>
          <a:prstGeom prst="rect">
            <a:avLst/>
          </a:prstGeom>
          <a:noFill/>
          <a:ln w="0">
            <a:noFill/>
          </a:ln>
        </p:spPr>
        <p:txBody>
          <a:bodyPr wrap="none" lIns="0" rIns="0" tIns="0" bIns="0" anchor="t">
            <a:spAutoFit/>
          </a:bodyPr>
          <a:p>
            <a:r>
              <a:rPr b="0" lang="zh-CN" sz="1320" strike="noStrike" u="none">
                <a:solidFill>
                  <a:srgbClr val="1e40af"/>
                </a:solidFill>
                <a:effectLst/>
                <a:uFillTx/>
                <a:latin typeface="WenQuanYiZenHei"/>
                <a:ea typeface="WenQuanYiZenHei"/>
              </a:rPr>
              <a:t>幂等性设计</a:t>
            </a:r>
            <a:endParaRPr b="0" lang="en-US" sz="1320" strike="noStrike" u="none">
              <a:solidFill>
                <a:srgbClr val="000000"/>
              </a:solidFill>
              <a:effectLst/>
              <a:uFillTx/>
              <a:latin typeface="Times New Roman"/>
            </a:endParaRPr>
          </a:p>
        </p:txBody>
      </p:sp>
      <p:pic>
        <p:nvPicPr>
          <p:cNvPr id="255" name="" descr=""/>
          <p:cNvPicPr/>
          <p:nvPr/>
        </p:nvPicPr>
        <p:blipFill>
          <a:blip r:embed="rId18"/>
          <a:stretch/>
        </p:blipFill>
        <p:spPr>
          <a:xfrm>
            <a:off x="6000120" y="4629600"/>
            <a:ext cx="100080" cy="100080"/>
          </a:xfrm>
          <a:prstGeom prst="rect">
            <a:avLst/>
          </a:prstGeom>
          <a:noFill/>
          <a:ln w="0">
            <a:noFill/>
          </a:ln>
        </p:spPr>
      </p:pic>
      <p:sp>
        <p:nvSpPr>
          <p:cNvPr id="256" name=""/>
          <p:cNvSpPr txBox="1"/>
          <p:nvPr/>
        </p:nvSpPr>
        <p:spPr>
          <a:xfrm>
            <a:off x="6167160" y="4325400"/>
            <a:ext cx="25488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确保重复执行同一请求不会导致数据不一致</a:t>
            </a:r>
            <a:endParaRPr b="0" lang="en-US" sz="1050" strike="noStrike" u="none">
              <a:solidFill>
                <a:srgbClr val="000000"/>
              </a:solidFill>
              <a:effectLst/>
              <a:uFillTx/>
              <a:latin typeface="Times New Roman"/>
            </a:endParaRPr>
          </a:p>
        </p:txBody>
      </p:sp>
      <p:sp>
        <p:nvSpPr>
          <p:cNvPr id="257" name=""/>
          <p:cNvSpPr/>
          <p:nvPr/>
        </p:nvSpPr>
        <p:spPr>
          <a:xfrm>
            <a:off x="551520" y="5147640"/>
            <a:ext cx="4696560" cy="1103400"/>
          </a:xfrm>
          <a:custGeom>
            <a:avLst/>
            <a:gdLst/>
            <a:ahLst/>
            <a:rect l="0" t="0" r="r" b="b"/>
            <a:pathLst>
              <a:path w="13046" h="3065">
                <a:moveTo>
                  <a:pt x="0" y="2879"/>
                </a:moveTo>
                <a:lnTo>
                  <a:pt x="0" y="185"/>
                </a:lnTo>
                <a:cubicBezTo>
                  <a:pt x="0" y="173"/>
                  <a:pt x="0" y="161"/>
                  <a:pt x="2" y="149"/>
                </a:cubicBezTo>
                <a:cubicBezTo>
                  <a:pt x="4" y="137"/>
                  <a:pt x="7" y="126"/>
                  <a:pt x="10" y="114"/>
                </a:cubicBezTo>
                <a:cubicBezTo>
                  <a:pt x="14" y="103"/>
                  <a:pt x="18" y="92"/>
                  <a:pt x="23" y="82"/>
                </a:cubicBezTo>
                <a:cubicBezTo>
                  <a:pt x="28" y="72"/>
                  <a:pt x="34" y="63"/>
                  <a:pt x="40" y="54"/>
                </a:cubicBezTo>
                <a:cubicBezTo>
                  <a:pt x="47" y="46"/>
                  <a:pt x="54" y="38"/>
                  <a:pt x="61" y="31"/>
                </a:cubicBezTo>
                <a:cubicBezTo>
                  <a:pt x="69" y="24"/>
                  <a:pt x="77" y="19"/>
                  <a:pt x="86" y="14"/>
                </a:cubicBezTo>
                <a:cubicBezTo>
                  <a:pt x="94" y="9"/>
                  <a:pt x="103" y="6"/>
                  <a:pt x="112" y="3"/>
                </a:cubicBezTo>
                <a:cubicBezTo>
                  <a:pt x="121" y="1"/>
                  <a:pt x="130" y="0"/>
                  <a:pt x="139" y="0"/>
                </a:cubicBezTo>
                <a:lnTo>
                  <a:pt x="12861" y="0"/>
                </a:lnTo>
                <a:cubicBezTo>
                  <a:pt x="12873" y="0"/>
                  <a:pt x="12885" y="1"/>
                  <a:pt x="12897" y="3"/>
                </a:cubicBezTo>
                <a:cubicBezTo>
                  <a:pt x="12909" y="6"/>
                  <a:pt x="12920" y="9"/>
                  <a:pt x="12932" y="14"/>
                </a:cubicBezTo>
                <a:cubicBezTo>
                  <a:pt x="12943" y="19"/>
                  <a:pt x="12954" y="24"/>
                  <a:pt x="12964" y="31"/>
                </a:cubicBezTo>
                <a:cubicBezTo>
                  <a:pt x="12974" y="38"/>
                  <a:pt x="12983" y="46"/>
                  <a:pt x="12992" y="54"/>
                </a:cubicBezTo>
                <a:cubicBezTo>
                  <a:pt x="13001" y="63"/>
                  <a:pt x="13008" y="72"/>
                  <a:pt x="13015" y="82"/>
                </a:cubicBezTo>
                <a:cubicBezTo>
                  <a:pt x="13022" y="92"/>
                  <a:pt x="13027" y="103"/>
                  <a:pt x="13032" y="114"/>
                </a:cubicBezTo>
                <a:cubicBezTo>
                  <a:pt x="13037" y="126"/>
                  <a:pt x="13040" y="137"/>
                  <a:pt x="13043" y="149"/>
                </a:cubicBezTo>
                <a:cubicBezTo>
                  <a:pt x="13045" y="161"/>
                  <a:pt x="13046" y="173"/>
                  <a:pt x="13046" y="185"/>
                </a:cubicBezTo>
                <a:lnTo>
                  <a:pt x="13046" y="2879"/>
                </a:lnTo>
                <a:cubicBezTo>
                  <a:pt x="13046" y="2891"/>
                  <a:pt x="13045" y="2903"/>
                  <a:pt x="13043" y="2915"/>
                </a:cubicBezTo>
                <a:cubicBezTo>
                  <a:pt x="13040" y="2927"/>
                  <a:pt x="13037" y="2939"/>
                  <a:pt x="13032" y="2950"/>
                </a:cubicBezTo>
                <a:cubicBezTo>
                  <a:pt x="13027" y="2961"/>
                  <a:pt x="13022" y="2972"/>
                  <a:pt x="13015" y="2982"/>
                </a:cubicBezTo>
                <a:cubicBezTo>
                  <a:pt x="13008" y="2992"/>
                  <a:pt x="13001" y="3002"/>
                  <a:pt x="12992" y="3010"/>
                </a:cubicBezTo>
                <a:cubicBezTo>
                  <a:pt x="12983" y="3019"/>
                  <a:pt x="12974" y="3027"/>
                  <a:pt x="12964" y="3034"/>
                </a:cubicBezTo>
                <a:cubicBezTo>
                  <a:pt x="12954" y="3040"/>
                  <a:pt x="12943" y="3046"/>
                  <a:pt x="12932" y="3051"/>
                </a:cubicBezTo>
                <a:cubicBezTo>
                  <a:pt x="12920" y="3055"/>
                  <a:pt x="12909" y="3059"/>
                  <a:pt x="12897" y="3061"/>
                </a:cubicBezTo>
                <a:cubicBezTo>
                  <a:pt x="12885" y="3064"/>
                  <a:pt x="12873" y="3065"/>
                  <a:pt x="12861" y="3065"/>
                </a:cubicBezTo>
                <a:lnTo>
                  <a:pt x="139" y="3065"/>
                </a:lnTo>
                <a:cubicBezTo>
                  <a:pt x="130" y="3065"/>
                  <a:pt x="121" y="3064"/>
                  <a:pt x="112" y="3061"/>
                </a:cubicBezTo>
                <a:cubicBezTo>
                  <a:pt x="103" y="3059"/>
                  <a:pt x="94" y="3055"/>
                  <a:pt x="86" y="3051"/>
                </a:cubicBezTo>
                <a:cubicBezTo>
                  <a:pt x="77" y="3046"/>
                  <a:pt x="69" y="3040"/>
                  <a:pt x="61" y="3034"/>
                </a:cubicBezTo>
                <a:cubicBezTo>
                  <a:pt x="54" y="3027"/>
                  <a:pt x="47" y="3019"/>
                  <a:pt x="40" y="3010"/>
                </a:cubicBezTo>
                <a:cubicBezTo>
                  <a:pt x="34" y="3002"/>
                  <a:pt x="28" y="2992"/>
                  <a:pt x="23" y="2982"/>
                </a:cubicBezTo>
                <a:cubicBezTo>
                  <a:pt x="18" y="2972"/>
                  <a:pt x="14" y="2961"/>
                  <a:pt x="10" y="2950"/>
                </a:cubicBezTo>
                <a:cubicBezTo>
                  <a:pt x="7" y="2939"/>
                  <a:pt x="4" y="2927"/>
                  <a:pt x="2" y="2915"/>
                </a:cubicBezTo>
                <a:cubicBezTo>
                  <a:pt x="0" y="2903"/>
                  <a:pt x="0" y="2891"/>
                  <a:pt x="0" y="2879"/>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58" name=""/>
          <p:cNvSpPr/>
          <p:nvPr/>
        </p:nvSpPr>
        <p:spPr>
          <a:xfrm>
            <a:off x="534600" y="5147640"/>
            <a:ext cx="67320" cy="1103400"/>
          </a:xfrm>
          <a:custGeom>
            <a:avLst/>
            <a:gdLst/>
            <a:ahLst/>
            <a:rect l="0" t="0" r="r" b="b"/>
            <a:pathLst>
              <a:path w="187" h="3065">
                <a:moveTo>
                  <a:pt x="0" y="0"/>
                </a:moveTo>
                <a:lnTo>
                  <a:pt x="187" y="0"/>
                </a:lnTo>
                <a:lnTo>
                  <a:pt x="187" y="3065"/>
                </a:lnTo>
                <a:lnTo>
                  <a:pt x="0" y="3065"/>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259" name="" descr=""/>
          <p:cNvPicPr/>
          <p:nvPr/>
        </p:nvPicPr>
        <p:blipFill>
          <a:blip r:embed="rId19"/>
          <a:stretch/>
        </p:blipFill>
        <p:spPr>
          <a:xfrm>
            <a:off x="735480" y="5331600"/>
            <a:ext cx="317160" cy="250200"/>
          </a:xfrm>
          <a:prstGeom prst="rect">
            <a:avLst/>
          </a:prstGeom>
          <a:noFill/>
          <a:ln w="0">
            <a:noFill/>
          </a:ln>
        </p:spPr>
      </p:pic>
      <p:sp>
        <p:nvSpPr>
          <p:cNvPr id="260" name=""/>
          <p:cNvSpPr txBox="1"/>
          <p:nvPr/>
        </p:nvSpPr>
        <p:spPr>
          <a:xfrm>
            <a:off x="6167160" y="4592880"/>
            <a:ext cx="18781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通过唯一标识符和状态检查实现</a:t>
            </a:r>
            <a:endParaRPr b="0" lang="en-US" sz="1050" strike="noStrike" u="none">
              <a:solidFill>
                <a:srgbClr val="000000"/>
              </a:solidFill>
              <a:effectLst/>
              <a:uFillTx/>
              <a:latin typeface="Times New Roman"/>
            </a:endParaRPr>
          </a:p>
        </p:txBody>
      </p:sp>
      <p:pic>
        <p:nvPicPr>
          <p:cNvPr id="261" name="" descr=""/>
          <p:cNvPicPr/>
          <p:nvPr/>
        </p:nvPicPr>
        <p:blipFill>
          <a:blip r:embed="rId20"/>
          <a:stretch/>
        </p:blipFill>
        <p:spPr>
          <a:xfrm>
            <a:off x="1186560" y="5665680"/>
            <a:ext cx="100080" cy="100080"/>
          </a:xfrm>
          <a:prstGeom prst="rect">
            <a:avLst/>
          </a:prstGeom>
          <a:noFill/>
          <a:ln w="0">
            <a:noFill/>
          </a:ln>
        </p:spPr>
      </p:pic>
      <p:sp>
        <p:nvSpPr>
          <p:cNvPr id="262" name=""/>
          <p:cNvSpPr txBox="1"/>
          <p:nvPr/>
        </p:nvSpPr>
        <p:spPr>
          <a:xfrm>
            <a:off x="1186560" y="5329440"/>
            <a:ext cx="838800" cy="212400"/>
          </a:xfrm>
          <a:prstGeom prst="rect">
            <a:avLst/>
          </a:prstGeom>
          <a:noFill/>
          <a:ln w="0">
            <a:noFill/>
          </a:ln>
        </p:spPr>
        <p:txBody>
          <a:bodyPr wrap="none" lIns="0" rIns="0" tIns="0" bIns="0" anchor="t">
            <a:spAutoFit/>
          </a:bodyPr>
          <a:p>
            <a:r>
              <a:rPr b="0" lang="zh-CN" sz="1320" strike="noStrike" u="none">
                <a:solidFill>
                  <a:srgbClr val="1e40af"/>
                </a:solidFill>
                <a:effectLst/>
                <a:uFillTx/>
                <a:latin typeface="WenQuanYiZenHei"/>
                <a:ea typeface="WenQuanYiZenHei"/>
              </a:rPr>
              <a:t>上下文恢复</a:t>
            </a:r>
            <a:endParaRPr b="0" lang="en-US" sz="1320" strike="noStrike" u="none">
              <a:solidFill>
                <a:srgbClr val="000000"/>
              </a:solidFill>
              <a:effectLst/>
              <a:uFillTx/>
              <a:latin typeface="Times New Roman"/>
            </a:endParaRPr>
          </a:p>
        </p:txBody>
      </p:sp>
      <p:pic>
        <p:nvPicPr>
          <p:cNvPr id="263" name="" descr=""/>
          <p:cNvPicPr/>
          <p:nvPr/>
        </p:nvPicPr>
        <p:blipFill>
          <a:blip r:embed="rId21"/>
          <a:stretch/>
        </p:blipFill>
        <p:spPr>
          <a:xfrm>
            <a:off x="1186560" y="5933160"/>
            <a:ext cx="100080" cy="100080"/>
          </a:xfrm>
          <a:prstGeom prst="rect">
            <a:avLst/>
          </a:prstGeom>
          <a:noFill/>
          <a:ln w="0">
            <a:noFill/>
          </a:ln>
        </p:spPr>
      </p:pic>
      <p:sp>
        <p:nvSpPr>
          <p:cNvPr id="264" name=""/>
          <p:cNvSpPr txBox="1"/>
          <p:nvPr/>
        </p:nvSpPr>
        <p:spPr>
          <a:xfrm>
            <a:off x="1353960" y="5628960"/>
            <a:ext cx="29512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在新节点上重建应用上下文（用户身份、权限等）</a:t>
            </a:r>
            <a:endParaRPr b="0" lang="en-US" sz="1050" strike="noStrike" u="none">
              <a:solidFill>
                <a:srgbClr val="000000"/>
              </a:solidFill>
              <a:effectLst/>
              <a:uFillTx/>
              <a:latin typeface="Times New Roman"/>
            </a:endParaRPr>
          </a:p>
        </p:txBody>
      </p:sp>
      <p:sp>
        <p:nvSpPr>
          <p:cNvPr id="265" name=""/>
          <p:cNvSpPr/>
          <p:nvPr/>
        </p:nvSpPr>
        <p:spPr>
          <a:xfrm>
            <a:off x="5465160" y="5147640"/>
            <a:ext cx="4696920" cy="1103400"/>
          </a:xfrm>
          <a:custGeom>
            <a:avLst/>
            <a:gdLst/>
            <a:ahLst/>
            <a:rect l="0" t="0" r="r" b="b"/>
            <a:pathLst>
              <a:path w="13047" h="3065">
                <a:moveTo>
                  <a:pt x="0" y="2879"/>
                </a:moveTo>
                <a:lnTo>
                  <a:pt x="0" y="185"/>
                </a:lnTo>
                <a:cubicBezTo>
                  <a:pt x="0" y="173"/>
                  <a:pt x="1" y="161"/>
                  <a:pt x="3" y="149"/>
                </a:cubicBezTo>
                <a:cubicBezTo>
                  <a:pt x="4" y="137"/>
                  <a:pt x="7" y="126"/>
                  <a:pt x="10" y="114"/>
                </a:cubicBezTo>
                <a:cubicBezTo>
                  <a:pt x="14" y="103"/>
                  <a:pt x="18" y="92"/>
                  <a:pt x="23" y="82"/>
                </a:cubicBezTo>
                <a:cubicBezTo>
                  <a:pt x="28" y="72"/>
                  <a:pt x="34" y="63"/>
                  <a:pt x="41" y="54"/>
                </a:cubicBezTo>
                <a:cubicBezTo>
                  <a:pt x="47" y="46"/>
                  <a:pt x="54" y="38"/>
                  <a:pt x="62" y="31"/>
                </a:cubicBezTo>
                <a:cubicBezTo>
                  <a:pt x="69" y="24"/>
                  <a:pt x="77" y="19"/>
                  <a:pt x="86" y="14"/>
                </a:cubicBezTo>
                <a:cubicBezTo>
                  <a:pt x="94" y="9"/>
                  <a:pt x="103" y="6"/>
                  <a:pt x="112" y="3"/>
                </a:cubicBezTo>
                <a:cubicBezTo>
                  <a:pt x="121" y="1"/>
                  <a:pt x="130" y="0"/>
                  <a:pt x="139" y="0"/>
                </a:cubicBezTo>
                <a:lnTo>
                  <a:pt x="12861" y="0"/>
                </a:lnTo>
                <a:cubicBezTo>
                  <a:pt x="12873" y="0"/>
                  <a:pt x="12885" y="1"/>
                  <a:pt x="12897" y="3"/>
                </a:cubicBezTo>
                <a:cubicBezTo>
                  <a:pt x="12909" y="6"/>
                  <a:pt x="12921" y="9"/>
                  <a:pt x="12932" y="14"/>
                </a:cubicBezTo>
                <a:cubicBezTo>
                  <a:pt x="12943" y="19"/>
                  <a:pt x="12954" y="24"/>
                  <a:pt x="12964" y="31"/>
                </a:cubicBezTo>
                <a:cubicBezTo>
                  <a:pt x="12974" y="38"/>
                  <a:pt x="12984" y="46"/>
                  <a:pt x="12992" y="54"/>
                </a:cubicBezTo>
                <a:cubicBezTo>
                  <a:pt x="13001" y="63"/>
                  <a:pt x="13008" y="72"/>
                  <a:pt x="13015" y="82"/>
                </a:cubicBezTo>
                <a:cubicBezTo>
                  <a:pt x="13022" y="92"/>
                  <a:pt x="13028" y="103"/>
                  <a:pt x="13032" y="114"/>
                </a:cubicBezTo>
                <a:cubicBezTo>
                  <a:pt x="13037" y="126"/>
                  <a:pt x="13041" y="137"/>
                  <a:pt x="13043" y="149"/>
                </a:cubicBezTo>
                <a:cubicBezTo>
                  <a:pt x="13045" y="161"/>
                  <a:pt x="13047" y="173"/>
                  <a:pt x="13047" y="185"/>
                </a:cubicBezTo>
                <a:lnTo>
                  <a:pt x="13047" y="2879"/>
                </a:lnTo>
                <a:cubicBezTo>
                  <a:pt x="13047" y="2891"/>
                  <a:pt x="13045" y="2903"/>
                  <a:pt x="13043" y="2915"/>
                </a:cubicBezTo>
                <a:cubicBezTo>
                  <a:pt x="13041" y="2927"/>
                  <a:pt x="13037" y="2939"/>
                  <a:pt x="13032" y="2950"/>
                </a:cubicBezTo>
                <a:cubicBezTo>
                  <a:pt x="13028" y="2961"/>
                  <a:pt x="13022" y="2972"/>
                  <a:pt x="13015" y="2982"/>
                </a:cubicBezTo>
                <a:cubicBezTo>
                  <a:pt x="13008" y="2992"/>
                  <a:pt x="13001" y="3002"/>
                  <a:pt x="12992" y="3010"/>
                </a:cubicBezTo>
                <a:cubicBezTo>
                  <a:pt x="12984" y="3019"/>
                  <a:pt x="12974" y="3027"/>
                  <a:pt x="12964" y="3034"/>
                </a:cubicBezTo>
                <a:cubicBezTo>
                  <a:pt x="12954" y="3040"/>
                  <a:pt x="12943" y="3046"/>
                  <a:pt x="12932" y="3051"/>
                </a:cubicBezTo>
                <a:cubicBezTo>
                  <a:pt x="12921" y="3055"/>
                  <a:pt x="12909" y="3059"/>
                  <a:pt x="12897" y="3061"/>
                </a:cubicBezTo>
                <a:cubicBezTo>
                  <a:pt x="12885" y="3064"/>
                  <a:pt x="12873" y="3065"/>
                  <a:pt x="12861" y="3065"/>
                </a:cubicBezTo>
                <a:lnTo>
                  <a:pt x="139" y="3065"/>
                </a:lnTo>
                <a:cubicBezTo>
                  <a:pt x="130" y="3065"/>
                  <a:pt x="121" y="3064"/>
                  <a:pt x="112" y="3061"/>
                </a:cubicBezTo>
                <a:cubicBezTo>
                  <a:pt x="103" y="3059"/>
                  <a:pt x="94" y="3055"/>
                  <a:pt x="86" y="3051"/>
                </a:cubicBezTo>
                <a:cubicBezTo>
                  <a:pt x="77" y="3046"/>
                  <a:pt x="69" y="3040"/>
                  <a:pt x="62" y="3034"/>
                </a:cubicBezTo>
                <a:cubicBezTo>
                  <a:pt x="54" y="3027"/>
                  <a:pt x="47" y="3019"/>
                  <a:pt x="41" y="3010"/>
                </a:cubicBezTo>
                <a:cubicBezTo>
                  <a:pt x="34" y="3002"/>
                  <a:pt x="28" y="2992"/>
                  <a:pt x="23" y="2982"/>
                </a:cubicBezTo>
                <a:cubicBezTo>
                  <a:pt x="18" y="2972"/>
                  <a:pt x="14" y="2961"/>
                  <a:pt x="10" y="2950"/>
                </a:cubicBezTo>
                <a:cubicBezTo>
                  <a:pt x="7" y="2939"/>
                  <a:pt x="4" y="2927"/>
                  <a:pt x="3" y="2915"/>
                </a:cubicBezTo>
                <a:cubicBezTo>
                  <a:pt x="1" y="2903"/>
                  <a:pt x="0" y="2891"/>
                  <a:pt x="0" y="2879"/>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66" name=""/>
          <p:cNvSpPr/>
          <p:nvPr/>
        </p:nvSpPr>
        <p:spPr>
          <a:xfrm>
            <a:off x="5448240" y="5147640"/>
            <a:ext cx="67320" cy="1103400"/>
          </a:xfrm>
          <a:custGeom>
            <a:avLst/>
            <a:gdLst/>
            <a:ahLst/>
            <a:rect l="0" t="0" r="r" b="b"/>
            <a:pathLst>
              <a:path w="187" h="3065">
                <a:moveTo>
                  <a:pt x="0" y="0"/>
                </a:moveTo>
                <a:lnTo>
                  <a:pt x="187" y="0"/>
                </a:lnTo>
                <a:lnTo>
                  <a:pt x="187" y="3065"/>
                </a:lnTo>
                <a:lnTo>
                  <a:pt x="0" y="3065"/>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267" name="" descr=""/>
          <p:cNvPicPr/>
          <p:nvPr/>
        </p:nvPicPr>
        <p:blipFill>
          <a:blip r:embed="rId22"/>
          <a:stretch/>
        </p:blipFill>
        <p:spPr>
          <a:xfrm>
            <a:off x="5649120" y="5331600"/>
            <a:ext cx="250200" cy="250200"/>
          </a:xfrm>
          <a:prstGeom prst="rect">
            <a:avLst/>
          </a:prstGeom>
          <a:noFill/>
          <a:ln w="0">
            <a:noFill/>
          </a:ln>
        </p:spPr>
      </p:pic>
      <p:sp>
        <p:nvSpPr>
          <p:cNvPr id="268" name=""/>
          <p:cNvSpPr txBox="1"/>
          <p:nvPr/>
        </p:nvSpPr>
        <p:spPr>
          <a:xfrm>
            <a:off x="1353960" y="5896440"/>
            <a:ext cx="20124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利用分布式缓存快速访问会话信息</a:t>
            </a:r>
            <a:endParaRPr b="0" lang="en-US" sz="1050" strike="noStrike" u="none">
              <a:solidFill>
                <a:srgbClr val="000000"/>
              </a:solidFill>
              <a:effectLst/>
              <a:uFillTx/>
              <a:latin typeface="Times New Roman"/>
            </a:endParaRPr>
          </a:p>
        </p:txBody>
      </p:sp>
      <p:pic>
        <p:nvPicPr>
          <p:cNvPr id="269" name="" descr=""/>
          <p:cNvPicPr/>
          <p:nvPr/>
        </p:nvPicPr>
        <p:blipFill>
          <a:blip r:embed="rId23"/>
          <a:stretch/>
        </p:blipFill>
        <p:spPr>
          <a:xfrm>
            <a:off x="6033600" y="5665680"/>
            <a:ext cx="100080" cy="100080"/>
          </a:xfrm>
          <a:prstGeom prst="rect">
            <a:avLst/>
          </a:prstGeom>
          <a:noFill/>
          <a:ln w="0">
            <a:noFill/>
          </a:ln>
        </p:spPr>
      </p:pic>
      <p:sp>
        <p:nvSpPr>
          <p:cNvPr id="270" name=""/>
          <p:cNvSpPr txBox="1"/>
          <p:nvPr/>
        </p:nvSpPr>
        <p:spPr>
          <a:xfrm>
            <a:off x="6033600" y="5329440"/>
            <a:ext cx="1006560" cy="212400"/>
          </a:xfrm>
          <a:prstGeom prst="rect">
            <a:avLst/>
          </a:prstGeom>
          <a:noFill/>
          <a:ln w="0">
            <a:noFill/>
          </a:ln>
        </p:spPr>
        <p:txBody>
          <a:bodyPr wrap="none" lIns="0" rIns="0" tIns="0" bIns="0" anchor="t">
            <a:spAutoFit/>
          </a:bodyPr>
          <a:p>
            <a:r>
              <a:rPr b="0" lang="zh-CN" sz="1320" strike="noStrike" u="none">
                <a:solidFill>
                  <a:srgbClr val="1e40af"/>
                </a:solidFill>
                <a:effectLst/>
                <a:uFillTx/>
                <a:latin typeface="WenQuanYiZenHei"/>
                <a:ea typeface="WenQuanYiZenHei"/>
              </a:rPr>
              <a:t>异步任务处理</a:t>
            </a:r>
            <a:endParaRPr b="0" lang="en-US" sz="1320" strike="noStrike" u="none">
              <a:solidFill>
                <a:srgbClr val="000000"/>
              </a:solidFill>
              <a:effectLst/>
              <a:uFillTx/>
              <a:latin typeface="Times New Roman"/>
            </a:endParaRPr>
          </a:p>
        </p:txBody>
      </p:sp>
      <p:pic>
        <p:nvPicPr>
          <p:cNvPr id="271" name="" descr=""/>
          <p:cNvPicPr/>
          <p:nvPr/>
        </p:nvPicPr>
        <p:blipFill>
          <a:blip r:embed="rId24"/>
          <a:stretch/>
        </p:blipFill>
        <p:spPr>
          <a:xfrm>
            <a:off x="6033600" y="5933160"/>
            <a:ext cx="100080" cy="100080"/>
          </a:xfrm>
          <a:prstGeom prst="rect">
            <a:avLst/>
          </a:prstGeom>
          <a:noFill/>
          <a:ln w="0">
            <a:noFill/>
          </a:ln>
        </p:spPr>
      </p:pic>
      <p:sp>
        <p:nvSpPr>
          <p:cNvPr id="272" name=""/>
          <p:cNvSpPr txBox="1"/>
          <p:nvPr/>
        </p:nvSpPr>
        <p:spPr>
          <a:xfrm>
            <a:off x="6200640" y="5628960"/>
            <a:ext cx="26830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对于长时间运行的任务，记录进度和中间状态</a:t>
            </a:r>
            <a:endParaRPr b="0" lang="en-US" sz="1050" strike="noStrike" u="none">
              <a:solidFill>
                <a:srgbClr val="000000"/>
              </a:solidFill>
              <a:effectLst/>
              <a:uFillTx/>
              <a:latin typeface="Times New Roman"/>
            </a:endParaRPr>
          </a:p>
        </p:txBody>
      </p:sp>
      <p:sp>
        <p:nvSpPr>
          <p:cNvPr id="273" name=""/>
          <p:cNvSpPr/>
          <p:nvPr/>
        </p:nvSpPr>
        <p:spPr>
          <a:xfrm>
            <a:off x="0" y="6518160"/>
            <a:ext cx="10696680" cy="401400"/>
          </a:xfrm>
          <a:custGeom>
            <a:avLst/>
            <a:gdLst/>
            <a:ahLst/>
            <a:rect l="0" t="0" r="r" b="b"/>
            <a:pathLst>
              <a:path w="29713" h="1115">
                <a:moveTo>
                  <a:pt x="0" y="0"/>
                </a:moveTo>
                <a:lnTo>
                  <a:pt x="29713" y="0"/>
                </a:lnTo>
                <a:lnTo>
                  <a:pt x="29713" y="1115"/>
                </a:lnTo>
                <a:lnTo>
                  <a:pt x="0" y="1115"/>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74" name=""/>
          <p:cNvSpPr txBox="1"/>
          <p:nvPr/>
        </p:nvSpPr>
        <p:spPr>
          <a:xfrm>
            <a:off x="6200640" y="5896440"/>
            <a:ext cx="1744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在恢复时，能从断点继续执行</a:t>
            </a:r>
            <a:endParaRPr b="0" lang="en-US" sz="1050" strike="noStrike" u="none">
              <a:solidFill>
                <a:srgbClr val="000000"/>
              </a:solidFill>
              <a:effectLst/>
              <a:uFillTx/>
              <a:latin typeface="Times New Roman"/>
            </a:endParaRPr>
          </a:p>
        </p:txBody>
      </p:sp>
      <p:sp>
        <p:nvSpPr>
          <p:cNvPr id="275" name=""/>
          <p:cNvSpPr txBox="1"/>
          <p:nvPr/>
        </p:nvSpPr>
        <p:spPr>
          <a:xfrm>
            <a:off x="534960" y="6631920"/>
            <a:ext cx="2414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业务无损恢复：技术深析与行业应用案例</a:t>
            </a:r>
            <a:endParaRPr b="0" lang="en-US" sz="1050" strike="noStrike" u="none">
              <a:solidFill>
                <a:srgbClr val="000000"/>
              </a:solidFill>
              <a:effectLst/>
              <a:uFillTx/>
              <a:latin typeface="Times New Roman"/>
            </a:endParaRPr>
          </a:p>
        </p:txBody>
      </p:sp>
      <p:sp>
        <p:nvSpPr>
          <p:cNvPr id="276" name=""/>
          <p:cNvSpPr/>
          <p:nvPr/>
        </p:nvSpPr>
        <p:spPr>
          <a:xfrm>
            <a:off x="2005560" y="2038680"/>
            <a:ext cx="1337400" cy="67320"/>
          </a:xfrm>
          <a:custGeom>
            <a:avLst/>
            <a:gdLst/>
            <a:ahLst/>
            <a:rect l="0" t="0" r="r" b="b"/>
            <a:pathLst>
              <a:path w="3715" h="187">
                <a:moveTo>
                  <a:pt x="0" y="0"/>
                </a:moveTo>
                <a:lnTo>
                  <a:pt x="3715" y="0"/>
                </a:lnTo>
                <a:lnTo>
                  <a:pt x="3715" y="187"/>
                </a:lnTo>
                <a:lnTo>
                  <a:pt x="0" y="187"/>
                </a:lnTo>
                <a:lnTo>
                  <a:pt x="0" y="0"/>
                </a:lnTo>
                <a:close/>
              </a:path>
            </a:pathLst>
          </a:custGeom>
          <a:solidFill>
            <a:srgbClr val="93c5fd"/>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277" name="" descr=""/>
          <p:cNvPicPr/>
          <p:nvPr/>
        </p:nvPicPr>
        <p:blipFill>
          <a:blip r:embed="rId25"/>
          <a:stretch/>
        </p:blipFill>
        <p:spPr>
          <a:xfrm>
            <a:off x="3225600" y="1938600"/>
            <a:ext cx="116640" cy="133200"/>
          </a:xfrm>
          <a:prstGeom prst="rect">
            <a:avLst/>
          </a:prstGeom>
          <a:noFill/>
          <a:ln w="0">
            <a:noFill/>
          </a:ln>
        </p:spPr>
      </p:pic>
      <p:sp>
        <p:nvSpPr>
          <p:cNvPr id="278" name=""/>
          <p:cNvSpPr/>
          <p:nvPr/>
        </p:nvSpPr>
        <p:spPr>
          <a:xfrm>
            <a:off x="4679640" y="2038680"/>
            <a:ext cx="1337400" cy="67320"/>
          </a:xfrm>
          <a:custGeom>
            <a:avLst/>
            <a:gdLst/>
            <a:ahLst/>
            <a:rect l="0" t="0" r="r" b="b"/>
            <a:pathLst>
              <a:path w="3715" h="187">
                <a:moveTo>
                  <a:pt x="0" y="0"/>
                </a:moveTo>
                <a:lnTo>
                  <a:pt x="3715" y="0"/>
                </a:lnTo>
                <a:lnTo>
                  <a:pt x="3715" y="187"/>
                </a:lnTo>
                <a:lnTo>
                  <a:pt x="0" y="187"/>
                </a:lnTo>
                <a:lnTo>
                  <a:pt x="0" y="0"/>
                </a:lnTo>
                <a:close/>
              </a:path>
            </a:pathLst>
          </a:custGeom>
          <a:solidFill>
            <a:srgbClr val="93c5fd"/>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279" name="" descr=""/>
          <p:cNvPicPr/>
          <p:nvPr/>
        </p:nvPicPr>
        <p:blipFill>
          <a:blip r:embed="rId26"/>
          <a:stretch/>
        </p:blipFill>
        <p:spPr>
          <a:xfrm>
            <a:off x="5899680" y="1938600"/>
            <a:ext cx="116640" cy="133200"/>
          </a:xfrm>
          <a:prstGeom prst="rect">
            <a:avLst/>
          </a:prstGeom>
          <a:noFill/>
          <a:ln w="0">
            <a:noFill/>
          </a:ln>
        </p:spPr>
      </p:pic>
      <p:sp>
        <p:nvSpPr>
          <p:cNvPr id="280" name=""/>
          <p:cNvSpPr/>
          <p:nvPr/>
        </p:nvSpPr>
        <p:spPr>
          <a:xfrm>
            <a:off x="7353720" y="2038680"/>
            <a:ext cx="1337400" cy="67320"/>
          </a:xfrm>
          <a:custGeom>
            <a:avLst/>
            <a:gdLst/>
            <a:ahLst/>
            <a:rect l="0" t="0" r="r" b="b"/>
            <a:pathLst>
              <a:path w="3715" h="187">
                <a:moveTo>
                  <a:pt x="0" y="0"/>
                </a:moveTo>
                <a:lnTo>
                  <a:pt x="3715" y="0"/>
                </a:lnTo>
                <a:lnTo>
                  <a:pt x="3715" y="187"/>
                </a:lnTo>
                <a:lnTo>
                  <a:pt x="0" y="187"/>
                </a:lnTo>
                <a:lnTo>
                  <a:pt x="0" y="0"/>
                </a:lnTo>
                <a:close/>
              </a:path>
            </a:pathLst>
          </a:custGeom>
          <a:solidFill>
            <a:srgbClr val="93c5fd"/>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281" name="" descr=""/>
          <p:cNvPicPr/>
          <p:nvPr/>
        </p:nvPicPr>
        <p:blipFill>
          <a:blip r:embed="rId27"/>
          <a:stretch/>
        </p:blipFill>
        <p:spPr>
          <a:xfrm>
            <a:off x="8574120" y="1938600"/>
            <a:ext cx="116640" cy="133200"/>
          </a:xfrm>
          <a:prstGeom prst="rect">
            <a:avLst/>
          </a:prstGeom>
          <a:noFill/>
          <a:ln w="0">
            <a:noFill/>
          </a:ln>
        </p:spPr>
      </p:pic>
      <p:sp>
        <p:nvSpPr>
          <p:cNvPr id="282" name=""/>
          <p:cNvSpPr txBox="1"/>
          <p:nvPr/>
        </p:nvSpPr>
        <p:spPr>
          <a:xfrm>
            <a:off x="9776520" y="6636600"/>
            <a:ext cx="38700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5 / 24</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
          <p:cNvSpPr/>
          <p:nvPr/>
        </p:nvSpPr>
        <p:spPr>
          <a:xfrm>
            <a:off x="0" y="0"/>
            <a:ext cx="10696680" cy="6017040"/>
          </a:xfrm>
          <a:custGeom>
            <a:avLst/>
            <a:gdLst/>
            <a:ahLst/>
            <a:rect l="0" t="0" r="r" b="b"/>
            <a:pathLst>
              <a:path w="29713" h="16714">
                <a:moveTo>
                  <a:pt x="0" y="0"/>
                </a:moveTo>
                <a:lnTo>
                  <a:pt x="29713" y="0"/>
                </a:lnTo>
                <a:lnTo>
                  <a:pt x="29713" y="16714"/>
                </a:lnTo>
                <a:lnTo>
                  <a:pt x="0" y="16714"/>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284" name="" descr=""/>
          <p:cNvPicPr/>
          <p:nvPr/>
        </p:nvPicPr>
        <p:blipFill>
          <a:blip r:embed="rId1"/>
          <a:stretch/>
        </p:blipFill>
        <p:spPr>
          <a:xfrm>
            <a:off x="0" y="0"/>
            <a:ext cx="10696320" cy="6016320"/>
          </a:xfrm>
          <a:prstGeom prst="rect">
            <a:avLst/>
          </a:prstGeom>
          <a:noFill/>
          <a:ln w="0">
            <a:noFill/>
          </a:ln>
        </p:spPr>
      </p:pic>
      <p:pic>
        <p:nvPicPr>
          <p:cNvPr id="285" name="" descr=""/>
          <p:cNvPicPr/>
          <p:nvPr/>
        </p:nvPicPr>
        <p:blipFill>
          <a:blip r:embed="rId2"/>
          <a:stretch/>
        </p:blipFill>
        <p:spPr>
          <a:xfrm>
            <a:off x="0" y="0"/>
            <a:ext cx="10696320" cy="1002600"/>
          </a:xfrm>
          <a:prstGeom prst="rect">
            <a:avLst/>
          </a:prstGeom>
          <a:noFill/>
          <a:ln w="0">
            <a:noFill/>
          </a:ln>
        </p:spPr>
      </p:pic>
      <p:sp>
        <p:nvSpPr>
          <p:cNvPr id="286" name=""/>
          <p:cNvSpPr txBox="1"/>
          <p:nvPr/>
        </p:nvSpPr>
        <p:spPr>
          <a:xfrm>
            <a:off x="534960" y="178200"/>
            <a:ext cx="4204080" cy="378360"/>
          </a:xfrm>
          <a:prstGeom prst="rect">
            <a:avLst/>
          </a:prstGeom>
          <a:noFill/>
          <a:ln w="0">
            <a:noFill/>
          </a:ln>
        </p:spPr>
        <p:txBody>
          <a:bodyPr wrap="none" lIns="0" rIns="0" tIns="0" bIns="0" anchor="t">
            <a:spAutoFit/>
          </a:bodyPr>
          <a:p>
            <a:r>
              <a:rPr b="0" lang="zh-CN" sz="2370" strike="noStrike" u="none">
                <a:solidFill>
                  <a:srgbClr val="ffffff"/>
                </a:solidFill>
                <a:effectLst/>
                <a:uFillTx/>
                <a:latin typeface="WenQuanYiZenHei"/>
                <a:ea typeface="WenQuanYiZenHei"/>
              </a:rPr>
              <a:t>核心技术原理：数据一致性保障</a:t>
            </a:r>
            <a:endParaRPr b="0" lang="en-US" sz="2370" strike="noStrike" u="none">
              <a:solidFill>
                <a:srgbClr val="000000"/>
              </a:solidFill>
              <a:effectLst/>
              <a:uFillTx/>
              <a:latin typeface="Times New Roman"/>
            </a:endParaRPr>
          </a:p>
        </p:txBody>
      </p:sp>
      <p:sp>
        <p:nvSpPr>
          <p:cNvPr id="287" name=""/>
          <p:cNvSpPr/>
          <p:nvPr/>
        </p:nvSpPr>
        <p:spPr>
          <a:xfrm>
            <a:off x="534600" y="1203120"/>
            <a:ext cx="4713480" cy="1370880"/>
          </a:xfrm>
          <a:custGeom>
            <a:avLst/>
            <a:gdLst/>
            <a:ahLst/>
            <a:rect l="0" t="0" r="r" b="b"/>
            <a:pathLst>
              <a:path w="13093" h="3808">
                <a:moveTo>
                  <a:pt x="0" y="3622"/>
                </a:moveTo>
                <a:lnTo>
                  <a:pt x="0" y="186"/>
                </a:lnTo>
                <a:cubicBezTo>
                  <a:pt x="0" y="174"/>
                  <a:pt x="1" y="162"/>
                  <a:pt x="4" y="150"/>
                </a:cubicBezTo>
                <a:cubicBezTo>
                  <a:pt x="6" y="138"/>
                  <a:pt x="10" y="126"/>
                  <a:pt x="14" y="115"/>
                </a:cubicBezTo>
                <a:cubicBezTo>
                  <a:pt x="19" y="104"/>
                  <a:pt x="25" y="93"/>
                  <a:pt x="31" y="83"/>
                </a:cubicBezTo>
                <a:cubicBezTo>
                  <a:pt x="38" y="73"/>
                  <a:pt x="46" y="63"/>
                  <a:pt x="55" y="55"/>
                </a:cubicBezTo>
                <a:cubicBezTo>
                  <a:pt x="63" y="46"/>
                  <a:pt x="73" y="38"/>
                  <a:pt x="83" y="31"/>
                </a:cubicBezTo>
                <a:cubicBezTo>
                  <a:pt x="93" y="25"/>
                  <a:pt x="104" y="19"/>
                  <a:pt x="115" y="14"/>
                </a:cubicBezTo>
                <a:cubicBezTo>
                  <a:pt x="126" y="10"/>
                  <a:pt x="138" y="6"/>
                  <a:pt x="150" y="4"/>
                </a:cubicBezTo>
                <a:cubicBezTo>
                  <a:pt x="162" y="1"/>
                  <a:pt x="174" y="0"/>
                  <a:pt x="186" y="0"/>
                </a:cubicBezTo>
                <a:lnTo>
                  <a:pt x="12908" y="0"/>
                </a:lnTo>
                <a:cubicBezTo>
                  <a:pt x="12920" y="0"/>
                  <a:pt x="12932" y="1"/>
                  <a:pt x="12944" y="4"/>
                </a:cubicBezTo>
                <a:cubicBezTo>
                  <a:pt x="12956" y="6"/>
                  <a:pt x="12967" y="10"/>
                  <a:pt x="12979" y="14"/>
                </a:cubicBezTo>
                <a:cubicBezTo>
                  <a:pt x="12990" y="19"/>
                  <a:pt x="13001" y="25"/>
                  <a:pt x="13011" y="31"/>
                </a:cubicBezTo>
                <a:cubicBezTo>
                  <a:pt x="13021" y="38"/>
                  <a:pt x="13030" y="46"/>
                  <a:pt x="13039" y="55"/>
                </a:cubicBezTo>
                <a:cubicBezTo>
                  <a:pt x="13048" y="63"/>
                  <a:pt x="13055" y="73"/>
                  <a:pt x="13062" y="83"/>
                </a:cubicBezTo>
                <a:cubicBezTo>
                  <a:pt x="13069" y="93"/>
                  <a:pt x="13074" y="104"/>
                  <a:pt x="13079" y="115"/>
                </a:cubicBezTo>
                <a:cubicBezTo>
                  <a:pt x="13084" y="126"/>
                  <a:pt x="13087" y="138"/>
                  <a:pt x="13090" y="150"/>
                </a:cubicBezTo>
                <a:cubicBezTo>
                  <a:pt x="13092" y="162"/>
                  <a:pt x="13093" y="174"/>
                  <a:pt x="13093" y="186"/>
                </a:cubicBezTo>
                <a:lnTo>
                  <a:pt x="13093" y="3622"/>
                </a:lnTo>
                <a:cubicBezTo>
                  <a:pt x="13093" y="3635"/>
                  <a:pt x="13092" y="3647"/>
                  <a:pt x="13090" y="3659"/>
                </a:cubicBezTo>
                <a:cubicBezTo>
                  <a:pt x="13087" y="3671"/>
                  <a:pt x="13084" y="3682"/>
                  <a:pt x="13079" y="3693"/>
                </a:cubicBezTo>
                <a:cubicBezTo>
                  <a:pt x="13074" y="3705"/>
                  <a:pt x="13069" y="3715"/>
                  <a:pt x="13062" y="3726"/>
                </a:cubicBezTo>
                <a:cubicBezTo>
                  <a:pt x="13055" y="3736"/>
                  <a:pt x="13048" y="3745"/>
                  <a:pt x="13039" y="3754"/>
                </a:cubicBezTo>
                <a:cubicBezTo>
                  <a:pt x="13030" y="3762"/>
                  <a:pt x="13021" y="3770"/>
                  <a:pt x="13011" y="3777"/>
                </a:cubicBezTo>
                <a:cubicBezTo>
                  <a:pt x="13001" y="3784"/>
                  <a:pt x="12990" y="3789"/>
                  <a:pt x="12979" y="3794"/>
                </a:cubicBezTo>
                <a:cubicBezTo>
                  <a:pt x="12967" y="3799"/>
                  <a:pt x="12956" y="3802"/>
                  <a:pt x="12944" y="3805"/>
                </a:cubicBezTo>
                <a:cubicBezTo>
                  <a:pt x="12932" y="3807"/>
                  <a:pt x="12920" y="3808"/>
                  <a:pt x="12908" y="3808"/>
                </a:cubicBezTo>
                <a:lnTo>
                  <a:pt x="186" y="3808"/>
                </a:lnTo>
                <a:cubicBezTo>
                  <a:pt x="174" y="3808"/>
                  <a:pt x="162" y="3807"/>
                  <a:pt x="150" y="3805"/>
                </a:cubicBezTo>
                <a:cubicBezTo>
                  <a:pt x="138" y="3802"/>
                  <a:pt x="126" y="3799"/>
                  <a:pt x="115" y="3794"/>
                </a:cubicBezTo>
                <a:cubicBezTo>
                  <a:pt x="104" y="3789"/>
                  <a:pt x="93" y="3784"/>
                  <a:pt x="83" y="3777"/>
                </a:cubicBezTo>
                <a:cubicBezTo>
                  <a:pt x="73" y="3770"/>
                  <a:pt x="63" y="3762"/>
                  <a:pt x="55" y="3754"/>
                </a:cubicBezTo>
                <a:cubicBezTo>
                  <a:pt x="46" y="3745"/>
                  <a:pt x="38" y="3736"/>
                  <a:pt x="31" y="3726"/>
                </a:cubicBezTo>
                <a:cubicBezTo>
                  <a:pt x="25" y="3715"/>
                  <a:pt x="19" y="3705"/>
                  <a:pt x="14" y="3693"/>
                </a:cubicBezTo>
                <a:cubicBezTo>
                  <a:pt x="10" y="3682"/>
                  <a:pt x="6" y="3671"/>
                  <a:pt x="4" y="3659"/>
                </a:cubicBezTo>
                <a:cubicBezTo>
                  <a:pt x="1" y="3647"/>
                  <a:pt x="0" y="3635"/>
                  <a:pt x="0" y="3622"/>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88" name=""/>
          <p:cNvSpPr/>
          <p:nvPr/>
        </p:nvSpPr>
        <p:spPr>
          <a:xfrm>
            <a:off x="701640" y="1370160"/>
            <a:ext cx="401760" cy="435240"/>
          </a:xfrm>
          <a:custGeom>
            <a:avLst/>
            <a:gdLst/>
            <a:ahLst/>
            <a:rect l="0" t="0" r="r" b="b"/>
            <a:pathLst>
              <a:path w="1116" h="1209">
                <a:moveTo>
                  <a:pt x="0" y="651"/>
                </a:moveTo>
                <a:lnTo>
                  <a:pt x="0" y="559"/>
                </a:lnTo>
                <a:cubicBezTo>
                  <a:pt x="0" y="522"/>
                  <a:pt x="4" y="486"/>
                  <a:pt x="11" y="450"/>
                </a:cubicBezTo>
                <a:cubicBezTo>
                  <a:pt x="18" y="413"/>
                  <a:pt x="29" y="378"/>
                  <a:pt x="43" y="344"/>
                </a:cubicBezTo>
                <a:cubicBezTo>
                  <a:pt x="57" y="311"/>
                  <a:pt x="74" y="278"/>
                  <a:pt x="94" y="248"/>
                </a:cubicBezTo>
                <a:cubicBezTo>
                  <a:pt x="115" y="218"/>
                  <a:pt x="138" y="189"/>
                  <a:pt x="164" y="164"/>
                </a:cubicBezTo>
                <a:cubicBezTo>
                  <a:pt x="189" y="138"/>
                  <a:pt x="218" y="115"/>
                  <a:pt x="248" y="94"/>
                </a:cubicBezTo>
                <a:cubicBezTo>
                  <a:pt x="278" y="74"/>
                  <a:pt x="311" y="57"/>
                  <a:pt x="344" y="43"/>
                </a:cubicBezTo>
                <a:cubicBezTo>
                  <a:pt x="378" y="29"/>
                  <a:pt x="413" y="18"/>
                  <a:pt x="449" y="11"/>
                </a:cubicBezTo>
                <a:cubicBezTo>
                  <a:pt x="485" y="4"/>
                  <a:pt x="521" y="0"/>
                  <a:pt x="558" y="0"/>
                </a:cubicBezTo>
                <a:cubicBezTo>
                  <a:pt x="594" y="0"/>
                  <a:pt x="630" y="4"/>
                  <a:pt x="666" y="11"/>
                </a:cubicBezTo>
                <a:cubicBezTo>
                  <a:pt x="702" y="18"/>
                  <a:pt x="737" y="29"/>
                  <a:pt x="771" y="43"/>
                </a:cubicBezTo>
                <a:cubicBezTo>
                  <a:pt x="805" y="57"/>
                  <a:pt x="838" y="74"/>
                  <a:pt x="868" y="94"/>
                </a:cubicBezTo>
                <a:cubicBezTo>
                  <a:pt x="898" y="115"/>
                  <a:pt x="927" y="138"/>
                  <a:pt x="952" y="164"/>
                </a:cubicBezTo>
                <a:cubicBezTo>
                  <a:pt x="978" y="189"/>
                  <a:pt x="1001" y="218"/>
                  <a:pt x="1022" y="248"/>
                </a:cubicBezTo>
                <a:cubicBezTo>
                  <a:pt x="1042" y="278"/>
                  <a:pt x="1059" y="311"/>
                  <a:pt x="1073" y="344"/>
                </a:cubicBezTo>
                <a:cubicBezTo>
                  <a:pt x="1087" y="378"/>
                  <a:pt x="1098" y="413"/>
                  <a:pt x="1105" y="450"/>
                </a:cubicBezTo>
                <a:cubicBezTo>
                  <a:pt x="1112" y="486"/>
                  <a:pt x="1116" y="522"/>
                  <a:pt x="1116" y="559"/>
                </a:cubicBezTo>
                <a:lnTo>
                  <a:pt x="1116" y="651"/>
                </a:lnTo>
                <a:cubicBezTo>
                  <a:pt x="1116" y="688"/>
                  <a:pt x="1112" y="724"/>
                  <a:pt x="1105" y="760"/>
                </a:cubicBezTo>
                <a:cubicBezTo>
                  <a:pt x="1098" y="796"/>
                  <a:pt x="1087" y="831"/>
                  <a:pt x="1073" y="865"/>
                </a:cubicBezTo>
                <a:cubicBezTo>
                  <a:pt x="1059" y="898"/>
                  <a:pt x="1042" y="931"/>
                  <a:pt x="1022" y="961"/>
                </a:cubicBezTo>
                <a:cubicBezTo>
                  <a:pt x="1001" y="991"/>
                  <a:pt x="978" y="1019"/>
                  <a:pt x="952" y="1045"/>
                </a:cubicBezTo>
                <a:cubicBezTo>
                  <a:pt x="927" y="1071"/>
                  <a:pt x="898" y="1094"/>
                  <a:pt x="868" y="1115"/>
                </a:cubicBezTo>
                <a:cubicBezTo>
                  <a:pt x="838" y="1135"/>
                  <a:pt x="805" y="1152"/>
                  <a:pt x="771" y="1166"/>
                </a:cubicBezTo>
                <a:cubicBezTo>
                  <a:pt x="737" y="1180"/>
                  <a:pt x="702" y="1191"/>
                  <a:pt x="666" y="1198"/>
                </a:cubicBezTo>
                <a:cubicBezTo>
                  <a:pt x="630" y="1205"/>
                  <a:pt x="594" y="1209"/>
                  <a:pt x="558" y="1209"/>
                </a:cubicBezTo>
                <a:cubicBezTo>
                  <a:pt x="521" y="1209"/>
                  <a:pt x="485" y="1205"/>
                  <a:pt x="449" y="1198"/>
                </a:cubicBezTo>
                <a:cubicBezTo>
                  <a:pt x="413" y="1191"/>
                  <a:pt x="378" y="1180"/>
                  <a:pt x="344" y="1166"/>
                </a:cubicBezTo>
                <a:cubicBezTo>
                  <a:pt x="311" y="1152"/>
                  <a:pt x="278" y="1135"/>
                  <a:pt x="248" y="1115"/>
                </a:cubicBezTo>
                <a:cubicBezTo>
                  <a:pt x="218" y="1094"/>
                  <a:pt x="189" y="1071"/>
                  <a:pt x="164" y="1045"/>
                </a:cubicBezTo>
                <a:cubicBezTo>
                  <a:pt x="138" y="1019"/>
                  <a:pt x="115" y="991"/>
                  <a:pt x="94" y="961"/>
                </a:cubicBezTo>
                <a:cubicBezTo>
                  <a:pt x="74" y="931"/>
                  <a:pt x="57" y="898"/>
                  <a:pt x="43" y="865"/>
                </a:cubicBezTo>
                <a:cubicBezTo>
                  <a:pt x="29" y="831"/>
                  <a:pt x="18" y="796"/>
                  <a:pt x="11" y="760"/>
                </a:cubicBezTo>
                <a:cubicBezTo>
                  <a:pt x="4" y="724"/>
                  <a:pt x="0" y="688"/>
                  <a:pt x="0" y="651"/>
                </a:cubicBez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289" name="" descr=""/>
          <p:cNvPicPr/>
          <p:nvPr/>
        </p:nvPicPr>
        <p:blipFill>
          <a:blip r:embed="rId3"/>
          <a:stretch/>
        </p:blipFill>
        <p:spPr>
          <a:xfrm>
            <a:off x="802080" y="1470600"/>
            <a:ext cx="200160" cy="200160"/>
          </a:xfrm>
          <a:prstGeom prst="rect">
            <a:avLst/>
          </a:prstGeom>
          <a:noFill/>
          <a:ln w="0">
            <a:noFill/>
          </a:ln>
        </p:spPr>
      </p:pic>
      <p:sp>
        <p:nvSpPr>
          <p:cNvPr id="290" name=""/>
          <p:cNvSpPr txBox="1"/>
          <p:nvPr/>
        </p:nvSpPr>
        <p:spPr>
          <a:xfrm>
            <a:off x="534960" y="614880"/>
            <a:ext cx="26830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确保在故障恢复过程中数据的一致性与完整性</a:t>
            </a:r>
            <a:endParaRPr b="0" lang="en-US" sz="1050" strike="noStrike" u="none">
              <a:solidFill>
                <a:srgbClr val="000000"/>
              </a:solidFill>
              <a:effectLst/>
              <a:uFillTx/>
              <a:latin typeface="Times New Roman"/>
            </a:endParaRPr>
          </a:p>
        </p:txBody>
      </p:sp>
      <p:sp>
        <p:nvSpPr>
          <p:cNvPr id="291" name=""/>
          <p:cNvSpPr txBox="1"/>
          <p:nvPr/>
        </p:nvSpPr>
        <p:spPr>
          <a:xfrm>
            <a:off x="1236960" y="1384920"/>
            <a:ext cx="671400" cy="212400"/>
          </a:xfrm>
          <a:prstGeom prst="rect">
            <a:avLst/>
          </a:prstGeom>
          <a:noFill/>
          <a:ln w="0">
            <a:noFill/>
          </a:ln>
        </p:spPr>
        <p:txBody>
          <a:bodyPr wrap="none" lIns="0" rIns="0" tIns="0" bIns="0" anchor="t">
            <a:spAutoFit/>
          </a:bodyPr>
          <a:p>
            <a:r>
              <a:rPr b="0" lang="zh-CN" sz="1320" strike="noStrike" u="none">
                <a:solidFill>
                  <a:srgbClr val="1e3a8a"/>
                </a:solidFill>
                <a:effectLst/>
                <a:uFillTx/>
                <a:latin typeface="WenQuanYiZenHei"/>
                <a:ea typeface="WenQuanYiZenHei"/>
              </a:rPr>
              <a:t>事务卫士</a:t>
            </a:r>
            <a:endParaRPr b="0" lang="en-US" sz="1320" strike="noStrike" u="none">
              <a:solidFill>
                <a:srgbClr val="000000"/>
              </a:solidFill>
              <a:effectLst/>
              <a:uFillTx/>
              <a:latin typeface="Times New Roman"/>
            </a:endParaRPr>
          </a:p>
        </p:txBody>
      </p:sp>
      <p:pic>
        <p:nvPicPr>
          <p:cNvPr id="292" name="" descr=""/>
          <p:cNvPicPr/>
          <p:nvPr/>
        </p:nvPicPr>
        <p:blipFill>
          <a:blip r:embed="rId4"/>
          <a:stretch/>
        </p:blipFill>
        <p:spPr>
          <a:xfrm>
            <a:off x="1236960" y="1704600"/>
            <a:ext cx="133200" cy="133200"/>
          </a:xfrm>
          <a:prstGeom prst="rect">
            <a:avLst/>
          </a:prstGeom>
          <a:noFill/>
          <a:ln w="0">
            <a:noFill/>
          </a:ln>
        </p:spPr>
      </p:pic>
      <p:sp>
        <p:nvSpPr>
          <p:cNvPr id="293" name=""/>
          <p:cNvSpPr txBox="1"/>
          <p:nvPr/>
        </p:nvSpPr>
        <p:spPr>
          <a:xfrm>
            <a:off x="1905480" y="1391040"/>
            <a:ext cx="1957320" cy="195480"/>
          </a:xfrm>
          <a:prstGeom prst="rect">
            <a:avLst/>
          </a:prstGeom>
          <a:noFill/>
          <a:ln w="0">
            <a:noFill/>
          </a:ln>
        </p:spPr>
        <p:txBody>
          <a:bodyPr wrap="none" lIns="0" rIns="0" tIns="0" bIns="0" anchor="t">
            <a:spAutoFit/>
          </a:bodyPr>
          <a:p>
            <a:r>
              <a:rPr b="1" lang="en-US" sz="1320" strike="noStrike" u="none">
                <a:solidFill>
                  <a:srgbClr val="1e3a8a"/>
                </a:solidFill>
                <a:effectLst/>
                <a:uFillTx/>
                <a:latin typeface="DejaVuSans"/>
                <a:ea typeface="DejaVuSans"/>
              </a:rPr>
              <a:t> (Transaction Guard)</a:t>
            </a:r>
            <a:endParaRPr b="0" lang="en-US" sz="1320" strike="noStrike" u="none">
              <a:solidFill>
                <a:srgbClr val="000000"/>
              </a:solidFill>
              <a:effectLst/>
              <a:uFillTx/>
              <a:latin typeface="Times New Roman"/>
            </a:endParaRPr>
          </a:p>
        </p:txBody>
      </p:sp>
      <p:sp>
        <p:nvSpPr>
          <p:cNvPr id="294" name=""/>
          <p:cNvSpPr txBox="1"/>
          <p:nvPr/>
        </p:nvSpPr>
        <p:spPr>
          <a:xfrm>
            <a:off x="1437480" y="1684800"/>
            <a:ext cx="18781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为每个事务分配全局唯一标识符</a:t>
            </a:r>
            <a:endParaRPr b="0" lang="en-US" sz="1050" strike="noStrike" u="none">
              <a:solidFill>
                <a:srgbClr val="000000"/>
              </a:solidFill>
              <a:effectLst/>
              <a:uFillTx/>
              <a:latin typeface="Times New Roman"/>
            </a:endParaRPr>
          </a:p>
        </p:txBody>
      </p:sp>
      <p:pic>
        <p:nvPicPr>
          <p:cNvPr id="295" name="" descr=""/>
          <p:cNvPicPr/>
          <p:nvPr/>
        </p:nvPicPr>
        <p:blipFill>
          <a:blip r:embed="rId5"/>
          <a:stretch/>
        </p:blipFill>
        <p:spPr>
          <a:xfrm>
            <a:off x="1236960" y="1972080"/>
            <a:ext cx="133200" cy="133200"/>
          </a:xfrm>
          <a:prstGeom prst="rect">
            <a:avLst/>
          </a:prstGeom>
          <a:noFill/>
          <a:ln w="0">
            <a:noFill/>
          </a:ln>
        </p:spPr>
      </p:pic>
      <p:sp>
        <p:nvSpPr>
          <p:cNvPr id="296" name=""/>
          <p:cNvSpPr txBox="1"/>
          <p:nvPr/>
        </p:nvSpPr>
        <p:spPr>
          <a:xfrm>
            <a:off x="3309120" y="1689480"/>
            <a:ext cx="45036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(GUID)</a:t>
            </a:r>
            <a:endParaRPr b="0" lang="en-US" sz="1050" strike="noStrike" u="none">
              <a:solidFill>
                <a:srgbClr val="000000"/>
              </a:solidFill>
              <a:effectLst/>
              <a:uFillTx/>
              <a:latin typeface="Times New Roman"/>
            </a:endParaRPr>
          </a:p>
        </p:txBody>
      </p:sp>
      <p:sp>
        <p:nvSpPr>
          <p:cNvPr id="297" name=""/>
          <p:cNvSpPr txBox="1"/>
          <p:nvPr/>
        </p:nvSpPr>
        <p:spPr>
          <a:xfrm>
            <a:off x="1437480" y="1951920"/>
            <a:ext cx="9396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故障恢复后通过</a:t>
            </a:r>
            <a:endParaRPr b="0" lang="en-US" sz="1050" strike="noStrike" u="none">
              <a:solidFill>
                <a:srgbClr val="000000"/>
              </a:solidFill>
              <a:effectLst/>
              <a:uFillTx/>
              <a:latin typeface="Times New Roman"/>
            </a:endParaRPr>
          </a:p>
        </p:txBody>
      </p:sp>
      <p:sp>
        <p:nvSpPr>
          <p:cNvPr id="298" name=""/>
          <p:cNvSpPr txBox="1"/>
          <p:nvPr/>
        </p:nvSpPr>
        <p:spPr>
          <a:xfrm>
            <a:off x="2373480" y="1956600"/>
            <a:ext cx="34560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GUID</a:t>
            </a:r>
            <a:endParaRPr b="0" lang="en-US" sz="1050" strike="noStrike" u="none">
              <a:solidFill>
                <a:srgbClr val="000000"/>
              </a:solidFill>
              <a:effectLst/>
              <a:uFillTx/>
              <a:latin typeface="Times New Roman"/>
            </a:endParaRPr>
          </a:p>
        </p:txBody>
      </p:sp>
      <p:pic>
        <p:nvPicPr>
          <p:cNvPr id="299" name="" descr=""/>
          <p:cNvPicPr/>
          <p:nvPr/>
        </p:nvPicPr>
        <p:blipFill>
          <a:blip r:embed="rId6"/>
          <a:stretch/>
        </p:blipFill>
        <p:spPr>
          <a:xfrm>
            <a:off x="1236960" y="2239560"/>
            <a:ext cx="133200" cy="133200"/>
          </a:xfrm>
          <a:prstGeom prst="rect">
            <a:avLst/>
          </a:prstGeom>
          <a:noFill/>
          <a:ln w="0">
            <a:noFill/>
          </a:ln>
        </p:spPr>
      </p:pic>
      <p:sp>
        <p:nvSpPr>
          <p:cNvPr id="300" name=""/>
          <p:cNvSpPr txBox="1"/>
          <p:nvPr/>
        </p:nvSpPr>
        <p:spPr>
          <a:xfrm>
            <a:off x="2717280" y="1951920"/>
            <a:ext cx="10735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检查事务完成状态</a:t>
            </a:r>
            <a:endParaRPr b="0" lang="en-US" sz="1050" strike="noStrike" u="none">
              <a:solidFill>
                <a:srgbClr val="000000"/>
              </a:solidFill>
              <a:effectLst/>
              <a:uFillTx/>
              <a:latin typeface="Times New Roman"/>
            </a:endParaRPr>
          </a:p>
        </p:txBody>
      </p:sp>
      <p:sp>
        <p:nvSpPr>
          <p:cNvPr id="301" name=""/>
          <p:cNvSpPr txBox="1"/>
          <p:nvPr/>
        </p:nvSpPr>
        <p:spPr>
          <a:xfrm>
            <a:off x="1437480" y="2219400"/>
            <a:ext cx="2689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实现</a:t>
            </a:r>
            <a:endParaRPr b="0" lang="en-US" sz="1050" strike="noStrike" u="none">
              <a:solidFill>
                <a:srgbClr val="000000"/>
              </a:solidFill>
              <a:effectLst/>
              <a:uFillTx/>
              <a:latin typeface="Times New Roman"/>
            </a:endParaRPr>
          </a:p>
        </p:txBody>
      </p:sp>
      <p:sp>
        <p:nvSpPr>
          <p:cNvPr id="302" name=""/>
          <p:cNvSpPr txBox="1"/>
          <p:nvPr/>
        </p:nvSpPr>
        <p:spPr>
          <a:xfrm>
            <a:off x="1704600" y="2224080"/>
            <a:ext cx="13320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a:t>
            </a:r>
            <a:endParaRPr b="0" lang="en-US" sz="1050" strike="noStrike" u="none">
              <a:solidFill>
                <a:srgbClr val="000000"/>
              </a:solidFill>
              <a:effectLst/>
              <a:uFillTx/>
              <a:latin typeface="Times New Roman"/>
            </a:endParaRPr>
          </a:p>
        </p:txBody>
      </p:sp>
      <p:sp>
        <p:nvSpPr>
          <p:cNvPr id="303" name=""/>
          <p:cNvSpPr txBox="1"/>
          <p:nvPr/>
        </p:nvSpPr>
        <p:spPr>
          <a:xfrm>
            <a:off x="1766160" y="2219400"/>
            <a:ext cx="537120" cy="169560"/>
          </a:xfrm>
          <a:prstGeom prst="rect">
            <a:avLst/>
          </a:prstGeom>
          <a:noFill/>
          <a:ln w="0">
            <a:noFill/>
          </a:ln>
        </p:spPr>
        <p:txBody>
          <a:bodyPr wrap="none" lIns="0" rIns="0" tIns="0" bIns="0" anchor="t">
            <a:spAutoFit/>
          </a:bodyPr>
          <a:p>
            <a:r>
              <a:rPr b="0" lang="zh-CN" sz="1050" strike="noStrike" u="none">
                <a:solidFill>
                  <a:srgbClr val="f5a623"/>
                </a:solidFill>
                <a:effectLst/>
                <a:uFillTx/>
                <a:latin typeface="WenQuanYiZenHei"/>
                <a:ea typeface="WenQuanYiZenHei"/>
              </a:rPr>
              <a:t>精确一次</a:t>
            </a:r>
            <a:endParaRPr b="0" lang="en-US" sz="1050" strike="noStrike" u="none">
              <a:solidFill>
                <a:srgbClr val="000000"/>
              </a:solidFill>
              <a:effectLst/>
              <a:uFillTx/>
              <a:latin typeface="Times New Roman"/>
            </a:endParaRPr>
          </a:p>
        </p:txBody>
      </p:sp>
      <p:sp>
        <p:nvSpPr>
          <p:cNvPr id="304" name=""/>
          <p:cNvSpPr txBox="1"/>
          <p:nvPr/>
        </p:nvSpPr>
        <p:spPr>
          <a:xfrm>
            <a:off x="2301120" y="2224080"/>
            <a:ext cx="102564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"(exactly-once)</a:t>
            </a:r>
            <a:endParaRPr b="0" lang="en-US" sz="1050" strike="noStrike" u="none">
              <a:solidFill>
                <a:srgbClr val="000000"/>
              </a:solidFill>
              <a:effectLst/>
              <a:uFillTx/>
              <a:latin typeface="Times New Roman"/>
            </a:endParaRPr>
          </a:p>
        </p:txBody>
      </p:sp>
      <p:sp>
        <p:nvSpPr>
          <p:cNvPr id="305" name=""/>
          <p:cNvSpPr/>
          <p:nvPr/>
        </p:nvSpPr>
        <p:spPr>
          <a:xfrm>
            <a:off x="5448240" y="1203120"/>
            <a:ext cx="4713840" cy="1370880"/>
          </a:xfrm>
          <a:custGeom>
            <a:avLst/>
            <a:gdLst/>
            <a:ahLst/>
            <a:rect l="0" t="0" r="r" b="b"/>
            <a:pathLst>
              <a:path w="13094" h="3808">
                <a:moveTo>
                  <a:pt x="0" y="3622"/>
                </a:moveTo>
                <a:lnTo>
                  <a:pt x="0" y="186"/>
                </a:lnTo>
                <a:cubicBezTo>
                  <a:pt x="0" y="174"/>
                  <a:pt x="2" y="162"/>
                  <a:pt x="4" y="150"/>
                </a:cubicBezTo>
                <a:cubicBezTo>
                  <a:pt x="6" y="138"/>
                  <a:pt x="10" y="126"/>
                  <a:pt x="15" y="115"/>
                </a:cubicBezTo>
                <a:cubicBezTo>
                  <a:pt x="19" y="104"/>
                  <a:pt x="25" y="93"/>
                  <a:pt x="32" y="83"/>
                </a:cubicBezTo>
                <a:cubicBezTo>
                  <a:pt x="38" y="73"/>
                  <a:pt x="46" y="63"/>
                  <a:pt x="55" y="55"/>
                </a:cubicBezTo>
                <a:cubicBezTo>
                  <a:pt x="63" y="46"/>
                  <a:pt x="73" y="38"/>
                  <a:pt x="83" y="31"/>
                </a:cubicBezTo>
                <a:cubicBezTo>
                  <a:pt x="93" y="25"/>
                  <a:pt x="104" y="19"/>
                  <a:pt x="115" y="14"/>
                </a:cubicBezTo>
                <a:cubicBezTo>
                  <a:pt x="126" y="10"/>
                  <a:pt x="138" y="6"/>
                  <a:pt x="150" y="4"/>
                </a:cubicBezTo>
                <a:cubicBezTo>
                  <a:pt x="162" y="1"/>
                  <a:pt x="174" y="0"/>
                  <a:pt x="186" y="0"/>
                </a:cubicBezTo>
                <a:lnTo>
                  <a:pt x="12908" y="0"/>
                </a:lnTo>
                <a:cubicBezTo>
                  <a:pt x="12920" y="0"/>
                  <a:pt x="12932" y="1"/>
                  <a:pt x="12944" y="4"/>
                </a:cubicBezTo>
                <a:cubicBezTo>
                  <a:pt x="12956" y="6"/>
                  <a:pt x="12968" y="10"/>
                  <a:pt x="12979" y="14"/>
                </a:cubicBezTo>
                <a:cubicBezTo>
                  <a:pt x="12990" y="19"/>
                  <a:pt x="13001" y="25"/>
                  <a:pt x="13011" y="31"/>
                </a:cubicBezTo>
                <a:cubicBezTo>
                  <a:pt x="13021" y="38"/>
                  <a:pt x="13031" y="46"/>
                  <a:pt x="13039" y="55"/>
                </a:cubicBezTo>
                <a:cubicBezTo>
                  <a:pt x="13048" y="63"/>
                  <a:pt x="13055" y="73"/>
                  <a:pt x="13062" y="83"/>
                </a:cubicBezTo>
                <a:cubicBezTo>
                  <a:pt x="13069" y="93"/>
                  <a:pt x="13075" y="104"/>
                  <a:pt x="13079" y="115"/>
                </a:cubicBezTo>
                <a:cubicBezTo>
                  <a:pt x="13084" y="126"/>
                  <a:pt x="13088" y="138"/>
                  <a:pt x="13090" y="150"/>
                </a:cubicBezTo>
                <a:cubicBezTo>
                  <a:pt x="13092" y="162"/>
                  <a:pt x="13094" y="174"/>
                  <a:pt x="13094" y="186"/>
                </a:cubicBezTo>
                <a:lnTo>
                  <a:pt x="13094" y="3622"/>
                </a:lnTo>
                <a:cubicBezTo>
                  <a:pt x="13094" y="3635"/>
                  <a:pt x="13092" y="3647"/>
                  <a:pt x="13090" y="3659"/>
                </a:cubicBezTo>
                <a:cubicBezTo>
                  <a:pt x="13088" y="3671"/>
                  <a:pt x="13084" y="3682"/>
                  <a:pt x="13079" y="3693"/>
                </a:cubicBezTo>
                <a:cubicBezTo>
                  <a:pt x="13075" y="3705"/>
                  <a:pt x="13069" y="3715"/>
                  <a:pt x="13062" y="3726"/>
                </a:cubicBezTo>
                <a:cubicBezTo>
                  <a:pt x="13055" y="3736"/>
                  <a:pt x="13048" y="3745"/>
                  <a:pt x="13039" y="3754"/>
                </a:cubicBezTo>
                <a:cubicBezTo>
                  <a:pt x="13031" y="3762"/>
                  <a:pt x="13021" y="3770"/>
                  <a:pt x="13011" y="3777"/>
                </a:cubicBezTo>
                <a:cubicBezTo>
                  <a:pt x="13001" y="3784"/>
                  <a:pt x="12990" y="3789"/>
                  <a:pt x="12979" y="3794"/>
                </a:cubicBezTo>
                <a:cubicBezTo>
                  <a:pt x="12968" y="3799"/>
                  <a:pt x="12956" y="3802"/>
                  <a:pt x="12944" y="3805"/>
                </a:cubicBezTo>
                <a:cubicBezTo>
                  <a:pt x="12932" y="3807"/>
                  <a:pt x="12920" y="3808"/>
                  <a:pt x="12908" y="3808"/>
                </a:cubicBezTo>
                <a:lnTo>
                  <a:pt x="186" y="3808"/>
                </a:lnTo>
                <a:cubicBezTo>
                  <a:pt x="174" y="3808"/>
                  <a:pt x="162" y="3807"/>
                  <a:pt x="150" y="3805"/>
                </a:cubicBezTo>
                <a:cubicBezTo>
                  <a:pt x="138" y="3802"/>
                  <a:pt x="126" y="3799"/>
                  <a:pt x="115" y="3794"/>
                </a:cubicBezTo>
                <a:cubicBezTo>
                  <a:pt x="104" y="3789"/>
                  <a:pt x="93" y="3784"/>
                  <a:pt x="83" y="3777"/>
                </a:cubicBezTo>
                <a:cubicBezTo>
                  <a:pt x="73" y="3770"/>
                  <a:pt x="63" y="3762"/>
                  <a:pt x="55" y="3754"/>
                </a:cubicBezTo>
                <a:cubicBezTo>
                  <a:pt x="46" y="3745"/>
                  <a:pt x="38" y="3736"/>
                  <a:pt x="32" y="3726"/>
                </a:cubicBezTo>
                <a:cubicBezTo>
                  <a:pt x="25" y="3715"/>
                  <a:pt x="19" y="3705"/>
                  <a:pt x="15" y="3693"/>
                </a:cubicBezTo>
                <a:cubicBezTo>
                  <a:pt x="10" y="3682"/>
                  <a:pt x="6" y="3671"/>
                  <a:pt x="4" y="3659"/>
                </a:cubicBezTo>
                <a:cubicBezTo>
                  <a:pt x="2" y="3647"/>
                  <a:pt x="0" y="3635"/>
                  <a:pt x="0" y="3622"/>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06" name=""/>
          <p:cNvSpPr/>
          <p:nvPr/>
        </p:nvSpPr>
        <p:spPr>
          <a:xfrm>
            <a:off x="5615640" y="1370160"/>
            <a:ext cx="451440" cy="435240"/>
          </a:xfrm>
          <a:custGeom>
            <a:avLst/>
            <a:gdLst/>
            <a:ahLst/>
            <a:rect l="0" t="0" r="r" b="b"/>
            <a:pathLst>
              <a:path w="1254" h="1209">
                <a:moveTo>
                  <a:pt x="0" y="605"/>
                </a:moveTo>
                <a:cubicBezTo>
                  <a:pt x="0" y="585"/>
                  <a:pt x="1" y="565"/>
                  <a:pt x="3" y="546"/>
                </a:cubicBezTo>
                <a:cubicBezTo>
                  <a:pt x="5" y="526"/>
                  <a:pt x="7" y="507"/>
                  <a:pt x="11" y="487"/>
                </a:cubicBezTo>
                <a:cubicBezTo>
                  <a:pt x="15" y="468"/>
                  <a:pt x="20" y="449"/>
                  <a:pt x="26" y="430"/>
                </a:cubicBezTo>
                <a:cubicBezTo>
                  <a:pt x="31" y="410"/>
                  <a:pt x="38" y="391"/>
                  <a:pt x="46" y="373"/>
                </a:cubicBezTo>
                <a:cubicBezTo>
                  <a:pt x="53" y="355"/>
                  <a:pt x="62" y="337"/>
                  <a:pt x="72" y="319"/>
                </a:cubicBezTo>
                <a:cubicBezTo>
                  <a:pt x="81" y="302"/>
                  <a:pt x="91" y="285"/>
                  <a:pt x="102" y="269"/>
                </a:cubicBezTo>
                <a:cubicBezTo>
                  <a:pt x="113" y="252"/>
                  <a:pt x="125" y="236"/>
                  <a:pt x="138" y="221"/>
                </a:cubicBezTo>
                <a:cubicBezTo>
                  <a:pt x="150" y="206"/>
                  <a:pt x="163" y="191"/>
                  <a:pt x="177" y="177"/>
                </a:cubicBezTo>
                <a:cubicBezTo>
                  <a:pt x="191" y="163"/>
                  <a:pt x="206" y="150"/>
                  <a:pt x="221" y="137"/>
                </a:cubicBezTo>
                <a:cubicBezTo>
                  <a:pt x="237" y="125"/>
                  <a:pt x="252" y="113"/>
                  <a:pt x="269" y="102"/>
                </a:cubicBezTo>
                <a:cubicBezTo>
                  <a:pt x="285" y="91"/>
                  <a:pt x="302" y="81"/>
                  <a:pt x="320" y="72"/>
                </a:cubicBezTo>
                <a:cubicBezTo>
                  <a:pt x="337" y="62"/>
                  <a:pt x="355" y="54"/>
                  <a:pt x="373" y="46"/>
                </a:cubicBezTo>
                <a:cubicBezTo>
                  <a:pt x="392" y="39"/>
                  <a:pt x="410" y="32"/>
                  <a:pt x="429" y="26"/>
                </a:cubicBezTo>
                <a:cubicBezTo>
                  <a:pt x="448" y="21"/>
                  <a:pt x="467" y="16"/>
                  <a:pt x="486" y="12"/>
                </a:cubicBezTo>
                <a:cubicBezTo>
                  <a:pt x="506" y="8"/>
                  <a:pt x="525" y="5"/>
                  <a:pt x="545" y="3"/>
                </a:cubicBezTo>
                <a:cubicBezTo>
                  <a:pt x="565" y="1"/>
                  <a:pt x="584" y="0"/>
                  <a:pt x="604" y="0"/>
                </a:cubicBezTo>
                <a:lnTo>
                  <a:pt x="651" y="0"/>
                </a:lnTo>
                <a:cubicBezTo>
                  <a:pt x="670" y="0"/>
                  <a:pt x="690" y="1"/>
                  <a:pt x="710" y="3"/>
                </a:cubicBezTo>
                <a:cubicBezTo>
                  <a:pt x="729" y="5"/>
                  <a:pt x="749" y="8"/>
                  <a:pt x="768" y="12"/>
                </a:cubicBezTo>
                <a:cubicBezTo>
                  <a:pt x="788" y="16"/>
                  <a:pt x="807" y="21"/>
                  <a:pt x="826" y="26"/>
                </a:cubicBezTo>
                <a:cubicBezTo>
                  <a:pt x="845" y="32"/>
                  <a:pt x="863" y="39"/>
                  <a:pt x="882" y="46"/>
                </a:cubicBezTo>
                <a:cubicBezTo>
                  <a:pt x="900" y="54"/>
                  <a:pt x="918" y="62"/>
                  <a:pt x="935" y="72"/>
                </a:cubicBezTo>
                <a:cubicBezTo>
                  <a:pt x="953" y="81"/>
                  <a:pt x="970" y="91"/>
                  <a:pt x="986" y="102"/>
                </a:cubicBezTo>
                <a:cubicBezTo>
                  <a:pt x="1002" y="113"/>
                  <a:pt x="1018" y="125"/>
                  <a:pt x="1034" y="137"/>
                </a:cubicBezTo>
                <a:cubicBezTo>
                  <a:pt x="1049" y="150"/>
                  <a:pt x="1063" y="163"/>
                  <a:pt x="1077" y="177"/>
                </a:cubicBezTo>
                <a:cubicBezTo>
                  <a:pt x="1091" y="191"/>
                  <a:pt x="1105" y="206"/>
                  <a:pt x="1117" y="221"/>
                </a:cubicBezTo>
                <a:cubicBezTo>
                  <a:pt x="1130" y="236"/>
                  <a:pt x="1141" y="252"/>
                  <a:pt x="1152" y="269"/>
                </a:cubicBezTo>
                <a:cubicBezTo>
                  <a:pt x="1163" y="285"/>
                  <a:pt x="1174" y="302"/>
                  <a:pt x="1183" y="319"/>
                </a:cubicBezTo>
                <a:cubicBezTo>
                  <a:pt x="1192" y="337"/>
                  <a:pt x="1201" y="355"/>
                  <a:pt x="1208" y="373"/>
                </a:cubicBezTo>
                <a:cubicBezTo>
                  <a:pt x="1216" y="391"/>
                  <a:pt x="1222" y="410"/>
                  <a:pt x="1228" y="430"/>
                </a:cubicBezTo>
                <a:cubicBezTo>
                  <a:pt x="1234" y="449"/>
                  <a:pt x="1239" y="468"/>
                  <a:pt x="1243" y="487"/>
                </a:cubicBezTo>
                <a:cubicBezTo>
                  <a:pt x="1246" y="507"/>
                  <a:pt x="1249" y="526"/>
                  <a:pt x="1251" y="546"/>
                </a:cubicBezTo>
                <a:cubicBezTo>
                  <a:pt x="1253" y="565"/>
                  <a:pt x="1254" y="585"/>
                  <a:pt x="1254" y="605"/>
                </a:cubicBezTo>
                <a:cubicBezTo>
                  <a:pt x="1254" y="625"/>
                  <a:pt x="1253" y="644"/>
                  <a:pt x="1251" y="664"/>
                </a:cubicBezTo>
                <a:cubicBezTo>
                  <a:pt x="1249" y="684"/>
                  <a:pt x="1246" y="703"/>
                  <a:pt x="1243" y="723"/>
                </a:cubicBezTo>
                <a:cubicBezTo>
                  <a:pt x="1239" y="742"/>
                  <a:pt x="1234" y="761"/>
                  <a:pt x="1228" y="780"/>
                </a:cubicBezTo>
                <a:cubicBezTo>
                  <a:pt x="1222" y="799"/>
                  <a:pt x="1216" y="818"/>
                  <a:pt x="1208" y="836"/>
                </a:cubicBezTo>
                <a:cubicBezTo>
                  <a:pt x="1201" y="854"/>
                  <a:pt x="1192" y="872"/>
                  <a:pt x="1183" y="889"/>
                </a:cubicBezTo>
                <a:cubicBezTo>
                  <a:pt x="1174" y="907"/>
                  <a:pt x="1163" y="924"/>
                  <a:pt x="1152" y="940"/>
                </a:cubicBezTo>
                <a:cubicBezTo>
                  <a:pt x="1141" y="957"/>
                  <a:pt x="1130" y="973"/>
                  <a:pt x="1117" y="988"/>
                </a:cubicBezTo>
                <a:cubicBezTo>
                  <a:pt x="1105" y="1003"/>
                  <a:pt x="1091" y="1018"/>
                  <a:pt x="1077" y="1032"/>
                </a:cubicBezTo>
                <a:cubicBezTo>
                  <a:pt x="1063" y="1046"/>
                  <a:pt x="1049" y="1059"/>
                  <a:pt x="1034" y="1072"/>
                </a:cubicBezTo>
                <a:cubicBezTo>
                  <a:pt x="1018" y="1084"/>
                  <a:pt x="1002" y="1096"/>
                  <a:pt x="986" y="1107"/>
                </a:cubicBezTo>
                <a:cubicBezTo>
                  <a:pt x="970" y="1118"/>
                  <a:pt x="953" y="1128"/>
                  <a:pt x="935" y="1137"/>
                </a:cubicBezTo>
                <a:cubicBezTo>
                  <a:pt x="918" y="1147"/>
                  <a:pt x="900" y="1155"/>
                  <a:pt x="882" y="1163"/>
                </a:cubicBezTo>
                <a:cubicBezTo>
                  <a:pt x="863" y="1170"/>
                  <a:pt x="845" y="1177"/>
                  <a:pt x="826" y="1183"/>
                </a:cubicBezTo>
                <a:cubicBezTo>
                  <a:pt x="807" y="1188"/>
                  <a:pt x="788" y="1193"/>
                  <a:pt x="768" y="1197"/>
                </a:cubicBezTo>
                <a:cubicBezTo>
                  <a:pt x="749" y="1201"/>
                  <a:pt x="729" y="1204"/>
                  <a:pt x="710" y="1206"/>
                </a:cubicBezTo>
                <a:cubicBezTo>
                  <a:pt x="690" y="1208"/>
                  <a:pt x="670" y="1209"/>
                  <a:pt x="651" y="1209"/>
                </a:cubicBezTo>
                <a:lnTo>
                  <a:pt x="604" y="1209"/>
                </a:lnTo>
                <a:cubicBezTo>
                  <a:pt x="584" y="1209"/>
                  <a:pt x="565" y="1208"/>
                  <a:pt x="545" y="1206"/>
                </a:cubicBezTo>
                <a:cubicBezTo>
                  <a:pt x="525" y="1204"/>
                  <a:pt x="506" y="1201"/>
                  <a:pt x="486" y="1197"/>
                </a:cubicBezTo>
                <a:cubicBezTo>
                  <a:pt x="467" y="1193"/>
                  <a:pt x="448" y="1188"/>
                  <a:pt x="429" y="1183"/>
                </a:cubicBezTo>
                <a:cubicBezTo>
                  <a:pt x="410" y="1177"/>
                  <a:pt x="392" y="1170"/>
                  <a:pt x="373" y="1163"/>
                </a:cubicBezTo>
                <a:cubicBezTo>
                  <a:pt x="355" y="1155"/>
                  <a:pt x="337" y="1147"/>
                  <a:pt x="320" y="1137"/>
                </a:cubicBezTo>
                <a:cubicBezTo>
                  <a:pt x="302" y="1128"/>
                  <a:pt x="285" y="1118"/>
                  <a:pt x="269" y="1107"/>
                </a:cubicBezTo>
                <a:cubicBezTo>
                  <a:pt x="252" y="1096"/>
                  <a:pt x="237" y="1084"/>
                  <a:pt x="221" y="1072"/>
                </a:cubicBezTo>
                <a:cubicBezTo>
                  <a:pt x="206" y="1059"/>
                  <a:pt x="191" y="1046"/>
                  <a:pt x="177" y="1032"/>
                </a:cubicBezTo>
                <a:cubicBezTo>
                  <a:pt x="163" y="1018"/>
                  <a:pt x="150" y="1003"/>
                  <a:pt x="138" y="988"/>
                </a:cubicBezTo>
                <a:cubicBezTo>
                  <a:pt x="125" y="973"/>
                  <a:pt x="113" y="957"/>
                  <a:pt x="102" y="940"/>
                </a:cubicBezTo>
                <a:cubicBezTo>
                  <a:pt x="91" y="924"/>
                  <a:pt x="81" y="907"/>
                  <a:pt x="72" y="889"/>
                </a:cubicBezTo>
                <a:cubicBezTo>
                  <a:pt x="62" y="872"/>
                  <a:pt x="53" y="854"/>
                  <a:pt x="46" y="836"/>
                </a:cubicBezTo>
                <a:cubicBezTo>
                  <a:pt x="38" y="818"/>
                  <a:pt x="31" y="799"/>
                  <a:pt x="26" y="780"/>
                </a:cubicBezTo>
                <a:cubicBezTo>
                  <a:pt x="20" y="761"/>
                  <a:pt x="15" y="742"/>
                  <a:pt x="11" y="723"/>
                </a:cubicBezTo>
                <a:cubicBezTo>
                  <a:pt x="7" y="703"/>
                  <a:pt x="5" y="684"/>
                  <a:pt x="3" y="664"/>
                </a:cubicBezTo>
                <a:cubicBezTo>
                  <a:pt x="1" y="644"/>
                  <a:pt x="0" y="625"/>
                  <a:pt x="0" y="605"/>
                </a:cubicBez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307" name="" descr=""/>
          <p:cNvPicPr/>
          <p:nvPr/>
        </p:nvPicPr>
        <p:blipFill>
          <a:blip r:embed="rId7"/>
          <a:stretch/>
        </p:blipFill>
        <p:spPr>
          <a:xfrm>
            <a:off x="5716080" y="1470600"/>
            <a:ext cx="250200" cy="200160"/>
          </a:xfrm>
          <a:prstGeom prst="rect">
            <a:avLst/>
          </a:prstGeom>
          <a:noFill/>
          <a:ln w="0">
            <a:noFill/>
          </a:ln>
        </p:spPr>
      </p:pic>
      <p:sp>
        <p:nvSpPr>
          <p:cNvPr id="308" name=""/>
          <p:cNvSpPr txBox="1"/>
          <p:nvPr/>
        </p:nvSpPr>
        <p:spPr>
          <a:xfrm>
            <a:off x="3320640" y="2219400"/>
            <a:ext cx="2689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语义</a:t>
            </a:r>
            <a:endParaRPr b="0" lang="en-US" sz="1050" strike="noStrike" u="none">
              <a:solidFill>
                <a:srgbClr val="000000"/>
              </a:solidFill>
              <a:effectLst/>
              <a:uFillTx/>
              <a:latin typeface="Times New Roman"/>
            </a:endParaRPr>
          </a:p>
        </p:txBody>
      </p:sp>
      <p:sp>
        <p:nvSpPr>
          <p:cNvPr id="309" name=""/>
          <p:cNvSpPr txBox="1"/>
          <p:nvPr/>
        </p:nvSpPr>
        <p:spPr>
          <a:xfrm>
            <a:off x="6200640" y="1384920"/>
            <a:ext cx="838800" cy="212400"/>
          </a:xfrm>
          <a:prstGeom prst="rect">
            <a:avLst/>
          </a:prstGeom>
          <a:noFill/>
          <a:ln w="0">
            <a:noFill/>
          </a:ln>
        </p:spPr>
        <p:txBody>
          <a:bodyPr wrap="none" lIns="0" rIns="0" tIns="0" bIns="0" anchor="t">
            <a:spAutoFit/>
          </a:bodyPr>
          <a:p>
            <a:r>
              <a:rPr b="0" lang="zh-CN" sz="1320" strike="noStrike" u="none">
                <a:solidFill>
                  <a:srgbClr val="1e3a8a"/>
                </a:solidFill>
                <a:effectLst/>
                <a:uFillTx/>
                <a:latin typeface="WenQuanYiZenHei"/>
                <a:ea typeface="WenQuanYiZenHei"/>
              </a:rPr>
              <a:t>两阶段提交</a:t>
            </a:r>
            <a:endParaRPr b="0" lang="en-US" sz="1320" strike="noStrike" u="none">
              <a:solidFill>
                <a:srgbClr val="000000"/>
              </a:solidFill>
              <a:effectLst/>
              <a:uFillTx/>
              <a:latin typeface="Times New Roman"/>
            </a:endParaRPr>
          </a:p>
        </p:txBody>
      </p:sp>
      <p:pic>
        <p:nvPicPr>
          <p:cNvPr id="310" name="" descr=""/>
          <p:cNvPicPr/>
          <p:nvPr/>
        </p:nvPicPr>
        <p:blipFill>
          <a:blip r:embed="rId8"/>
          <a:stretch/>
        </p:blipFill>
        <p:spPr>
          <a:xfrm>
            <a:off x="6200640" y="1704600"/>
            <a:ext cx="133200" cy="133200"/>
          </a:xfrm>
          <a:prstGeom prst="rect">
            <a:avLst/>
          </a:prstGeom>
          <a:noFill/>
          <a:ln w="0">
            <a:noFill/>
          </a:ln>
        </p:spPr>
      </p:pic>
      <p:sp>
        <p:nvSpPr>
          <p:cNvPr id="311" name=""/>
          <p:cNvSpPr txBox="1"/>
          <p:nvPr/>
        </p:nvSpPr>
        <p:spPr>
          <a:xfrm>
            <a:off x="7036200" y="1391040"/>
            <a:ext cx="574920" cy="195480"/>
          </a:xfrm>
          <a:prstGeom prst="rect">
            <a:avLst/>
          </a:prstGeom>
          <a:noFill/>
          <a:ln w="0">
            <a:noFill/>
          </a:ln>
        </p:spPr>
        <p:txBody>
          <a:bodyPr wrap="none" lIns="0" rIns="0" tIns="0" bIns="0" anchor="t">
            <a:spAutoFit/>
          </a:bodyPr>
          <a:p>
            <a:r>
              <a:rPr b="1" lang="en-US" sz="1320" strike="noStrike" u="none">
                <a:solidFill>
                  <a:srgbClr val="1e3a8a"/>
                </a:solidFill>
                <a:effectLst/>
                <a:uFillTx/>
                <a:latin typeface="DejaVuSans"/>
                <a:ea typeface="DejaVuSans"/>
              </a:rPr>
              <a:t> (2PC)</a:t>
            </a:r>
            <a:endParaRPr b="0" lang="en-US" sz="1320" strike="noStrike" u="none">
              <a:solidFill>
                <a:srgbClr val="000000"/>
              </a:solidFill>
              <a:effectLst/>
              <a:uFillTx/>
              <a:latin typeface="Times New Roman"/>
            </a:endParaRPr>
          </a:p>
        </p:txBody>
      </p:sp>
      <p:pic>
        <p:nvPicPr>
          <p:cNvPr id="312" name="" descr=""/>
          <p:cNvPicPr/>
          <p:nvPr/>
        </p:nvPicPr>
        <p:blipFill>
          <a:blip r:embed="rId9"/>
          <a:stretch/>
        </p:blipFill>
        <p:spPr>
          <a:xfrm>
            <a:off x="6200640" y="1972080"/>
            <a:ext cx="133200" cy="133200"/>
          </a:xfrm>
          <a:prstGeom prst="rect">
            <a:avLst/>
          </a:prstGeom>
          <a:noFill/>
          <a:ln w="0">
            <a:noFill/>
          </a:ln>
        </p:spPr>
      </p:pic>
      <p:sp>
        <p:nvSpPr>
          <p:cNvPr id="313" name=""/>
          <p:cNvSpPr txBox="1"/>
          <p:nvPr/>
        </p:nvSpPr>
        <p:spPr>
          <a:xfrm>
            <a:off x="6401160" y="1684800"/>
            <a:ext cx="22806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分布式环境中协调多参与者的事务提交</a:t>
            </a:r>
            <a:endParaRPr b="0" lang="en-US" sz="1050" strike="noStrike" u="none">
              <a:solidFill>
                <a:srgbClr val="000000"/>
              </a:solidFill>
              <a:effectLst/>
              <a:uFillTx/>
              <a:latin typeface="Times New Roman"/>
            </a:endParaRPr>
          </a:p>
        </p:txBody>
      </p:sp>
      <p:pic>
        <p:nvPicPr>
          <p:cNvPr id="314" name="" descr=""/>
          <p:cNvPicPr/>
          <p:nvPr/>
        </p:nvPicPr>
        <p:blipFill>
          <a:blip r:embed="rId10"/>
          <a:stretch/>
        </p:blipFill>
        <p:spPr>
          <a:xfrm>
            <a:off x="6200640" y="2239560"/>
            <a:ext cx="133200" cy="133200"/>
          </a:xfrm>
          <a:prstGeom prst="rect">
            <a:avLst/>
          </a:prstGeom>
          <a:noFill/>
          <a:ln w="0">
            <a:noFill/>
          </a:ln>
        </p:spPr>
      </p:pic>
      <p:sp>
        <p:nvSpPr>
          <p:cNvPr id="315" name=""/>
          <p:cNvSpPr txBox="1"/>
          <p:nvPr/>
        </p:nvSpPr>
        <p:spPr>
          <a:xfrm>
            <a:off x="6401160" y="1951920"/>
            <a:ext cx="2280600" cy="169560"/>
          </a:xfrm>
          <a:prstGeom prst="rect">
            <a:avLst/>
          </a:prstGeom>
          <a:noFill/>
          <a:ln w="0">
            <a:noFill/>
          </a:ln>
        </p:spPr>
        <p:txBody>
          <a:bodyPr wrap="none" lIns="0" rIns="0" tIns="0" bIns="0" anchor="t">
            <a:spAutoFit/>
          </a:bodyPr>
          <a:p>
            <a:r>
              <a:rPr b="0" lang="zh-CN" sz="1050" strike="noStrike" u="none">
                <a:solidFill>
                  <a:srgbClr val="f5a623"/>
                </a:solidFill>
                <a:effectLst/>
                <a:uFillTx/>
                <a:latin typeface="WenQuanYiZenHei"/>
                <a:ea typeface="WenQuanYiZenHei"/>
              </a:rPr>
              <a:t>准备阶段</a:t>
            </a:r>
            <a:r>
              <a:rPr b="0" lang="zh-CN" sz="1050" strike="noStrike" u="none">
                <a:solidFill>
                  <a:srgbClr val="374151"/>
                </a:solidFill>
                <a:effectLst/>
                <a:uFillTx/>
                <a:latin typeface="WenQuanYiZenHei"/>
                <a:ea typeface="WenQuanYiZenHei"/>
              </a:rPr>
              <a:t>确保所有参与者都准备好提交</a:t>
            </a:r>
            <a:endParaRPr b="0" lang="en-US" sz="1050" strike="noStrike" u="none">
              <a:solidFill>
                <a:srgbClr val="000000"/>
              </a:solidFill>
              <a:effectLst/>
              <a:uFillTx/>
              <a:latin typeface="Times New Roman"/>
            </a:endParaRPr>
          </a:p>
        </p:txBody>
      </p:sp>
      <p:sp>
        <p:nvSpPr>
          <p:cNvPr id="316" name=""/>
          <p:cNvSpPr/>
          <p:nvPr/>
        </p:nvSpPr>
        <p:spPr>
          <a:xfrm>
            <a:off x="534600" y="2774160"/>
            <a:ext cx="4713480" cy="1370880"/>
          </a:xfrm>
          <a:custGeom>
            <a:avLst/>
            <a:gdLst/>
            <a:ahLst/>
            <a:rect l="0" t="0" r="r" b="b"/>
            <a:pathLst>
              <a:path w="13093" h="3808">
                <a:moveTo>
                  <a:pt x="0" y="3622"/>
                </a:moveTo>
                <a:lnTo>
                  <a:pt x="0" y="186"/>
                </a:lnTo>
                <a:cubicBezTo>
                  <a:pt x="0" y="174"/>
                  <a:pt x="1" y="162"/>
                  <a:pt x="4" y="150"/>
                </a:cubicBezTo>
                <a:cubicBezTo>
                  <a:pt x="6" y="138"/>
                  <a:pt x="10" y="126"/>
                  <a:pt x="14" y="115"/>
                </a:cubicBezTo>
                <a:cubicBezTo>
                  <a:pt x="19" y="104"/>
                  <a:pt x="25" y="93"/>
                  <a:pt x="31" y="83"/>
                </a:cubicBezTo>
                <a:cubicBezTo>
                  <a:pt x="38" y="73"/>
                  <a:pt x="46" y="63"/>
                  <a:pt x="55" y="55"/>
                </a:cubicBezTo>
                <a:cubicBezTo>
                  <a:pt x="63" y="46"/>
                  <a:pt x="73" y="38"/>
                  <a:pt x="83" y="32"/>
                </a:cubicBezTo>
                <a:cubicBezTo>
                  <a:pt x="93" y="25"/>
                  <a:pt x="104" y="19"/>
                  <a:pt x="115" y="14"/>
                </a:cubicBezTo>
                <a:cubicBezTo>
                  <a:pt x="126" y="10"/>
                  <a:pt x="138" y="6"/>
                  <a:pt x="150" y="4"/>
                </a:cubicBezTo>
                <a:cubicBezTo>
                  <a:pt x="162" y="1"/>
                  <a:pt x="174" y="0"/>
                  <a:pt x="186" y="0"/>
                </a:cubicBezTo>
                <a:lnTo>
                  <a:pt x="12908" y="0"/>
                </a:lnTo>
                <a:cubicBezTo>
                  <a:pt x="12920" y="0"/>
                  <a:pt x="12932" y="1"/>
                  <a:pt x="12944" y="4"/>
                </a:cubicBezTo>
                <a:cubicBezTo>
                  <a:pt x="12956" y="6"/>
                  <a:pt x="12967" y="10"/>
                  <a:pt x="12979" y="14"/>
                </a:cubicBezTo>
                <a:cubicBezTo>
                  <a:pt x="12990" y="19"/>
                  <a:pt x="13001" y="25"/>
                  <a:pt x="13011" y="32"/>
                </a:cubicBezTo>
                <a:cubicBezTo>
                  <a:pt x="13021" y="38"/>
                  <a:pt x="13030" y="46"/>
                  <a:pt x="13039" y="55"/>
                </a:cubicBezTo>
                <a:cubicBezTo>
                  <a:pt x="13048" y="63"/>
                  <a:pt x="13055" y="73"/>
                  <a:pt x="13062" y="83"/>
                </a:cubicBezTo>
                <a:cubicBezTo>
                  <a:pt x="13069" y="93"/>
                  <a:pt x="13074" y="104"/>
                  <a:pt x="13079" y="115"/>
                </a:cubicBezTo>
                <a:cubicBezTo>
                  <a:pt x="13084" y="126"/>
                  <a:pt x="13087" y="138"/>
                  <a:pt x="13090" y="150"/>
                </a:cubicBezTo>
                <a:cubicBezTo>
                  <a:pt x="13092" y="162"/>
                  <a:pt x="13093" y="174"/>
                  <a:pt x="13093" y="186"/>
                </a:cubicBezTo>
                <a:lnTo>
                  <a:pt x="13093" y="3622"/>
                </a:lnTo>
                <a:cubicBezTo>
                  <a:pt x="13093" y="3635"/>
                  <a:pt x="13092" y="3647"/>
                  <a:pt x="13090" y="3659"/>
                </a:cubicBezTo>
                <a:cubicBezTo>
                  <a:pt x="13087" y="3671"/>
                  <a:pt x="13084" y="3682"/>
                  <a:pt x="13079" y="3694"/>
                </a:cubicBezTo>
                <a:cubicBezTo>
                  <a:pt x="13074" y="3705"/>
                  <a:pt x="13069" y="3716"/>
                  <a:pt x="13062" y="3726"/>
                </a:cubicBezTo>
                <a:cubicBezTo>
                  <a:pt x="13055" y="3736"/>
                  <a:pt x="13048" y="3745"/>
                  <a:pt x="13039" y="3754"/>
                </a:cubicBezTo>
                <a:cubicBezTo>
                  <a:pt x="13030" y="3762"/>
                  <a:pt x="13021" y="3770"/>
                  <a:pt x="13011" y="3777"/>
                </a:cubicBezTo>
                <a:cubicBezTo>
                  <a:pt x="13001" y="3784"/>
                  <a:pt x="12990" y="3789"/>
                  <a:pt x="12979" y="3794"/>
                </a:cubicBezTo>
                <a:cubicBezTo>
                  <a:pt x="12967" y="3799"/>
                  <a:pt x="12956" y="3802"/>
                  <a:pt x="12944" y="3805"/>
                </a:cubicBezTo>
                <a:cubicBezTo>
                  <a:pt x="12932" y="3807"/>
                  <a:pt x="12920" y="3808"/>
                  <a:pt x="12908" y="3808"/>
                </a:cubicBezTo>
                <a:lnTo>
                  <a:pt x="186" y="3808"/>
                </a:lnTo>
                <a:cubicBezTo>
                  <a:pt x="174" y="3808"/>
                  <a:pt x="162" y="3807"/>
                  <a:pt x="150" y="3805"/>
                </a:cubicBezTo>
                <a:cubicBezTo>
                  <a:pt x="138" y="3802"/>
                  <a:pt x="126" y="3799"/>
                  <a:pt x="115" y="3794"/>
                </a:cubicBezTo>
                <a:cubicBezTo>
                  <a:pt x="104" y="3789"/>
                  <a:pt x="93" y="3784"/>
                  <a:pt x="83" y="3777"/>
                </a:cubicBezTo>
                <a:cubicBezTo>
                  <a:pt x="73" y="3770"/>
                  <a:pt x="63" y="3762"/>
                  <a:pt x="55" y="3754"/>
                </a:cubicBezTo>
                <a:cubicBezTo>
                  <a:pt x="46" y="3745"/>
                  <a:pt x="38" y="3736"/>
                  <a:pt x="31" y="3726"/>
                </a:cubicBezTo>
                <a:cubicBezTo>
                  <a:pt x="25" y="3716"/>
                  <a:pt x="19" y="3705"/>
                  <a:pt x="14" y="3694"/>
                </a:cubicBezTo>
                <a:cubicBezTo>
                  <a:pt x="10" y="3682"/>
                  <a:pt x="6" y="3671"/>
                  <a:pt x="4" y="3659"/>
                </a:cubicBezTo>
                <a:cubicBezTo>
                  <a:pt x="1" y="3647"/>
                  <a:pt x="0" y="3635"/>
                  <a:pt x="0" y="3622"/>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17" name=""/>
          <p:cNvSpPr/>
          <p:nvPr/>
        </p:nvSpPr>
        <p:spPr>
          <a:xfrm>
            <a:off x="701640" y="2941200"/>
            <a:ext cx="351360" cy="435240"/>
          </a:xfrm>
          <a:custGeom>
            <a:avLst/>
            <a:gdLst/>
            <a:ahLst/>
            <a:rect l="0" t="0" r="r" b="b"/>
            <a:pathLst>
              <a:path w="976" h="1209">
                <a:moveTo>
                  <a:pt x="0" y="720"/>
                </a:moveTo>
                <a:lnTo>
                  <a:pt x="0" y="488"/>
                </a:lnTo>
                <a:cubicBezTo>
                  <a:pt x="0" y="456"/>
                  <a:pt x="4" y="424"/>
                  <a:pt x="10" y="393"/>
                </a:cubicBezTo>
                <a:cubicBezTo>
                  <a:pt x="16" y="361"/>
                  <a:pt x="25" y="331"/>
                  <a:pt x="38" y="301"/>
                </a:cubicBezTo>
                <a:cubicBezTo>
                  <a:pt x="50" y="272"/>
                  <a:pt x="65" y="244"/>
                  <a:pt x="83" y="217"/>
                </a:cubicBezTo>
                <a:cubicBezTo>
                  <a:pt x="100" y="191"/>
                  <a:pt x="121" y="166"/>
                  <a:pt x="143" y="143"/>
                </a:cubicBezTo>
                <a:cubicBezTo>
                  <a:pt x="166" y="121"/>
                  <a:pt x="190" y="100"/>
                  <a:pt x="217" y="83"/>
                </a:cubicBezTo>
                <a:cubicBezTo>
                  <a:pt x="244" y="65"/>
                  <a:pt x="272" y="50"/>
                  <a:pt x="301" y="38"/>
                </a:cubicBezTo>
                <a:cubicBezTo>
                  <a:pt x="331" y="25"/>
                  <a:pt x="361" y="16"/>
                  <a:pt x="393" y="10"/>
                </a:cubicBezTo>
                <a:cubicBezTo>
                  <a:pt x="424" y="4"/>
                  <a:pt x="456" y="0"/>
                  <a:pt x="489" y="0"/>
                </a:cubicBezTo>
                <a:cubicBezTo>
                  <a:pt x="521" y="0"/>
                  <a:pt x="553" y="4"/>
                  <a:pt x="584" y="10"/>
                </a:cubicBezTo>
                <a:cubicBezTo>
                  <a:pt x="615" y="16"/>
                  <a:pt x="646" y="25"/>
                  <a:pt x="675" y="38"/>
                </a:cubicBezTo>
                <a:cubicBezTo>
                  <a:pt x="705" y="50"/>
                  <a:pt x="733" y="65"/>
                  <a:pt x="760" y="83"/>
                </a:cubicBezTo>
                <a:cubicBezTo>
                  <a:pt x="786" y="100"/>
                  <a:pt x="811" y="121"/>
                  <a:pt x="834" y="143"/>
                </a:cubicBezTo>
                <a:cubicBezTo>
                  <a:pt x="856" y="166"/>
                  <a:pt x="876" y="191"/>
                  <a:pt x="894" y="217"/>
                </a:cubicBezTo>
                <a:cubicBezTo>
                  <a:pt x="912" y="244"/>
                  <a:pt x="927" y="272"/>
                  <a:pt x="939" y="301"/>
                </a:cubicBezTo>
                <a:cubicBezTo>
                  <a:pt x="951" y="331"/>
                  <a:pt x="961" y="361"/>
                  <a:pt x="967" y="393"/>
                </a:cubicBezTo>
                <a:cubicBezTo>
                  <a:pt x="973" y="424"/>
                  <a:pt x="976" y="456"/>
                  <a:pt x="976" y="488"/>
                </a:cubicBezTo>
                <a:lnTo>
                  <a:pt x="976" y="720"/>
                </a:lnTo>
                <a:cubicBezTo>
                  <a:pt x="976" y="752"/>
                  <a:pt x="973" y="784"/>
                  <a:pt x="967" y="815"/>
                </a:cubicBezTo>
                <a:cubicBezTo>
                  <a:pt x="961" y="847"/>
                  <a:pt x="951" y="877"/>
                  <a:pt x="939" y="908"/>
                </a:cubicBezTo>
                <a:cubicBezTo>
                  <a:pt x="927" y="937"/>
                  <a:pt x="912" y="965"/>
                  <a:pt x="894" y="992"/>
                </a:cubicBezTo>
                <a:cubicBezTo>
                  <a:pt x="876" y="1019"/>
                  <a:pt x="856" y="1043"/>
                  <a:pt x="834" y="1066"/>
                </a:cubicBezTo>
                <a:cubicBezTo>
                  <a:pt x="811" y="1088"/>
                  <a:pt x="786" y="1109"/>
                  <a:pt x="760" y="1126"/>
                </a:cubicBezTo>
                <a:cubicBezTo>
                  <a:pt x="733" y="1144"/>
                  <a:pt x="705" y="1159"/>
                  <a:pt x="675" y="1171"/>
                </a:cubicBezTo>
                <a:cubicBezTo>
                  <a:pt x="646" y="1184"/>
                  <a:pt x="615" y="1193"/>
                  <a:pt x="584" y="1199"/>
                </a:cubicBezTo>
                <a:cubicBezTo>
                  <a:pt x="553" y="1205"/>
                  <a:pt x="521" y="1209"/>
                  <a:pt x="489" y="1209"/>
                </a:cubicBezTo>
                <a:cubicBezTo>
                  <a:pt x="456" y="1209"/>
                  <a:pt x="424" y="1205"/>
                  <a:pt x="393" y="1199"/>
                </a:cubicBezTo>
                <a:cubicBezTo>
                  <a:pt x="361" y="1193"/>
                  <a:pt x="331" y="1184"/>
                  <a:pt x="301" y="1171"/>
                </a:cubicBezTo>
                <a:cubicBezTo>
                  <a:pt x="272" y="1159"/>
                  <a:pt x="244" y="1144"/>
                  <a:pt x="217" y="1126"/>
                </a:cubicBezTo>
                <a:cubicBezTo>
                  <a:pt x="190" y="1109"/>
                  <a:pt x="166" y="1088"/>
                  <a:pt x="143" y="1066"/>
                </a:cubicBezTo>
                <a:cubicBezTo>
                  <a:pt x="121" y="1043"/>
                  <a:pt x="100" y="1019"/>
                  <a:pt x="83" y="992"/>
                </a:cubicBezTo>
                <a:cubicBezTo>
                  <a:pt x="65" y="965"/>
                  <a:pt x="50" y="937"/>
                  <a:pt x="38" y="908"/>
                </a:cubicBezTo>
                <a:cubicBezTo>
                  <a:pt x="25" y="877"/>
                  <a:pt x="16" y="847"/>
                  <a:pt x="10" y="815"/>
                </a:cubicBezTo>
                <a:cubicBezTo>
                  <a:pt x="4" y="784"/>
                  <a:pt x="0" y="752"/>
                  <a:pt x="0" y="720"/>
                </a:cubicBez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318" name="" descr=""/>
          <p:cNvPicPr/>
          <p:nvPr/>
        </p:nvPicPr>
        <p:blipFill>
          <a:blip r:embed="rId11"/>
          <a:stretch/>
        </p:blipFill>
        <p:spPr>
          <a:xfrm>
            <a:off x="802080" y="3042000"/>
            <a:ext cx="150120" cy="200160"/>
          </a:xfrm>
          <a:prstGeom prst="rect">
            <a:avLst/>
          </a:prstGeom>
          <a:noFill/>
          <a:ln w="0">
            <a:noFill/>
          </a:ln>
        </p:spPr>
      </p:pic>
      <p:sp>
        <p:nvSpPr>
          <p:cNvPr id="319" name=""/>
          <p:cNvSpPr txBox="1"/>
          <p:nvPr/>
        </p:nvSpPr>
        <p:spPr>
          <a:xfrm>
            <a:off x="6401160" y="2219400"/>
            <a:ext cx="2012400" cy="169560"/>
          </a:xfrm>
          <a:prstGeom prst="rect">
            <a:avLst/>
          </a:prstGeom>
          <a:noFill/>
          <a:ln w="0">
            <a:noFill/>
          </a:ln>
        </p:spPr>
        <p:txBody>
          <a:bodyPr wrap="none" lIns="0" rIns="0" tIns="0" bIns="0" anchor="t">
            <a:spAutoFit/>
          </a:bodyPr>
          <a:p>
            <a:r>
              <a:rPr b="0" lang="zh-CN" sz="1050" strike="noStrike" u="none">
                <a:solidFill>
                  <a:srgbClr val="f5a623"/>
                </a:solidFill>
                <a:effectLst/>
                <a:uFillTx/>
                <a:latin typeface="WenQuanYiZenHei"/>
                <a:ea typeface="WenQuanYiZenHei"/>
              </a:rPr>
              <a:t>提交阶段</a:t>
            </a:r>
            <a:r>
              <a:rPr b="0" lang="zh-CN" sz="1050" strike="noStrike" u="none">
                <a:solidFill>
                  <a:srgbClr val="374151"/>
                </a:solidFill>
                <a:effectLst/>
                <a:uFillTx/>
                <a:latin typeface="WenQuanYiZenHei"/>
                <a:ea typeface="WenQuanYiZenHei"/>
              </a:rPr>
              <a:t>只在全部准备就绪时执行</a:t>
            </a:r>
            <a:endParaRPr b="0" lang="en-US" sz="1050" strike="noStrike" u="none">
              <a:solidFill>
                <a:srgbClr val="000000"/>
              </a:solidFill>
              <a:effectLst/>
              <a:uFillTx/>
              <a:latin typeface="Times New Roman"/>
            </a:endParaRPr>
          </a:p>
        </p:txBody>
      </p:sp>
      <p:sp>
        <p:nvSpPr>
          <p:cNvPr id="320" name=""/>
          <p:cNvSpPr txBox="1"/>
          <p:nvPr/>
        </p:nvSpPr>
        <p:spPr>
          <a:xfrm>
            <a:off x="1186560" y="2955960"/>
            <a:ext cx="671400" cy="212400"/>
          </a:xfrm>
          <a:prstGeom prst="rect">
            <a:avLst/>
          </a:prstGeom>
          <a:noFill/>
          <a:ln w="0">
            <a:noFill/>
          </a:ln>
        </p:spPr>
        <p:txBody>
          <a:bodyPr wrap="none" lIns="0" rIns="0" tIns="0" bIns="0" anchor="t">
            <a:spAutoFit/>
          </a:bodyPr>
          <a:p>
            <a:r>
              <a:rPr b="0" lang="zh-CN" sz="1320" strike="noStrike" u="none">
                <a:solidFill>
                  <a:srgbClr val="1e3a8a"/>
                </a:solidFill>
                <a:effectLst/>
                <a:uFillTx/>
                <a:latin typeface="WenQuanYiZenHei"/>
                <a:ea typeface="WenQuanYiZenHei"/>
              </a:rPr>
              <a:t>日志先行</a:t>
            </a:r>
            <a:endParaRPr b="0" lang="en-US" sz="1320" strike="noStrike" u="none">
              <a:solidFill>
                <a:srgbClr val="000000"/>
              </a:solidFill>
              <a:effectLst/>
              <a:uFillTx/>
              <a:latin typeface="Times New Roman"/>
            </a:endParaRPr>
          </a:p>
        </p:txBody>
      </p:sp>
      <p:pic>
        <p:nvPicPr>
          <p:cNvPr id="321" name="" descr=""/>
          <p:cNvPicPr/>
          <p:nvPr/>
        </p:nvPicPr>
        <p:blipFill>
          <a:blip r:embed="rId12"/>
          <a:stretch/>
        </p:blipFill>
        <p:spPr>
          <a:xfrm>
            <a:off x="1186560" y="3276000"/>
            <a:ext cx="133200" cy="133200"/>
          </a:xfrm>
          <a:prstGeom prst="rect">
            <a:avLst/>
          </a:prstGeom>
          <a:noFill/>
          <a:ln w="0">
            <a:noFill/>
          </a:ln>
        </p:spPr>
      </p:pic>
      <p:sp>
        <p:nvSpPr>
          <p:cNvPr id="322" name=""/>
          <p:cNvSpPr txBox="1"/>
          <p:nvPr/>
        </p:nvSpPr>
        <p:spPr>
          <a:xfrm>
            <a:off x="1855080" y="2962080"/>
            <a:ext cx="633960" cy="195480"/>
          </a:xfrm>
          <a:prstGeom prst="rect">
            <a:avLst/>
          </a:prstGeom>
          <a:noFill/>
          <a:ln w="0">
            <a:noFill/>
          </a:ln>
        </p:spPr>
        <p:txBody>
          <a:bodyPr wrap="none" lIns="0" rIns="0" tIns="0" bIns="0" anchor="t">
            <a:spAutoFit/>
          </a:bodyPr>
          <a:p>
            <a:r>
              <a:rPr b="1" lang="en-US" sz="1320" strike="noStrike" u="none">
                <a:solidFill>
                  <a:srgbClr val="1e3a8a"/>
                </a:solidFill>
                <a:effectLst/>
                <a:uFillTx/>
                <a:latin typeface="DejaVuSans"/>
                <a:ea typeface="DejaVuSans"/>
              </a:rPr>
              <a:t> (WAL)</a:t>
            </a:r>
            <a:endParaRPr b="0" lang="en-US" sz="1320" strike="noStrike" u="none">
              <a:solidFill>
                <a:srgbClr val="000000"/>
              </a:solidFill>
              <a:effectLst/>
              <a:uFillTx/>
              <a:latin typeface="Times New Roman"/>
            </a:endParaRPr>
          </a:p>
        </p:txBody>
      </p:sp>
      <p:pic>
        <p:nvPicPr>
          <p:cNvPr id="323" name="" descr=""/>
          <p:cNvPicPr/>
          <p:nvPr/>
        </p:nvPicPr>
        <p:blipFill>
          <a:blip r:embed="rId13"/>
          <a:stretch/>
        </p:blipFill>
        <p:spPr>
          <a:xfrm>
            <a:off x="1186560" y="3543120"/>
            <a:ext cx="133200" cy="133200"/>
          </a:xfrm>
          <a:prstGeom prst="rect">
            <a:avLst/>
          </a:prstGeom>
          <a:noFill/>
          <a:ln w="0">
            <a:noFill/>
          </a:ln>
        </p:spPr>
      </p:pic>
      <p:sp>
        <p:nvSpPr>
          <p:cNvPr id="324" name=""/>
          <p:cNvSpPr txBox="1"/>
          <p:nvPr/>
        </p:nvSpPr>
        <p:spPr>
          <a:xfrm>
            <a:off x="1387080" y="3255840"/>
            <a:ext cx="28170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在执行实际数据修改前先记录操作到持久化日志</a:t>
            </a:r>
            <a:endParaRPr b="0" lang="en-US" sz="1050" strike="noStrike" u="none">
              <a:solidFill>
                <a:srgbClr val="000000"/>
              </a:solidFill>
              <a:effectLst/>
              <a:uFillTx/>
              <a:latin typeface="Times New Roman"/>
            </a:endParaRPr>
          </a:p>
        </p:txBody>
      </p:sp>
      <p:pic>
        <p:nvPicPr>
          <p:cNvPr id="325" name="" descr=""/>
          <p:cNvPicPr/>
          <p:nvPr/>
        </p:nvPicPr>
        <p:blipFill>
          <a:blip r:embed="rId14"/>
          <a:stretch/>
        </p:blipFill>
        <p:spPr>
          <a:xfrm>
            <a:off x="1186560" y="3810600"/>
            <a:ext cx="133200" cy="133200"/>
          </a:xfrm>
          <a:prstGeom prst="rect">
            <a:avLst/>
          </a:prstGeom>
          <a:noFill/>
          <a:ln w="0">
            <a:noFill/>
          </a:ln>
        </p:spPr>
      </p:pic>
      <p:sp>
        <p:nvSpPr>
          <p:cNvPr id="326" name=""/>
          <p:cNvSpPr txBox="1"/>
          <p:nvPr/>
        </p:nvSpPr>
        <p:spPr>
          <a:xfrm>
            <a:off x="1387080" y="3522960"/>
            <a:ext cx="22806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故障恢复时通过</a:t>
            </a:r>
            <a:r>
              <a:rPr b="0" lang="zh-CN" sz="1050" strike="noStrike" u="none">
                <a:solidFill>
                  <a:srgbClr val="f5a623"/>
                </a:solidFill>
                <a:effectLst/>
                <a:uFillTx/>
                <a:latin typeface="WenQuanYiZenHei"/>
                <a:ea typeface="WenQuanYiZenHei"/>
              </a:rPr>
              <a:t>重放日志</a:t>
            </a:r>
            <a:r>
              <a:rPr b="0" lang="zh-CN" sz="1050" strike="noStrike" u="none">
                <a:solidFill>
                  <a:srgbClr val="374151"/>
                </a:solidFill>
                <a:effectLst/>
                <a:uFillTx/>
                <a:latin typeface="WenQuanYiZenHei"/>
                <a:ea typeface="WenQuanYiZenHei"/>
              </a:rPr>
              <a:t>恢复数据状态</a:t>
            </a:r>
            <a:endParaRPr b="0" lang="en-US" sz="1050" strike="noStrike" u="none">
              <a:solidFill>
                <a:srgbClr val="000000"/>
              </a:solidFill>
              <a:effectLst/>
              <a:uFillTx/>
              <a:latin typeface="Times New Roman"/>
            </a:endParaRPr>
          </a:p>
        </p:txBody>
      </p:sp>
      <p:sp>
        <p:nvSpPr>
          <p:cNvPr id="327" name=""/>
          <p:cNvSpPr/>
          <p:nvPr/>
        </p:nvSpPr>
        <p:spPr>
          <a:xfrm>
            <a:off x="5448240" y="2774160"/>
            <a:ext cx="4713840" cy="1370880"/>
          </a:xfrm>
          <a:custGeom>
            <a:avLst/>
            <a:gdLst/>
            <a:ahLst/>
            <a:rect l="0" t="0" r="r" b="b"/>
            <a:pathLst>
              <a:path w="13094" h="3808">
                <a:moveTo>
                  <a:pt x="0" y="3622"/>
                </a:moveTo>
                <a:lnTo>
                  <a:pt x="0" y="186"/>
                </a:lnTo>
                <a:cubicBezTo>
                  <a:pt x="0" y="174"/>
                  <a:pt x="2" y="162"/>
                  <a:pt x="4" y="150"/>
                </a:cubicBezTo>
                <a:cubicBezTo>
                  <a:pt x="6" y="138"/>
                  <a:pt x="10" y="126"/>
                  <a:pt x="15" y="115"/>
                </a:cubicBezTo>
                <a:cubicBezTo>
                  <a:pt x="19" y="104"/>
                  <a:pt x="25" y="93"/>
                  <a:pt x="32" y="83"/>
                </a:cubicBezTo>
                <a:cubicBezTo>
                  <a:pt x="38" y="73"/>
                  <a:pt x="46" y="63"/>
                  <a:pt x="55" y="55"/>
                </a:cubicBezTo>
                <a:cubicBezTo>
                  <a:pt x="63" y="46"/>
                  <a:pt x="73" y="38"/>
                  <a:pt x="83" y="32"/>
                </a:cubicBezTo>
                <a:cubicBezTo>
                  <a:pt x="93" y="25"/>
                  <a:pt x="104" y="19"/>
                  <a:pt x="115" y="14"/>
                </a:cubicBezTo>
                <a:cubicBezTo>
                  <a:pt x="126" y="10"/>
                  <a:pt x="138" y="6"/>
                  <a:pt x="150" y="4"/>
                </a:cubicBezTo>
                <a:cubicBezTo>
                  <a:pt x="162" y="1"/>
                  <a:pt x="174" y="0"/>
                  <a:pt x="186" y="0"/>
                </a:cubicBezTo>
                <a:lnTo>
                  <a:pt x="12908" y="0"/>
                </a:lnTo>
                <a:cubicBezTo>
                  <a:pt x="12920" y="0"/>
                  <a:pt x="12932" y="1"/>
                  <a:pt x="12944" y="4"/>
                </a:cubicBezTo>
                <a:cubicBezTo>
                  <a:pt x="12956" y="6"/>
                  <a:pt x="12968" y="10"/>
                  <a:pt x="12979" y="14"/>
                </a:cubicBezTo>
                <a:cubicBezTo>
                  <a:pt x="12990" y="19"/>
                  <a:pt x="13001" y="25"/>
                  <a:pt x="13011" y="32"/>
                </a:cubicBezTo>
                <a:cubicBezTo>
                  <a:pt x="13021" y="38"/>
                  <a:pt x="13031" y="46"/>
                  <a:pt x="13039" y="55"/>
                </a:cubicBezTo>
                <a:cubicBezTo>
                  <a:pt x="13048" y="63"/>
                  <a:pt x="13055" y="73"/>
                  <a:pt x="13062" y="83"/>
                </a:cubicBezTo>
                <a:cubicBezTo>
                  <a:pt x="13069" y="93"/>
                  <a:pt x="13075" y="104"/>
                  <a:pt x="13079" y="115"/>
                </a:cubicBezTo>
                <a:cubicBezTo>
                  <a:pt x="13084" y="126"/>
                  <a:pt x="13088" y="138"/>
                  <a:pt x="13090" y="150"/>
                </a:cubicBezTo>
                <a:cubicBezTo>
                  <a:pt x="13092" y="162"/>
                  <a:pt x="13094" y="174"/>
                  <a:pt x="13094" y="186"/>
                </a:cubicBezTo>
                <a:lnTo>
                  <a:pt x="13094" y="3622"/>
                </a:lnTo>
                <a:cubicBezTo>
                  <a:pt x="13094" y="3635"/>
                  <a:pt x="13092" y="3647"/>
                  <a:pt x="13090" y="3659"/>
                </a:cubicBezTo>
                <a:cubicBezTo>
                  <a:pt x="13088" y="3671"/>
                  <a:pt x="13084" y="3682"/>
                  <a:pt x="13079" y="3694"/>
                </a:cubicBezTo>
                <a:cubicBezTo>
                  <a:pt x="13075" y="3705"/>
                  <a:pt x="13069" y="3716"/>
                  <a:pt x="13062" y="3726"/>
                </a:cubicBezTo>
                <a:cubicBezTo>
                  <a:pt x="13055" y="3736"/>
                  <a:pt x="13048" y="3745"/>
                  <a:pt x="13039" y="3754"/>
                </a:cubicBezTo>
                <a:cubicBezTo>
                  <a:pt x="13031" y="3762"/>
                  <a:pt x="13021" y="3770"/>
                  <a:pt x="13011" y="3777"/>
                </a:cubicBezTo>
                <a:cubicBezTo>
                  <a:pt x="13001" y="3784"/>
                  <a:pt x="12990" y="3789"/>
                  <a:pt x="12979" y="3794"/>
                </a:cubicBezTo>
                <a:cubicBezTo>
                  <a:pt x="12968" y="3799"/>
                  <a:pt x="12956" y="3802"/>
                  <a:pt x="12944" y="3805"/>
                </a:cubicBezTo>
                <a:cubicBezTo>
                  <a:pt x="12932" y="3807"/>
                  <a:pt x="12920" y="3808"/>
                  <a:pt x="12908" y="3808"/>
                </a:cubicBezTo>
                <a:lnTo>
                  <a:pt x="186" y="3808"/>
                </a:lnTo>
                <a:cubicBezTo>
                  <a:pt x="174" y="3808"/>
                  <a:pt x="162" y="3807"/>
                  <a:pt x="150" y="3805"/>
                </a:cubicBezTo>
                <a:cubicBezTo>
                  <a:pt x="138" y="3802"/>
                  <a:pt x="126" y="3799"/>
                  <a:pt x="115" y="3794"/>
                </a:cubicBezTo>
                <a:cubicBezTo>
                  <a:pt x="104" y="3789"/>
                  <a:pt x="93" y="3784"/>
                  <a:pt x="83" y="3777"/>
                </a:cubicBezTo>
                <a:cubicBezTo>
                  <a:pt x="73" y="3770"/>
                  <a:pt x="63" y="3762"/>
                  <a:pt x="55" y="3754"/>
                </a:cubicBezTo>
                <a:cubicBezTo>
                  <a:pt x="46" y="3745"/>
                  <a:pt x="38" y="3736"/>
                  <a:pt x="32" y="3726"/>
                </a:cubicBezTo>
                <a:cubicBezTo>
                  <a:pt x="25" y="3716"/>
                  <a:pt x="19" y="3705"/>
                  <a:pt x="15" y="3694"/>
                </a:cubicBezTo>
                <a:cubicBezTo>
                  <a:pt x="10" y="3682"/>
                  <a:pt x="6" y="3671"/>
                  <a:pt x="4" y="3659"/>
                </a:cubicBezTo>
                <a:cubicBezTo>
                  <a:pt x="2" y="3647"/>
                  <a:pt x="0" y="3635"/>
                  <a:pt x="0" y="3622"/>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28" name=""/>
          <p:cNvSpPr/>
          <p:nvPr/>
        </p:nvSpPr>
        <p:spPr>
          <a:xfrm>
            <a:off x="5615640" y="2941200"/>
            <a:ext cx="401400" cy="435240"/>
          </a:xfrm>
          <a:custGeom>
            <a:avLst/>
            <a:gdLst/>
            <a:ahLst/>
            <a:rect l="0" t="0" r="r" b="b"/>
            <a:pathLst>
              <a:path w="1115" h="1209">
                <a:moveTo>
                  <a:pt x="0" y="650"/>
                </a:moveTo>
                <a:lnTo>
                  <a:pt x="0" y="558"/>
                </a:lnTo>
                <a:cubicBezTo>
                  <a:pt x="0" y="521"/>
                  <a:pt x="3" y="485"/>
                  <a:pt x="10" y="449"/>
                </a:cubicBezTo>
                <a:cubicBezTo>
                  <a:pt x="18" y="413"/>
                  <a:pt x="28" y="378"/>
                  <a:pt x="42" y="344"/>
                </a:cubicBezTo>
                <a:cubicBezTo>
                  <a:pt x="56" y="311"/>
                  <a:pt x="73" y="279"/>
                  <a:pt x="94" y="248"/>
                </a:cubicBezTo>
                <a:cubicBezTo>
                  <a:pt x="114" y="218"/>
                  <a:pt x="137" y="190"/>
                  <a:pt x="163" y="164"/>
                </a:cubicBezTo>
                <a:cubicBezTo>
                  <a:pt x="189" y="138"/>
                  <a:pt x="217" y="115"/>
                  <a:pt x="247" y="94"/>
                </a:cubicBezTo>
                <a:cubicBezTo>
                  <a:pt x="278" y="74"/>
                  <a:pt x="310" y="57"/>
                  <a:pt x="344" y="43"/>
                </a:cubicBezTo>
                <a:cubicBezTo>
                  <a:pt x="377" y="29"/>
                  <a:pt x="412" y="18"/>
                  <a:pt x="448" y="11"/>
                </a:cubicBezTo>
                <a:cubicBezTo>
                  <a:pt x="484" y="4"/>
                  <a:pt x="520" y="0"/>
                  <a:pt x="558" y="0"/>
                </a:cubicBezTo>
                <a:cubicBezTo>
                  <a:pt x="594" y="0"/>
                  <a:pt x="631" y="4"/>
                  <a:pt x="666" y="11"/>
                </a:cubicBezTo>
                <a:cubicBezTo>
                  <a:pt x="702" y="18"/>
                  <a:pt x="737" y="29"/>
                  <a:pt x="771" y="43"/>
                </a:cubicBezTo>
                <a:cubicBezTo>
                  <a:pt x="805" y="57"/>
                  <a:pt x="837" y="74"/>
                  <a:pt x="867" y="94"/>
                </a:cubicBezTo>
                <a:cubicBezTo>
                  <a:pt x="898" y="115"/>
                  <a:pt x="926" y="138"/>
                  <a:pt x="952" y="164"/>
                </a:cubicBezTo>
                <a:cubicBezTo>
                  <a:pt x="978" y="190"/>
                  <a:pt x="1001" y="218"/>
                  <a:pt x="1021" y="248"/>
                </a:cubicBezTo>
                <a:cubicBezTo>
                  <a:pt x="1041" y="279"/>
                  <a:pt x="1058" y="311"/>
                  <a:pt x="1072" y="344"/>
                </a:cubicBezTo>
                <a:cubicBezTo>
                  <a:pt x="1086" y="378"/>
                  <a:pt x="1097" y="413"/>
                  <a:pt x="1104" y="449"/>
                </a:cubicBezTo>
                <a:cubicBezTo>
                  <a:pt x="1111" y="485"/>
                  <a:pt x="1115" y="521"/>
                  <a:pt x="1115" y="558"/>
                </a:cubicBezTo>
                <a:lnTo>
                  <a:pt x="1115" y="650"/>
                </a:lnTo>
                <a:cubicBezTo>
                  <a:pt x="1115" y="687"/>
                  <a:pt x="1111" y="723"/>
                  <a:pt x="1104" y="759"/>
                </a:cubicBezTo>
                <a:cubicBezTo>
                  <a:pt x="1097" y="795"/>
                  <a:pt x="1086" y="830"/>
                  <a:pt x="1072" y="864"/>
                </a:cubicBezTo>
                <a:cubicBezTo>
                  <a:pt x="1058" y="898"/>
                  <a:pt x="1041" y="931"/>
                  <a:pt x="1021" y="961"/>
                </a:cubicBezTo>
                <a:cubicBezTo>
                  <a:pt x="1001" y="991"/>
                  <a:pt x="978" y="1020"/>
                  <a:pt x="952" y="1045"/>
                </a:cubicBezTo>
                <a:cubicBezTo>
                  <a:pt x="926" y="1071"/>
                  <a:pt x="898" y="1094"/>
                  <a:pt x="867" y="1115"/>
                </a:cubicBezTo>
                <a:cubicBezTo>
                  <a:pt x="837" y="1135"/>
                  <a:pt x="805" y="1152"/>
                  <a:pt x="771" y="1166"/>
                </a:cubicBezTo>
                <a:cubicBezTo>
                  <a:pt x="737" y="1180"/>
                  <a:pt x="702" y="1191"/>
                  <a:pt x="666" y="1198"/>
                </a:cubicBezTo>
                <a:cubicBezTo>
                  <a:pt x="631" y="1205"/>
                  <a:pt x="594" y="1209"/>
                  <a:pt x="558" y="1209"/>
                </a:cubicBezTo>
                <a:cubicBezTo>
                  <a:pt x="520" y="1209"/>
                  <a:pt x="484" y="1205"/>
                  <a:pt x="448" y="1198"/>
                </a:cubicBezTo>
                <a:cubicBezTo>
                  <a:pt x="412" y="1191"/>
                  <a:pt x="377" y="1180"/>
                  <a:pt x="344" y="1166"/>
                </a:cubicBezTo>
                <a:cubicBezTo>
                  <a:pt x="310" y="1152"/>
                  <a:pt x="278" y="1135"/>
                  <a:pt x="247" y="1115"/>
                </a:cubicBezTo>
                <a:cubicBezTo>
                  <a:pt x="217" y="1094"/>
                  <a:pt x="189" y="1071"/>
                  <a:pt x="163" y="1045"/>
                </a:cubicBezTo>
                <a:cubicBezTo>
                  <a:pt x="137" y="1020"/>
                  <a:pt x="114" y="991"/>
                  <a:pt x="94" y="961"/>
                </a:cubicBezTo>
                <a:cubicBezTo>
                  <a:pt x="73" y="931"/>
                  <a:pt x="56" y="898"/>
                  <a:pt x="42" y="864"/>
                </a:cubicBezTo>
                <a:cubicBezTo>
                  <a:pt x="28" y="830"/>
                  <a:pt x="18" y="795"/>
                  <a:pt x="10" y="759"/>
                </a:cubicBezTo>
                <a:cubicBezTo>
                  <a:pt x="3" y="723"/>
                  <a:pt x="0" y="687"/>
                  <a:pt x="0" y="650"/>
                </a:cubicBez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329" name="" descr=""/>
          <p:cNvPicPr/>
          <p:nvPr/>
        </p:nvPicPr>
        <p:blipFill>
          <a:blip r:embed="rId15"/>
          <a:stretch/>
        </p:blipFill>
        <p:spPr>
          <a:xfrm>
            <a:off x="5716080" y="3042000"/>
            <a:ext cx="200160" cy="200160"/>
          </a:xfrm>
          <a:prstGeom prst="rect">
            <a:avLst/>
          </a:prstGeom>
          <a:noFill/>
          <a:ln w="0">
            <a:noFill/>
          </a:ln>
        </p:spPr>
      </p:pic>
      <p:sp>
        <p:nvSpPr>
          <p:cNvPr id="330" name=""/>
          <p:cNvSpPr txBox="1"/>
          <p:nvPr/>
        </p:nvSpPr>
        <p:spPr>
          <a:xfrm>
            <a:off x="1387080" y="3790440"/>
            <a:ext cx="25488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确保即使在系统崩溃时也能恢复数据完整性</a:t>
            </a:r>
            <a:endParaRPr b="0" lang="en-US" sz="1050" strike="noStrike" u="none">
              <a:solidFill>
                <a:srgbClr val="000000"/>
              </a:solidFill>
              <a:effectLst/>
              <a:uFillTx/>
              <a:latin typeface="Times New Roman"/>
            </a:endParaRPr>
          </a:p>
        </p:txBody>
      </p:sp>
      <p:pic>
        <p:nvPicPr>
          <p:cNvPr id="331" name="" descr=""/>
          <p:cNvPicPr/>
          <p:nvPr/>
        </p:nvPicPr>
        <p:blipFill>
          <a:blip r:embed="rId16"/>
          <a:stretch/>
        </p:blipFill>
        <p:spPr>
          <a:xfrm>
            <a:off x="6150600" y="3276000"/>
            <a:ext cx="133200" cy="133200"/>
          </a:xfrm>
          <a:prstGeom prst="rect">
            <a:avLst/>
          </a:prstGeom>
          <a:noFill/>
          <a:ln w="0">
            <a:noFill/>
          </a:ln>
        </p:spPr>
      </p:pic>
      <p:sp>
        <p:nvSpPr>
          <p:cNvPr id="332" name=""/>
          <p:cNvSpPr txBox="1"/>
          <p:nvPr/>
        </p:nvSpPr>
        <p:spPr>
          <a:xfrm>
            <a:off x="6150600" y="2955960"/>
            <a:ext cx="671400" cy="212400"/>
          </a:xfrm>
          <a:prstGeom prst="rect">
            <a:avLst/>
          </a:prstGeom>
          <a:noFill/>
          <a:ln w="0">
            <a:noFill/>
          </a:ln>
        </p:spPr>
        <p:txBody>
          <a:bodyPr wrap="none" lIns="0" rIns="0" tIns="0" bIns="0" anchor="t">
            <a:spAutoFit/>
          </a:bodyPr>
          <a:p>
            <a:r>
              <a:rPr b="0" lang="zh-CN" sz="1320" strike="noStrike" u="none">
                <a:solidFill>
                  <a:srgbClr val="1e3a8a"/>
                </a:solidFill>
                <a:effectLst/>
                <a:uFillTx/>
                <a:latin typeface="WenQuanYiZenHei"/>
                <a:ea typeface="WenQuanYiZenHei"/>
              </a:rPr>
              <a:t>快照隔离</a:t>
            </a:r>
            <a:endParaRPr b="0" lang="en-US" sz="1320" strike="noStrike" u="none">
              <a:solidFill>
                <a:srgbClr val="000000"/>
              </a:solidFill>
              <a:effectLst/>
              <a:uFillTx/>
              <a:latin typeface="Times New Roman"/>
            </a:endParaRPr>
          </a:p>
        </p:txBody>
      </p:sp>
      <p:pic>
        <p:nvPicPr>
          <p:cNvPr id="333" name="" descr=""/>
          <p:cNvPicPr/>
          <p:nvPr/>
        </p:nvPicPr>
        <p:blipFill>
          <a:blip r:embed="rId17"/>
          <a:stretch/>
        </p:blipFill>
        <p:spPr>
          <a:xfrm>
            <a:off x="6150600" y="3543120"/>
            <a:ext cx="133200" cy="133200"/>
          </a:xfrm>
          <a:prstGeom prst="rect">
            <a:avLst/>
          </a:prstGeom>
          <a:noFill/>
          <a:ln w="0">
            <a:noFill/>
          </a:ln>
        </p:spPr>
      </p:pic>
      <p:sp>
        <p:nvSpPr>
          <p:cNvPr id="334" name=""/>
          <p:cNvSpPr txBox="1"/>
          <p:nvPr/>
        </p:nvSpPr>
        <p:spPr>
          <a:xfrm>
            <a:off x="6351120" y="3255840"/>
            <a:ext cx="22806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为每个事务提供数据的</a:t>
            </a:r>
            <a:r>
              <a:rPr b="0" lang="zh-CN" sz="1050" strike="noStrike" u="none">
                <a:solidFill>
                  <a:srgbClr val="f5a623"/>
                </a:solidFill>
                <a:effectLst/>
                <a:uFillTx/>
                <a:latin typeface="WenQuanYiZenHei"/>
                <a:ea typeface="WenQuanYiZenHei"/>
              </a:rPr>
              <a:t>一致性快照视图</a:t>
            </a:r>
            <a:endParaRPr b="0" lang="en-US" sz="1050" strike="noStrike" u="none">
              <a:solidFill>
                <a:srgbClr val="000000"/>
              </a:solidFill>
              <a:effectLst/>
              <a:uFillTx/>
              <a:latin typeface="Times New Roman"/>
            </a:endParaRPr>
          </a:p>
        </p:txBody>
      </p:sp>
      <p:sp>
        <p:nvSpPr>
          <p:cNvPr id="335" name=""/>
          <p:cNvSpPr txBox="1"/>
          <p:nvPr/>
        </p:nvSpPr>
        <p:spPr>
          <a:xfrm>
            <a:off x="6351120" y="3522960"/>
            <a:ext cx="403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避免读</a:t>
            </a:r>
            <a:endParaRPr b="0" lang="en-US" sz="1050" strike="noStrike" u="none">
              <a:solidFill>
                <a:srgbClr val="000000"/>
              </a:solidFill>
              <a:effectLst/>
              <a:uFillTx/>
              <a:latin typeface="Times New Roman"/>
            </a:endParaRPr>
          </a:p>
        </p:txBody>
      </p:sp>
      <p:sp>
        <p:nvSpPr>
          <p:cNvPr id="336" name=""/>
          <p:cNvSpPr txBox="1"/>
          <p:nvPr/>
        </p:nvSpPr>
        <p:spPr>
          <a:xfrm>
            <a:off x="6752160" y="3527640"/>
            <a:ext cx="13320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a:t>
            </a:r>
            <a:endParaRPr b="0" lang="en-US" sz="1050" strike="noStrike" u="none">
              <a:solidFill>
                <a:srgbClr val="000000"/>
              </a:solidFill>
              <a:effectLst/>
              <a:uFillTx/>
              <a:latin typeface="Times New Roman"/>
            </a:endParaRPr>
          </a:p>
        </p:txBody>
      </p:sp>
      <p:pic>
        <p:nvPicPr>
          <p:cNvPr id="337" name="" descr=""/>
          <p:cNvPicPr/>
          <p:nvPr/>
        </p:nvPicPr>
        <p:blipFill>
          <a:blip r:embed="rId18"/>
          <a:stretch/>
        </p:blipFill>
        <p:spPr>
          <a:xfrm>
            <a:off x="6150600" y="3810600"/>
            <a:ext cx="133200" cy="133200"/>
          </a:xfrm>
          <a:prstGeom prst="rect">
            <a:avLst/>
          </a:prstGeom>
          <a:noFill/>
          <a:ln w="0">
            <a:noFill/>
          </a:ln>
        </p:spPr>
      </p:pic>
      <p:sp>
        <p:nvSpPr>
          <p:cNvPr id="338" name=""/>
          <p:cNvSpPr txBox="1"/>
          <p:nvPr/>
        </p:nvSpPr>
        <p:spPr>
          <a:xfrm>
            <a:off x="6800400" y="3522960"/>
            <a:ext cx="13417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写冲突，提高并发性能</a:t>
            </a:r>
            <a:endParaRPr b="0" lang="en-US" sz="1050" strike="noStrike" u="none">
              <a:solidFill>
                <a:srgbClr val="000000"/>
              </a:solidFill>
              <a:effectLst/>
              <a:uFillTx/>
              <a:latin typeface="Times New Roman"/>
            </a:endParaRPr>
          </a:p>
        </p:txBody>
      </p:sp>
      <p:sp>
        <p:nvSpPr>
          <p:cNvPr id="339" name=""/>
          <p:cNvSpPr/>
          <p:nvPr/>
        </p:nvSpPr>
        <p:spPr>
          <a:xfrm>
            <a:off x="534600" y="4345200"/>
            <a:ext cx="9627480" cy="902880"/>
          </a:xfrm>
          <a:custGeom>
            <a:avLst/>
            <a:gdLst/>
            <a:ahLst/>
            <a:rect l="0" t="0" r="r" b="b"/>
            <a:pathLst>
              <a:path w="26743" h="2508">
                <a:moveTo>
                  <a:pt x="0" y="2323"/>
                </a:moveTo>
                <a:lnTo>
                  <a:pt x="0" y="186"/>
                </a:lnTo>
                <a:cubicBezTo>
                  <a:pt x="0" y="174"/>
                  <a:pt x="1" y="162"/>
                  <a:pt x="4" y="150"/>
                </a:cubicBezTo>
                <a:cubicBezTo>
                  <a:pt x="6" y="138"/>
                  <a:pt x="10" y="126"/>
                  <a:pt x="14" y="115"/>
                </a:cubicBezTo>
                <a:cubicBezTo>
                  <a:pt x="19" y="104"/>
                  <a:pt x="25" y="93"/>
                  <a:pt x="31" y="83"/>
                </a:cubicBezTo>
                <a:cubicBezTo>
                  <a:pt x="38" y="73"/>
                  <a:pt x="46" y="63"/>
                  <a:pt x="55" y="55"/>
                </a:cubicBezTo>
                <a:cubicBezTo>
                  <a:pt x="63" y="46"/>
                  <a:pt x="73" y="38"/>
                  <a:pt x="83" y="32"/>
                </a:cubicBezTo>
                <a:cubicBezTo>
                  <a:pt x="93" y="25"/>
                  <a:pt x="104" y="19"/>
                  <a:pt x="115" y="14"/>
                </a:cubicBezTo>
                <a:cubicBezTo>
                  <a:pt x="126" y="10"/>
                  <a:pt x="138" y="6"/>
                  <a:pt x="150" y="4"/>
                </a:cubicBezTo>
                <a:cubicBezTo>
                  <a:pt x="162" y="1"/>
                  <a:pt x="174" y="0"/>
                  <a:pt x="186" y="0"/>
                </a:cubicBezTo>
                <a:lnTo>
                  <a:pt x="26557" y="0"/>
                </a:lnTo>
                <a:cubicBezTo>
                  <a:pt x="26569" y="0"/>
                  <a:pt x="26581" y="1"/>
                  <a:pt x="26593" y="4"/>
                </a:cubicBezTo>
                <a:cubicBezTo>
                  <a:pt x="26605" y="6"/>
                  <a:pt x="26617" y="10"/>
                  <a:pt x="26628" y="14"/>
                </a:cubicBezTo>
                <a:cubicBezTo>
                  <a:pt x="26639" y="19"/>
                  <a:pt x="26650" y="25"/>
                  <a:pt x="26660" y="32"/>
                </a:cubicBezTo>
                <a:cubicBezTo>
                  <a:pt x="26670" y="38"/>
                  <a:pt x="26680" y="46"/>
                  <a:pt x="26688" y="55"/>
                </a:cubicBezTo>
                <a:cubicBezTo>
                  <a:pt x="26697" y="63"/>
                  <a:pt x="26704" y="73"/>
                  <a:pt x="26711" y="83"/>
                </a:cubicBezTo>
                <a:cubicBezTo>
                  <a:pt x="26718" y="93"/>
                  <a:pt x="26724" y="104"/>
                  <a:pt x="26728" y="115"/>
                </a:cubicBezTo>
                <a:cubicBezTo>
                  <a:pt x="26733" y="126"/>
                  <a:pt x="26737" y="138"/>
                  <a:pt x="26739" y="150"/>
                </a:cubicBezTo>
                <a:cubicBezTo>
                  <a:pt x="26741" y="162"/>
                  <a:pt x="26743" y="174"/>
                  <a:pt x="26743" y="186"/>
                </a:cubicBezTo>
                <a:lnTo>
                  <a:pt x="26743" y="2323"/>
                </a:lnTo>
                <a:cubicBezTo>
                  <a:pt x="26743" y="2335"/>
                  <a:pt x="26741" y="2347"/>
                  <a:pt x="26739" y="2359"/>
                </a:cubicBezTo>
                <a:cubicBezTo>
                  <a:pt x="26737" y="2371"/>
                  <a:pt x="26733" y="2382"/>
                  <a:pt x="26728" y="2394"/>
                </a:cubicBezTo>
                <a:cubicBezTo>
                  <a:pt x="26724" y="2405"/>
                  <a:pt x="26718" y="2416"/>
                  <a:pt x="26711" y="2426"/>
                </a:cubicBezTo>
                <a:cubicBezTo>
                  <a:pt x="26704" y="2436"/>
                  <a:pt x="26697" y="2445"/>
                  <a:pt x="26688" y="2454"/>
                </a:cubicBezTo>
                <a:cubicBezTo>
                  <a:pt x="26680" y="2463"/>
                  <a:pt x="26670" y="2470"/>
                  <a:pt x="26660" y="2477"/>
                </a:cubicBezTo>
                <a:cubicBezTo>
                  <a:pt x="26650" y="2484"/>
                  <a:pt x="26639" y="2489"/>
                  <a:pt x="26628" y="2494"/>
                </a:cubicBezTo>
                <a:cubicBezTo>
                  <a:pt x="26617" y="2499"/>
                  <a:pt x="26605" y="2502"/>
                  <a:pt x="26593" y="2505"/>
                </a:cubicBezTo>
                <a:cubicBezTo>
                  <a:pt x="26581" y="2507"/>
                  <a:pt x="26569" y="2508"/>
                  <a:pt x="26557" y="2508"/>
                </a:cubicBezTo>
                <a:lnTo>
                  <a:pt x="186" y="2508"/>
                </a:lnTo>
                <a:cubicBezTo>
                  <a:pt x="174" y="2508"/>
                  <a:pt x="162" y="2507"/>
                  <a:pt x="150" y="2505"/>
                </a:cubicBezTo>
                <a:cubicBezTo>
                  <a:pt x="138" y="2502"/>
                  <a:pt x="126" y="2499"/>
                  <a:pt x="115" y="2494"/>
                </a:cubicBezTo>
                <a:cubicBezTo>
                  <a:pt x="104" y="2489"/>
                  <a:pt x="93" y="2484"/>
                  <a:pt x="83" y="2477"/>
                </a:cubicBezTo>
                <a:cubicBezTo>
                  <a:pt x="73" y="2470"/>
                  <a:pt x="63" y="2463"/>
                  <a:pt x="55" y="2454"/>
                </a:cubicBezTo>
                <a:cubicBezTo>
                  <a:pt x="46" y="2445"/>
                  <a:pt x="38" y="2436"/>
                  <a:pt x="31" y="2426"/>
                </a:cubicBezTo>
                <a:cubicBezTo>
                  <a:pt x="25" y="2416"/>
                  <a:pt x="19" y="2405"/>
                  <a:pt x="14" y="2394"/>
                </a:cubicBezTo>
                <a:cubicBezTo>
                  <a:pt x="10" y="2382"/>
                  <a:pt x="6" y="2371"/>
                  <a:pt x="4" y="2359"/>
                </a:cubicBezTo>
                <a:cubicBezTo>
                  <a:pt x="1" y="2347"/>
                  <a:pt x="0" y="2335"/>
                  <a:pt x="0" y="2323"/>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40" name=""/>
          <p:cNvSpPr/>
          <p:nvPr/>
        </p:nvSpPr>
        <p:spPr>
          <a:xfrm>
            <a:off x="701640" y="4512600"/>
            <a:ext cx="284760" cy="334440"/>
          </a:xfrm>
          <a:custGeom>
            <a:avLst/>
            <a:gdLst/>
            <a:ahLst/>
            <a:rect l="0" t="0" r="r" b="b"/>
            <a:pathLst>
              <a:path w="791" h="929">
                <a:moveTo>
                  <a:pt x="0" y="533"/>
                </a:moveTo>
                <a:lnTo>
                  <a:pt x="0" y="394"/>
                </a:lnTo>
                <a:cubicBezTo>
                  <a:pt x="0" y="368"/>
                  <a:pt x="3" y="343"/>
                  <a:pt x="8" y="317"/>
                </a:cubicBezTo>
                <a:cubicBezTo>
                  <a:pt x="13" y="292"/>
                  <a:pt x="21" y="267"/>
                  <a:pt x="31" y="243"/>
                </a:cubicBezTo>
                <a:cubicBezTo>
                  <a:pt x="41" y="219"/>
                  <a:pt x="54" y="196"/>
                  <a:pt x="68" y="175"/>
                </a:cubicBezTo>
                <a:cubicBezTo>
                  <a:pt x="82" y="153"/>
                  <a:pt x="99" y="133"/>
                  <a:pt x="117" y="115"/>
                </a:cubicBezTo>
                <a:cubicBezTo>
                  <a:pt x="135" y="97"/>
                  <a:pt x="155" y="80"/>
                  <a:pt x="177" y="66"/>
                </a:cubicBezTo>
                <a:cubicBezTo>
                  <a:pt x="198" y="52"/>
                  <a:pt x="221" y="40"/>
                  <a:pt x="245" y="30"/>
                </a:cubicBezTo>
                <a:cubicBezTo>
                  <a:pt x="269" y="20"/>
                  <a:pt x="294" y="12"/>
                  <a:pt x="319" y="7"/>
                </a:cubicBezTo>
                <a:cubicBezTo>
                  <a:pt x="344" y="2"/>
                  <a:pt x="370" y="0"/>
                  <a:pt x="396" y="0"/>
                </a:cubicBezTo>
                <a:cubicBezTo>
                  <a:pt x="422" y="0"/>
                  <a:pt x="448" y="2"/>
                  <a:pt x="473" y="7"/>
                </a:cubicBezTo>
                <a:cubicBezTo>
                  <a:pt x="498" y="12"/>
                  <a:pt x="523" y="20"/>
                  <a:pt x="547" y="30"/>
                </a:cubicBezTo>
                <a:cubicBezTo>
                  <a:pt x="571" y="40"/>
                  <a:pt x="594" y="52"/>
                  <a:pt x="615" y="66"/>
                </a:cubicBezTo>
                <a:cubicBezTo>
                  <a:pt x="637" y="80"/>
                  <a:pt x="657" y="97"/>
                  <a:pt x="675" y="115"/>
                </a:cubicBezTo>
                <a:cubicBezTo>
                  <a:pt x="693" y="133"/>
                  <a:pt x="710" y="153"/>
                  <a:pt x="724" y="175"/>
                </a:cubicBezTo>
                <a:cubicBezTo>
                  <a:pt x="739" y="196"/>
                  <a:pt x="751" y="219"/>
                  <a:pt x="761" y="243"/>
                </a:cubicBezTo>
                <a:cubicBezTo>
                  <a:pt x="771" y="267"/>
                  <a:pt x="778" y="292"/>
                  <a:pt x="783" y="317"/>
                </a:cubicBezTo>
                <a:cubicBezTo>
                  <a:pt x="788" y="343"/>
                  <a:pt x="791" y="368"/>
                  <a:pt x="791" y="394"/>
                </a:cubicBezTo>
                <a:lnTo>
                  <a:pt x="791" y="533"/>
                </a:lnTo>
                <a:cubicBezTo>
                  <a:pt x="791" y="559"/>
                  <a:pt x="788" y="585"/>
                  <a:pt x="783" y="610"/>
                </a:cubicBezTo>
                <a:cubicBezTo>
                  <a:pt x="778" y="636"/>
                  <a:pt x="771" y="661"/>
                  <a:pt x="761" y="684"/>
                </a:cubicBezTo>
                <a:cubicBezTo>
                  <a:pt x="751" y="708"/>
                  <a:pt x="739" y="731"/>
                  <a:pt x="724" y="753"/>
                </a:cubicBezTo>
                <a:cubicBezTo>
                  <a:pt x="710" y="774"/>
                  <a:pt x="693" y="794"/>
                  <a:pt x="675" y="812"/>
                </a:cubicBezTo>
                <a:cubicBezTo>
                  <a:pt x="657" y="831"/>
                  <a:pt x="637" y="847"/>
                  <a:pt x="615" y="862"/>
                </a:cubicBezTo>
                <a:cubicBezTo>
                  <a:pt x="594" y="876"/>
                  <a:pt x="571" y="888"/>
                  <a:pt x="547" y="898"/>
                </a:cubicBezTo>
                <a:cubicBezTo>
                  <a:pt x="523" y="908"/>
                  <a:pt x="498" y="915"/>
                  <a:pt x="473" y="920"/>
                </a:cubicBezTo>
                <a:cubicBezTo>
                  <a:pt x="448" y="927"/>
                  <a:pt x="422" y="929"/>
                  <a:pt x="396" y="929"/>
                </a:cubicBezTo>
                <a:cubicBezTo>
                  <a:pt x="370" y="929"/>
                  <a:pt x="344" y="927"/>
                  <a:pt x="319" y="920"/>
                </a:cubicBezTo>
                <a:cubicBezTo>
                  <a:pt x="294" y="915"/>
                  <a:pt x="269" y="908"/>
                  <a:pt x="245" y="898"/>
                </a:cubicBezTo>
                <a:cubicBezTo>
                  <a:pt x="221" y="888"/>
                  <a:pt x="198" y="876"/>
                  <a:pt x="177" y="862"/>
                </a:cubicBezTo>
                <a:cubicBezTo>
                  <a:pt x="155" y="847"/>
                  <a:pt x="135" y="831"/>
                  <a:pt x="117" y="812"/>
                </a:cubicBezTo>
                <a:cubicBezTo>
                  <a:pt x="99" y="794"/>
                  <a:pt x="82" y="774"/>
                  <a:pt x="68" y="753"/>
                </a:cubicBezTo>
                <a:cubicBezTo>
                  <a:pt x="54" y="731"/>
                  <a:pt x="41" y="708"/>
                  <a:pt x="31" y="684"/>
                </a:cubicBezTo>
                <a:cubicBezTo>
                  <a:pt x="21" y="661"/>
                  <a:pt x="13" y="636"/>
                  <a:pt x="8" y="610"/>
                </a:cubicBezTo>
                <a:cubicBezTo>
                  <a:pt x="3" y="585"/>
                  <a:pt x="0" y="559"/>
                  <a:pt x="0" y="533"/>
                </a:cubicBez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341" name="" descr=""/>
          <p:cNvPicPr/>
          <p:nvPr/>
        </p:nvPicPr>
        <p:blipFill>
          <a:blip r:embed="rId19"/>
          <a:stretch/>
        </p:blipFill>
        <p:spPr>
          <a:xfrm>
            <a:off x="768960" y="4579560"/>
            <a:ext cx="150120" cy="166680"/>
          </a:xfrm>
          <a:prstGeom prst="rect">
            <a:avLst/>
          </a:prstGeom>
          <a:noFill/>
          <a:ln w="0">
            <a:noFill/>
          </a:ln>
        </p:spPr>
      </p:pic>
      <p:sp>
        <p:nvSpPr>
          <p:cNvPr id="342" name=""/>
          <p:cNvSpPr txBox="1"/>
          <p:nvPr/>
        </p:nvSpPr>
        <p:spPr>
          <a:xfrm>
            <a:off x="6351120" y="3790440"/>
            <a:ext cx="22806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支持在故障恢复后重建一致的数据状态</a:t>
            </a:r>
            <a:endParaRPr b="0" lang="en-US" sz="1050" strike="noStrike" u="none">
              <a:solidFill>
                <a:srgbClr val="000000"/>
              </a:solidFill>
              <a:effectLst/>
              <a:uFillTx/>
              <a:latin typeface="Times New Roman"/>
            </a:endParaRPr>
          </a:p>
        </p:txBody>
      </p:sp>
      <p:sp>
        <p:nvSpPr>
          <p:cNvPr id="343" name=""/>
          <p:cNvSpPr txBox="1"/>
          <p:nvPr/>
        </p:nvSpPr>
        <p:spPr>
          <a:xfrm>
            <a:off x="1086480" y="4534920"/>
            <a:ext cx="604080" cy="189360"/>
          </a:xfrm>
          <a:prstGeom prst="rect">
            <a:avLst/>
          </a:prstGeom>
          <a:noFill/>
          <a:ln w="0">
            <a:noFill/>
          </a:ln>
        </p:spPr>
        <p:txBody>
          <a:bodyPr wrap="none" lIns="0" rIns="0" tIns="0" bIns="0" anchor="t">
            <a:spAutoFit/>
          </a:bodyPr>
          <a:p>
            <a:r>
              <a:rPr b="0" lang="zh-CN" sz="1180" strike="noStrike" u="none">
                <a:solidFill>
                  <a:srgbClr val="1e3a8a"/>
                </a:solidFill>
                <a:effectLst/>
                <a:uFillTx/>
                <a:latin typeface="WenQuanYiZenHei"/>
                <a:ea typeface="WenQuanYiZenHei"/>
              </a:rPr>
              <a:t>版本控制</a:t>
            </a:r>
            <a:endParaRPr b="0" lang="en-US" sz="1180" strike="noStrike" u="none">
              <a:solidFill>
                <a:srgbClr val="000000"/>
              </a:solidFill>
              <a:effectLst/>
              <a:uFillTx/>
              <a:latin typeface="Times New Roman"/>
            </a:endParaRPr>
          </a:p>
        </p:txBody>
      </p:sp>
      <p:sp>
        <p:nvSpPr>
          <p:cNvPr id="344" name=""/>
          <p:cNvSpPr txBox="1"/>
          <p:nvPr/>
        </p:nvSpPr>
        <p:spPr>
          <a:xfrm>
            <a:off x="1086480" y="4759200"/>
            <a:ext cx="258228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维护数据多版本，支持时间点恢复，允许长事务不</a:t>
            </a:r>
            <a:endParaRPr b="0" lang="en-US" sz="920" strike="noStrike" u="none">
              <a:solidFill>
                <a:srgbClr val="000000"/>
              </a:solidFill>
              <a:effectLst/>
              <a:uFillTx/>
              <a:latin typeface="Times New Roman"/>
            </a:endParaRPr>
          </a:p>
        </p:txBody>
      </p:sp>
      <p:sp>
        <p:nvSpPr>
          <p:cNvPr id="345" name=""/>
          <p:cNvSpPr/>
          <p:nvPr/>
        </p:nvSpPr>
        <p:spPr>
          <a:xfrm>
            <a:off x="3844080" y="4512600"/>
            <a:ext cx="342720" cy="334440"/>
          </a:xfrm>
          <a:custGeom>
            <a:avLst/>
            <a:gdLst/>
            <a:ahLst/>
            <a:rect l="0" t="0" r="r" b="b"/>
            <a:pathLst>
              <a:path w="952" h="929">
                <a:moveTo>
                  <a:pt x="0" y="464"/>
                </a:moveTo>
                <a:cubicBezTo>
                  <a:pt x="0" y="433"/>
                  <a:pt x="2" y="403"/>
                  <a:pt x="8" y="373"/>
                </a:cubicBezTo>
                <a:cubicBezTo>
                  <a:pt x="14" y="343"/>
                  <a:pt x="23" y="314"/>
                  <a:pt x="35" y="286"/>
                </a:cubicBezTo>
                <a:cubicBezTo>
                  <a:pt x="47" y="258"/>
                  <a:pt x="61" y="231"/>
                  <a:pt x="78" y="206"/>
                </a:cubicBezTo>
                <a:cubicBezTo>
                  <a:pt x="95" y="181"/>
                  <a:pt x="114" y="157"/>
                  <a:pt x="135" y="136"/>
                </a:cubicBezTo>
                <a:cubicBezTo>
                  <a:pt x="157" y="114"/>
                  <a:pt x="180" y="95"/>
                  <a:pt x="206" y="78"/>
                </a:cubicBezTo>
                <a:cubicBezTo>
                  <a:pt x="231" y="61"/>
                  <a:pt x="258" y="47"/>
                  <a:pt x="287" y="35"/>
                </a:cubicBezTo>
                <a:cubicBezTo>
                  <a:pt x="315" y="23"/>
                  <a:pt x="344" y="14"/>
                  <a:pt x="374" y="8"/>
                </a:cubicBezTo>
                <a:cubicBezTo>
                  <a:pt x="404" y="3"/>
                  <a:pt x="434" y="0"/>
                  <a:pt x="465" y="0"/>
                </a:cubicBezTo>
                <a:lnTo>
                  <a:pt x="488" y="0"/>
                </a:lnTo>
                <a:cubicBezTo>
                  <a:pt x="518" y="0"/>
                  <a:pt x="549" y="3"/>
                  <a:pt x="579" y="8"/>
                </a:cubicBezTo>
                <a:cubicBezTo>
                  <a:pt x="608" y="14"/>
                  <a:pt x="637" y="23"/>
                  <a:pt x="666" y="35"/>
                </a:cubicBezTo>
                <a:cubicBezTo>
                  <a:pt x="694" y="47"/>
                  <a:pt x="721" y="61"/>
                  <a:pt x="746" y="78"/>
                </a:cubicBezTo>
                <a:cubicBezTo>
                  <a:pt x="771" y="95"/>
                  <a:pt x="795" y="114"/>
                  <a:pt x="816" y="136"/>
                </a:cubicBezTo>
                <a:cubicBezTo>
                  <a:pt x="838" y="157"/>
                  <a:pt x="857" y="181"/>
                  <a:pt x="874" y="206"/>
                </a:cubicBezTo>
                <a:cubicBezTo>
                  <a:pt x="891" y="231"/>
                  <a:pt x="905" y="258"/>
                  <a:pt x="917" y="286"/>
                </a:cubicBezTo>
                <a:cubicBezTo>
                  <a:pt x="929" y="314"/>
                  <a:pt x="937" y="343"/>
                  <a:pt x="943" y="373"/>
                </a:cubicBezTo>
                <a:cubicBezTo>
                  <a:pt x="949" y="403"/>
                  <a:pt x="952" y="433"/>
                  <a:pt x="952" y="464"/>
                </a:cubicBezTo>
                <a:cubicBezTo>
                  <a:pt x="952" y="494"/>
                  <a:pt x="949" y="524"/>
                  <a:pt x="943" y="554"/>
                </a:cubicBezTo>
                <a:cubicBezTo>
                  <a:pt x="937" y="584"/>
                  <a:pt x="929" y="613"/>
                  <a:pt x="917" y="641"/>
                </a:cubicBezTo>
                <a:cubicBezTo>
                  <a:pt x="905" y="670"/>
                  <a:pt x="891" y="696"/>
                  <a:pt x="874" y="722"/>
                </a:cubicBezTo>
                <a:cubicBezTo>
                  <a:pt x="857" y="747"/>
                  <a:pt x="838" y="771"/>
                  <a:pt x="816" y="792"/>
                </a:cubicBezTo>
                <a:cubicBezTo>
                  <a:pt x="795" y="814"/>
                  <a:pt x="771" y="833"/>
                  <a:pt x="746" y="850"/>
                </a:cubicBezTo>
                <a:cubicBezTo>
                  <a:pt x="721" y="867"/>
                  <a:pt x="694" y="881"/>
                  <a:pt x="666" y="893"/>
                </a:cubicBezTo>
                <a:cubicBezTo>
                  <a:pt x="637" y="904"/>
                  <a:pt x="608" y="913"/>
                  <a:pt x="579" y="919"/>
                </a:cubicBezTo>
                <a:cubicBezTo>
                  <a:pt x="549" y="926"/>
                  <a:pt x="518" y="929"/>
                  <a:pt x="488" y="929"/>
                </a:cubicBezTo>
                <a:lnTo>
                  <a:pt x="465" y="929"/>
                </a:lnTo>
                <a:cubicBezTo>
                  <a:pt x="434" y="929"/>
                  <a:pt x="404" y="926"/>
                  <a:pt x="374" y="919"/>
                </a:cubicBezTo>
                <a:cubicBezTo>
                  <a:pt x="344" y="913"/>
                  <a:pt x="315" y="904"/>
                  <a:pt x="287" y="893"/>
                </a:cubicBezTo>
                <a:cubicBezTo>
                  <a:pt x="258" y="881"/>
                  <a:pt x="231" y="867"/>
                  <a:pt x="206" y="850"/>
                </a:cubicBezTo>
                <a:cubicBezTo>
                  <a:pt x="180" y="833"/>
                  <a:pt x="157" y="814"/>
                  <a:pt x="135" y="792"/>
                </a:cubicBezTo>
                <a:cubicBezTo>
                  <a:pt x="114" y="771"/>
                  <a:pt x="95" y="747"/>
                  <a:pt x="78" y="722"/>
                </a:cubicBezTo>
                <a:cubicBezTo>
                  <a:pt x="61" y="696"/>
                  <a:pt x="47" y="670"/>
                  <a:pt x="35" y="641"/>
                </a:cubicBezTo>
                <a:cubicBezTo>
                  <a:pt x="23" y="613"/>
                  <a:pt x="14" y="584"/>
                  <a:pt x="8" y="554"/>
                </a:cubicBezTo>
                <a:cubicBezTo>
                  <a:pt x="2" y="524"/>
                  <a:pt x="0" y="494"/>
                  <a:pt x="0" y="464"/>
                </a:cubicBez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346" name="" descr=""/>
          <p:cNvPicPr/>
          <p:nvPr/>
        </p:nvPicPr>
        <p:blipFill>
          <a:blip r:embed="rId20"/>
          <a:stretch/>
        </p:blipFill>
        <p:spPr>
          <a:xfrm>
            <a:off x="3911040" y="4579560"/>
            <a:ext cx="208440" cy="166680"/>
          </a:xfrm>
          <a:prstGeom prst="rect">
            <a:avLst/>
          </a:prstGeom>
          <a:noFill/>
          <a:ln w="0">
            <a:noFill/>
          </a:ln>
        </p:spPr>
      </p:pic>
      <p:sp>
        <p:nvSpPr>
          <p:cNvPr id="347" name=""/>
          <p:cNvSpPr txBox="1"/>
          <p:nvPr/>
        </p:nvSpPr>
        <p:spPr>
          <a:xfrm>
            <a:off x="1086480" y="4926600"/>
            <a:ext cx="70488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影响其他操作</a:t>
            </a:r>
            <a:endParaRPr b="0" lang="en-US" sz="920" strike="noStrike" u="none">
              <a:solidFill>
                <a:srgbClr val="000000"/>
              </a:solidFill>
              <a:effectLst/>
              <a:uFillTx/>
              <a:latin typeface="Times New Roman"/>
            </a:endParaRPr>
          </a:p>
        </p:txBody>
      </p:sp>
      <p:sp>
        <p:nvSpPr>
          <p:cNvPr id="348" name=""/>
          <p:cNvSpPr txBox="1"/>
          <p:nvPr/>
        </p:nvSpPr>
        <p:spPr>
          <a:xfrm>
            <a:off x="4286880" y="4534920"/>
            <a:ext cx="1207800" cy="189360"/>
          </a:xfrm>
          <a:prstGeom prst="rect">
            <a:avLst/>
          </a:prstGeom>
          <a:noFill/>
          <a:ln w="0">
            <a:noFill/>
          </a:ln>
        </p:spPr>
        <p:txBody>
          <a:bodyPr wrap="none" lIns="0" rIns="0" tIns="0" bIns="0" anchor="t">
            <a:spAutoFit/>
          </a:bodyPr>
          <a:p>
            <a:r>
              <a:rPr b="0" lang="zh-CN" sz="1180" strike="noStrike" u="none">
                <a:solidFill>
                  <a:srgbClr val="1e3a8a"/>
                </a:solidFill>
                <a:effectLst/>
                <a:uFillTx/>
                <a:latin typeface="WenQuanYiZenHei"/>
                <a:ea typeface="WenQuanYiZenHei"/>
              </a:rPr>
              <a:t>分布式一致性协议</a:t>
            </a:r>
            <a:endParaRPr b="0" lang="en-US" sz="1180" strike="noStrike" u="none">
              <a:solidFill>
                <a:srgbClr val="000000"/>
              </a:solidFill>
              <a:effectLst/>
              <a:uFillTx/>
              <a:latin typeface="Times New Roman"/>
            </a:endParaRPr>
          </a:p>
        </p:txBody>
      </p:sp>
      <p:sp>
        <p:nvSpPr>
          <p:cNvPr id="349" name=""/>
          <p:cNvSpPr txBox="1"/>
          <p:nvPr/>
        </p:nvSpPr>
        <p:spPr>
          <a:xfrm>
            <a:off x="4286880" y="4759200"/>
            <a:ext cx="11808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如</a:t>
            </a:r>
            <a:endParaRPr b="0" lang="en-US" sz="920" strike="noStrike" u="none">
              <a:solidFill>
                <a:srgbClr val="000000"/>
              </a:solidFill>
              <a:effectLst/>
              <a:uFillTx/>
              <a:latin typeface="Times New Roman"/>
            </a:endParaRPr>
          </a:p>
        </p:txBody>
      </p:sp>
      <p:sp>
        <p:nvSpPr>
          <p:cNvPr id="350" name=""/>
          <p:cNvSpPr txBox="1"/>
          <p:nvPr/>
        </p:nvSpPr>
        <p:spPr>
          <a:xfrm>
            <a:off x="4403880" y="4763520"/>
            <a:ext cx="345600" cy="136080"/>
          </a:xfrm>
          <a:prstGeom prst="rect">
            <a:avLst/>
          </a:prstGeom>
          <a:noFill/>
          <a:ln w="0">
            <a:noFill/>
          </a:ln>
        </p:spPr>
        <p:txBody>
          <a:bodyPr wrap="none" lIns="0" rIns="0" tIns="0" bIns="0" anchor="t">
            <a:spAutoFit/>
          </a:bodyPr>
          <a:p>
            <a:r>
              <a:rPr b="0" lang="en-US" sz="920" strike="noStrike" u="none">
                <a:solidFill>
                  <a:srgbClr val="374151"/>
                </a:solidFill>
                <a:effectLst/>
                <a:uFillTx/>
                <a:latin typeface="DejaVuSans"/>
                <a:ea typeface="DejaVuSans"/>
              </a:rPr>
              <a:t>Paxos</a:t>
            </a:r>
            <a:endParaRPr b="0" lang="en-US" sz="920" strike="noStrike" u="none">
              <a:solidFill>
                <a:srgbClr val="000000"/>
              </a:solidFill>
              <a:effectLst/>
              <a:uFillTx/>
              <a:latin typeface="Times New Roman"/>
            </a:endParaRPr>
          </a:p>
        </p:txBody>
      </p:sp>
      <p:sp>
        <p:nvSpPr>
          <p:cNvPr id="351" name=""/>
          <p:cNvSpPr txBox="1"/>
          <p:nvPr/>
        </p:nvSpPr>
        <p:spPr>
          <a:xfrm>
            <a:off x="4739040" y="4759200"/>
            <a:ext cx="11808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a:t>
            </a:r>
            <a:endParaRPr b="0" lang="en-US" sz="920" strike="noStrike" u="none">
              <a:solidFill>
                <a:srgbClr val="000000"/>
              </a:solidFill>
              <a:effectLst/>
              <a:uFillTx/>
              <a:latin typeface="Times New Roman"/>
            </a:endParaRPr>
          </a:p>
        </p:txBody>
      </p:sp>
      <p:sp>
        <p:nvSpPr>
          <p:cNvPr id="352" name=""/>
          <p:cNvSpPr txBox="1"/>
          <p:nvPr/>
        </p:nvSpPr>
        <p:spPr>
          <a:xfrm>
            <a:off x="4856040" y="4763520"/>
            <a:ext cx="241560" cy="136080"/>
          </a:xfrm>
          <a:prstGeom prst="rect">
            <a:avLst/>
          </a:prstGeom>
          <a:noFill/>
          <a:ln w="0">
            <a:noFill/>
          </a:ln>
        </p:spPr>
        <p:txBody>
          <a:bodyPr wrap="none" lIns="0" rIns="0" tIns="0" bIns="0" anchor="t">
            <a:spAutoFit/>
          </a:bodyPr>
          <a:p>
            <a:r>
              <a:rPr b="0" lang="en-US" sz="920" strike="noStrike" u="none">
                <a:solidFill>
                  <a:srgbClr val="374151"/>
                </a:solidFill>
                <a:effectLst/>
                <a:uFillTx/>
                <a:latin typeface="DejaVuSans"/>
                <a:ea typeface="DejaVuSans"/>
              </a:rPr>
              <a:t>Raft</a:t>
            </a:r>
            <a:endParaRPr b="0" lang="en-US" sz="920" strike="noStrike" u="none">
              <a:solidFill>
                <a:srgbClr val="000000"/>
              </a:solidFill>
              <a:effectLst/>
              <a:uFillTx/>
              <a:latin typeface="Times New Roman"/>
            </a:endParaRPr>
          </a:p>
        </p:txBody>
      </p:sp>
      <p:sp>
        <p:nvSpPr>
          <p:cNvPr id="353" name=""/>
          <p:cNvSpPr txBox="1"/>
          <p:nvPr/>
        </p:nvSpPr>
        <p:spPr>
          <a:xfrm>
            <a:off x="5091480" y="4759200"/>
            <a:ext cx="176112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，确保部分节点故障时系统仍能维</a:t>
            </a:r>
            <a:endParaRPr b="0" lang="en-US" sz="920" strike="noStrike" u="none">
              <a:solidFill>
                <a:srgbClr val="000000"/>
              </a:solidFill>
              <a:effectLst/>
              <a:uFillTx/>
              <a:latin typeface="Times New Roman"/>
            </a:endParaRPr>
          </a:p>
        </p:txBody>
      </p:sp>
      <p:sp>
        <p:nvSpPr>
          <p:cNvPr id="354" name=""/>
          <p:cNvSpPr/>
          <p:nvPr/>
        </p:nvSpPr>
        <p:spPr>
          <a:xfrm>
            <a:off x="6986160" y="4512600"/>
            <a:ext cx="300960" cy="334440"/>
          </a:xfrm>
          <a:custGeom>
            <a:avLst/>
            <a:gdLst/>
            <a:ahLst/>
            <a:rect l="0" t="0" r="r" b="b"/>
            <a:pathLst>
              <a:path w="836" h="929">
                <a:moveTo>
                  <a:pt x="0" y="510"/>
                </a:moveTo>
                <a:lnTo>
                  <a:pt x="0" y="417"/>
                </a:lnTo>
                <a:cubicBezTo>
                  <a:pt x="0" y="390"/>
                  <a:pt x="2" y="363"/>
                  <a:pt x="8" y="336"/>
                </a:cubicBezTo>
                <a:cubicBezTo>
                  <a:pt x="13" y="309"/>
                  <a:pt x="21" y="283"/>
                  <a:pt x="31" y="257"/>
                </a:cubicBezTo>
                <a:cubicBezTo>
                  <a:pt x="42" y="232"/>
                  <a:pt x="55" y="208"/>
                  <a:pt x="70" y="185"/>
                </a:cubicBezTo>
                <a:cubicBezTo>
                  <a:pt x="85" y="162"/>
                  <a:pt x="103" y="141"/>
                  <a:pt x="122" y="122"/>
                </a:cubicBezTo>
                <a:cubicBezTo>
                  <a:pt x="141" y="103"/>
                  <a:pt x="162" y="85"/>
                  <a:pt x="185" y="70"/>
                </a:cubicBezTo>
                <a:cubicBezTo>
                  <a:pt x="208" y="55"/>
                  <a:pt x="233" y="42"/>
                  <a:pt x="259" y="31"/>
                </a:cubicBezTo>
                <a:cubicBezTo>
                  <a:pt x="284" y="21"/>
                  <a:pt x="310" y="13"/>
                  <a:pt x="337" y="8"/>
                </a:cubicBezTo>
                <a:cubicBezTo>
                  <a:pt x="364" y="2"/>
                  <a:pt x="391" y="0"/>
                  <a:pt x="418" y="0"/>
                </a:cubicBezTo>
                <a:cubicBezTo>
                  <a:pt x="446" y="0"/>
                  <a:pt x="473" y="2"/>
                  <a:pt x="500" y="8"/>
                </a:cubicBezTo>
                <a:cubicBezTo>
                  <a:pt x="527" y="13"/>
                  <a:pt x="553" y="21"/>
                  <a:pt x="578" y="31"/>
                </a:cubicBezTo>
                <a:cubicBezTo>
                  <a:pt x="604" y="42"/>
                  <a:pt x="628" y="55"/>
                  <a:pt x="651" y="70"/>
                </a:cubicBezTo>
                <a:cubicBezTo>
                  <a:pt x="673" y="85"/>
                  <a:pt x="695" y="103"/>
                  <a:pt x="714" y="122"/>
                </a:cubicBezTo>
                <a:cubicBezTo>
                  <a:pt x="733" y="141"/>
                  <a:pt x="751" y="162"/>
                  <a:pt x="766" y="185"/>
                </a:cubicBezTo>
                <a:cubicBezTo>
                  <a:pt x="781" y="208"/>
                  <a:pt x="794" y="232"/>
                  <a:pt x="804" y="257"/>
                </a:cubicBezTo>
                <a:cubicBezTo>
                  <a:pt x="815" y="283"/>
                  <a:pt x="823" y="309"/>
                  <a:pt x="828" y="336"/>
                </a:cubicBezTo>
                <a:cubicBezTo>
                  <a:pt x="834" y="363"/>
                  <a:pt x="836" y="390"/>
                  <a:pt x="836" y="417"/>
                </a:cubicBezTo>
                <a:lnTo>
                  <a:pt x="836" y="510"/>
                </a:lnTo>
                <a:cubicBezTo>
                  <a:pt x="836" y="538"/>
                  <a:pt x="834" y="565"/>
                  <a:pt x="828" y="592"/>
                </a:cubicBezTo>
                <a:cubicBezTo>
                  <a:pt x="823" y="619"/>
                  <a:pt x="815" y="645"/>
                  <a:pt x="804" y="670"/>
                </a:cubicBezTo>
                <a:cubicBezTo>
                  <a:pt x="794" y="695"/>
                  <a:pt x="781" y="720"/>
                  <a:pt x="766" y="742"/>
                </a:cubicBezTo>
                <a:cubicBezTo>
                  <a:pt x="751" y="765"/>
                  <a:pt x="733" y="786"/>
                  <a:pt x="714" y="806"/>
                </a:cubicBezTo>
                <a:cubicBezTo>
                  <a:pt x="695" y="825"/>
                  <a:pt x="673" y="842"/>
                  <a:pt x="651" y="858"/>
                </a:cubicBezTo>
                <a:cubicBezTo>
                  <a:pt x="628" y="873"/>
                  <a:pt x="604" y="886"/>
                  <a:pt x="578" y="896"/>
                </a:cubicBezTo>
                <a:cubicBezTo>
                  <a:pt x="553" y="907"/>
                  <a:pt x="527" y="915"/>
                  <a:pt x="500" y="920"/>
                </a:cubicBezTo>
                <a:cubicBezTo>
                  <a:pt x="473" y="926"/>
                  <a:pt x="446" y="929"/>
                  <a:pt x="418" y="929"/>
                </a:cubicBezTo>
                <a:cubicBezTo>
                  <a:pt x="391" y="929"/>
                  <a:pt x="364" y="926"/>
                  <a:pt x="337" y="920"/>
                </a:cubicBezTo>
                <a:cubicBezTo>
                  <a:pt x="310" y="915"/>
                  <a:pt x="284" y="907"/>
                  <a:pt x="259" y="896"/>
                </a:cubicBezTo>
                <a:cubicBezTo>
                  <a:pt x="233" y="886"/>
                  <a:pt x="208" y="873"/>
                  <a:pt x="185" y="858"/>
                </a:cubicBezTo>
                <a:cubicBezTo>
                  <a:pt x="162" y="842"/>
                  <a:pt x="141" y="825"/>
                  <a:pt x="122" y="806"/>
                </a:cubicBezTo>
                <a:cubicBezTo>
                  <a:pt x="103" y="786"/>
                  <a:pt x="85" y="765"/>
                  <a:pt x="70" y="742"/>
                </a:cubicBezTo>
                <a:cubicBezTo>
                  <a:pt x="55" y="720"/>
                  <a:pt x="42" y="695"/>
                  <a:pt x="31" y="670"/>
                </a:cubicBezTo>
                <a:cubicBezTo>
                  <a:pt x="21" y="645"/>
                  <a:pt x="13" y="619"/>
                  <a:pt x="8" y="592"/>
                </a:cubicBezTo>
                <a:cubicBezTo>
                  <a:pt x="2" y="565"/>
                  <a:pt x="0" y="538"/>
                  <a:pt x="0" y="510"/>
                </a:cubicBez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355" name="" descr=""/>
          <p:cNvPicPr/>
          <p:nvPr/>
        </p:nvPicPr>
        <p:blipFill>
          <a:blip r:embed="rId21"/>
          <a:stretch/>
        </p:blipFill>
        <p:spPr>
          <a:xfrm>
            <a:off x="7053120" y="4579560"/>
            <a:ext cx="166680" cy="166680"/>
          </a:xfrm>
          <a:prstGeom prst="rect">
            <a:avLst/>
          </a:prstGeom>
          <a:noFill/>
          <a:ln w="0">
            <a:noFill/>
          </a:ln>
        </p:spPr>
      </p:pic>
      <p:sp>
        <p:nvSpPr>
          <p:cNvPr id="356" name=""/>
          <p:cNvSpPr txBox="1"/>
          <p:nvPr/>
        </p:nvSpPr>
        <p:spPr>
          <a:xfrm>
            <a:off x="4286880" y="4926600"/>
            <a:ext cx="47016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持一致性</a:t>
            </a:r>
            <a:endParaRPr b="0" lang="en-US" sz="920" strike="noStrike" u="none">
              <a:solidFill>
                <a:srgbClr val="000000"/>
              </a:solidFill>
              <a:effectLst/>
              <a:uFillTx/>
              <a:latin typeface="Times New Roman"/>
            </a:endParaRPr>
          </a:p>
        </p:txBody>
      </p:sp>
      <p:sp>
        <p:nvSpPr>
          <p:cNvPr id="357" name=""/>
          <p:cNvSpPr txBox="1"/>
          <p:nvPr/>
        </p:nvSpPr>
        <p:spPr>
          <a:xfrm>
            <a:off x="7387200" y="4534920"/>
            <a:ext cx="604080" cy="189360"/>
          </a:xfrm>
          <a:prstGeom prst="rect">
            <a:avLst/>
          </a:prstGeom>
          <a:noFill/>
          <a:ln w="0">
            <a:noFill/>
          </a:ln>
        </p:spPr>
        <p:txBody>
          <a:bodyPr wrap="none" lIns="0" rIns="0" tIns="0" bIns="0" anchor="t">
            <a:spAutoFit/>
          </a:bodyPr>
          <a:p>
            <a:r>
              <a:rPr b="0" lang="zh-CN" sz="1180" strike="noStrike" u="none">
                <a:solidFill>
                  <a:srgbClr val="1e3a8a"/>
                </a:solidFill>
                <a:effectLst/>
                <a:uFillTx/>
                <a:latin typeface="WenQuanYiZenHei"/>
                <a:ea typeface="WenQuanYiZenHei"/>
              </a:rPr>
              <a:t>补偿事务</a:t>
            </a:r>
            <a:endParaRPr b="0" lang="en-US" sz="1180" strike="noStrike" u="none">
              <a:solidFill>
                <a:srgbClr val="000000"/>
              </a:solidFill>
              <a:effectLst/>
              <a:uFillTx/>
              <a:latin typeface="Times New Roman"/>
            </a:endParaRPr>
          </a:p>
        </p:txBody>
      </p:sp>
      <p:sp>
        <p:nvSpPr>
          <p:cNvPr id="358" name=""/>
          <p:cNvSpPr txBox="1"/>
          <p:nvPr/>
        </p:nvSpPr>
        <p:spPr>
          <a:xfrm>
            <a:off x="7387200" y="4759200"/>
            <a:ext cx="258228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对无法回滚的操作设计相反操作，在故障时恢复到</a:t>
            </a:r>
            <a:endParaRPr b="0" lang="en-US" sz="920" strike="noStrike" u="none">
              <a:solidFill>
                <a:srgbClr val="000000"/>
              </a:solidFill>
              <a:effectLst/>
              <a:uFillTx/>
              <a:latin typeface="Times New Roman"/>
            </a:endParaRPr>
          </a:p>
        </p:txBody>
      </p:sp>
      <p:sp>
        <p:nvSpPr>
          <p:cNvPr id="359" name=""/>
          <p:cNvSpPr/>
          <p:nvPr/>
        </p:nvSpPr>
        <p:spPr>
          <a:xfrm>
            <a:off x="0" y="5448240"/>
            <a:ext cx="10696680" cy="401760"/>
          </a:xfrm>
          <a:custGeom>
            <a:avLst/>
            <a:gdLst/>
            <a:ahLst/>
            <a:rect l="0" t="0" r="r" b="b"/>
            <a:pathLst>
              <a:path w="29713" h="1116">
                <a:moveTo>
                  <a:pt x="0" y="0"/>
                </a:moveTo>
                <a:lnTo>
                  <a:pt x="29713" y="0"/>
                </a:lnTo>
                <a:lnTo>
                  <a:pt x="29713" y="1116"/>
                </a:lnTo>
                <a:lnTo>
                  <a:pt x="0" y="1116"/>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60" name=""/>
          <p:cNvSpPr txBox="1"/>
          <p:nvPr/>
        </p:nvSpPr>
        <p:spPr>
          <a:xfrm>
            <a:off x="7387200" y="4926600"/>
            <a:ext cx="47016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一致状态</a:t>
            </a:r>
            <a:endParaRPr b="0" lang="en-US" sz="920" strike="noStrike" u="none">
              <a:solidFill>
                <a:srgbClr val="000000"/>
              </a:solidFill>
              <a:effectLst/>
              <a:uFillTx/>
              <a:latin typeface="Times New Roman"/>
            </a:endParaRPr>
          </a:p>
        </p:txBody>
      </p:sp>
      <p:sp>
        <p:nvSpPr>
          <p:cNvPr id="361" name=""/>
          <p:cNvSpPr txBox="1"/>
          <p:nvPr/>
        </p:nvSpPr>
        <p:spPr>
          <a:xfrm>
            <a:off x="534960" y="5562000"/>
            <a:ext cx="2414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业务无损恢复：技术深析与行业应用案例</a:t>
            </a:r>
            <a:endParaRPr b="0" lang="en-US" sz="1050" strike="noStrike" u="none">
              <a:solidFill>
                <a:srgbClr val="000000"/>
              </a:solidFill>
              <a:effectLst/>
              <a:uFillTx/>
              <a:latin typeface="Times New Roman"/>
            </a:endParaRPr>
          </a:p>
        </p:txBody>
      </p:sp>
      <p:sp>
        <p:nvSpPr>
          <p:cNvPr id="362" name=""/>
          <p:cNvSpPr txBox="1"/>
          <p:nvPr/>
        </p:nvSpPr>
        <p:spPr>
          <a:xfrm>
            <a:off x="9776520" y="5566680"/>
            <a:ext cx="38700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6 / 24</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
          <p:cNvSpPr/>
          <p:nvPr/>
        </p:nvSpPr>
        <p:spPr>
          <a:xfrm>
            <a:off x="0" y="0"/>
            <a:ext cx="10696680" cy="6518520"/>
          </a:xfrm>
          <a:custGeom>
            <a:avLst/>
            <a:gdLst/>
            <a:ahLst/>
            <a:rect l="0" t="0" r="r" b="b"/>
            <a:pathLst>
              <a:path w="29713" h="18107">
                <a:moveTo>
                  <a:pt x="0" y="0"/>
                </a:moveTo>
                <a:lnTo>
                  <a:pt x="29713" y="0"/>
                </a:lnTo>
                <a:lnTo>
                  <a:pt x="29713" y="18107"/>
                </a:lnTo>
                <a:lnTo>
                  <a:pt x="0" y="18107"/>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364" name="" descr=""/>
          <p:cNvPicPr/>
          <p:nvPr/>
        </p:nvPicPr>
        <p:blipFill>
          <a:blip r:embed="rId1"/>
          <a:stretch/>
        </p:blipFill>
        <p:spPr>
          <a:xfrm>
            <a:off x="0" y="0"/>
            <a:ext cx="10696320" cy="6517800"/>
          </a:xfrm>
          <a:prstGeom prst="rect">
            <a:avLst/>
          </a:prstGeom>
          <a:noFill/>
          <a:ln w="0">
            <a:noFill/>
          </a:ln>
        </p:spPr>
      </p:pic>
      <p:pic>
        <p:nvPicPr>
          <p:cNvPr id="365" name="" descr=""/>
          <p:cNvPicPr/>
          <p:nvPr/>
        </p:nvPicPr>
        <p:blipFill>
          <a:blip r:embed="rId2"/>
          <a:stretch/>
        </p:blipFill>
        <p:spPr>
          <a:xfrm>
            <a:off x="0" y="0"/>
            <a:ext cx="10696320" cy="1002600"/>
          </a:xfrm>
          <a:prstGeom prst="rect">
            <a:avLst/>
          </a:prstGeom>
          <a:noFill/>
          <a:ln w="0">
            <a:noFill/>
          </a:ln>
        </p:spPr>
      </p:pic>
      <p:sp>
        <p:nvSpPr>
          <p:cNvPr id="366" name=""/>
          <p:cNvSpPr txBox="1"/>
          <p:nvPr/>
        </p:nvSpPr>
        <p:spPr>
          <a:xfrm>
            <a:off x="534960" y="178200"/>
            <a:ext cx="4204080" cy="378360"/>
          </a:xfrm>
          <a:prstGeom prst="rect">
            <a:avLst/>
          </a:prstGeom>
          <a:noFill/>
          <a:ln w="0">
            <a:noFill/>
          </a:ln>
        </p:spPr>
        <p:txBody>
          <a:bodyPr wrap="none" lIns="0" rIns="0" tIns="0" bIns="0" anchor="t">
            <a:spAutoFit/>
          </a:bodyPr>
          <a:p>
            <a:r>
              <a:rPr b="0" lang="zh-CN" sz="2370" strike="noStrike" u="none">
                <a:solidFill>
                  <a:srgbClr val="ffffff"/>
                </a:solidFill>
                <a:effectLst/>
                <a:uFillTx/>
                <a:latin typeface="WenQuanYiZenHei"/>
                <a:ea typeface="WenQuanYiZenHei"/>
              </a:rPr>
              <a:t>核心技术原理：分布式架构设计</a:t>
            </a:r>
            <a:endParaRPr b="0" lang="en-US" sz="2370" strike="noStrike" u="none">
              <a:solidFill>
                <a:srgbClr val="000000"/>
              </a:solidFill>
              <a:effectLst/>
              <a:uFillTx/>
              <a:latin typeface="Times New Roman"/>
            </a:endParaRPr>
          </a:p>
        </p:txBody>
      </p:sp>
      <p:sp>
        <p:nvSpPr>
          <p:cNvPr id="367" name=""/>
          <p:cNvSpPr/>
          <p:nvPr/>
        </p:nvSpPr>
        <p:spPr>
          <a:xfrm>
            <a:off x="534600" y="1270080"/>
            <a:ext cx="3075840" cy="1838880"/>
          </a:xfrm>
          <a:custGeom>
            <a:avLst/>
            <a:gdLst/>
            <a:ahLst/>
            <a:rect l="0" t="0" r="r" b="b"/>
            <a:pathLst>
              <a:path w="8544" h="5108">
                <a:moveTo>
                  <a:pt x="0" y="4922"/>
                </a:moveTo>
                <a:lnTo>
                  <a:pt x="0" y="186"/>
                </a:lnTo>
                <a:cubicBezTo>
                  <a:pt x="0" y="173"/>
                  <a:pt x="1" y="161"/>
                  <a:pt x="4" y="149"/>
                </a:cubicBezTo>
                <a:cubicBezTo>
                  <a:pt x="6" y="137"/>
                  <a:pt x="10" y="126"/>
                  <a:pt x="14" y="115"/>
                </a:cubicBezTo>
                <a:cubicBezTo>
                  <a:pt x="19" y="103"/>
                  <a:pt x="25" y="93"/>
                  <a:pt x="31" y="82"/>
                </a:cubicBezTo>
                <a:cubicBezTo>
                  <a:pt x="38" y="72"/>
                  <a:pt x="46" y="63"/>
                  <a:pt x="55" y="54"/>
                </a:cubicBezTo>
                <a:cubicBezTo>
                  <a:pt x="63" y="46"/>
                  <a:pt x="73" y="38"/>
                  <a:pt x="83" y="31"/>
                </a:cubicBezTo>
                <a:cubicBezTo>
                  <a:pt x="93" y="24"/>
                  <a:pt x="104" y="19"/>
                  <a:pt x="115" y="14"/>
                </a:cubicBezTo>
                <a:cubicBezTo>
                  <a:pt x="126" y="9"/>
                  <a:pt x="138" y="6"/>
                  <a:pt x="150" y="3"/>
                </a:cubicBezTo>
                <a:cubicBezTo>
                  <a:pt x="162" y="1"/>
                  <a:pt x="174" y="0"/>
                  <a:pt x="186" y="0"/>
                </a:cubicBezTo>
                <a:lnTo>
                  <a:pt x="8358" y="0"/>
                </a:lnTo>
                <a:cubicBezTo>
                  <a:pt x="8370" y="0"/>
                  <a:pt x="8382" y="1"/>
                  <a:pt x="8394" y="3"/>
                </a:cubicBezTo>
                <a:cubicBezTo>
                  <a:pt x="8406" y="6"/>
                  <a:pt x="8418" y="9"/>
                  <a:pt x="8429" y="14"/>
                </a:cubicBezTo>
                <a:cubicBezTo>
                  <a:pt x="8440" y="19"/>
                  <a:pt x="8451" y="24"/>
                  <a:pt x="8461" y="31"/>
                </a:cubicBezTo>
                <a:cubicBezTo>
                  <a:pt x="8471" y="38"/>
                  <a:pt x="8481" y="46"/>
                  <a:pt x="8489" y="54"/>
                </a:cubicBezTo>
                <a:cubicBezTo>
                  <a:pt x="8498" y="63"/>
                  <a:pt x="8505" y="72"/>
                  <a:pt x="8512" y="82"/>
                </a:cubicBezTo>
                <a:cubicBezTo>
                  <a:pt x="8519" y="93"/>
                  <a:pt x="8525" y="103"/>
                  <a:pt x="8529" y="115"/>
                </a:cubicBezTo>
                <a:cubicBezTo>
                  <a:pt x="8534" y="126"/>
                  <a:pt x="8538" y="137"/>
                  <a:pt x="8540" y="149"/>
                </a:cubicBezTo>
                <a:cubicBezTo>
                  <a:pt x="8542" y="161"/>
                  <a:pt x="8544" y="173"/>
                  <a:pt x="8544" y="186"/>
                </a:cubicBezTo>
                <a:lnTo>
                  <a:pt x="8544" y="4922"/>
                </a:lnTo>
                <a:cubicBezTo>
                  <a:pt x="8544" y="4934"/>
                  <a:pt x="8542" y="4946"/>
                  <a:pt x="8540" y="4958"/>
                </a:cubicBezTo>
                <a:cubicBezTo>
                  <a:pt x="8538" y="4970"/>
                  <a:pt x="8534" y="4982"/>
                  <a:pt x="8529" y="4993"/>
                </a:cubicBezTo>
                <a:cubicBezTo>
                  <a:pt x="8525" y="5004"/>
                  <a:pt x="8519" y="5015"/>
                  <a:pt x="8512" y="5025"/>
                </a:cubicBezTo>
                <a:cubicBezTo>
                  <a:pt x="8505" y="5035"/>
                  <a:pt x="8498" y="5045"/>
                  <a:pt x="8489" y="5053"/>
                </a:cubicBezTo>
                <a:cubicBezTo>
                  <a:pt x="8481" y="5062"/>
                  <a:pt x="8471" y="5070"/>
                  <a:pt x="8461" y="5076"/>
                </a:cubicBezTo>
                <a:cubicBezTo>
                  <a:pt x="8451" y="5083"/>
                  <a:pt x="8440" y="5089"/>
                  <a:pt x="8429" y="5094"/>
                </a:cubicBezTo>
                <a:cubicBezTo>
                  <a:pt x="8418" y="5098"/>
                  <a:pt x="8406" y="5102"/>
                  <a:pt x="8394" y="5104"/>
                </a:cubicBezTo>
                <a:cubicBezTo>
                  <a:pt x="8382" y="5107"/>
                  <a:pt x="8370" y="5108"/>
                  <a:pt x="8358" y="5108"/>
                </a:cubicBezTo>
                <a:lnTo>
                  <a:pt x="186" y="5108"/>
                </a:lnTo>
                <a:cubicBezTo>
                  <a:pt x="174" y="5108"/>
                  <a:pt x="162" y="5107"/>
                  <a:pt x="150" y="5104"/>
                </a:cubicBezTo>
                <a:cubicBezTo>
                  <a:pt x="138" y="5102"/>
                  <a:pt x="126" y="5098"/>
                  <a:pt x="115" y="5094"/>
                </a:cubicBezTo>
                <a:cubicBezTo>
                  <a:pt x="104" y="5089"/>
                  <a:pt x="93" y="5083"/>
                  <a:pt x="83" y="5076"/>
                </a:cubicBezTo>
                <a:cubicBezTo>
                  <a:pt x="73" y="5070"/>
                  <a:pt x="63" y="5062"/>
                  <a:pt x="55" y="5053"/>
                </a:cubicBezTo>
                <a:cubicBezTo>
                  <a:pt x="46" y="5045"/>
                  <a:pt x="38" y="5035"/>
                  <a:pt x="31" y="5025"/>
                </a:cubicBezTo>
                <a:cubicBezTo>
                  <a:pt x="25" y="5015"/>
                  <a:pt x="19" y="5004"/>
                  <a:pt x="14" y="4993"/>
                </a:cubicBezTo>
                <a:cubicBezTo>
                  <a:pt x="10" y="4982"/>
                  <a:pt x="6" y="4970"/>
                  <a:pt x="4" y="4958"/>
                </a:cubicBezTo>
                <a:cubicBezTo>
                  <a:pt x="1" y="4946"/>
                  <a:pt x="0" y="4934"/>
                  <a:pt x="0" y="4922"/>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368" name="" descr=""/>
          <p:cNvPicPr/>
          <p:nvPr/>
        </p:nvPicPr>
        <p:blipFill>
          <a:blip r:embed="rId3"/>
          <a:stretch/>
        </p:blipFill>
        <p:spPr>
          <a:xfrm>
            <a:off x="735480" y="1487520"/>
            <a:ext cx="250200" cy="250200"/>
          </a:xfrm>
          <a:prstGeom prst="rect">
            <a:avLst/>
          </a:prstGeom>
          <a:noFill/>
          <a:ln w="0">
            <a:noFill/>
          </a:ln>
        </p:spPr>
      </p:pic>
      <p:sp>
        <p:nvSpPr>
          <p:cNvPr id="369" name=""/>
          <p:cNvSpPr txBox="1"/>
          <p:nvPr/>
        </p:nvSpPr>
        <p:spPr>
          <a:xfrm>
            <a:off x="534960" y="614880"/>
            <a:ext cx="53650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探讨多活架构、单元化设计、数据分片、服务网格等分布式技术如何支撑业务无损恢复能力</a:t>
            </a:r>
            <a:endParaRPr b="0" lang="en-US" sz="1050" strike="noStrike" u="none">
              <a:solidFill>
                <a:srgbClr val="000000"/>
              </a:solidFill>
              <a:effectLst/>
              <a:uFillTx/>
              <a:latin typeface="Times New Roman"/>
            </a:endParaRPr>
          </a:p>
        </p:txBody>
      </p:sp>
      <p:pic>
        <p:nvPicPr>
          <p:cNvPr id="370" name="" descr=""/>
          <p:cNvPicPr/>
          <p:nvPr/>
        </p:nvPicPr>
        <p:blipFill>
          <a:blip r:embed="rId4"/>
          <a:stretch/>
        </p:blipFill>
        <p:spPr>
          <a:xfrm>
            <a:off x="735480" y="2206080"/>
            <a:ext cx="133200" cy="133200"/>
          </a:xfrm>
          <a:prstGeom prst="rect">
            <a:avLst/>
          </a:prstGeom>
          <a:noFill/>
          <a:ln w="0">
            <a:noFill/>
          </a:ln>
        </p:spPr>
      </p:pic>
      <p:sp>
        <p:nvSpPr>
          <p:cNvPr id="371" name=""/>
          <p:cNvSpPr txBox="1"/>
          <p:nvPr/>
        </p:nvSpPr>
        <p:spPr>
          <a:xfrm>
            <a:off x="735480" y="1886400"/>
            <a:ext cx="671400" cy="212400"/>
          </a:xfrm>
          <a:prstGeom prst="rect">
            <a:avLst/>
          </a:prstGeom>
          <a:noFill/>
          <a:ln w="0">
            <a:noFill/>
          </a:ln>
        </p:spPr>
        <p:txBody>
          <a:bodyPr wrap="none" lIns="0" rIns="0" tIns="0" bIns="0" anchor="t">
            <a:spAutoFit/>
          </a:bodyPr>
          <a:p>
            <a:r>
              <a:rPr b="0" lang="zh-CN" sz="1320" strike="noStrike" u="none">
                <a:solidFill>
                  <a:srgbClr val="1e3a8a"/>
                </a:solidFill>
                <a:effectLst/>
                <a:uFillTx/>
                <a:latin typeface="WenQuanYiZenHei"/>
                <a:ea typeface="WenQuanYiZenHei"/>
              </a:rPr>
              <a:t>多活架构</a:t>
            </a:r>
            <a:endParaRPr b="0" lang="en-US" sz="1320" strike="noStrike" u="none">
              <a:solidFill>
                <a:srgbClr val="000000"/>
              </a:solidFill>
              <a:effectLst/>
              <a:uFillTx/>
              <a:latin typeface="Times New Roman"/>
            </a:endParaRPr>
          </a:p>
        </p:txBody>
      </p:sp>
      <p:pic>
        <p:nvPicPr>
          <p:cNvPr id="372" name="" descr=""/>
          <p:cNvPicPr/>
          <p:nvPr/>
        </p:nvPicPr>
        <p:blipFill>
          <a:blip r:embed="rId5"/>
          <a:stretch/>
        </p:blipFill>
        <p:spPr>
          <a:xfrm>
            <a:off x="735480" y="2473560"/>
            <a:ext cx="133200" cy="133200"/>
          </a:xfrm>
          <a:prstGeom prst="rect">
            <a:avLst/>
          </a:prstGeom>
          <a:noFill/>
          <a:ln w="0">
            <a:noFill/>
          </a:ln>
        </p:spPr>
      </p:pic>
      <p:sp>
        <p:nvSpPr>
          <p:cNvPr id="373" name=""/>
          <p:cNvSpPr txBox="1"/>
          <p:nvPr/>
        </p:nvSpPr>
        <p:spPr>
          <a:xfrm>
            <a:off x="936000" y="2185920"/>
            <a:ext cx="18781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在多地理位置部署完整系统副本</a:t>
            </a:r>
            <a:endParaRPr b="0" lang="en-US" sz="1050" strike="noStrike" u="none">
              <a:solidFill>
                <a:srgbClr val="000000"/>
              </a:solidFill>
              <a:effectLst/>
              <a:uFillTx/>
              <a:latin typeface="Times New Roman"/>
            </a:endParaRPr>
          </a:p>
        </p:txBody>
      </p:sp>
      <p:pic>
        <p:nvPicPr>
          <p:cNvPr id="374" name="" descr=""/>
          <p:cNvPicPr/>
          <p:nvPr/>
        </p:nvPicPr>
        <p:blipFill>
          <a:blip r:embed="rId6"/>
          <a:stretch/>
        </p:blipFill>
        <p:spPr>
          <a:xfrm>
            <a:off x="735480" y="2741040"/>
            <a:ext cx="133200" cy="133200"/>
          </a:xfrm>
          <a:prstGeom prst="rect">
            <a:avLst/>
          </a:prstGeom>
          <a:noFill/>
          <a:ln w="0">
            <a:noFill/>
          </a:ln>
        </p:spPr>
      </p:pic>
      <p:sp>
        <p:nvSpPr>
          <p:cNvPr id="375" name=""/>
          <p:cNvSpPr txBox="1"/>
          <p:nvPr/>
        </p:nvSpPr>
        <p:spPr>
          <a:xfrm>
            <a:off x="936000" y="2453400"/>
            <a:ext cx="16099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所有副本同时对外提供服务</a:t>
            </a:r>
            <a:endParaRPr b="0" lang="en-US" sz="1050" strike="noStrike" u="none">
              <a:solidFill>
                <a:srgbClr val="000000"/>
              </a:solidFill>
              <a:effectLst/>
              <a:uFillTx/>
              <a:latin typeface="Times New Roman"/>
            </a:endParaRPr>
          </a:p>
        </p:txBody>
      </p:sp>
      <p:sp>
        <p:nvSpPr>
          <p:cNvPr id="376" name=""/>
          <p:cNvSpPr/>
          <p:nvPr/>
        </p:nvSpPr>
        <p:spPr>
          <a:xfrm>
            <a:off x="3810600" y="1270080"/>
            <a:ext cx="3075480" cy="1838880"/>
          </a:xfrm>
          <a:custGeom>
            <a:avLst/>
            <a:gdLst/>
            <a:ahLst/>
            <a:rect l="0" t="0" r="r" b="b"/>
            <a:pathLst>
              <a:path w="8543" h="5108">
                <a:moveTo>
                  <a:pt x="0" y="4922"/>
                </a:moveTo>
                <a:lnTo>
                  <a:pt x="0" y="186"/>
                </a:lnTo>
                <a:cubicBezTo>
                  <a:pt x="0" y="173"/>
                  <a:pt x="1" y="161"/>
                  <a:pt x="3" y="149"/>
                </a:cubicBezTo>
                <a:cubicBezTo>
                  <a:pt x="6" y="137"/>
                  <a:pt x="9" y="126"/>
                  <a:pt x="14" y="115"/>
                </a:cubicBezTo>
                <a:cubicBezTo>
                  <a:pt x="18" y="103"/>
                  <a:pt x="24" y="93"/>
                  <a:pt x="31" y="82"/>
                </a:cubicBezTo>
                <a:cubicBezTo>
                  <a:pt x="38" y="72"/>
                  <a:pt x="45" y="63"/>
                  <a:pt x="54" y="54"/>
                </a:cubicBezTo>
                <a:cubicBezTo>
                  <a:pt x="63" y="46"/>
                  <a:pt x="72" y="38"/>
                  <a:pt x="82" y="31"/>
                </a:cubicBezTo>
                <a:cubicBezTo>
                  <a:pt x="92" y="24"/>
                  <a:pt x="103" y="19"/>
                  <a:pt x="114" y="14"/>
                </a:cubicBezTo>
                <a:cubicBezTo>
                  <a:pt x="126" y="9"/>
                  <a:pt x="137" y="6"/>
                  <a:pt x="149" y="3"/>
                </a:cubicBezTo>
                <a:cubicBezTo>
                  <a:pt x="161" y="1"/>
                  <a:pt x="173" y="0"/>
                  <a:pt x="185" y="0"/>
                </a:cubicBezTo>
                <a:lnTo>
                  <a:pt x="8357" y="0"/>
                </a:lnTo>
                <a:cubicBezTo>
                  <a:pt x="8370" y="0"/>
                  <a:pt x="8382" y="1"/>
                  <a:pt x="8394" y="3"/>
                </a:cubicBezTo>
                <a:cubicBezTo>
                  <a:pt x="8406" y="6"/>
                  <a:pt x="8417" y="9"/>
                  <a:pt x="8428" y="14"/>
                </a:cubicBezTo>
                <a:cubicBezTo>
                  <a:pt x="8440" y="19"/>
                  <a:pt x="8450" y="24"/>
                  <a:pt x="8461" y="31"/>
                </a:cubicBezTo>
                <a:cubicBezTo>
                  <a:pt x="8471" y="38"/>
                  <a:pt x="8480" y="46"/>
                  <a:pt x="8489" y="54"/>
                </a:cubicBezTo>
                <a:cubicBezTo>
                  <a:pt x="8497" y="63"/>
                  <a:pt x="8505" y="72"/>
                  <a:pt x="8512" y="82"/>
                </a:cubicBezTo>
                <a:cubicBezTo>
                  <a:pt x="8519" y="93"/>
                  <a:pt x="8524" y="103"/>
                  <a:pt x="8529" y="115"/>
                </a:cubicBezTo>
                <a:cubicBezTo>
                  <a:pt x="8534" y="126"/>
                  <a:pt x="8537" y="137"/>
                  <a:pt x="8539" y="149"/>
                </a:cubicBezTo>
                <a:cubicBezTo>
                  <a:pt x="8542" y="161"/>
                  <a:pt x="8543" y="173"/>
                  <a:pt x="8543" y="186"/>
                </a:cubicBezTo>
                <a:lnTo>
                  <a:pt x="8543" y="4922"/>
                </a:lnTo>
                <a:cubicBezTo>
                  <a:pt x="8543" y="4934"/>
                  <a:pt x="8542" y="4946"/>
                  <a:pt x="8539" y="4958"/>
                </a:cubicBezTo>
                <a:cubicBezTo>
                  <a:pt x="8537" y="4970"/>
                  <a:pt x="8534" y="4982"/>
                  <a:pt x="8529" y="4993"/>
                </a:cubicBezTo>
                <a:cubicBezTo>
                  <a:pt x="8524" y="5004"/>
                  <a:pt x="8519" y="5015"/>
                  <a:pt x="8512" y="5025"/>
                </a:cubicBezTo>
                <a:cubicBezTo>
                  <a:pt x="8505" y="5035"/>
                  <a:pt x="8497" y="5045"/>
                  <a:pt x="8489" y="5053"/>
                </a:cubicBezTo>
                <a:cubicBezTo>
                  <a:pt x="8480" y="5062"/>
                  <a:pt x="8471" y="5070"/>
                  <a:pt x="8461" y="5076"/>
                </a:cubicBezTo>
                <a:cubicBezTo>
                  <a:pt x="8450" y="5083"/>
                  <a:pt x="8440" y="5089"/>
                  <a:pt x="8428" y="5094"/>
                </a:cubicBezTo>
                <a:cubicBezTo>
                  <a:pt x="8417" y="5098"/>
                  <a:pt x="8406" y="5102"/>
                  <a:pt x="8394" y="5104"/>
                </a:cubicBezTo>
                <a:cubicBezTo>
                  <a:pt x="8382" y="5107"/>
                  <a:pt x="8370" y="5108"/>
                  <a:pt x="8357" y="5108"/>
                </a:cubicBezTo>
                <a:lnTo>
                  <a:pt x="185" y="5108"/>
                </a:lnTo>
                <a:cubicBezTo>
                  <a:pt x="173" y="5108"/>
                  <a:pt x="161" y="5107"/>
                  <a:pt x="149" y="5104"/>
                </a:cubicBezTo>
                <a:cubicBezTo>
                  <a:pt x="137" y="5102"/>
                  <a:pt x="126" y="5098"/>
                  <a:pt x="114" y="5094"/>
                </a:cubicBezTo>
                <a:cubicBezTo>
                  <a:pt x="103" y="5089"/>
                  <a:pt x="92" y="5083"/>
                  <a:pt x="82" y="5076"/>
                </a:cubicBezTo>
                <a:cubicBezTo>
                  <a:pt x="72" y="5070"/>
                  <a:pt x="63" y="5062"/>
                  <a:pt x="54" y="5053"/>
                </a:cubicBezTo>
                <a:cubicBezTo>
                  <a:pt x="45" y="5045"/>
                  <a:pt x="38" y="5035"/>
                  <a:pt x="31" y="5025"/>
                </a:cubicBezTo>
                <a:cubicBezTo>
                  <a:pt x="24" y="5015"/>
                  <a:pt x="18" y="5004"/>
                  <a:pt x="14" y="4993"/>
                </a:cubicBezTo>
                <a:cubicBezTo>
                  <a:pt x="9" y="4982"/>
                  <a:pt x="6" y="4970"/>
                  <a:pt x="3" y="4958"/>
                </a:cubicBezTo>
                <a:cubicBezTo>
                  <a:pt x="1" y="4946"/>
                  <a:pt x="0" y="4934"/>
                  <a:pt x="0" y="4922"/>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377" name="" descr=""/>
          <p:cNvPicPr/>
          <p:nvPr/>
        </p:nvPicPr>
        <p:blipFill>
          <a:blip r:embed="rId7"/>
          <a:stretch/>
        </p:blipFill>
        <p:spPr>
          <a:xfrm>
            <a:off x="4011120" y="1487520"/>
            <a:ext cx="250200" cy="250200"/>
          </a:xfrm>
          <a:prstGeom prst="rect">
            <a:avLst/>
          </a:prstGeom>
          <a:noFill/>
          <a:ln w="0">
            <a:noFill/>
          </a:ln>
        </p:spPr>
      </p:pic>
      <p:sp>
        <p:nvSpPr>
          <p:cNvPr id="378" name=""/>
          <p:cNvSpPr txBox="1"/>
          <p:nvPr/>
        </p:nvSpPr>
        <p:spPr>
          <a:xfrm>
            <a:off x="936000" y="2720880"/>
            <a:ext cx="16099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任一副本故障时，无缝接管</a:t>
            </a:r>
            <a:endParaRPr b="0" lang="en-US" sz="1050" strike="noStrike" u="none">
              <a:solidFill>
                <a:srgbClr val="000000"/>
              </a:solidFill>
              <a:effectLst/>
              <a:uFillTx/>
              <a:latin typeface="Times New Roman"/>
            </a:endParaRPr>
          </a:p>
        </p:txBody>
      </p:sp>
      <p:pic>
        <p:nvPicPr>
          <p:cNvPr id="379" name="" descr=""/>
          <p:cNvPicPr/>
          <p:nvPr/>
        </p:nvPicPr>
        <p:blipFill>
          <a:blip r:embed="rId8"/>
          <a:stretch/>
        </p:blipFill>
        <p:spPr>
          <a:xfrm>
            <a:off x="4011120" y="2206080"/>
            <a:ext cx="133200" cy="133200"/>
          </a:xfrm>
          <a:prstGeom prst="rect">
            <a:avLst/>
          </a:prstGeom>
          <a:noFill/>
          <a:ln w="0">
            <a:noFill/>
          </a:ln>
        </p:spPr>
      </p:pic>
      <p:sp>
        <p:nvSpPr>
          <p:cNvPr id="380" name=""/>
          <p:cNvSpPr txBox="1"/>
          <p:nvPr/>
        </p:nvSpPr>
        <p:spPr>
          <a:xfrm>
            <a:off x="4011120" y="1886400"/>
            <a:ext cx="838800" cy="212400"/>
          </a:xfrm>
          <a:prstGeom prst="rect">
            <a:avLst/>
          </a:prstGeom>
          <a:noFill/>
          <a:ln w="0">
            <a:noFill/>
          </a:ln>
        </p:spPr>
        <p:txBody>
          <a:bodyPr wrap="none" lIns="0" rIns="0" tIns="0" bIns="0" anchor="t">
            <a:spAutoFit/>
          </a:bodyPr>
          <a:p>
            <a:r>
              <a:rPr b="0" lang="zh-CN" sz="1320" strike="noStrike" u="none">
                <a:solidFill>
                  <a:srgbClr val="1e3a8a"/>
                </a:solidFill>
                <a:effectLst/>
                <a:uFillTx/>
                <a:latin typeface="WenQuanYiZenHei"/>
                <a:ea typeface="WenQuanYiZenHei"/>
              </a:rPr>
              <a:t>单元化设计</a:t>
            </a:r>
            <a:endParaRPr b="0" lang="en-US" sz="1320" strike="noStrike" u="none">
              <a:solidFill>
                <a:srgbClr val="000000"/>
              </a:solidFill>
              <a:effectLst/>
              <a:uFillTx/>
              <a:latin typeface="Times New Roman"/>
            </a:endParaRPr>
          </a:p>
        </p:txBody>
      </p:sp>
      <p:pic>
        <p:nvPicPr>
          <p:cNvPr id="381" name="" descr=""/>
          <p:cNvPicPr/>
          <p:nvPr/>
        </p:nvPicPr>
        <p:blipFill>
          <a:blip r:embed="rId9"/>
          <a:stretch/>
        </p:blipFill>
        <p:spPr>
          <a:xfrm>
            <a:off x="4011120" y="2473560"/>
            <a:ext cx="133200" cy="133200"/>
          </a:xfrm>
          <a:prstGeom prst="rect">
            <a:avLst/>
          </a:prstGeom>
          <a:noFill/>
          <a:ln w="0">
            <a:noFill/>
          </a:ln>
        </p:spPr>
      </p:pic>
      <p:sp>
        <p:nvSpPr>
          <p:cNvPr id="382" name=""/>
          <p:cNvSpPr txBox="1"/>
          <p:nvPr/>
        </p:nvSpPr>
        <p:spPr>
          <a:xfrm>
            <a:off x="4211640" y="2185920"/>
            <a:ext cx="1744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系统拆分为多个独立业务单元</a:t>
            </a:r>
            <a:endParaRPr b="0" lang="en-US" sz="1050" strike="noStrike" u="none">
              <a:solidFill>
                <a:srgbClr val="000000"/>
              </a:solidFill>
              <a:effectLst/>
              <a:uFillTx/>
              <a:latin typeface="Times New Roman"/>
            </a:endParaRPr>
          </a:p>
        </p:txBody>
      </p:sp>
      <p:pic>
        <p:nvPicPr>
          <p:cNvPr id="383" name="" descr=""/>
          <p:cNvPicPr/>
          <p:nvPr/>
        </p:nvPicPr>
        <p:blipFill>
          <a:blip r:embed="rId10"/>
          <a:stretch/>
        </p:blipFill>
        <p:spPr>
          <a:xfrm>
            <a:off x="4011120" y="2741040"/>
            <a:ext cx="133200" cy="133200"/>
          </a:xfrm>
          <a:prstGeom prst="rect">
            <a:avLst/>
          </a:prstGeom>
          <a:noFill/>
          <a:ln w="0">
            <a:noFill/>
          </a:ln>
        </p:spPr>
      </p:pic>
      <p:sp>
        <p:nvSpPr>
          <p:cNvPr id="384" name=""/>
          <p:cNvSpPr txBox="1"/>
          <p:nvPr/>
        </p:nvSpPr>
        <p:spPr>
          <a:xfrm>
            <a:off x="4211640" y="2453400"/>
            <a:ext cx="1744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每单元含完整应用和数据副本</a:t>
            </a:r>
            <a:endParaRPr b="0" lang="en-US" sz="1050" strike="noStrike" u="none">
              <a:solidFill>
                <a:srgbClr val="000000"/>
              </a:solidFill>
              <a:effectLst/>
              <a:uFillTx/>
              <a:latin typeface="Times New Roman"/>
            </a:endParaRPr>
          </a:p>
        </p:txBody>
      </p:sp>
      <p:sp>
        <p:nvSpPr>
          <p:cNvPr id="385" name=""/>
          <p:cNvSpPr/>
          <p:nvPr/>
        </p:nvSpPr>
        <p:spPr>
          <a:xfrm>
            <a:off x="7086240" y="1270080"/>
            <a:ext cx="3075840" cy="1838880"/>
          </a:xfrm>
          <a:custGeom>
            <a:avLst/>
            <a:gdLst/>
            <a:ahLst/>
            <a:rect l="0" t="0" r="r" b="b"/>
            <a:pathLst>
              <a:path w="8544" h="5108">
                <a:moveTo>
                  <a:pt x="0" y="4922"/>
                </a:moveTo>
                <a:lnTo>
                  <a:pt x="0" y="186"/>
                </a:lnTo>
                <a:cubicBezTo>
                  <a:pt x="0" y="173"/>
                  <a:pt x="1" y="161"/>
                  <a:pt x="4" y="149"/>
                </a:cubicBezTo>
                <a:cubicBezTo>
                  <a:pt x="6" y="137"/>
                  <a:pt x="10" y="126"/>
                  <a:pt x="14" y="115"/>
                </a:cubicBezTo>
                <a:cubicBezTo>
                  <a:pt x="19" y="103"/>
                  <a:pt x="25" y="93"/>
                  <a:pt x="31" y="82"/>
                </a:cubicBezTo>
                <a:cubicBezTo>
                  <a:pt x="38" y="72"/>
                  <a:pt x="46" y="63"/>
                  <a:pt x="55" y="54"/>
                </a:cubicBezTo>
                <a:cubicBezTo>
                  <a:pt x="63" y="46"/>
                  <a:pt x="73" y="38"/>
                  <a:pt x="83" y="31"/>
                </a:cubicBezTo>
                <a:cubicBezTo>
                  <a:pt x="93" y="24"/>
                  <a:pt x="104" y="19"/>
                  <a:pt x="115" y="14"/>
                </a:cubicBezTo>
                <a:cubicBezTo>
                  <a:pt x="126" y="9"/>
                  <a:pt x="138" y="6"/>
                  <a:pt x="150" y="3"/>
                </a:cubicBezTo>
                <a:cubicBezTo>
                  <a:pt x="162" y="1"/>
                  <a:pt x="174" y="0"/>
                  <a:pt x="186" y="0"/>
                </a:cubicBezTo>
                <a:lnTo>
                  <a:pt x="8358" y="0"/>
                </a:lnTo>
                <a:cubicBezTo>
                  <a:pt x="8370" y="0"/>
                  <a:pt x="8382" y="1"/>
                  <a:pt x="8394" y="3"/>
                </a:cubicBezTo>
                <a:cubicBezTo>
                  <a:pt x="8406" y="6"/>
                  <a:pt x="8418" y="9"/>
                  <a:pt x="8429" y="14"/>
                </a:cubicBezTo>
                <a:cubicBezTo>
                  <a:pt x="8440" y="19"/>
                  <a:pt x="8451" y="24"/>
                  <a:pt x="8461" y="31"/>
                </a:cubicBezTo>
                <a:cubicBezTo>
                  <a:pt x="8471" y="38"/>
                  <a:pt x="8481" y="46"/>
                  <a:pt x="8489" y="54"/>
                </a:cubicBezTo>
                <a:cubicBezTo>
                  <a:pt x="8498" y="63"/>
                  <a:pt x="8505" y="72"/>
                  <a:pt x="8512" y="82"/>
                </a:cubicBezTo>
                <a:cubicBezTo>
                  <a:pt x="8519" y="93"/>
                  <a:pt x="8525" y="103"/>
                  <a:pt x="8529" y="115"/>
                </a:cubicBezTo>
                <a:cubicBezTo>
                  <a:pt x="8534" y="126"/>
                  <a:pt x="8538" y="137"/>
                  <a:pt x="8540" y="149"/>
                </a:cubicBezTo>
                <a:cubicBezTo>
                  <a:pt x="8542" y="161"/>
                  <a:pt x="8544" y="173"/>
                  <a:pt x="8544" y="186"/>
                </a:cubicBezTo>
                <a:lnTo>
                  <a:pt x="8544" y="4922"/>
                </a:lnTo>
                <a:cubicBezTo>
                  <a:pt x="8544" y="4934"/>
                  <a:pt x="8542" y="4946"/>
                  <a:pt x="8540" y="4958"/>
                </a:cubicBezTo>
                <a:cubicBezTo>
                  <a:pt x="8538" y="4970"/>
                  <a:pt x="8534" y="4982"/>
                  <a:pt x="8529" y="4993"/>
                </a:cubicBezTo>
                <a:cubicBezTo>
                  <a:pt x="8525" y="5004"/>
                  <a:pt x="8519" y="5015"/>
                  <a:pt x="8512" y="5025"/>
                </a:cubicBezTo>
                <a:cubicBezTo>
                  <a:pt x="8505" y="5035"/>
                  <a:pt x="8498" y="5045"/>
                  <a:pt x="8489" y="5053"/>
                </a:cubicBezTo>
                <a:cubicBezTo>
                  <a:pt x="8481" y="5062"/>
                  <a:pt x="8471" y="5070"/>
                  <a:pt x="8461" y="5076"/>
                </a:cubicBezTo>
                <a:cubicBezTo>
                  <a:pt x="8451" y="5083"/>
                  <a:pt x="8440" y="5089"/>
                  <a:pt x="8429" y="5094"/>
                </a:cubicBezTo>
                <a:cubicBezTo>
                  <a:pt x="8418" y="5098"/>
                  <a:pt x="8406" y="5102"/>
                  <a:pt x="8394" y="5104"/>
                </a:cubicBezTo>
                <a:cubicBezTo>
                  <a:pt x="8382" y="5107"/>
                  <a:pt x="8370" y="5108"/>
                  <a:pt x="8358" y="5108"/>
                </a:cubicBezTo>
                <a:lnTo>
                  <a:pt x="186" y="5108"/>
                </a:lnTo>
                <a:cubicBezTo>
                  <a:pt x="174" y="5108"/>
                  <a:pt x="162" y="5107"/>
                  <a:pt x="150" y="5104"/>
                </a:cubicBezTo>
                <a:cubicBezTo>
                  <a:pt x="138" y="5102"/>
                  <a:pt x="126" y="5098"/>
                  <a:pt x="115" y="5094"/>
                </a:cubicBezTo>
                <a:cubicBezTo>
                  <a:pt x="104" y="5089"/>
                  <a:pt x="93" y="5083"/>
                  <a:pt x="83" y="5076"/>
                </a:cubicBezTo>
                <a:cubicBezTo>
                  <a:pt x="73" y="5070"/>
                  <a:pt x="63" y="5062"/>
                  <a:pt x="55" y="5053"/>
                </a:cubicBezTo>
                <a:cubicBezTo>
                  <a:pt x="46" y="5045"/>
                  <a:pt x="38" y="5035"/>
                  <a:pt x="31" y="5025"/>
                </a:cubicBezTo>
                <a:cubicBezTo>
                  <a:pt x="25" y="5015"/>
                  <a:pt x="19" y="5004"/>
                  <a:pt x="14" y="4993"/>
                </a:cubicBezTo>
                <a:cubicBezTo>
                  <a:pt x="10" y="4982"/>
                  <a:pt x="6" y="4970"/>
                  <a:pt x="4" y="4958"/>
                </a:cubicBezTo>
                <a:cubicBezTo>
                  <a:pt x="1" y="4946"/>
                  <a:pt x="0" y="4934"/>
                  <a:pt x="0" y="4922"/>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386" name="" descr=""/>
          <p:cNvPicPr/>
          <p:nvPr/>
        </p:nvPicPr>
        <p:blipFill>
          <a:blip r:embed="rId11"/>
          <a:stretch/>
        </p:blipFill>
        <p:spPr>
          <a:xfrm>
            <a:off x="7287120" y="1487520"/>
            <a:ext cx="250200" cy="250200"/>
          </a:xfrm>
          <a:prstGeom prst="rect">
            <a:avLst/>
          </a:prstGeom>
          <a:noFill/>
          <a:ln w="0">
            <a:noFill/>
          </a:ln>
        </p:spPr>
      </p:pic>
      <p:sp>
        <p:nvSpPr>
          <p:cNvPr id="387" name=""/>
          <p:cNvSpPr txBox="1"/>
          <p:nvPr/>
        </p:nvSpPr>
        <p:spPr>
          <a:xfrm>
            <a:off x="4211640" y="2720880"/>
            <a:ext cx="1744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故障影响被限制在单个单元内</a:t>
            </a:r>
            <a:endParaRPr b="0" lang="en-US" sz="1050" strike="noStrike" u="none">
              <a:solidFill>
                <a:srgbClr val="000000"/>
              </a:solidFill>
              <a:effectLst/>
              <a:uFillTx/>
              <a:latin typeface="Times New Roman"/>
            </a:endParaRPr>
          </a:p>
        </p:txBody>
      </p:sp>
      <p:pic>
        <p:nvPicPr>
          <p:cNvPr id="388" name="" descr=""/>
          <p:cNvPicPr/>
          <p:nvPr/>
        </p:nvPicPr>
        <p:blipFill>
          <a:blip r:embed="rId12"/>
          <a:stretch/>
        </p:blipFill>
        <p:spPr>
          <a:xfrm>
            <a:off x="7287120" y="2206080"/>
            <a:ext cx="133200" cy="133200"/>
          </a:xfrm>
          <a:prstGeom prst="rect">
            <a:avLst/>
          </a:prstGeom>
          <a:noFill/>
          <a:ln w="0">
            <a:noFill/>
          </a:ln>
        </p:spPr>
      </p:pic>
      <p:sp>
        <p:nvSpPr>
          <p:cNvPr id="389" name=""/>
          <p:cNvSpPr txBox="1"/>
          <p:nvPr/>
        </p:nvSpPr>
        <p:spPr>
          <a:xfrm>
            <a:off x="7287120" y="1886400"/>
            <a:ext cx="671400" cy="212400"/>
          </a:xfrm>
          <a:prstGeom prst="rect">
            <a:avLst/>
          </a:prstGeom>
          <a:noFill/>
          <a:ln w="0">
            <a:noFill/>
          </a:ln>
        </p:spPr>
        <p:txBody>
          <a:bodyPr wrap="none" lIns="0" rIns="0" tIns="0" bIns="0" anchor="t">
            <a:spAutoFit/>
          </a:bodyPr>
          <a:p>
            <a:r>
              <a:rPr b="0" lang="zh-CN" sz="1320" strike="noStrike" u="none">
                <a:solidFill>
                  <a:srgbClr val="1e3a8a"/>
                </a:solidFill>
                <a:effectLst/>
                <a:uFillTx/>
                <a:latin typeface="WenQuanYiZenHei"/>
                <a:ea typeface="WenQuanYiZenHei"/>
              </a:rPr>
              <a:t>数据分片</a:t>
            </a:r>
            <a:endParaRPr b="0" lang="en-US" sz="1320" strike="noStrike" u="none">
              <a:solidFill>
                <a:srgbClr val="000000"/>
              </a:solidFill>
              <a:effectLst/>
              <a:uFillTx/>
              <a:latin typeface="Times New Roman"/>
            </a:endParaRPr>
          </a:p>
        </p:txBody>
      </p:sp>
      <p:pic>
        <p:nvPicPr>
          <p:cNvPr id="390" name="" descr=""/>
          <p:cNvPicPr/>
          <p:nvPr/>
        </p:nvPicPr>
        <p:blipFill>
          <a:blip r:embed="rId13"/>
          <a:stretch/>
        </p:blipFill>
        <p:spPr>
          <a:xfrm>
            <a:off x="7287120" y="2473560"/>
            <a:ext cx="133200" cy="133200"/>
          </a:xfrm>
          <a:prstGeom prst="rect">
            <a:avLst/>
          </a:prstGeom>
          <a:noFill/>
          <a:ln w="0">
            <a:noFill/>
          </a:ln>
        </p:spPr>
      </p:pic>
      <p:sp>
        <p:nvSpPr>
          <p:cNvPr id="391" name=""/>
          <p:cNvSpPr txBox="1"/>
          <p:nvPr/>
        </p:nvSpPr>
        <p:spPr>
          <a:xfrm>
            <a:off x="7487640" y="2185920"/>
            <a:ext cx="1744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大规模数据集划分为多个分片</a:t>
            </a:r>
            <a:endParaRPr b="0" lang="en-US" sz="1050" strike="noStrike" u="none">
              <a:solidFill>
                <a:srgbClr val="000000"/>
              </a:solidFill>
              <a:effectLst/>
              <a:uFillTx/>
              <a:latin typeface="Times New Roman"/>
            </a:endParaRPr>
          </a:p>
        </p:txBody>
      </p:sp>
      <p:pic>
        <p:nvPicPr>
          <p:cNvPr id="392" name="" descr=""/>
          <p:cNvPicPr/>
          <p:nvPr/>
        </p:nvPicPr>
        <p:blipFill>
          <a:blip r:embed="rId14"/>
          <a:stretch/>
        </p:blipFill>
        <p:spPr>
          <a:xfrm>
            <a:off x="7287120" y="2741040"/>
            <a:ext cx="133200" cy="133200"/>
          </a:xfrm>
          <a:prstGeom prst="rect">
            <a:avLst/>
          </a:prstGeom>
          <a:noFill/>
          <a:ln w="0">
            <a:noFill/>
          </a:ln>
        </p:spPr>
      </p:pic>
      <p:sp>
        <p:nvSpPr>
          <p:cNvPr id="393" name=""/>
          <p:cNvSpPr txBox="1"/>
          <p:nvPr/>
        </p:nvSpPr>
        <p:spPr>
          <a:xfrm>
            <a:off x="7487640" y="2453400"/>
            <a:ext cx="20124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分片分布在不同节点，提高并行性</a:t>
            </a:r>
            <a:endParaRPr b="0" lang="en-US" sz="1050" strike="noStrike" u="none">
              <a:solidFill>
                <a:srgbClr val="000000"/>
              </a:solidFill>
              <a:effectLst/>
              <a:uFillTx/>
              <a:latin typeface="Times New Roman"/>
            </a:endParaRPr>
          </a:p>
        </p:txBody>
      </p:sp>
      <p:sp>
        <p:nvSpPr>
          <p:cNvPr id="394" name=""/>
          <p:cNvSpPr/>
          <p:nvPr/>
        </p:nvSpPr>
        <p:spPr>
          <a:xfrm>
            <a:off x="534600" y="3309120"/>
            <a:ext cx="3075840" cy="1571400"/>
          </a:xfrm>
          <a:custGeom>
            <a:avLst/>
            <a:gdLst/>
            <a:ahLst/>
            <a:rect l="0" t="0" r="r" b="b"/>
            <a:pathLst>
              <a:path w="8544" h="4365">
                <a:moveTo>
                  <a:pt x="0" y="4179"/>
                </a:moveTo>
                <a:lnTo>
                  <a:pt x="0" y="186"/>
                </a:lnTo>
                <a:cubicBezTo>
                  <a:pt x="0" y="173"/>
                  <a:pt x="1" y="161"/>
                  <a:pt x="4" y="149"/>
                </a:cubicBezTo>
                <a:cubicBezTo>
                  <a:pt x="6" y="137"/>
                  <a:pt x="10" y="126"/>
                  <a:pt x="14" y="115"/>
                </a:cubicBezTo>
                <a:cubicBezTo>
                  <a:pt x="19" y="103"/>
                  <a:pt x="25" y="93"/>
                  <a:pt x="31" y="82"/>
                </a:cubicBezTo>
                <a:cubicBezTo>
                  <a:pt x="38" y="72"/>
                  <a:pt x="46" y="63"/>
                  <a:pt x="55" y="54"/>
                </a:cubicBezTo>
                <a:cubicBezTo>
                  <a:pt x="63" y="46"/>
                  <a:pt x="73" y="38"/>
                  <a:pt x="83" y="31"/>
                </a:cubicBezTo>
                <a:cubicBezTo>
                  <a:pt x="93" y="24"/>
                  <a:pt x="104" y="19"/>
                  <a:pt x="115" y="14"/>
                </a:cubicBezTo>
                <a:cubicBezTo>
                  <a:pt x="126" y="9"/>
                  <a:pt x="138" y="6"/>
                  <a:pt x="150" y="3"/>
                </a:cubicBezTo>
                <a:cubicBezTo>
                  <a:pt x="162" y="1"/>
                  <a:pt x="174" y="0"/>
                  <a:pt x="186" y="0"/>
                </a:cubicBezTo>
                <a:lnTo>
                  <a:pt x="8358" y="0"/>
                </a:lnTo>
                <a:cubicBezTo>
                  <a:pt x="8370" y="0"/>
                  <a:pt x="8382" y="1"/>
                  <a:pt x="8394" y="3"/>
                </a:cubicBezTo>
                <a:cubicBezTo>
                  <a:pt x="8406" y="6"/>
                  <a:pt x="8418" y="9"/>
                  <a:pt x="8429" y="14"/>
                </a:cubicBezTo>
                <a:cubicBezTo>
                  <a:pt x="8440" y="19"/>
                  <a:pt x="8451" y="24"/>
                  <a:pt x="8461" y="31"/>
                </a:cubicBezTo>
                <a:cubicBezTo>
                  <a:pt x="8471" y="38"/>
                  <a:pt x="8481" y="46"/>
                  <a:pt x="8489" y="54"/>
                </a:cubicBezTo>
                <a:cubicBezTo>
                  <a:pt x="8498" y="63"/>
                  <a:pt x="8505" y="72"/>
                  <a:pt x="8512" y="82"/>
                </a:cubicBezTo>
                <a:cubicBezTo>
                  <a:pt x="8519" y="93"/>
                  <a:pt x="8525" y="103"/>
                  <a:pt x="8529" y="115"/>
                </a:cubicBezTo>
                <a:cubicBezTo>
                  <a:pt x="8534" y="126"/>
                  <a:pt x="8538" y="137"/>
                  <a:pt x="8540" y="149"/>
                </a:cubicBezTo>
                <a:cubicBezTo>
                  <a:pt x="8542" y="161"/>
                  <a:pt x="8544" y="173"/>
                  <a:pt x="8544" y="186"/>
                </a:cubicBezTo>
                <a:lnTo>
                  <a:pt x="8544" y="4179"/>
                </a:lnTo>
                <a:cubicBezTo>
                  <a:pt x="8544" y="4191"/>
                  <a:pt x="8542" y="4203"/>
                  <a:pt x="8540" y="4215"/>
                </a:cubicBezTo>
                <a:cubicBezTo>
                  <a:pt x="8538" y="4227"/>
                  <a:pt x="8534" y="4239"/>
                  <a:pt x="8529" y="4250"/>
                </a:cubicBezTo>
                <a:cubicBezTo>
                  <a:pt x="8525" y="4262"/>
                  <a:pt x="8519" y="4272"/>
                  <a:pt x="8512" y="4282"/>
                </a:cubicBezTo>
                <a:cubicBezTo>
                  <a:pt x="8505" y="4293"/>
                  <a:pt x="8498" y="4302"/>
                  <a:pt x="8489" y="4311"/>
                </a:cubicBezTo>
                <a:cubicBezTo>
                  <a:pt x="8481" y="4319"/>
                  <a:pt x="8471" y="4327"/>
                  <a:pt x="8461" y="4334"/>
                </a:cubicBezTo>
                <a:cubicBezTo>
                  <a:pt x="8451" y="4340"/>
                  <a:pt x="8440" y="4346"/>
                  <a:pt x="8429" y="4351"/>
                </a:cubicBezTo>
                <a:cubicBezTo>
                  <a:pt x="8418" y="4355"/>
                  <a:pt x="8406" y="4359"/>
                  <a:pt x="8394" y="4361"/>
                </a:cubicBezTo>
                <a:cubicBezTo>
                  <a:pt x="8382" y="4364"/>
                  <a:pt x="8370" y="4365"/>
                  <a:pt x="8358" y="4365"/>
                </a:cubicBezTo>
                <a:lnTo>
                  <a:pt x="186" y="4365"/>
                </a:lnTo>
                <a:cubicBezTo>
                  <a:pt x="174" y="4365"/>
                  <a:pt x="162" y="4364"/>
                  <a:pt x="150" y="4361"/>
                </a:cubicBezTo>
                <a:cubicBezTo>
                  <a:pt x="138" y="4359"/>
                  <a:pt x="126" y="4355"/>
                  <a:pt x="115" y="4351"/>
                </a:cubicBezTo>
                <a:cubicBezTo>
                  <a:pt x="104" y="4346"/>
                  <a:pt x="93" y="4340"/>
                  <a:pt x="83" y="4334"/>
                </a:cubicBezTo>
                <a:cubicBezTo>
                  <a:pt x="73" y="4327"/>
                  <a:pt x="63" y="4319"/>
                  <a:pt x="55" y="4311"/>
                </a:cubicBezTo>
                <a:cubicBezTo>
                  <a:pt x="46" y="4302"/>
                  <a:pt x="38" y="4293"/>
                  <a:pt x="31" y="4282"/>
                </a:cubicBezTo>
                <a:cubicBezTo>
                  <a:pt x="25" y="4272"/>
                  <a:pt x="19" y="4262"/>
                  <a:pt x="14" y="4250"/>
                </a:cubicBezTo>
                <a:cubicBezTo>
                  <a:pt x="10" y="4239"/>
                  <a:pt x="6" y="4227"/>
                  <a:pt x="4" y="4215"/>
                </a:cubicBezTo>
                <a:cubicBezTo>
                  <a:pt x="1" y="4203"/>
                  <a:pt x="0" y="4191"/>
                  <a:pt x="0" y="4179"/>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395" name="" descr=""/>
          <p:cNvPicPr/>
          <p:nvPr/>
        </p:nvPicPr>
        <p:blipFill>
          <a:blip r:embed="rId15"/>
          <a:stretch/>
        </p:blipFill>
        <p:spPr>
          <a:xfrm>
            <a:off x="735480" y="3526560"/>
            <a:ext cx="250200" cy="250200"/>
          </a:xfrm>
          <a:prstGeom prst="rect">
            <a:avLst/>
          </a:prstGeom>
          <a:noFill/>
          <a:ln w="0">
            <a:noFill/>
          </a:ln>
        </p:spPr>
      </p:pic>
      <p:sp>
        <p:nvSpPr>
          <p:cNvPr id="396" name=""/>
          <p:cNvSpPr txBox="1"/>
          <p:nvPr/>
        </p:nvSpPr>
        <p:spPr>
          <a:xfrm>
            <a:off x="7487640" y="2720880"/>
            <a:ext cx="1744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单分片故障不影响系统可用性</a:t>
            </a:r>
            <a:endParaRPr b="0" lang="en-US" sz="1050" strike="noStrike" u="none">
              <a:solidFill>
                <a:srgbClr val="000000"/>
              </a:solidFill>
              <a:effectLst/>
              <a:uFillTx/>
              <a:latin typeface="Times New Roman"/>
            </a:endParaRPr>
          </a:p>
        </p:txBody>
      </p:sp>
      <p:pic>
        <p:nvPicPr>
          <p:cNvPr id="397" name="" descr=""/>
          <p:cNvPicPr/>
          <p:nvPr/>
        </p:nvPicPr>
        <p:blipFill>
          <a:blip r:embed="rId16"/>
          <a:stretch/>
        </p:blipFill>
        <p:spPr>
          <a:xfrm>
            <a:off x="735480" y="4245120"/>
            <a:ext cx="133200" cy="133200"/>
          </a:xfrm>
          <a:prstGeom prst="rect">
            <a:avLst/>
          </a:prstGeom>
          <a:noFill/>
          <a:ln w="0">
            <a:noFill/>
          </a:ln>
        </p:spPr>
      </p:pic>
      <p:sp>
        <p:nvSpPr>
          <p:cNvPr id="398" name=""/>
          <p:cNvSpPr txBox="1"/>
          <p:nvPr/>
        </p:nvSpPr>
        <p:spPr>
          <a:xfrm>
            <a:off x="735480" y="3925440"/>
            <a:ext cx="838800" cy="212400"/>
          </a:xfrm>
          <a:prstGeom prst="rect">
            <a:avLst/>
          </a:prstGeom>
          <a:noFill/>
          <a:ln w="0">
            <a:noFill/>
          </a:ln>
        </p:spPr>
        <p:txBody>
          <a:bodyPr wrap="none" lIns="0" rIns="0" tIns="0" bIns="0" anchor="t">
            <a:spAutoFit/>
          </a:bodyPr>
          <a:p>
            <a:r>
              <a:rPr b="0" lang="zh-CN" sz="1320" strike="noStrike" u="none">
                <a:solidFill>
                  <a:srgbClr val="1e3a8a"/>
                </a:solidFill>
                <a:effectLst/>
                <a:uFillTx/>
                <a:latin typeface="WenQuanYiZenHei"/>
                <a:ea typeface="WenQuanYiZenHei"/>
              </a:rPr>
              <a:t>一致性哈希</a:t>
            </a:r>
            <a:endParaRPr b="0" lang="en-US" sz="1320" strike="noStrike" u="none">
              <a:solidFill>
                <a:srgbClr val="000000"/>
              </a:solidFill>
              <a:effectLst/>
              <a:uFillTx/>
              <a:latin typeface="Times New Roman"/>
            </a:endParaRPr>
          </a:p>
        </p:txBody>
      </p:sp>
      <p:pic>
        <p:nvPicPr>
          <p:cNvPr id="399" name="" descr=""/>
          <p:cNvPicPr/>
          <p:nvPr/>
        </p:nvPicPr>
        <p:blipFill>
          <a:blip r:embed="rId17"/>
          <a:stretch/>
        </p:blipFill>
        <p:spPr>
          <a:xfrm>
            <a:off x="735480" y="4512600"/>
            <a:ext cx="133200" cy="133200"/>
          </a:xfrm>
          <a:prstGeom prst="rect">
            <a:avLst/>
          </a:prstGeom>
          <a:noFill/>
          <a:ln w="0">
            <a:noFill/>
          </a:ln>
        </p:spPr>
      </p:pic>
      <p:sp>
        <p:nvSpPr>
          <p:cNvPr id="400" name=""/>
          <p:cNvSpPr txBox="1"/>
          <p:nvPr/>
        </p:nvSpPr>
        <p:spPr>
          <a:xfrm>
            <a:off x="936000" y="4224960"/>
            <a:ext cx="1744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动态分配和重新平衡系统负载</a:t>
            </a:r>
            <a:endParaRPr b="0" lang="en-US" sz="1050" strike="noStrike" u="none">
              <a:solidFill>
                <a:srgbClr val="000000"/>
              </a:solidFill>
              <a:effectLst/>
              <a:uFillTx/>
              <a:latin typeface="Times New Roman"/>
            </a:endParaRPr>
          </a:p>
        </p:txBody>
      </p:sp>
      <p:sp>
        <p:nvSpPr>
          <p:cNvPr id="401" name=""/>
          <p:cNvSpPr/>
          <p:nvPr/>
        </p:nvSpPr>
        <p:spPr>
          <a:xfrm>
            <a:off x="3810600" y="3309120"/>
            <a:ext cx="3075480" cy="1571400"/>
          </a:xfrm>
          <a:custGeom>
            <a:avLst/>
            <a:gdLst/>
            <a:ahLst/>
            <a:rect l="0" t="0" r="r" b="b"/>
            <a:pathLst>
              <a:path w="8543" h="4365">
                <a:moveTo>
                  <a:pt x="0" y="4179"/>
                </a:moveTo>
                <a:lnTo>
                  <a:pt x="0" y="186"/>
                </a:lnTo>
                <a:cubicBezTo>
                  <a:pt x="0" y="173"/>
                  <a:pt x="1" y="161"/>
                  <a:pt x="3" y="149"/>
                </a:cubicBezTo>
                <a:cubicBezTo>
                  <a:pt x="6" y="137"/>
                  <a:pt x="9" y="126"/>
                  <a:pt x="14" y="115"/>
                </a:cubicBezTo>
                <a:cubicBezTo>
                  <a:pt x="18" y="103"/>
                  <a:pt x="24" y="93"/>
                  <a:pt x="31" y="82"/>
                </a:cubicBezTo>
                <a:cubicBezTo>
                  <a:pt x="38" y="72"/>
                  <a:pt x="45" y="63"/>
                  <a:pt x="54" y="54"/>
                </a:cubicBezTo>
                <a:cubicBezTo>
                  <a:pt x="63" y="46"/>
                  <a:pt x="72" y="38"/>
                  <a:pt x="82" y="31"/>
                </a:cubicBezTo>
                <a:cubicBezTo>
                  <a:pt x="92" y="24"/>
                  <a:pt x="103" y="19"/>
                  <a:pt x="114" y="14"/>
                </a:cubicBezTo>
                <a:cubicBezTo>
                  <a:pt x="126" y="9"/>
                  <a:pt x="137" y="6"/>
                  <a:pt x="149" y="3"/>
                </a:cubicBezTo>
                <a:cubicBezTo>
                  <a:pt x="161" y="1"/>
                  <a:pt x="173" y="0"/>
                  <a:pt x="185" y="0"/>
                </a:cubicBezTo>
                <a:lnTo>
                  <a:pt x="8357" y="0"/>
                </a:lnTo>
                <a:cubicBezTo>
                  <a:pt x="8370" y="0"/>
                  <a:pt x="8382" y="1"/>
                  <a:pt x="8394" y="3"/>
                </a:cubicBezTo>
                <a:cubicBezTo>
                  <a:pt x="8406" y="6"/>
                  <a:pt x="8417" y="9"/>
                  <a:pt x="8428" y="14"/>
                </a:cubicBezTo>
                <a:cubicBezTo>
                  <a:pt x="8440" y="19"/>
                  <a:pt x="8450" y="24"/>
                  <a:pt x="8461" y="31"/>
                </a:cubicBezTo>
                <a:cubicBezTo>
                  <a:pt x="8471" y="38"/>
                  <a:pt x="8480" y="46"/>
                  <a:pt x="8489" y="54"/>
                </a:cubicBezTo>
                <a:cubicBezTo>
                  <a:pt x="8497" y="63"/>
                  <a:pt x="8505" y="72"/>
                  <a:pt x="8512" y="82"/>
                </a:cubicBezTo>
                <a:cubicBezTo>
                  <a:pt x="8519" y="93"/>
                  <a:pt x="8524" y="103"/>
                  <a:pt x="8529" y="115"/>
                </a:cubicBezTo>
                <a:cubicBezTo>
                  <a:pt x="8534" y="126"/>
                  <a:pt x="8537" y="137"/>
                  <a:pt x="8539" y="149"/>
                </a:cubicBezTo>
                <a:cubicBezTo>
                  <a:pt x="8542" y="161"/>
                  <a:pt x="8543" y="173"/>
                  <a:pt x="8543" y="186"/>
                </a:cubicBezTo>
                <a:lnTo>
                  <a:pt x="8543" y="4179"/>
                </a:lnTo>
                <a:cubicBezTo>
                  <a:pt x="8543" y="4191"/>
                  <a:pt x="8542" y="4203"/>
                  <a:pt x="8539" y="4215"/>
                </a:cubicBezTo>
                <a:cubicBezTo>
                  <a:pt x="8537" y="4227"/>
                  <a:pt x="8534" y="4239"/>
                  <a:pt x="8529" y="4250"/>
                </a:cubicBezTo>
                <a:cubicBezTo>
                  <a:pt x="8524" y="4262"/>
                  <a:pt x="8519" y="4272"/>
                  <a:pt x="8512" y="4282"/>
                </a:cubicBezTo>
                <a:cubicBezTo>
                  <a:pt x="8505" y="4293"/>
                  <a:pt x="8497" y="4302"/>
                  <a:pt x="8489" y="4311"/>
                </a:cubicBezTo>
                <a:cubicBezTo>
                  <a:pt x="8480" y="4319"/>
                  <a:pt x="8471" y="4327"/>
                  <a:pt x="8461" y="4334"/>
                </a:cubicBezTo>
                <a:cubicBezTo>
                  <a:pt x="8450" y="4340"/>
                  <a:pt x="8440" y="4346"/>
                  <a:pt x="8428" y="4351"/>
                </a:cubicBezTo>
                <a:cubicBezTo>
                  <a:pt x="8417" y="4355"/>
                  <a:pt x="8406" y="4359"/>
                  <a:pt x="8394" y="4361"/>
                </a:cubicBezTo>
                <a:cubicBezTo>
                  <a:pt x="8382" y="4364"/>
                  <a:pt x="8370" y="4365"/>
                  <a:pt x="8357" y="4365"/>
                </a:cubicBezTo>
                <a:lnTo>
                  <a:pt x="185" y="4365"/>
                </a:lnTo>
                <a:cubicBezTo>
                  <a:pt x="173" y="4365"/>
                  <a:pt x="161" y="4364"/>
                  <a:pt x="149" y="4361"/>
                </a:cubicBezTo>
                <a:cubicBezTo>
                  <a:pt x="137" y="4359"/>
                  <a:pt x="126" y="4355"/>
                  <a:pt x="114" y="4351"/>
                </a:cubicBezTo>
                <a:cubicBezTo>
                  <a:pt x="103" y="4346"/>
                  <a:pt x="92" y="4340"/>
                  <a:pt x="82" y="4334"/>
                </a:cubicBezTo>
                <a:cubicBezTo>
                  <a:pt x="72" y="4327"/>
                  <a:pt x="63" y="4319"/>
                  <a:pt x="54" y="4311"/>
                </a:cubicBezTo>
                <a:cubicBezTo>
                  <a:pt x="45" y="4302"/>
                  <a:pt x="38" y="4293"/>
                  <a:pt x="31" y="4282"/>
                </a:cubicBezTo>
                <a:cubicBezTo>
                  <a:pt x="24" y="4272"/>
                  <a:pt x="18" y="4262"/>
                  <a:pt x="14" y="4250"/>
                </a:cubicBezTo>
                <a:cubicBezTo>
                  <a:pt x="9" y="4239"/>
                  <a:pt x="6" y="4227"/>
                  <a:pt x="3" y="4215"/>
                </a:cubicBezTo>
                <a:cubicBezTo>
                  <a:pt x="1" y="4203"/>
                  <a:pt x="0" y="4191"/>
                  <a:pt x="0" y="4179"/>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402" name="" descr=""/>
          <p:cNvPicPr/>
          <p:nvPr/>
        </p:nvPicPr>
        <p:blipFill>
          <a:blip r:embed="rId18"/>
          <a:stretch/>
        </p:blipFill>
        <p:spPr>
          <a:xfrm>
            <a:off x="4011120" y="3526560"/>
            <a:ext cx="317160" cy="250200"/>
          </a:xfrm>
          <a:prstGeom prst="rect">
            <a:avLst/>
          </a:prstGeom>
          <a:noFill/>
          <a:ln w="0">
            <a:noFill/>
          </a:ln>
        </p:spPr>
      </p:pic>
      <p:sp>
        <p:nvSpPr>
          <p:cNvPr id="403" name=""/>
          <p:cNvSpPr txBox="1"/>
          <p:nvPr/>
        </p:nvSpPr>
        <p:spPr>
          <a:xfrm>
            <a:off x="936000" y="4492440"/>
            <a:ext cx="20124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节点加入或离开时最小化数据迁移</a:t>
            </a:r>
            <a:endParaRPr b="0" lang="en-US" sz="1050" strike="noStrike" u="none">
              <a:solidFill>
                <a:srgbClr val="000000"/>
              </a:solidFill>
              <a:effectLst/>
              <a:uFillTx/>
              <a:latin typeface="Times New Roman"/>
            </a:endParaRPr>
          </a:p>
        </p:txBody>
      </p:sp>
      <p:pic>
        <p:nvPicPr>
          <p:cNvPr id="404" name="" descr=""/>
          <p:cNvPicPr/>
          <p:nvPr/>
        </p:nvPicPr>
        <p:blipFill>
          <a:blip r:embed="rId19"/>
          <a:stretch/>
        </p:blipFill>
        <p:spPr>
          <a:xfrm>
            <a:off x="4011120" y="4245120"/>
            <a:ext cx="133200" cy="133200"/>
          </a:xfrm>
          <a:prstGeom prst="rect">
            <a:avLst/>
          </a:prstGeom>
          <a:noFill/>
          <a:ln w="0">
            <a:noFill/>
          </a:ln>
        </p:spPr>
      </p:pic>
      <p:sp>
        <p:nvSpPr>
          <p:cNvPr id="405" name=""/>
          <p:cNvSpPr txBox="1"/>
          <p:nvPr/>
        </p:nvSpPr>
        <p:spPr>
          <a:xfrm>
            <a:off x="4011120" y="3925440"/>
            <a:ext cx="671400" cy="212400"/>
          </a:xfrm>
          <a:prstGeom prst="rect">
            <a:avLst/>
          </a:prstGeom>
          <a:noFill/>
          <a:ln w="0">
            <a:noFill/>
          </a:ln>
        </p:spPr>
        <p:txBody>
          <a:bodyPr wrap="none" lIns="0" rIns="0" tIns="0" bIns="0" anchor="t">
            <a:spAutoFit/>
          </a:bodyPr>
          <a:p>
            <a:r>
              <a:rPr b="0" lang="zh-CN" sz="1320" strike="noStrike" u="none">
                <a:solidFill>
                  <a:srgbClr val="1e3a8a"/>
                </a:solidFill>
                <a:effectLst/>
                <a:uFillTx/>
                <a:latin typeface="WenQuanYiZenHei"/>
                <a:ea typeface="WenQuanYiZenHei"/>
              </a:rPr>
              <a:t>服务网格</a:t>
            </a:r>
            <a:endParaRPr b="0" lang="en-US" sz="1320" strike="noStrike" u="none">
              <a:solidFill>
                <a:srgbClr val="000000"/>
              </a:solidFill>
              <a:effectLst/>
              <a:uFillTx/>
              <a:latin typeface="Times New Roman"/>
            </a:endParaRPr>
          </a:p>
        </p:txBody>
      </p:sp>
      <p:pic>
        <p:nvPicPr>
          <p:cNvPr id="406" name="" descr=""/>
          <p:cNvPicPr/>
          <p:nvPr/>
        </p:nvPicPr>
        <p:blipFill>
          <a:blip r:embed="rId20"/>
          <a:stretch/>
        </p:blipFill>
        <p:spPr>
          <a:xfrm>
            <a:off x="4011120" y="4512600"/>
            <a:ext cx="133200" cy="133200"/>
          </a:xfrm>
          <a:prstGeom prst="rect">
            <a:avLst/>
          </a:prstGeom>
          <a:noFill/>
          <a:ln w="0">
            <a:noFill/>
          </a:ln>
        </p:spPr>
      </p:pic>
      <p:sp>
        <p:nvSpPr>
          <p:cNvPr id="407" name=""/>
          <p:cNvSpPr txBox="1"/>
          <p:nvPr/>
        </p:nvSpPr>
        <p:spPr>
          <a:xfrm>
            <a:off x="4211640" y="4224960"/>
            <a:ext cx="18781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提供细粒度流量控制和服务发现</a:t>
            </a:r>
            <a:endParaRPr b="0" lang="en-US" sz="1050" strike="noStrike" u="none">
              <a:solidFill>
                <a:srgbClr val="000000"/>
              </a:solidFill>
              <a:effectLst/>
              <a:uFillTx/>
              <a:latin typeface="Times New Roman"/>
            </a:endParaRPr>
          </a:p>
        </p:txBody>
      </p:sp>
      <p:sp>
        <p:nvSpPr>
          <p:cNvPr id="408" name=""/>
          <p:cNvSpPr/>
          <p:nvPr/>
        </p:nvSpPr>
        <p:spPr>
          <a:xfrm>
            <a:off x="7086240" y="3309120"/>
            <a:ext cx="3075840" cy="1571400"/>
          </a:xfrm>
          <a:custGeom>
            <a:avLst/>
            <a:gdLst/>
            <a:ahLst/>
            <a:rect l="0" t="0" r="r" b="b"/>
            <a:pathLst>
              <a:path w="8544" h="4365">
                <a:moveTo>
                  <a:pt x="0" y="4179"/>
                </a:moveTo>
                <a:lnTo>
                  <a:pt x="0" y="186"/>
                </a:lnTo>
                <a:cubicBezTo>
                  <a:pt x="0" y="173"/>
                  <a:pt x="1" y="161"/>
                  <a:pt x="4" y="149"/>
                </a:cubicBezTo>
                <a:cubicBezTo>
                  <a:pt x="6" y="137"/>
                  <a:pt x="10" y="126"/>
                  <a:pt x="14" y="115"/>
                </a:cubicBezTo>
                <a:cubicBezTo>
                  <a:pt x="19" y="103"/>
                  <a:pt x="25" y="93"/>
                  <a:pt x="31" y="82"/>
                </a:cubicBezTo>
                <a:cubicBezTo>
                  <a:pt x="38" y="72"/>
                  <a:pt x="46" y="63"/>
                  <a:pt x="55" y="54"/>
                </a:cubicBezTo>
                <a:cubicBezTo>
                  <a:pt x="63" y="46"/>
                  <a:pt x="73" y="38"/>
                  <a:pt x="83" y="31"/>
                </a:cubicBezTo>
                <a:cubicBezTo>
                  <a:pt x="93" y="24"/>
                  <a:pt x="104" y="19"/>
                  <a:pt x="115" y="14"/>
                </a:cubicBezTo>
                <a:cubicBezTo>
                  <a:pt x="126" y="9"/>
                  <a:pt x="138" y="6"/>
                  <a:pt x="150" y="3"/>
                </a:cubicBezTo>
                <a:cubicBezTo>
                  <a:pt x="162" y="1"/>
                  <a:pt x="174" y="0"/>
                  <a:pt x="186" y="0"/>
                </a:cubicBezTo>
                <a:lnTo>
                  <a:pt x="8358" y="0"/>
                </a:lnTo>
                <a:cubicBezTo>
                  <a:pt x="8370" y="0"/>
                  <a:pt x="8382" y="1"/>
                  <a:pt x="8394" y="3"/>
                </a:cubicBezTo>
                <a:cubicBezTo>
                  <a:pt x="8406" y="6"/>
                  <a:pt x="8418" y="9"/>
                  <a:pt x="8429" y="14"/>
                </a:cubicBezTo>
                <a:cubicBezTo>
                  <a:pt x="8440" y="19"/>
                  <a:pt x="8451" y="24"/>
                  <a:pt x="8461" y="31"/>
                </a:cubicBezTo>
                <a:cubicBezTo>
                  <a:pt x="8471" y="38"/>
                  <a:pt x="8481" y="46"/>
                  <a:pt x="8489" y="54"/>
                </a:cubicBezTo>
                <a:cubicBezTo>
                  <a:pt x="8498" y="63"/>
                  <a:pt x="8505" y="72"/>
                  <a:pt x="8512" y="82"/>
                </a:cubicBezTo>
                <a:cubicBezTo>
                  <a:pt x="8519" y="93"/>
                  <a:pt x="8525" y="103"/>
                  <a:pt x="8529" y="115"/>
                </a:cubicBezTo>
                <a:cubicBezTo>
                  <a:pt x="8534" y="126"/>
                  <a:pt x="8538" y="137"/>
                  <a:pt x="8540" y="149"/>
                </a:cubicBezTo>
                <a:cubicBezTo>
                  <a:pt x="8542" y="161"/>
                  <a:pt x="8544" y="173"/>
                  <a:pt x="8544" y="186"/>
                </a:cubicBezTo>
                <a:lnTo>
                  <a:pt x="8544" y="4179"/>
                </a:lnTo>
                <a:cubicBezTo>
                  <a:pt x="8544" y="4191"/>
                  <a:pt x="8542" y="4203"/>
                  <a:pt x="8540" y="4215"/>
                </a:cubicBezTo>
                <a:cubicBezTo>
                  <a:pt x="8538" y="4227"/>
                  <a:pt x="8534" y="4239"/>
                  <a:pt x="8529" y="4250"/>
                </a:cubicBezTo>
                <a:cubicBezTo>
                  <a:pt x="8525" y="4262"/>
                  <a:pt x="8519" y="4272"/>
                  <a:pt x="8512" y="4282"/>
                </a:cubicBezTo>
                <a:cubicBezTo>
                  <a:pt x="8505" y="4293"/>
                  <a:pt x="8498" y="4302"/>
                  <a:pt x="8489" y="4311"/>
                </a:cubicBezTo>
                <a:cubicBezTo>
                  <a:pt x="8481" y="4319"/>
                  <a:pt x="8471" y="4327"/>
                  <a:pt x="8461" y="4334"/>
                </a:cubicBezTo>
                <a:cubicBezTo>
                  <a:pt x="8451" y="4340"/>
                  <a:pt x="8440" y="4346"/>
                  <a:pt x="8429" y="4351"/>
                </a:cubicBezTo>
                <a:cubicBezTo>
                  <a:pt x="8418" y="4355"/>
                  <a:pt x="8406" y="4359"/>
                  <a:pt x="8394" y="4361"/>
                </a:cubicBezTo>
                <a:cubicBezTo>
                  <a:pt x="8382" y="4364"/>
                  <a:pt x="8370" y="4365"/>
                  <a:pt x="8358" y="4365"/>
                </a:cubicBezTo>
                <a:lnTo>
                  <a:pt x="186" y="4365"/>
                </a:lnTo>
                <a:cubicBezTo>
                  <a:pt x="174" y="4365"/>
                  <a:pt x="162" y="4364"/>
                  <a:pt x="150" y="4361"/>
                </a:cubicBezTo>
                <a:cubicBezTo>
                  <a:pt x="138" y="4359"/>
                  <a:pt x="126" y="4355"/>
                  <a:pt x="115" y="4351"/>
                </a:cubicBezTo>
                <a:cubicBezTo>
                  <a:pt x="104" y="4346"/>
                  <a:pt x="93" y="4340"/>
                  <a:pt x="83" y="4334"/>
                </a:cubicBezTo>
                <a:cubicBezTo>
                  <a:pt x="73" y="4327"/>
                  <a:pt x="63" y="4319"/>
                  <a:pt x="55" y="4311"/>
                </a:cubicBezTo>
                <a:cubicBezTo>
                  <a:pt x="46" y="4302"/>
                  <a:pt x="38" y="4293"/>
                  <a:pt x="31" y="4282"/>
                </a:cubicBezTo>
                <a:cubicBezTo>
                  <a:pt x="25" y="4272"/>
                  <a:pt x="19" y="4262"/>
                  <a:pt x="14" y="4250"/>
                </a:cubicBezTo>
                <a:cubicBezTo>
                  <a:pt x="10" y="4239"/>
                  <a:pt x="6" y="4227"/>
                  <a:pt x="4" y="4215"/>
                </a:cubicBezTo>
                <a:cubicBezTo>
                  <a:pt x="1" y="4203"/>
                  <a:pt x="0" y="4191"/>
                  <a:pt x="0" y="4179"/>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409" name="" descr=""/>
          <p:cNvPicPr/>
          <p:nvPr/>
        </p:nvPicPr>
        <p:blipFill>
          <a:blip r:embed="rId21"/>
          <a:stretch/>
        </p:blipFill>
        <p:spPr>
          <a:xfrm>
            <a:off x="7287120" y="3526560"/>
            <a:ext cx="250200" cy="250200"/>
          </a:xfrm>
          <a:prstGeom prst="rect">
            <a:avLst/>
          </a:prstGeom>
          <a:noFill/>
          <a:ln w="0">
            <a:noFill/>
          </a:ln>
        </p:spPr>
      </p:pic>
      <p:sp>
        <p:nvSpPr>
          <p:cNvPr id="410" name=""/>
          <p:cNvSpPr txBox="1"/>
          <p:nvPr/>
        </p:nvSpPr>
        <p:spPr>
          <a:xfrm>
            <a:off x="4211640" y="4492440"/>
            <a:ext cx="14760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支持灵活的故障转移策略</a:t>
            </a:r>
            <a:endParaRPr b="0" lang="en-US" sz="1050" strike="noStrike" u="none">
              <a:solidFill>
                <a:srgbClr val="000000"/>
              </a:solidFill>
              <a:effectLst/>
              <a:uFillTx/>
              <a:latin typeface="Times New Roman"/>
            </a:endParaRPr>
          </a:p>
        </p:txBody>
      </p:sp>
      <p:pic>
        <p:nvPicPr>
          <p:cNvPr id="411" name="" descr=""/>
          <p:cNvPicPr/>
          <p:nvPr/>
        </p:nvPicPr>
        <p:blipFill>
          <a:blip r:embed="rId22"/>
          <a:stretch/>
        </p:blipFill>
        <p:spPr>
          <a:xfrm>
            <a:off x="7287120" y="4245120"/>
            <a:ext cx="133200" cy="133200"/>
          </a:xfrm>
          <a:prstGeom prst="rect">
            <a:avLst/>
          </a:prstGeom>
          <a:noFill/>
          <a:ln w="0">
            <a:noFill/>
          </a:ln>
        </p:spPr>
      </p:pic>
      <p:sp>
        <p:nvSpPr>
          <p:cNvPr id="412" name=""/>
          <p:cNvSpPr txBox="1"/>
          <p:nvPr/>
        </p:nvSpPr>
        <p:spPr>
          <a:xfrm>
            <a:off x="7287120" y="3925440"/>
            <a:ext cx="1006560" cy="212400"/>
          </a:xfrm>
          <a:prstGeom prst="rect">
            <a:avLst/>
          </a:prstGeom>
          <a:noFill/>
          <a:ln w="0">
            <a:noFill/>
          </a:ln>
        </p:spPr>
        <p:txBody>
          <a:bodyPr wrap="none" lIns="0" rIns="0" tIns="0" bIns="0" anchor="t">
            <a:spAutoFit/>
          </a:bodyPr>
          <a:p>
            <a:r>
              <a:rPr b="0" lang="zh-CN" sz="1320" strike="noStrike" u="none">
                <a:solidFill>
                  <a:srgbClr val="1e3a8a"/>
                </a:solidFill>
                <a:effectLst/>
                <a:uFillTx/>
                <a:latin typeface="WenQuanYiZenHei"/>
                <a:ea typeface="WenQuanYiZenHei"/>
              </a:rPr>
              <a:t>异步消息队列</a:t>
            </a:r>
            <a:endParaRPr b="0" lang="en-US" sz="1320" strike="noStrike" u="none">
              <a:solidFill>
                <a:srgbClr val="000000"/>
              </a:solidFill>
              <a:effectLst/>
              <a:uFillTx/>
              <a:latin typeface="Times New Roman"/>
            </a:endParaRPr>
          </a:p>
        </p:txBody>
      </p:sp>
      <p:pic>
        <p:nvPicPr>
          <p:cNvPr id="413" name="" descr=""/>
          <p:cNvPicPr/>
          <p:nvPr/>
        </p:nvPicPr>
        <p:blipFill>
          <a:blip r:embed="rId23"/>
          <a:stretch/>
        </p:blipFill>
        <p:spPr>
          <a:xfrm>
            <a:off x="7287120" y="4512600"/>
            <a:ext cx="133200" cy="133200"/>
          </a:xfrm>
          <a:prstGeom prst="rect">
            <a:avLst/>
          </a:prstGeom>
          <a:noFill/>
          <a:ln w="0">
            <a:noFill/>
          </a:ln>
        </p:spPr>
      </p:pic>
      <p:sp>
        <p:nvSpPr>
          <p:cNvPr id="414" name=""/>
          <p:cNvSpPr txBox="1"/>
          <p:nvPr/>
        </p:nvSpPr>
        <p:spPr>
          <a:xfrm>
            <a:off x="7487640" y="4224960"/>
            <a:ext cx="1744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解耦系统组件，提高容错能力</a:t>
            </a:r>
            <a:endParaRPr b="0" lang="en-US" sz="1050" strike="noStrike" u="none">
              <a:solidFill>
                <a:srgbClr val="000000"/>
              </a:solidFill>
              <a:effectLst/>
              <a:uFillTx/>
              <a:latin typeface="Times New Roman"/>
            </a:endParaRPr>
          </a:p>
        </p:txBody>
      </p:sp>
      <p:sp>
        <p:nvSpPr>
          <p:cNvPr id="415" name=""/>
          <p:cNvSpPr/>
          <p:nvPr/>
        </p:nvSpPr>
        <p:spPr>
          <a:xfrm>
            <a:off x="534600" y="5080680"/>
            <a:ext cx="9627480" cy="769320"/>
          </a:xfrm>
          <a:custGeom>
            <a:avLst/>
            <a:gdLst/>
            <a:ahLst/>
            <a:rect l="0" t="0" r="r" b="b"/>
            <a:pathLst>
              <a:path w="26743" h="2137">
                <a:moveTo>
                  <a:pt x="0" y="1951"/>
                </a:moveTo>
                <a:lnTo>
                  <a:pt x="0" y="186"/>
                </a:lnTo>
                <a:cubicBezTo>
                  <a:pt x="0" y="174"/>
                  <a:pt x="1" y="161"/>
                  <a:pt x="4" y="150"/>
                </a:cubicBezTo>
                <a:cubicBezTo>
                  <a:pt x="6" y="138"/>
                  <a:pt x="10" y="126"/>
                  <a:pt x="14" y="115"/>
                </a:cubicBezTo>
                <a:cubicBezTo>
                  <a:pt x="19" y="103"/>
                  <a:pt x="25" y="93"/>
                  <a:pt x="31" y="83"/>
                </a:cubicBezTo>
                <a:cubicBezTo>
                  <a:pt x="38" y="72"/>
                  <a:pt x="46" y="63"/>
                  <a:pt x="55" y="54"/>
                </a:cubicBezTo>
                <a:cubicBezTo>
                  <a:pt x="63" y="46"/>
                  <a:pt x="73" y="38"/>
                  <a:pt x="83" y="31"/>
                </a:cubicBezTo>
                <a:cubicBezTo>
                  <a:pt x="93" y="25"/>
                  <a:pt x="104" y="19"/>
                  <a:pt x="115" y="14"/>
                </a:cubicBezTo>
                <a:cubicBezTo>
                  <a:pt x="126" y="10"/>
                  <a:pt x="138" y="6"/>
                  <a:pt x="150" y="4"/>
                </a:cubicBezTo>
                <a:cubicBezTo>
                  <a:pt x="162" y="1"/>
                  <a:pt x="174" y="0"/>
                  <a:pt x="186" y="0"/>
                </a:cubicBezTo>
                <a:lnTo>
                  <a:pt x="26557" y="0"/>
                </a:lnTo>
                <a:cubicBezTo>
                  <a:pt x="26569" y="0"/>
                  <a:pt x="26581" y="1"/>
                  <a:pt x="26593" y="4"/>
                </a:cubicBezTo>
                <a:cubicBezTo>
                  <a:pt x="26605" y="6"/>
                  <a:pt x="26617" y="10"/>
                  <a:pt x="26628" y="14"/>
                </a:cubicBezTo>
                <a:cubicBezTo>
                  <a:pt x="26639" y="19"/>
                  <a:pt x="26650" y="25"/>
                  <a:pt x="26660" y="31"/>
                </a:cubicBezTo>
                <a:cubicBezTo>
                  <a:pt x="26670" y="38"/>
                  <a:pt x="26680" y="46"/>
                  <a:pt x="26688" y="54"/>
                </a:cubicBezTo>
                <a:cubicBezTo>
                  <a:pt x="26697" y="63"/>
                  <a:pt x="26704" y="72"/>
                  <a:pt x="26711" y="83"/>
                </a:cubicBezTo>
                <a:cubicBezTo>
                  <a:pt x="26718" y="93"/>
                  <a:pt x="26724" y="103"/>
                  <a:pt x="26728" y="115"/>
                </a:cubicBezTo>
                <a:cubicBezTo>
                  <a:pt x="26733" y="126"/>
                  <a:pt x="26737" y="138"/>
                  <a:pt x="26739" y="150"/>
                </a:cubicBezTo>
                <a:cubicBezTo>
                  <a:pt x="26741" y="161"/>
                  <a:pt x="26743" y="174"/>
                  <a:pt x="26743" y="186"/>
                </a:cubicBezTo>
                <a:lnTo>
                  <a:pt x="26743" y="1951"/>
                </a:lnTo>
                <a:cubicBezTo>
                  <a:pt x="26743" y="1963"/>
                  <a:pt x="26741" y="1975"/>
                  <a:pt x="26739" y="1987"/>
                </a:cubicBezTo>
                <a:cubicBezTo>
                  <a:pt x="26737" y="1999"/>
                  <a:pt x="26733" y="2011"/>
                  <a:pt x="26728" y="2022"/>
                </a:cubicBezTo>
                <a:cubicBezTo>
                  <a:pt x="26724" y="2033"/>
                  <a:pt x="26718" y="2044"/>
                  <a:pt x="26711" y="2054"/>
                </a:cubicBezTo>
                <a:cubicBezTo>
                  <a:pt x="26704" y="2064"/>
                  <a:pt x="26697" y="2074"/>
                  <a:pt x="26688" y="2082"/>
                </a:cubicBezTo>
                <a:cubicBezTo>
                  <a:pt x="26680" y="2091"/>
                  <a:pt x="26670" y="2099"/>
                  <a:pt x="26660" y="2105"/>
                </a:cubicBezTo>
                <a:cubicBezTo>
                  <a:pt x="26650" y="2112"/>
                  <a:pt x="26639" y="2118"/>
                  <a:pt x="26628" y="2122"/>
                </a:cubicBezTo>
                <a:cubicBezTo>
                  <a:pt x="26617" y="2127"/>
                  <a:pt x="26605" y="2131"/>
                  <a:pt x="26593" y="2133"/>
                </a:cubicBezTo>
                <a:cubicBezTo>
                  <a:pt x="26581" y="2135"/>
                  <a:pt x="26569" y="2137"/>
                  <a:pt x="26557" y="2137"/>
                </a:cubicBezTo>
                <a:lnTo>
                  <a:pt x="186" y="2137"/>
                </a:lnTo>
                <a:cubicBezTo>
                  <a:pt x="174" y="2137"/>
                  <a:pt x="162" y="2135"/>
                  <a:pt x="150" y="2133"/>
                </a:cubicBezTo>
                <a:cubicBezTo>
                  <a:pt x="138" y="2131"/>
                  <a:pt x="126" y="2127"/>
                  <a:pt x="115" y="2122"/>
                </a:cubicBezTo>
                <a:cubicBezTo>
                  <a:pt x="104" y="2118"/>
                  <a:pt x="93" y="2112"/>
                  <a:pt x="83" y="2105"/>
                </a:cubicBezTo>
                <a:cubicBezTo>
                  <a:pt x="73" y="2099"/>
                  <a:pt x="63" y="2091"/>
                  <a:pt x="55" y="2082"/>
                </a:cubicBezTo>
                <a:cubicBezTo>
                  <a:pt x="46" y="2074"/>
                  <a:pt x="38" y="2064"/>
                  <a:pt x="31" y="2054"/>
                </a:cubicBezTo>
                <a:cubicBezTo>
                  <a:pt x="25" y="2044"/>
                  <a:pt x="19" y="2033"/>
                  <a:pt x="14" y="2022"/>
                </a:cubicBezTo>
                <a:cubicBezTo>
                  <a:pt x="10" y="2011"/>
                  <a:pt x="6" y="1999"/>
                  <a:pt x="4" y="1987"/>
                </a:cubicBezTo>
                <a:cubicBezTo>
                  <a:pt x="1" y="1975"/>
                  <a:pt x="0" y="1963"/>
                  <a:pt x="0" y="1951"/>
                </a:cubicBezTo>
                <a:close/>
              </a:path>
            </a:pathLst>
          </a:custGeom>
          <a:solidFill>
            <a:srgbClr val="eff6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416" name="" descr=""/>
          <p:cNvPicPr/>
          <p:nvPr/>
        </p:nvPicPr>
        <p:blipFill>
          <a:blip r:embed="rId24"/>
          <a:stretch/>
        </p:blipFill>
        <p:spPr>
          <a:xfrm>
            <a:off x="735480" y="5356800"/>
            <a:ext cx="174960" cy="200160"/>
          </a:xfrm>
          <a:prstGeom prst="rect">
            <a:avLst/>
          </a:prstGeom>
          <a:noFill/>
          <a:ln w="0">
            <a:noFill/>
          </a:ln>
        </p:spPr>
      </p:pic>
      <p:sp>
        <p:nvSpPr>
          <p:cNvPr id="417" name=""/>
          <p:cNvSpPr txBox="1"/>
          <p:nvPr/>
        </p:nvSpPr>
        <p:spPr>
          <a:xfrm>
            <a:off x="7487640" y="4492440"/>
            <a:ext cx="1744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支持消息持久化，确保不丢失</a:t>
            </a:r>
            <a:endParaRPr b="0" lang="en-US" sz="1050" strike="noStrike" u="none">
              <a:solidFill>
                <a:srgbClr val="000000"/>
              </a:solidFill>
              <a:effectLst/>
              <a:uFillTx/>
              <a:latin typeface="Times New Roman"/>
            </a:endParaRPr>
          </a:p>
        </p:txBody>
      </p:sp>
      <p:sp>
        <p:nvSpPr>
          <p:cNvPr id="418" name=""/>
          <p:cNvSpPr txBox="1"/>
          <p:nvPr/>
        </p:nvSpPr>
        <p:spPr>
          <a:xfrm>
            <a:off x="1011240" y="5294880"/>
            <a:ext cx="671400" cy="169560"/>
          </a:xfrm>
          <a:prstGeom prst="rect">
            <a:avLst/>
          </a:prstGeom>
          <a:noFill/>
          <a:ln w="0">
            <a:noFill/>
          </a:ln>
        </p:spPr>
        <p:txBody>
          <a:bodyPr wrap="none" lIns="0" rIns="0" tIns="0" bIns="0" anchor="t">
            <a:spAutoFit/>
          </a:bodyPr>
          <a:p>
            <a:r>
              <a:rPr b="0" lang="zh-CN" sz="1050" strike="noStrike" u="none">
                <a:solidFill>
                  <a:srgbClr val="1e3a8a"/>
                </a:solidFill>
                <a:effectLst/>
                <a:uFillTx/>
                <a:latin typeface="WenQuanYiZenHei"/>
                <a:ea typeface="WenQuanYiZenHei"/>
              </a:rPr>
              <a:t>分布式缓存</a:t>
            </a:r>
            <a:endParaRPr b="0" lang="en-US" sz="1050" strike="noStrike" u="none">
              <a:solidFill>
                <a:srgbClr val="000000"/>
              </a:solidFill>
              <a:effectLst/>
              <a:uFillTx/>
              <a:latin typeface="Times New Roman"/>
            </a:endParaRPr>
          </a:p>
        </p:txBody>
      </p:sp>
      <p:pic>
        <p:nvPicPr>
          <p:cNvPr id="419" name="" descr=""/>
          <p:cNvPicPr/>
          <p:nvPr/>
        </p:nvPicPr>
        <p:blipFill>
          <a:blip r:embed="rId25"/>
          <a:stretch/>
        </p:blipFill>
        <p:spPr>
          <a:xfrm>
            <a:off x="4437360" y="5356800"/>
            <a:ext cx="174960" cy="200160"/>
          </a:xfrm>
          <a:prstGeom prst="rect">
            <a:avLst/>
          </a:prstGeom>
          <a:noFill/>
          <a:ln w="0">
            <a:noFill/>
          </a:ln>
        </p:spPr>
      </p:pic>
      <p:sp>
        <p:nvSpPr>
          <p:cNvPr id="420" name=""/>
          <p:cNvSpPr txBox="1"/>
          <p:nvPr/>
        </p:nvSpPr>
        <p:spPr>
          <a:xfrm>
            <a:off x="1011240" y="5494680"/>
            <a:ext cx="152640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降低后端依赖，支持快速恢复</a:t>
            </a:r>
            <a:endParaRPr b="0" lang="en-US" sz="920" strike="noStrike" u="none">
              <a:solidFill>
                <a:srgbClr val="000000"/>
              </a:solidFill>
              <a:effectLst/>
              <a:uFillTx/>
              <a:latin typeface="Times New Roman"/>
            </a:endParaRPr>
          </a:p>
        </p:txBody>
      </p:sp>
      <p:sp>
        <p:nvSpPr>
          <p:cNvPr id="421" name=""/>
          <p:cNvSpPr txBox="1"/>
          <p:nvPr/>
        </p:nvSpPr>
        <p:spPr>
          <a:xfrm>
            <a:off x="4713120" y="5294880"/>
            <a:ext cx="537120" cy="169560"/>
          </a:xfrm>
          <a:prstGeom prst="rect">
            <a:avLst/>
          </a:prstGeom>
          <a:noFill/>
          <a:ln w="0">
            <a:noFill/>
          </a:ln>
        </p:spPr>
        <p:txBody>
          <a:bodyPr wrap="none" lIns="0" rIns="0" tIns="0" bIns="0" anchor="t">
            <a:spAutoFit/>
          </a:bodyPr>
          <a:p>
            <a:r>
              <a:rPr b="0" lang="zh-CN" sz="1050" strike="noStrike" u="none">
                <a:solidFill>
                  <a:srgbClr val="1e3a8a"/>
                </a:solidFill>
                <a:effectLst/>
                <a:uFillTx/>
                <a:latin typeface="WenQuanYiZenHei"/>
                <a:ea typeface="WenQuanYiZenHei"/>
              </a:rPr>
              <a:t>弹性伸缩</a:t>
            </a:r>
            <a:endParaRPr b="0" lang="en-US" sz="1050" strike="noStrike" u="none">
              <a:solidFill>
                <a:srgbClr val="000000"/>
              </a:solidFill>
              <a:effectLst/>
              <a:uFillTx/>
              <a:latin typeface="Times New Roman"/>
            </a:endParaRPr>
          </a:p>
        </p:txBody>
      </p:sp>
      <p:pic>
        <p:nvPicPr>
          <p:cNvPr id="422" name="" descr=""/>
          <p:cNvPicPr/>
          <p:nvPr/>
        </p:nvPicPr>
        <p:blipFill>
          <a:blip r:embed="rId26"/>
          <a:stretch/>
        </p:blipFill>
        <p:spPr>
          <a:xfrm>
            <a:off x="8139600" y="5356800"/>
            <a:ext cx="200160" cy="200160"/>
          </a:xfrm>
          <a:prstGeom prst="rect">
            <a:avLst/>
          </a:prstGeom>
          <a:noFill/>
          <a:ln w="0">
            <a:noFill/>
          </a:ln>
        </p:spPr>
      </p:pic>
      <p:sp>
        <p:nvSpPr>
          <p:cNvPr id="423" name=""/>
          <p:cNvSpPr txBox="1"/>
          <p:nvPr/>
        </p:nvSpPr>
        <p:spPr>
          <a:xfrm>
            <a:off x="4713120" y="5494680"/>
            <a:ext cx="152640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自动调整资源，维持服务质量</a:t>
            </a:r>
            <a:endParaRPr b="0" lang="en-US" sz="920" strike="noStrike" u="none">
              <a:solidFill>
                <a:srgbClr val="000000"/>
              </a:solidFill>
              <a:effectLst/>
              <a:uFillTx/>
              <a:latin typeface="Times New Roman"/>
            </a:endParaRPr>
          </a:p>
        </p:txBody>
      </p:sp>
      <p:sp>
        <p:nvSpPr>
          <p:cNvPr id="424" name=""/>
          <p:cNvSpPr txBox="1"/>
          <p:nvPr/>
        </p:nvSpPr>
        <p:spPr>
          <a:xfrm>
            <a:off x="8440200" y="5294880"/>
            <a:ext cx="537120" cy="169560"/>
          </a:xfrm>
          <a:prstGeom prst="rect">
            <a:avLst/>
          </a:prstGeom>
          <a:noFill/>
          <a:ln w="0">
            <a:noFill/>
          </a:ln>
        </p:spPr>
        <p:txBody>
          <a:bodyPr wrap="none" lIns="0" rIns="0" tIns="0" bIns="0" anchor="t">
            <a:spAutoFit/>
          </a:bodyPr>
          <a:p>
            <a:r>
              <a:rPr b="0" lang="zh-CN" sz="1050" strike="noStrike" u="none">
                <a:solidFill>
                  <a:srgbClr val="1e3a8a"/>
                </a:solidFill>
                <a:effectLst/>
                <a:uFillTx/>
                <a:latin typeface="WenQuanYiZenHei"/>
                <a:ea typeface="WenQuanYiZenHei"/>
              </a:rPr>
              <a:t>混沌工程</a:t>
            </a:r>
            <a:endParaRPr b="0" lang="en-US" sz="1050" strike="noStrike" u="none">
              <a:solidFill>
                <a:srgbClr val="000000"/>
              </a:solidFill>
              <a:effectLst/>
              <a:uFillTx/>
              <a:latin typeface="Times New Roman"/>
            </a:endParaRPr>
          </a:p>
        </p:txBody>
      </p:sp>
      <p:sp>
        <p:nvSpPr>
          <p:cNvPr id="425" name=""/>
          <p:cNvSpPr/>
          <p:nvPr/>
        </p:nvSpPr>
        <p:spPr>
          <a:xfrm>
            <a:off x="0" y="6116760"/>
            <a:ext cx="10696680" cy="401760"/>
          </a:xfrm>
          <a:custGeom>
            <a:avLst/>
            <a:gdLst/>
            <a:ahLst/>
            <a:rect l="0" t="0" r="r" b="b"/>
            <a:pathLst>
              <a:path w="29713" h="1116">
                <a:moveTo>
                  <a:pt x="0" y="0"/>
                </a:moveTo>
                <a:lnTo>
                  <a:pt x="29713" y="0"/>
                </a:lnTo>
                <a:lnTo>
                  <a:pt x="29713" y="1116"/>
                </a:lnTo>
                <a:lnTo>
                  <a:pt x="0" y="1116"/>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26" name=""/>
          <p:cNvSpPr txBox="1"/>
          <p:nvPr/>
        </p:nvSpPr>
        <p:spPr>
          <a:xfrm>
            <a:off x="8440200" y="5494680"/>
            <a:ext cx="1526400" cy="148320"/>
          </a:xfrm>
          <a:prstGeom prst="rect">
            <a:avLst/>
          </a:prstGeom>
          <a:noFill/>
          <a:ln w="0">
            <a:noFill/>
          </a:ln>
        </p:spPr>
        <p:txBody>
          <a:bodyPr wrap="none" lIns="0" rIns="0" tIns="0" bIns="0" anchor="t">
            <a:spAutoFit/>
          </a:bodyPr>
          <a:p>
            <a:r>
              <a:rPr b="0" lang="zh-CN" sz="920" strike="noStrike" u="none">
                <a:solidFill>
                  <a:srgbClr val="4b5563"/>
                </a:solidFill>
                <a:effectLst/>
                <a:uFillTx/>
                <a:latin typeface="WenQuanYiZenHei"/>
                <a:ea typeface="WenQuanYiZenHei"/>
              </a:rPr>
              <a:t>主动引入故障，测试恢复能力</a:t>
            </a:r>
            <a:endParaRPr b="0" lang="en-US" sz="920" strike="noStrike" u="none">
              <a:solidFill>
                <a:srgbClr val="000000"/>
              </a:solidFill>
              <a:effectLst/>
              <a:uFillTx/>
              <a:latin typeface="Times New Roman"/>
            </a:endParaRPr>
          </a:p>
        </p:txBody>
      </p:sp>
      <p:sp>
        <p:nvSpPr>
          <p:cNvPr id="427" name=""/>
          <p:cNvSpPr txBox="1"/>
          <p:nvPr/>
        </p:nvSpPr>
        <p:spPr>
          <a:xfrm>
            <a:off x="534960" y="6230520"/>
            <a:ext cx="2414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业务无损恢复：技术深析与行业应用案例</a:t>
            </a:r>
            <a:endParaRPr b="0" lang="en-US" sz="1050" strike="noStrike" u="none">
              <a:solidFill>
                <a:srgbClr val="000000"/>
              </a:solidFill>
              <a:effectLst/>
              <a:uFillTx/>
              <a:latin typeface="Times New Roman"/>
            </a:endParaRPr>
          </a:p>
        </p:txBody>
      </p:sp>
      <p:sp>
        <p:nvSpPr>
          <p:cNvPr id="428" name=""/>
          <p:cNvSpPr txBox="1"/>
          <p:nvPr/>
        </p:nvSpPr>
        <p:spPr>
          <a:xfrm>
            <a:off x="9776520" y="6235200"/>
            <a:ext cx="38700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7 / 24</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
          <p:cNvSpPr/>
          <p:nvPr/>
        </p:nvSpPr>
        <p:spPr>
          <a:xfrm>
            <a:off x="0" y="0"/>
            <a:ext cx="10696680" cy="6418080"/>
          </a:xfrm>
          <a:custGeom>
            <a:avLst/>
            <a:gdLst/>
            <a:ahLst/>
            <a:rect l="0" t="0" r="r" b="b"/>
            <a:pathLst>
              <a:path w="29713" h="17828">
                <a:moveTo>
                  <a:pt x="0" y="0"/>
                </a:moveTo>
                <a:lnTo>
                  <a:pt x="29713" y="0"/>
                </a:lnTo>
                <a:lnTo>
                  <a:pt x="29713" y="17828"/>
                </a:lnTo>
                <a:lnTo>
                  <a:pt x="0" y="17828"/>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430" name="" descr=""/>
          <p:cNvPicPr/>
          <p:nvPr/>
        </p:nvPicPr>
        <p:blipFill>
          <a:blip r:embed="rId1"/>
          <a:stretch/>
        </p:blipFill>
        <p:spPr>
          <a:xfrm>
            <a:off x="0" y="0"/>
            <a:ext cx="10696320" cy="6417720"/>
          </a:xfrm>
          <a:prstGeom prst="rect">
            <a:avLst/>
          </a:prstGeom>
          <a:noFill/>
          <a:ln w="0">
            <a:noFill/>
          </a:ln>
        </p:spPr>
      </p:pic>
      <p:pic>
        <p:nvPicPr>
          <p:cNvPr id="431" name="" descr=""/>
          <p:cNvPicPr/>
          <p:nvPr/>
        </p:nvPicPr>
        <p:blipFill>
          <a:blip r:embed="rId2"/>
          <a:stretch/>
        </p:blipFill>
        <p:spPr>
          <a:xfrm>
            <a:off x="0" y="0"/>
            <a:ext cx="10696320" cy="1002600"/>
          </a:xfrm>
          <a:prstGeom prst="rect">
            <a:avLst/>
          </a:prstGeom>
          <a:noFill/>
          <a:ln w="0">
            <a:noFill/>
          </a:ln>
        </p:spPr>
      </p:pic>
      <p:sp>
        <p:nvSpPr>
          <p:cNvPr id="432" name=""/>
          <p:cNvSpPr txBox="1"/>
          <p:nvPr/>
        </p:nvSpPr>
        <p:spPr>
          <a:xfrm>
            <a:off x="534960" y="188640"/>
            <a:ext cx="4971600" cy="349560"/>
          </a:xfrm>
          <a:prstGeom prst="rect">
            <a:avLst/>
          </a:prstGeom>
          <a:noFill/>
          <a:ln w="0">
            <a:noFill/>
          </a:ln>
        </p:spPr>
        <p:txBody>
          <a:bodyPr wrap="none" lIns="0" rIns="0" tIns="0" bIns="0" anchor="t">
            <a:spAutoFit/>
          </a:bodyPr>
          <a:p>
            <a:r>
              <a:rPr b="1" lang="en-US" sz="2370" strike="noStrike" u="none">
                <a:solidFill>
                  <a:srgbClr val="ffffff"/>
                </a:solidFill>
                <a:effectLst/>
                <a:uFillTx/>
                <a:latin typeface="DejaVuSans"/>
                <a:ea typeface="DejaVuSans"/>
              </a:rPr>
              <a:t>Oracle Application Continuity</a:t>
            </a:r>
            <a:endParaRPr b="0" lang="en-US" sz="2370" strike="noStrike" u="none">
              <a:solidFill>
                <a:srgbClr val="000000"/>
              </a:solidFill>
              <a:effectLst/>
              <a:uFillTx/>
              <a:latin typeface="Times New Roman"/>
            </a:endParaRPr>
          </a:p>
        </p:txBody>
      </p:sp>
      <p:sp>
        <p:nvSpPr>
          <p:cNvPr id="433" name=""/>
          <p:cNvSpPr txBox="1"/>
          <p:nvPr/>
        </p:nvSpPr>
        <p:spPr>
          <a:xfrm>
            <a:off x="5297760" y="178200"/>
            <a:ext cx="1201680" cy="378360"/>
          </a:xfrm>
          <a:prstGeom prst="rect">
            <a:avLst/>
          </a:prstGeom>
          <a:noFill/>
          <a:ln w="0">
            <a:noFill/>
          </a:ln>
        </p:spPr>
        <p:txBody>
          <a:bodyPr wrap="none" lIns="0" rIns="0" tIns="0" bIns="0" anchor="t">
            <a:spAutoFit/>
          </a:bodyPr>
          <a:p>
            <a:r>
              <a:rPr b="0" lang="zh-CN" sz="2370" strike="noStrike" u="none">
                <a:solidFill>
                  <a:srgbClr val="ffffff"/>
                </a:solidFill>
                <a:effectLst/>
                <a:uFillTx/>
                <a:latin typeface="WenQuanYiZenHei"/>
                <a:ea typeface="WenQuanYiZenHei"/>
              </a:rPr>
              <a:t>深度解析</a:t>
            </a:r>
            <a:endParaRPr b="0" lang="en-US" sz="2370" strike="noStrike" u="none">
              <a:solidFill>
                <a:srgbClr val="000000"/>
              </a:solidFill>
              <a:effectLst/>
              <a:uFillTx/>
              <a:latin typeface="Times New Roman"/>
            </a:endParaRPr>
          </a:p>
        </p:txBody>
      </p:sp>
      <p:sp>
        <p:nvSpPr>
          <p:cNvPr id="434" name=""/>
          <p:cNvSpPr/>
          <p:nvPr/>
        </p:nvSpPr>
        <p:spPr>
          <a:xfrm>
            <a:off x="534600" y="5013720"/>
            <a:ext cx="9627480" cy="735840"/>
          </a:xfrm>
          <a:custGeom>
            <a:avLst/>
            <a:gdLst/>
            <a:ahLst/>
            <a:rect l="0" t="0" r="r" b="b"/>
            <a:pathLst>
              <a:path w="26743" h="2044">
                <a:moveTo>
                  <a:pt x="0" y="1858"/>
                </a:moveTo>
                <a:lnTo>
                  <a:pt x="0" y="186"/>
                </a:lnTo>
                <a:cubicBezTo>
                  <a:pt x="0" y="174"/>
                  <a:pt x="1" y="162"/>
                  <a:pt x="4" y="150"/>
                </a:cubicBezTo>
                <a:cubicBezTo>
                  <a:pt x="6" y="138"/>
                  <a:pt x="10" y="126"/>
                  <a:pt x="14" y="115"/>
                </a:cubicBezTo>
                <a:cubicBezTo>
                  <a:pt x="19" y="104"/>
                  <a:pt x="25" y="93"/>
                  <a:pt x="31" y="83"/>
                </a:cubicBezTo>
                <a:cubicBezTo>
                  <a:pt x="38" y="73"/>
                  <a:pt x="46" y="63"/>
                  <a:pt x="55" y="55"/>
                </a:cubicBezTo>
                <a:cubicBezTo>
                  <a:pt x="63" y="46"/>
                  <a:pt x="73" y="38"/>
                  <a:pt x="83" y="32"/>
                </a:cubicBezTo>
                <a:cubicBezTo>
                  <a:pt x="93" y="25"/>
                  <a:pt x="104" y="19"/>
                  <a:pt x="115" y="14"/>
                </a:cubicBezTo>
                <a:cubicBezTo>
                  <a:pt x="126" y="10"/>
                  <a:pt x="138" y="6"/>
                  <a:pt x="150" y="4"/>
                </a:cubicBezTo>
                <a:cubicBezTo>
                  <a:pt x="162" y="2"/>
                  <a:pt x="174" y="0"/>
                  <a:pt x="186" y="0"/>
                </a:cubicBezTo>
                <a:lnTo>
                  <a:pt x="26557" y="0"/>
                </a:lnTo>
                <a:cubicBezTo>
                  <a:pt x="26569" y="0"/>
                  <a:pt x="26581" y="2"/>
                  <a:pt x="26593" y="4"/>
                </a:cubicBezTo>
                <a:cubicBezTo>
                  <a:pt x="26605" y="6"/>
                  <a:pt x="26617" y="10"/>
                  <a:pt x="26628" y="14"/>
                </a:cubicBezTo>
                <a:cubicBezTo>
                  <a:pt x="26639" y="19"/>
                  <a:pt x="26650" y="25"/>
                  <a:pt x="26660" y="32"/>
                </a:cubicBezTo>
                <a:cubicBezTo>
                  <a:pt x="26670" y="38"/>
                  <a:pt x="26680" y="46"/>
                  <a:pt x="26688" y="55"/>
                </a:cubicBezTo>
                <a:cubicBezTo>
                  <a:pt x="26697" y="63"/>
                  <a:pt x="26704" y="73"/>
                  <a:pt x="26711" y="83"/>
                </a:cubicBezTo>
                <a:cubicBezTo>
                  <a:pt x="26718" y="93"/>
                  <a:pt x="26724" y="104"/>
                  <a:pt x="26728" y="115"/>
                </a:cubicBezTo>
                <a:cubicBezTo>
                  <a:pt x="26733" y="126"/>
                  <a:pt x="26737" y="138"/>
                  <a:pt x="26739" y="150"/>
                </a:cubicBezTo>
                <a:cubicBezTo>
                  <a:pt x="26741" y="162"/>
                  <a:pt x="26743" y="174"/>
                  <a:pt x="26743" y="186"/>
                </a:cubicBezTo>
                <a:lnTo>
                  <a:pt x="26743" y="1858"/>
                </a:lnTo>
                <a:cubicBezTo>
                  <a:pt x="26743" y="1871"/>
                  <a:pt x="26741" y="1883"/>
                  <a:pt x="26739" y="1895"/>
                </a:cubicBezTo>
                <a:cubicBezTo>
                  <a:pt x="26737" y="1907"/>
                  <a:pt x="26733" y="1918"/>
                  <a:pt x="26728" y="1929"/>
                </a:cubicBezTo>
                <a:cubicBezTo>
                  <a:pt x="26724" y="1941"/>
                  <a:pt x="26718" y="1951"/>
                  <a:pt x="26711" y="1962"/>
                </a:cubicBezTo>
                <a:cubicBezTo>
                  <a:pt x="26704" y="1972"/>
                  <a:pt x="26697" y="1981"/>
                  <a:pt x="26688" y="1990"/>
                </a:cubicBezTo>
                <a:cubicBezTo>
                  <a:pt x="26680" y="1998"/>
                  <a:pt x="26670" y="2006"/>
                  <a:pt x="26660" y="2013"/>
                </a:cubicBezTo>
                <a:cubicBezTo>
                  <a:pt x="26650" y="2020"/>
                  <a:pt x="26639" y="2025"/>
                  <a:pt x="26628" y="2030"/>
                </a:cubicBezTo>
                <a:cubicBezTo>
                  <a:pt x="26617" y="2035"/>
                  <a:pt x="26605" y="2038"/>
                  <a:pt x="26593" y="2041"/>
                </a:cubicBezTo>
                <a:cubicBezTo>
                  <a:pt x="26581" y="2043"/>
                  <a:pt x="26569" y="2044"/>
                  <a:pt x="26557" y="2044"/>
                </a:cubicBezTo>
                <a:lnTo>
                  <a:pt x="186" y="2044"/>
                </a:lnTo>
                <a:cubicBezTo>
                  <a:pt x="174" y="2044"/>
                  <a:pt x="162" y="2043"/>
                  <a:pt x="150" y="2041"/>
                </a:cubicBezTo>
                <a:cubicBezTo>
                  <a:pt x="138" y="2038"/>
                  <a:pt x="126" y="2035"/>
                  <a:pt x="115" y="2030"/>
                </a:cubicBezTo>
                <a:cubicBezTo>
                  <a:pt x="104" y="2025"/>
                  <a:pt x="93" y="2020"/>
                  <a:pt x="83" y="2013"/>
                </a:cubicBezTo>
                <a:cubicBezTo>
                  <a:pt x="73" y="2006"/>
                  <a:pt x="63" y="1998"/>
                  <a:pt x="55" y="1990"/>
                </a:cubicBezTo>
                <a:cubicBezTo>
                  <a:pt x="46" y="1981"/>
                  <a:pt x="38" y="1972"/>
                  <a:pt x="31" y="1962"/>
                </a:cubicBezTo>
                <a:cubicBezTo>
                  <a:pt x="25" y="1951"/>
                  <a:pt x="19" y="1941"/>
                  <a:pt x="14" y="1929"/>
                </a:cubicBezTo>
                <a:cubicBezTo>
                  <a:pt x="10" y="1918"/>
                  <a:pt x="6" y="1907"/>
                  <a:pt x="4" y="1895"/>
                </a:cubicBezTo>
                <a:cubicBezTo>
                  <a:pt x="1" y="1883"/>
                  <a:pt x="0" y="1871"/>
                  <a:pt x="0" y="1858"/>
                </a:cubicBezTo>
                <a:close/>
              </a:path>
            </a:pathLst>
          </a:custGeom>
          <a:solidFill>
            <a:srgbClr val="eff6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35" name=""/>
          <p:cNvSpPr/>
          <p:nvPr/>
        </p:nvSpPr>
        <p:spPr>
          <a:xfrm>
            <a:off x="551520" y="1270080"/>
            <a:ext cx="4696560" cy="1671480"/>
          </a:xfrm>
          <a:custGeom>
            <a:avLst/>
            <a:gdLst/>
            <a:ahLst/>
            <a:rect l="0" t="0" r="r" b="b"/>
            <a:pathLst>
              <a:path w="13046" h="4643">
                <a:moveTo>
                  <a:pt x="0" y="4458"/>
                </a:moveTo>
                <a:lnTo>
                  <a:pt x="0" y="186"/>
                </a:lnTo>
                <a:cubicBezTo>
                  <a:pt x="0" y="173"/>
                  <a:pt x="0" y="161"/>
                  <a:pt x="2" y="149"/>
                </a:cubicBezTo>
                <a:cubicBezTo>
                  <a:pt x="4" y="137"/>
                  <a:pt x="7" y="126"/>
                  <a:pt x="10" y="115"/>
                </a:cubicBezTo>
                <a:cubicBezTo>
                  <a:pt x="14" y="103"/>
                  <a:pt x="18" y="93"/>
                  <a:pt x="23" y="82"/>
                </a:cubicBezTo>
                <a:cubicBezTo>
                  <a:pt x="28" y="72"/>
                  <a:pt x="34" y="63"/>
                  <a:pt x="40" y="54"/>
                </a:cubicBezTo>
                <a:cubicBezTo>
                  <a:pt x="47" y="46"/>
                  <a:pt x="54" y="38"/>
                  <a:pt x="61" y="31"/>
                </a:cubicBezTo>
                <a:cubicBezTo>
                  <a:pt x="69" y="24"/>
                  <a:pt x="77" y="19"/>
                  <a:pt x="86" y="14"/>
                </a:cubicBezTo>
                <a:cubicBezTo>
                  <a:pt x="94" y="9"/>
                  <a:pt x="103" y="6"/>
                  <a:pt x="112" y="3"/>
                </a:cubicBezTo>
                <a:cubicBezTo>
                  <a:pt x="121" y="1"/>
                  <a:pt x="130" y="0"/>
                  <a:pt x="139" y="0"/>
                </a:cubicBezTo>
                <a:lnTo>
                  <a:pt x="12861" y="0"/>
                </a:lnTo>
                <a:cubicBezTo>
                  <a:pt x="12873" y="0"/>
                  <a:pt x="12885" y="1"/>
                  <a:pt x="12897" y="3"/>
                </a:cubicBezTo>
                <a:cubicBezTo>
                  <a:pt x="12909" y="6"/>
                  <a:pt x="12920" y="9"/>
                  <a:pt x="12932" y="14"/>
                </a:cubicBezTo>
                <a:cubicBezTo>
                  <a:pt x="12943" y="19"/>
                  <a:pt x="12954" y="24"/>
                  <a:pt x="12964" y="31"/>
                </a:cubicBezTo>
                <a:cubicBezTo>
                  <a:pt x="12974" y="38"/>
                  <a:pt x="12983" y="46"/>
                  <a:pt x="12992" y="54"/>
                </a:cubicBezTo>
                <a:cubicBezTo>
                  <a:pt x="13001" y="63"/>
                  <a:pt x="13008" y="72"/>
                  <a:pt x="13015" y="82"/>
                </a:cubicBezTo>
                <a:cubicBezTo>
                  <a:pt x="13022" y="93"/>
                  <a:pt x="13027" y="103"/>
                  <a:pt x="13032" y="115"/>
                </a:cubicBezTo>
                <a:cubicBezTo>
                  <a:pt x="13037" y="126"/>
                  <a:pt x="13040" y="137"/>
                  <a:pt x="13043" y="149"/>
                </a:cubicBezTo>
                <a:cubicBezTo>
                  <a:pt x="13045" y="161"/>
                  <a:pt x="13046" y="173"/>
                  <a:pt x="13046" y="186"/>
                </a:cubicBezTo>
                <a:lnTo>
                  <a:pt x="13046" y="4458"/>
                </a:lnTo>
                <a:cubicBezTo>
                  <a:pt x="13046" y="4470"/>
                  <a:pt x="13045" y="4482"/>
                  <a:pt x="13043" y="4494"/>
                </a:cubicBezTo>
                <a:cubicBezTo>
                  <a:pt x="13040" y="4506"/>
                  <a:pt x="13037" y="4518"/>
                  <a:pt x="13032" y="4529"/>
                </a:cubicBezTo>
                <a:cubicBezTo>
                  <a:pt x="13027" y="4540"/>
                  <a:pt x="13022" y="4551"/>
                  <a:pt x="13015" y="4561"/>
                </a:cubicBezTo>
                <a:cubicBezTo>
                  <a:pt x="13008" y="4571"/>
                  <a:pt x="13001" y="4580"/>
                  <a:pt x="12992" y="4589"/>
                </a:cubicBezTo>
                <a:cubicBezTo>
                  <a:pt x="12983" y="4598"/>
                  <a:pt x="12974" y="4605"/>
                  <a:pt x="12964" y="4612"/>
                </a:cubicBezTo>
                <a:cubicBezTo>
                  <a:pt x="12954" y="4619"/>
                  <a:pt x="12943" y="4625"/>
                  <a:pt x="12932" y="4629"/>
                </a:cubicBezTo>
                <a:cubicBezTo>
                  <a:pt x="12920" y="4634"/>
                  <a:pt x="12909" y="4638"/>
                  <a:pt x="12897" y="4640"/>
                </a:cubicBezTo>
                <a:cubicBezTo>
                  <a:pt x="12885" y="4642"/>
                  <a:pt x="12873" y="4643"/>
                  <a:pt x="12861" y="4643"/>
                </a:cubicBezTo>
                <a:lnTo>
                  <a:pt x="139" y="4643"/>
                </a:lnTo>
                <a:cubicBezTo>
                  <a:pt x="130" y="4643"/>
                  <a:pt x="121" y="4642"/>
                  <a:pt x="112" y="4640"/>
                </a:cubicBezTo>
                <a:cubicBezTo>
                  <a:pt x="103" y="4638"/>
                  <a:pt x="94" y="4634"/>
                  <a:pt x="86" y="4629"/>
                </a:cubicBezTo>
                <a:cubicBezTo>
                  <a:pt x="77" y="4625"/>
                  <a:pt x="69" y="4619"/>
                  <a:pt x="61" y="4612"/>
                </a:cubicBezTo>
                <a:cubicBezTo>
                  <a:pt x="54" y="4605"/>
                  <a:pt x="47" y="4598"/>
                  <a:pt x="40" y="4589"/>
                </a:cubicBezTo>
                <a:cubicBezTo>
                  <a:pt x="34" y="4580"/>
                  <a:pt x="28" y="4571"/>
                  <a:pt x="23" y="4561"/>
                </a:cubicBezTo>
                <a:cubicBezTo>
                  <a:pt x="18" y="4551"/>
                  <a:pt x="14" y="4540"/>
                  <a:pt x="10" y="4529"/>
                </a:cubicBezTo>
                <a:cubicBezTo>
                  <a:pt x="7" y="4518"/>
                  <a:pt x="4" y="4506"/>
                  <a:pt x="2" y="4494"/>
                </a:cubicBezTo>
                <a:cubicBezTo>
                  <a:pt x="0" y="4482"/>
                  <a:pt x="0" y="4470"/>
                  <a:pt x="0" y="4458"/>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36" name=""/>
          <p:cNvSpPr/>
          <p:nvPr/>
        </p:nvSpPr>
        <p:spPr>
          <a:xfrm>
            <a:off x="534600" y="1270080"/>
            <a:ext cx="67320" cy="1671480"/>
          </a:xfrm>
          <a:custGeom>
            <a:avLst/>
            <a:gdLst/>
            <a:ahLst/>
            <a:rect l="0" t="0" r="r" b="b"/>
            <a:pathLst>
              <a:path w="187" h="4643">
                <a:moveTo>
                  <a:pt x="0" y="0"/>
                </a:moveTo>
                <a:lnTo>
                  <a:pt x="187" y="0"/>
                </a:lnTo>
                <a:lnTo>
                  <a:pt x="187" y="4643"/>
                </a:lnTo>
                <a:lnTo>
                  <a:pt x="0" y="4643"/>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7" name=""/>
          <p:cNvSpPr/>
          <p:nvPr/>
        </p:nvSpPr>
        <p:spPr>
          <a:xfrm>
            <a:off x="768600" y="1470600"/>
            <a:ext cx="401400" cy="401400"/>
          </a:xfrm>
          <a:custGeom>
            <a:avLst/>
            <a:gdLst/>
            <a:ahLst/>
            <a:rect l="0" t="0" r="r" b="b"/>
            <a:pathLst>
              <a:path w="1115" h="1115">
                <a:moveTo>
                  <a:pt x="1115" y="557"/>
                </a:moveTo>
                <a:cubicBezTo>
                  <a:pt x="1115" y="594"/>
                  <a:pt x="1112" y="630"/>
                  <a:pt x="1105" y="666"/>
                </a:cubicBezTo>
                <a:cubicBezTo>
                  <a:pt x="1097" y="702"/>
                  <a:pt x="1087" y="737"/>
                  <a:pt x="1073" y="770"/>
                </a:cubicBezTo>
                <a:cubicBezTo>
                  <a:pt x="1059" y="804"/>
                  <a:pt x="1042" y="836"/>
                  <a:pt x="1021" y="867"/>
                </a:cubicBezTo>
                <a:cubicBezTo>
                  <a:pt x="1001" y="897"/>
                  <a:pt x="978" y="925"/>
                  <a:pt x="952" y="952"/>
                </a:cubicBezTo>
                <a:cubicBezTo>
                  <a:pt x="926" y="978"/>
                  <a:pt x="898" y="1001"/>
                  <a:pt x="868" y="1021"/>
                </a:cubicBezTo>
                <a:cubicBezTo>
                  <a:pt x="837" y="1042"/>
                  <a:pt x="805" y="1059"/>
                  <a:pt x="771" y="1073"/>
                </a:cubicBezTo>
                <a:cubicBezTo>
                  <a:pt x="738" y="1087"/>
                  <a:pt x="703" y="1097"/>
                  <a:pt x="667" y="1105"/>
                </a:cubicBezTo>
                <a:cubicBezTo>
                  <a:pt x="630" y="1112"/>
                  <a:pt x="594" y="1115"/>
                  <a:pt x="557" y="1115"/>
                </a:cubicBezTo>
                <a:cubicBezTo>
                  <a:pt x="521" y="1115"/>
                  <a:pt x="484" y="1112"/>
                  <a:pt x="449" y="1105"/>
                </a:cubicBezTo>
                <a:cubicBezTo>
                  <a:pt x="413" y="1097"/>
                  <a:pt x="378" y="1087"/>
                  <a:pt x="344" y="1073"/>
                </a:cubicBezTo>
                <a:cubicBezTo>
                  <a:pt x="310" y="1059"/>
                  <a:pt x="278" y="1042"/>
                  <a:pt x="248" y="1021"/>
                </a:cubicBezTo>
                <a:cubicBezTo>
                  <a:pt x="217" y="1001"/>
                  <a:pt x="189" y="978"/>
                  <a:pt x="163" y="952"/>
                </a:cubicBezTo>
                <a:cubicBezTo>
                  <a:pt x="137" y="925"/>
                  <a:pt x="114" y="897"/>
                  <a:pt x="94" y="867"/>
                </a:cubicBezTo>
                <a:cubicBezTo>
                  <a:pt x="74" y="836"/>
                  <a:pt x="57" y="804"/>
                  <a:pt x="43" y="770"/>
                </a:cubicBezTo>
                <a:cubicBezTo>
                  <a:pt x="29" y="737"/>
                  <a:pt x="18" y="702"/>
                  <a:pt x="11" y="666"/>
                </a:cubicBezTo>
                <a:cubicBezTo>
                  <a:pt x="4" y="630"/>
                  <a:pt x="0" y="594"/>
                  <a:pt x="0" y="557"/>
                </a:cubicBezTo>
                <a:cubicBezTo>
                  <a:pt x="0" y="521"/>
                  <a:pt x="4" y="484"/>
                  <a:pt x="11" y="448"/>
                </a:cubicBezTo>
                <a:cubicBezTo>
                  <a:pt x="18" y="413"/>
                  <a:pt x="29" y="378"/>
                  <a:pt x="43" y="344"/>
                </a:cubicBezTo>
                <a:cubicBezTo>
                  <a:pt x="57" y="310"/>
                  <a:pt x="74" y="278"/>
                  <a:pt x="94" y="248"/>
                </a:cubicBezTo>
                <a:cubicBezTo>
                  <a:pt x="114" y="217"/>
                  <a:pt x="137" y="189"/>
                  <a:pt x="163" y="163"/>
                </a:cubicBezTo>
                <a:cubicBezTo>
                  <a:pt x="189" y="137"/>
                  <a:pt x="217" y="114"/>
                  <a:pt x="248" y="94"/>
                </a:cubicBezTo>
                <a:cubicBezTo>
                  <a:pt x="278" y="74"/>
                  <a:pt x="310" y="56"/>
                  <a:pt x="344" y="42"/>
                </a:cubicBezTo>
                <a:cubicBezTo>
                  <a:pt x="378" y="28"/>
                  <a:pt x="413" y="18"/>
                  <a:pt x="449" y="11"/>
                </a:cubicBezTo>
                <a:cubicBezTo>
                  <a:pt x="484" y="4"/>
                  <a:pt x="521" y="0"/>
                  <a:pt x="557" y="0"/>
                </a:cubicBezTo>
                <a:cubicBezTo>
                  <a:pt x="594" y="0"/>
                  <a:pt x="630" y="4"/>
                  <a:pt x="667" y="11"/>
                </a:cubicBezTo>
                <a:cubicBezTo>
                  <a:pt x="703" y="18"/>
                  <a:pt x="738" y="28"/>
                  <a:pt x="771" y="42"/>
                </a:cubicBezTo>
                <a:cubicBezTo>
                  <a:pt x="805" y="56"/>
                  <a:pt x="837" y="74"/>
                  <a:pt x="868" y="94"/>
                </a:cubicBezTo>
                <a:cubicBezTo>
                  <a:pt x="898" y="114"/>
                  <a:pt x="926" y="137"/>
                  <a:pt x="952" y="163"/>
                </a:cubicBezTo>
                <a:cubicBezTo>
                  <a:pt x="978" y="189"/>
                  <a:pt x="1001" y="217"/>
                  <a:pt x="1021" y="248"/>
                </a:cubicBezTo>
                <a:cubicBezTo>
                  <a:pt x="1042" y="278"/>
                  <a:pt x="1059" y="310"/>
                  <a:pt x="1073" y="344"/>
                </a:cubicBezTo>
                <a:cubicBezTo>
                  <a:pt x="1087" y="378"/>
                  <a:pt x="1097" y="413"/>
                  <a:pt x="1105" y="448"/>
                </a:cubicBezTo>
                <a:cubicBezTo>
                  <a:pt x="1112" y="484"/>
                  <a:pt x="1115" y="521"/>
                  <a:pt x="1115" y="557"/>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438" name="" descr=""/>
          <p:cNvPicPr/>
          <p:nvPr/>
        </p:nvPicPr>
        <p:blipFill>
          <a:blip r:embed="rId3"/>
          <a:stretch/>
        </p:blipFill>
        <p:spPr>
          <a:xfrm>
            <a:off x="869040" y="1571040"/>
            <a:ext cx="200160" cy="200160"/>
          </a:xfrm>
          <a:prstGeom prst="rect">
            <a:avLst/>
          </a:prstGeom>
          <a:noFill/>
          <a:ln w="0">
            <a:noFill/>
          </a:ln>
        </p:spPr>
      </p:pic>
      <p:sp>
        <p:nvSpPr>
          <p:cNvPr id="439" name=""/>
          <p:cNvSpPr txBox="1"/>
          <p:nvPr/>
        </p:nvSpPr>
        <p:spPr>
          <a:xfrm>
            <a:off x="534960" y="614880"/>
            <a:ext cx="32194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先进的故障恢复解决方案，实现应用程序的无缝连续性</a:t>
            </a:r>
            <a:endParaRPr b="0" lang="en-US" sz="1050" strike="noStrike" u="none">
              <a:solidFill>
                <a:srgbClr val="000000"/>
              </a:solidFill>
              <a:effectLst/>
              <a:uFillTx/>
              <a:latin typeface="Times New Roman"/>
            </a:endParaRPr>
          </a:p>
        </p:txBody>
      </p:sp>
      <p:pic>
        <p:nvPicPr>
          <p:cNvPr id="440" name="" descr=""/>
          <p:cNvPicPr/>
          <p:nvPr/>
        </p:nvPicPr>
        <p:blipFill>
          <a:blip r:embed="rId4"/>
          <a:stretch/>
        </p:blipFill>
        <p:spPr>
          <a:xfrm>
            <a:off x="902520" y="2039040"/>
            <a:ext cx="133200" cy="133200"/>
          </a:xfrm>
          <a:prstGeom prst="rect">
            <a:avLst/>
          </a:prstGeom>
          <a:noFill/>
          <a:ln w="0">
            <a:noFill/>
          </a:ln>
        </p:spPr>
      </p:pic>
      <p:sp>
        <p:nvSpPr>
          <p:cNvPr id="441" name=""/>
          <p:cNvSpPr txBox="1"/>
          <p:nvPr/>
        </p:nvSpPr>
        <p:spPr>
          <a:xfrm>
            <a:off x="1303560" y="1485360"/>
            <a:ext cx="1174320" cy="212400"/>
          </a:xfrm>
          <a:prstGeom prst="rect">
            <a:avLst/>
          </a:prstGeom>
          <a:noFill/>
          <a:ln w="0">
            <a:noFill/>
          </a:ln>
        </p:spPr>
        <p:txBody>
          <a:bodyPr wrap="none" lIns="0" rIns="0" tIns="0" bIns="0" anchor="t">
            <a:spAutoFit/>
          </a:bodyPr>
          <a:p>
            <a:r>
              <a:rPr b="0" lang="zh-CN" sz="1320" strike="noStrike" u="none">
                <a:solidFill>
                  <a:srgbClr val="1e3a8a"/>
                </a:solidFill>
                <a:effectLst/>
                <a:uFillTx/>
                <a:latin typeface="WenQuanYiZenHei"/>
                <a:ea typeface="WenQuanYiZenHei"/>
              </a:rPr>
              <a:t>请求捕获与重放</a:t>
            </a:r>
            <a:endParaRPr b="0" lang="en-US" sz="1320" strike="noStrike" u="none">
              <a:solidFill>
                <a:srgbClr val="000000"/>
              </a:solidFill>
              <a:effectLst/>
              <a:uFillTx/>
              <a:latin typeface="Times New Roman"/>
            </a:endParaRPr>
          </a:p>
        </p:txBody>
      </p:sp>
      <p:pic>
        <p:nvPicPr>
          <p:cNvPr id="442" name="" descr=""/>
          <p:cNvPicPr/>
          <p:nvPr/>
        </p:nvPicPr>
        <p:blipFill>
          <a:blip r:embed="rId5"/>
          <a:stretch/>
        </p:blipFill>
        <p:spPr>
          <a:xfrm>
            <a:off x="902520" y="2306520"/>
            <a:ext cx="133200" cy="133200"/>
          </a:xfrm>
          <a:prstGeom prst="rect">
            <a:avLst/>
          </a:prstGeom>
          <a:noFill/>
          <a:ln w="0">
            <a:noFill/>
          </a:ln>
        </p:spPr>
      </p:pic>
      <p:sp>
        <p:nvSpPr>
          <p:cNvPr id="443" name=""/>
          <p:cNvSpPr txBox="1"/>
          <p:nvPr/>
        </p:nvSpPr>
        <p:spPr>
          <a:xfrm>
            <a:off x="1103040" y="2018880"/>
            <a:ext cx="24148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捕获并存储每个客户端请求的</a:t>
            </a:r>
            <a:r>
              <a:rPr b="0" lang="zh-CN" sz="1050" strike="noStrike" u="none">
                <a:solidFill>
                  <a:srgbClr val="f5a623"/>
                </a:solidFill>
                <a:effectLst/>
                <a:uFillTx/>
                <a:latin typeface="WenQuanYiZenHei"/>
                <a:ea typeface="WenQuanYiZenHei"/>
              </a:rPr>
              <a:t>上下文信息</a:t>
            </a:r>
            <a:endParaRPr b="0" lang="en-US" sz="1050" strike="noStrike" u="none">
              <a:solidFill>
                <a:srgbClr val="000000"/>
              </a:solidFill>
              <a:effectLst/>
              <a:uFillTx/>
              <a:latin typeface="Times New Roman"/>
            </a:endParaRPr>
          </a:p>
        </p:txBody>
      </p:sp>
      <p:sp>
        <p:nvSpPr>
          <p:cNvPr id="444" name=""/>
          <p:cNvSpPr txBox="1"/>
          <p:nvPr/>
        </p:nvSpPr>
        <p:spPr>
          <a:xfrm>
            <a:off x="1103040" y="2286360"/>
            <a:ext cx="2689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记录</a:t>
            </a:r>
            <a:endParaRPr b="0" lang="en-US" sz="1050" strike="noStrike" u="none">
              <a:solidFill>
                <a:srgbClr val="000000"/>
              </a:solidFill>
              <a:effectLst/>
              <a:uFillTx/>
              <a:latin typeface="Times New Roman"/>
            </a:endParaRPr>
          </a:p>
        </p:txBody>
      </p:sp>
      <p:sp>
        <p:nvSpPr>
          <p:cNvPr id="445" name=""/>
          <p:cNvSpPr txBox="1"/>
          <p:nvPr/>
        </p:nvSpPr>
        <p:spPr>
          <a:xfrm>
            <a:off x="1370520" y="2291040"/>
            <a:ext cx="26604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SQL</a:t>
            </a:r>
            <a:endParaRPr b="0" lang="en-US" sz="1050" strike="noStrike" u="none">
              <a:solidFill>
                <a:srgbClr val="000000"/>
              </a:solidFill>
              <a:effectLst/>
              <a:uFillTx/>
              <a:latin typeface="Times New Roman"/>
            </a:endParaRPr>
          </a:p>
        </p:txBody>
      </p:sp>
      <p:pic>
        <p:nvPicPr>
          <p:cNvPr id="446" name="" descr=""/>
          <p:cNvPicPr/>
          <p:nvPr/>
        </p:nvPicPr>
        <p:blipFill>
          <a:blip r:embed="rId6"/>
          <a:stretch/>
        </p:blipFill>
        <p:spPr>
          <a:xfrm>
            <a:off x="902520" y="2574000"/>
            <a:ext cx="133200" cy="133200"/>
          </a:xfrm>
          <a:prstGeom prst="rect">
            <a:avLst/>
          </a:prstGeom>
          <a:noFill/>
          <a:ln w="0">
            <a:noFill/>
          </a:ln>
        </p:spPr>
      </p:pic>
      <p:sp>
        <p:nvSpPr>
          <p:cNvPr id="447" name=""/>
          <p:cNvSpPr txBox="1"/>
          <p:nvPr/>
        </p:nvSpPr>
        <p:spPr>
          <a:xfrm>
            <a:off x="1635120" y="2286360"/>
            <a:ext cx="16099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语句、绑定变量和会话状态</a:t>
            </a:r>
            <a:endParaRPr b="0" lang="en-US" sz="1050" strike="noStrike" u="none">
              <a:solidFill>
                <a:srgbClr val="000000"/>
              </a:solidFill>
              <a:effectLst/>
              <a:uFillTx/>
              <a:latin typeface="Times New Roman"/>
            </a:endParaRPr>
          </a:p>
        </p:txBody>
      </p:sp>
      <p:sp>
        <p:nvSpPr>
          <p:cNvPr id="448" name=""/>
          <p:cNvSpPr/>
          <p:nvPr/>
        </p:nvSpPr>
        <p:spPr>
          <a:xfrm>
            <a:off x="5465160" y="1270080"/>
            <a:ext cx="4696920" cy="1671480"/>
          </a:xfrm>
          <a:custGeom>
            <a:avLst/>
            <a:gdLst/>
            <a:ahLst/>
            <a:rect l="0" t="0" r="r" b="b"/>
            <a:pathLst>
              <a:path w="13047" h="4643">
                <a:moveTo>
                  <a:pt x="0" y="4458"/>
                </a:moveTo>
                <a:lnTo>
                  <a:pt x="0" y="186"/>
                </a:lnTo>
                <a:cubicBezTo>
                  <a:pt x="0" y="173"/>
                  <a:pt x="1" y="161"/>
                  <a:pt x="3" y="149"/>
                </a:cubicBezTo>
                <a:cubicBezTo>
                  <a:pt x="4" y="137"/>
                  <a:pt x="7" y="126"/>
                  <a:pt x="10" y="115"/>
                </a:cubicBezTo>
                <a:cubicBezTo>
                  <a:pt x="14" y="103"/>
                  <a:pt x="18" y="93"/>
                  <a:pt x="23" y="82"/>
                </a:cubicBezTo>
                <a:cubicBezTo>
                  <a:pt x="28" y="72"/>
                  <a:pt x="34" y="63"/>
                  <a:pt x="41" y="54"/>
                </a:cubicBezTo>
                <a:cubicBezTo>
                  <a:pt x="47" y="46"/>
                  <a:pt x="54" y="38"/>
                  <a:pt x="62" y="31"/>
                </a:cubicBezTo>
                <a:cubicBezTo>
                  <a:pt x="69" y="24"/>
                  <a:pt x="77" y="19"/>
                  <a:pt x="86" y="14"/>
                </a:cubicBezTo>
                <a:cubicBezTo>
                  <a:pt x="94" y="9"/>
                  <a:pt x="103" y="6"/>
                  <a:pt x="112" y="3"/>
                </a:cubicBezTo>
                <a:cubicBezTo>
                  <a:pt x="121" y="1"/>
                  <a:pt x="130" y="0"/>
                  <a:pt x="139" y="0"/>
                </a:cubicBezTo>
                <a:lnTo>
                  <a:pt x="12861" y="0"/>
                </a:lnTo>
                <a:cubicBezTo>
                  <a:pt x="12873" y="0"/>
                  <a:pt x="12885" y="1"/>
                  <a:pt x="12897" y="3"/>
                </a:cubicBezTo>
                <a:cubicBezTo>
                  <a:pt x="12909" y="6"/>
                  <a:pt x="12921" y="9"/>
                  <a:pt x="12932" y="14"/>
                </a:cubicBezTo>
                <a:cubicBezTo>
                  <a:pt x="12943" y="19"/>
                  <a:pt x="12954" y="24"/>
                  <a:pt x="12964" y="31"/>
                </a:cubicBezTo>
                <a:cubicBezTo>
                  <a:pt x="12974" y="38"/>
                  <a:pt x="12984" y="46"/>
                  <a:pt x="12992" y="54"/>
                </a:cubicBezTo>
                <a:cubicBezTo>
                  <a:pt x="13001" y="63"/>
                  <a:pt x="13008" y="72"/>
                  <a:pt x="13015" y="82"/>
                </a:cubicBezTo>
                <a:cubicBezTo>
                  <a:pt x="13022" y="93"/>
                  <a:pt x="13028" y="103"/>
                  <a:pt x="13032" y="115"/>
                </a:cubicBezTo>
                <a:cubicBezTo>
                  <a:pt x="13037" y="126"/>
                  <a:pt x="13041" y="137"/>
                  <a:pt x="13043" y="149"/>
                </a:cubicBezTo>
                <a:cubicBezTo>
                  <a:pt x="13045" y="161"/>
                  <a:pt x="13047" y="173"/>
                  <a:pt x="13047" y="186"/>
                </a:cubicBezTo>
                <a:lnTo>
                  <a:pt x="13047" y="4458"/>
                </a:lnTo>
                <a:cubicBezTo>
                  <a:pt x="13047" y="4470"/>
                  <a:pt x="13045" y="4482"/>
                  <a:pt x="13043" y="4494"/>
                </a:cubicBezTo>
                <a:cubicBezTo>
                  <a:pt x="13041" y="4506"/>
                  <a:pt x="13037" y="4518"/>
                  <a:pt x="13032" y="4529"/>
                </a:cubicBezTo>
                <a:cubicBezTo>
                  <a:pt x="13028" y="4540"/>
                  <a:pt x="13022" y="4551"/>
                  <a:pt x="13015" y="4561"/>
                </a:cubicBezTo>
                <a:cubicBezTo>
                  <a:pt x="13008" y="4571"/>
                  <a:pt x="13001" y="4580"/>
                  <a:pt x="12992" y="4589"/>
                </a:cubicBezTo>
                <a:cubicBezTo>
                  <a:pt x="12984" y="4598"/>
                  <a:pt x="12974" y="4605"/>
                  <a:pt x="12964" y="4612"/>
                </a:cubicBezTo>
                <a:cubicBezTo>
                  <a:pt x="12954" y="4619"/>
                  <a:pt x="12943" y="4625"/>
                  <a:pt x="12932" y="4629"/>
                </a:cubicBezTo>
                <a:cubicBezTo>
                  <a:pt x="12921" y="4634"/>
                  <a:pt x="12909" y="4638"/>
                  <a:pt x="12897" y="4640"/>
                </a:cubicBezTo>
                <a:cubicBezTo>
                  <a:pt x="12885" y="4642"/>
                  <a:pt x="12873" y="4643"/>
                  <a:pt x="12861" y="4643"/>
                </a:cubicBezTo>
                <a:lnTo>
                  <a:pt x="139" y="4643"/>
                </a:lnTo>
                <a:cubicBezTo>
                  <a:pt x="130" y="4643"/>
                  <a:pt x="121" y="4642"/>
                  <a:pt x="112" y="4640"/>
                </a:cubicBezTo>
                <a:cubicBezTo>
                  <a:pt x="103" y="4638"/>
                  <a:pt x="94" y="4634"/>
                  <a:pt x="86" y="4629"/>
                </a:cubicBezTo>
                <a:cubicBezTo>
                  <a:pt x="77" y="4625"/>
                  <a:pt x="69" y="4619"/>
                  <a:pt x="62" y="4612"/>
                </a:cubicBezTo>
                <a:cubicBezTo>
                  <a:pt x="54" y="4605"/>
                  <a:pt x="47" y="4598"/>
                  <a:pt x="41" y="4589"/>
                </a:cubicBezTo>
                <a:cubicBezTo>
                  <a:pt x="34" y="4580"/>
                  <a:pt x="28" y="4571"/>
                  <a:pt x="23" y="4561"/>
                </a:cubicBezTo>
                <a:cubicBezTo>
                  <a:pt x="18" y="4551"/>
                  <a:pt x="14" y="4540"/>
                  <a:pt x="10" y="4529"/>
                </a:cubicBezTo>
                <a:cubicBezTo>
                  <a:pt x="7" y="4518"/>
                  <a:pt x="4" y="4506"/>
                  <a:pt x="3" y="4494"/>
                </a:cubicBezTo>
                <a:cubicBezTo>
                  <a:pt x="1" y="4482"/>
                  <a:pt x="0" y="4470"/>
                  <a:pt x="0" y="4458"/>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49" name=""/>
          <p:cNvSpPr/>
          <p:nvPr/>
        </p:nvSpPr>
        <p:spPr>
          <a:xfrm>
            <a:off x="5448240" y="1270080"/>
            <a:ext cx="67320" cy="1671480"/>
          </a:xfrm>
          <a:custGeom>
            <a:avLst/>
            <a:gdLst/>
            <a:ahLst/>
            <a:rect l="0" t="0" r="r" b="b"/>
            <a:pathLst>
              <a:path w="187" h="4643">
                <a:moveTo>
                  <a:pt x="0" y="0"/>
                </a:moveTo>
                <a:lnTo>
                  <a:pt x="187" y="0"/>
                </a:lnTo>
                <a:lnTo>
                  <a:pt x="187" y="4643"/>
                </a:lnTo>
                <a:lnTo>
                  <a:pt x="0" y="4643"/>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50" name=""/>
          <p:cNvSpPr/>
          <p:nvPr/>
        </p:nvSpPr>
        <p:spPr>
          <a:xfrm>
            <a:off x="5682240" y="1470600"/>
            <a:ext cx="401760" cy="401400"/>
          </a:xfrm>
          <a:custGeom>
            <a:avLst/>
            <a:gdLst/>
            <a:ahLst/>
            <a:rect l="0" t="0" r="r" b="b"/>
            <a:pathLst>
              <a:path w="1116" h="1115">
                <a:moveTo>
                  <a:pt x="1116" y="557"/>
                </a:moveTo>
                <a:cubicBezTo>
                  <a:pt x="1116" y="594"/>
                  <a:pt x="1112" y="630"/>
                  <a:pt x="1105" y="666"/>
                </a:cubicBezTo>
                <a:cubicBezTo>
                  <a:pt x="1098" y="702"/>
                  <a:pt x="1087" y="737"/>
                  <a:pt x="1073" y="770"/>
                </a:cubicBezTo>
                <a:cubicBezTo>
                  <a:pt x="1059" y="804"/>
                  <a:pt x="1042" y="836"/>
                  <a:pt x="1022" y="867"/>
                </a:cubicBezTo>
                <a:cubicBezTo>
                  <a:pt x="1001" y="897"/>
                  <a:pt x="978" y="925"/>
                  <a:pt x="952" y="952"/>
                </a:cubicBezTo>
                <a:cubicBezTo>
                  <a:pt x="927" y="978"/>
                  <a:pt x="898" y="1001"/>
                  <a:pt x="868" y="1021"/>
                </a:cubicBezTo>
                <a:cubicBezTo>
                  <a:pt x="838" y="1042"/>
                  <a:pt x="805" y="1059"/>
                  <a:pt x="772" y="1073"/>
                </a:cubicBezTo>
                <a:cubicBezTo>
                  <a:pt x="738" y="1087"/>
                  <a:pt x="703" y="1097"/>
                  <a:pt x="667" y="1105"/>
                </a:cubicBezTo>
                <a:cubicBezTo>
                  <a:pt x="631" y="1112"/>
                  <a:pt x="595" y="1115"/>
                  <a:pt x="558" y="1115"/>
                </a:cubicBezTo>
                <a:cubicBezTo>
                  <a:pt x="522" y="1115"/>
                  <a:pt x="486" y="1112"/>
                  <a:pt x="450" y="1105"/>
                </a:cubicBezTo>
                <a:cubicBezTo>
                  <a:pt x="414" y="1097"/>
                  <a:pt x="379" y="1087"/>
                  <a:pt x="344" y="1073"/>
                </a:cubicBezTo>
                <a:cubicBezTo>
                  <a:pt x="310" y="1059"/>
                  <a:pt x="278" y="1042"/>
                  <a:pt x="248" y="1021"/>
                </a:cubicBezTo>
                <a:cubicBezTo>
                  <a:pt x="218" y="1001"/>
                  <a:pt x="189" y="978"/>
                  <a:pt x="164" y="952"/>
                </a:cubicBezTo>
                <a:cubicBezTo>
                  <a:pt x="138" y="925"/>
                  <a:pt x="115" y="897"/>
                  <a:pt x="94" y="867"/>
                </a:cubicBezTo>
                <a:cubicBezTo>
                  <a:pt x="74" y="836"/>
                  <a:pt x="57" y="804"/>
                  <a:pt x="43" y="770"/>
                </a:cubicBezTo>
                <a:cubicBezTo>
                  <a:pt x="29" y="737"/>
                  <a:pt x="18" y="702"/>
                  <a:pt x="11" y="666"/>
                </a:cubicBezTo>
                <a:cubicBezTo>
                  <a:pt x="4" y="630"/>
                  <a:pt x="0" y="594"/>
                  <a:pt x="0" y="557"/>
                </a:cubicBezTo>
                <a:cubicBezTo>
                  <a:pt x="0" y="521"/>
                  <a:pt x="4" y="484"/>
                  <a:pt x="11" y="448"/>
                </a:cubicBezTo>
                <a:cubicBezTo>
                  <a:pt x="18" y="413"/>
                  <a:pt x="29" y="378"/>
                  <a:pt x="43" y="344"/>
                </a:cubicBezTo>
                <a:cubicBezTo>
                  <a:pt x="57" y="310"/>
                  <a:pt x="74" y="278"/>
                  <a:pt x="94" y="248"/>
                </a:cubicBezTo>
                <a:cubicBezTo>
                  <a:pt x="115" y="217"/>
                  <a:pt x="138" y="189"/>
                  <a:pt x="164" y="163"/>
                </a:cubicBezTo>
                <a:cubicBezTo>
                  <a:pt x="189" y="137"/>
                  <a:pt x="218" y="114"/>
                  <a:pt x="248" y="94"/>
                </a:cubicBezTo>
                <a:cubicBezTo>
                  <a:pt x="278" y="74"/>
                  <a:pt x="310" y="56"/>
                  <a:pt x="344" y="42"/>
                </a:cubicBezTo>
                <a:cubicBezTo>
                  <a:pt x="379" y="28"/>
                  <a:pt x="414" y="18"/>
                  <a:pt x="450" y="11"/>
                </a:cubicBezTo>
                <a:cubicBezTo>
                  <a:pt x="486" y="4"/>
                  <a:pt x="522" y="0"/>
                  <a:pt x="558" y="0"/>
                </a:cubicBezTo>
                <a:cubicBezTo>
                  <a:pt x="595" y="0"/>
                  <a:pt x="631" y="4"/>
                  <a:pt x="667" y="11"/>
                </a:cubicBezTo>
                <a:cubicBezTo>
                  <a:pt x="703" y="18"/>
                  <a:pt x="738" y="28"/>
                  <a:pt x="772" y="42"/>
                </a:cubicBezTo>
                <a:cubicBezTo>
                  <a:pt x="805" y="56"/>
                  <a:pt x="838" y="74"/>
                  <a:pt x="868" y="94"/>
                </a:cubicBezTo>
                <a:cubicBezTo>
                  <a:pt x="898" y="114"/>
                  <a:pt x="927" y="137"/>
                  <a:pt x="952" y="163"/>
                </a:cubicBezTo>
                <a:cubicBezTo>
                  <a:pt x="978" y="189"/>
                  <a:pt x="1001" y="217"/>
                  <a:pt x="1022" y="248"/>
                </a:cubicBezTo>
                <a:cubicBezTo>
                  <a:pt x="1042" y="278"/>
                  <a:pt x="1059" y="310"/>
                  <a:pt x="1073" y="344"/>
                </a:cubicBezTo>
                <a:cubicBezTo>
                  <a:pt x="1087" y="378"/>
                  <a:pt x="1098" y="413"/>
                  <a:pt x="1105" y="448"/>
                </a:cubicBezTo>
                <a:cubicBezTo>
                  <a:pt x="1112" y="484"/>
                  <a:pt x="1116" y="521"/>
                  <a:pt x="1116" y="557"/>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451" name="" descr=""/>
          <p:cNvPicPr/>
          <p:nvPr/>
        </p:nvPicPr>
        <p:blipFill>
          <a:blip r:embed="rId7"/>
          <a:stretch/>
        </p:blipFill>
        <p:spPr>
          <a:xfrm>
            <a:off x="5782680" y="1571040"/>
            <a:ext cx="200160" cy="200160"/>
          </a:xfrm>
          <a:prstGeom prst="rect">
            <a:avLst/>
          </a:prstGeom>
          <a:noFill/>
          <a:ln w="0">
            <a:noFill/>
          </a:ln>
        </p:spPr>
      </p:pic>
      <p:sp>
        <p:nvSpPr>
          <p:cNvPr id="452" name=""/>
          <p:cNvSpPr txBox="1"/>
          <p:nvPr/>
        </p:nvSpPr>
        <p:spPr>
          <a:xfrm>
            <a:off x="1103040" y="2553840"/>
            <a:ext cx="17442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故障发生时</a:t>
            </a:r>
            <a:r>
              <a:rPr b="0" lang="zh-CN" sz="1050" strike="noStrike" u="none">
                <a:solidFill>
                  <a:srgbClr val="f5a623"/>
                </a:solidFill>
                <a:effectLst/>
                <a:uFillTx/>
                <a:latin typeface="WenQuanYiZenHei"/>
                <a:ea typeface="WenQuanYiZenHei"/>
              </a:rPr>
              <a:t>自动重放</a:t>
            </a:r>
            <a:r>
              <a:rPr b="0" lang="zh-CN" sz="1050" strike="noStrike" u="none">
                <a:solidFill>
                  <a:srgbClr val="374151"/>
                </a:solidFill>
                <a:effectLst/>
                <a:uFillTx/>
                <a:latin typeface="WenQuanYiZenHei"/>
                <a:ea typeface="WenQuanYiZenHei"/>
              </a:rPr>
              <a:t>这些请求</a:t>
            </a:r>
            <a:endParaRPr b="0" lang="en-US" sz="1050" strike="noStrike" u="none">
              <a:solidFill>
                <a:srgbClr val="000000"/>
              </a:solidFill>
              <a:effectLst/>
              <a:uFillTx/>
              <a:latin typeface="Times New Roman"/>
            </a:endParaRPr>
          </a:p>
        </p:txBody>
      </p:sp>
      <p:pic>
        <p:nvPicPr>
          <p:cNvPr id="453" name="" descr=""/>
          <p:cNvPicPr/>
          <p:nvPr/>
        </p:nvPicPr>
        <p:blipFill>
          <a:blip r:embed="rId8"/>
          <a:stretch/>
        </p:blipFill>
        <p:spPr>
          <a:xfrm>
            <a:off x="5816160" y="2039040"/>
            <a:ext cx="133200" cy="133200"/>
          </a:xfrm>
          <a:prstGeom prst="rect">
            <a:avLst/>
          </a:prstGeom>
          <a:noFill/>
          <a:ln w="0">
            <a:noFill/>
          </a:ln>
        </p:spPr>
      </p:pic>
      <p:sp>
        <p:nvSpPr>
          <p:cNvPr id="454" name=""/>
          <p:cNvSpPr txBox="1"/>
          <p:nvPr/>
        </p:nvSpPr>
        <p:spPr>
          <a:xfrm>
            <a:off x="6217560" y="1485360"/>
            <a:ext cx="1174320" cy="212400"/>
          </a:xfrm>
          <a:prstGeom prst="rect">
            <a:avLst/>
          </a:prstGeom>
          <a:noFill/>
          <a:ln w="0">
            <a:noFill/>
          </a:ln>
        </p:spPr>
        <p:txBody>
          <a:bodyPr wrap="none" lIns="0" rIns="0" tIns="0" bIns="0" anchor="t">
            <a:spAutoFit/>
          </a:bodyPr>
          <a:p>
            <a:r>
              <a:rPr b="0" lang="zh-CN" sz="1320" strike="noStrike" u="none">
                <a:solidFill>
                  <a:srgbClr val="1e3a8a"/>
                </a:solidFill>
                <a:effectLst/>
                <a:uFillTx/>
                <a:latin typeface="WenQuanYiZenHei"/>
                <a:ea typeface="WenQuanYiZenHei"/>
              </a:rPr>
              <a:t>事务幂等性保证</a:t>
            </a:r>
            <a:endParaRPr b="0" lang="en-US" sz="1320" strike="noStrike" u="none">
              <a:solidFill>
                <a:srgbClr val="000000"/>
              </a:solidFill>
              <a:effectLst/>
              <a:uFillTx/>
              <a:latin typeface="Times New Roman"/>
            </a:endParaRPr>
          </a:p>
        </p:txBody>
      </p:sp>
      <p:sp>
        <p:nvSpPr>
          <p:cNvPr id="455" name=""/>
          <p:cNvSpPr txBox="1"/>
          <p:nvPr/>
        </p:nvSpPr>
        <p:spPr>
          <a:xfrm>
            <a:off x="6016680" y="2018880"/>
            <a:ext cx="8053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使用</a:t>
            </a:r>
            <a:r>
              <a:rPr b="0" lang="zh-CN" sz="1050" strike="noStrike" u="none">
                <a:solidFill>
                  <a:srgbClr val="f5a623"/>
                </a:solidFill>
                <a:effectLst/>
                <a:uFillTx/>
                <a:latin typeface="WenQuanYiZenHei"/>
                <a:ea typeface="WenQuanYiZenHei"/>
              </a:rPr>
              <a:t>全局事务</a:t>
            </a:r>
            <a:endParaRPr b="0" lang="en-US" sz="1050" strike="noStrike" u="none">
              <a:solidFill>
                <a:srgbClr val="000000"/>
              </a:solidFill>
              <a:effectLst/>
              <a:uFillTx/>
              <a:latin typeface="Times New Roman"/>
            </a:endParaRPr>
          </a:p>
        </p:txBody>
      </p:sp>
      <p:sp>
        <p:nvSpPr>
          <p:cNvPr id="456" name=""/>
          <p:cNvSpPr txBox="1"/>
          <p:nvPr/>
        </p:nvSpPr>
        <p:spPr>
          <a:xfrm>
            <a:off x="6819120" y="2023560"/>
            <a:ext cx="143640" cy="157320"/>
          </a:xfrm>
          <a:prstGeom prst="rect">
            <a:avLst/>
          </a:prstGeom>
          <a:noFill/>
          <a:ln w="0">
            <a:noFill/>
          </a:ln>
        </p:spPr>
        <p:txBody>
          <a:bodyPr wrap="none" lIns="0" rIns="0" tIns="0" bIns="0" anchor="t">
            <a:spAutoFit/>
          </a:bodyPr>
          <a:p>
            <a:r>
              <a:rPr b="0" lang="en-US" sz="1050" strike="noStrike" u="none">
                <a:solidFill>
                  <a:srgbClr val="f5a623"/>
                </a:solidFill>
                <a:effectLst/>
                <a:uFillTx/>
                <a:latin typeface="DejaVuSans"/>
                <a:ea typeface="DejaVuSans"/>
              </a:rPr>
              <a:t>ID</a:t>
            </a:r>
            <a:endParaRPr b="0" lang="en-US" sz="1050" strike="noStrike" u="none">
              <a:solidFill>
                <a:srgbClr val="000000"/>
              </a:solidFill>
              <a:effectLst/>
              <a:uFillTx/>
              <a:latin typeface="Times New Roman"/>
            </a:endParaRPr>
          </a:p>
        </p:txBody>
      </p:sp>
      <p:pic>
        <p:nvPicPr>
          <p:cNvPr id="457" name="" descr=""/>
          <p:cNvPicPr/>
          <p:nvPr/>
        </p:nvPicPr>
        <p:blipFill>
          <a:blip r:embed="rId9"/>
          <a:stretch/>
        </p:blipFill>
        <p:spPr>
          <a:xfrm>
            <a:off x="5816160" y="2306520"/>
            <a:ext cx="133200" cy="133200"/>
          </a:xfrm>
          <a:prstGeom prst="rect">
            <a:avLst/>
          </a:prstGeom>
          <a:noFill/>
          <a:ln w="0">
            <a:noFill/>
          </a:ln>
        </p:spPr>
      </p:pic>
      <p:sp>
        <p:nvSpPr>
          <p:cNvPr id="458" name=""/>
          <p:cNvSpPr txBox="1"/>
          <p:nvPr/>
        </p:nvSpPr>
        <p:spPr>
          <a:xfrm>
            <a:off x="6961680" y="2018880"/>
            <a:ext cx="8053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标识每个事务</a:t>
            </a:r>
            <a:endParaRPr b="0" lang="en-US" sz="1050" strike="noStrike" u="none">
              <a:solidFill>
                <a:srgbClr val="000000"/>
              </a:solidFill>
              <a:effectLst/>
              <a:uFillTx/>
              <a:latin typeface="Times New Roman"/>
            </a:endParaRPr>
          </a:p>
        </p:txBody>
      </p:sp>
      <p:pic>
        <p:nvPicPr>
          <p:cNvPr id="459" name="" descr=""/>
          <p:cNvPicPr/>
          <p:nvPr/>
        </p:nvPicPr>
        <p:blipFill>
          <a:blip r:embed="rId10"/>
          <a:stretch/>
        </p:blipFill>
        <p:spPr>
          <a:xfrm>
            <a:off x="5816160" y="2574000"/>
            <a:ext cx="133200" cy="133200"/>
          </a:xfrm>
          <a:prstGeom prst="rect">
            <a:avLst/>
          </a:prstGeom>
          <a:noFill/>
          <a:ln w="0">
            <a:noFill/>
          </a:ln>
        </p:spPr>
      </p:pic>
      <p:sp>
        <p:nvSpPr>
          <p:cNvPr id="460" name=""/>
          <p:cNvSpPr txBox="1"/>
          <p:nvPr/>
        </p:nvSpPr>
        <p:spPr>
          <a:xfrm>
            <a:off x="6016680" y="2286360"/>
            <a:ext cx="21466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通过检查点机制确保事务</a:t>
            </a:r>
            <a:r>
              <a:rPr b="0" lang="zh-CN" sz="1050" strike="noStrike" u="none">
                <a:solidFill>
                  <a:srgbClr val="f5a623"/>
                </a:solidFill>
                <a:effectLst/>
                <a:uFillTx/>
                <a:latin typeface="WenQuanYiZenHei"/>
                <a:ea typeface="WenQuanYiZenHei"/>
              </a:rPr>
              <a:t>只执行一次</a:t>
            </a:r>
            <a:endParaRPr b="0" lang="en-US" sz="1050" strike="noStrike" u="none">
              <a:solidFill>
                <a:srgbClr val="000000"/>
              </a:solidFill>
              <a:effectLst/>
              <a:uFillTx/>
              <a:latin typeface="Times New Roman"/>
            </a:endParaRPr>
          </a:p>
        </p:txBody>
      </p:sp>
      <p:sp>
        <p:nvSpPr>
          <p:cNvPr id="461" name=""/>
          <p:cNvSpPr/>
          <p:nvPr/>
        </p:nvSpPr>
        <p:spPr>
          <a:xfrm>
            <a:off x="551520" y="3142080"/>
            <a:ext cx="4696560" cy="1671480"/>
          </a:xfrm>
          <a:custGeom>
            <a:avLst/>
            <a:gdLst/>
            <a:ahLst/>
            <a:rect l="0" t="0" r="r" b="b"/>
            <a:pathLst>
              <a:path w="13046" h="4643">
                <a:moveTo>
                  <a:pt x="0" y="4458"/>
                </a:moveTo>
                <a:lnTo>
                  <a:pt x="0" y="185"/>
                </a:lnTo>
                <a:cubicBezTo>
                  <a:pt x="0" y="173"/>
                  <a:pt x="0" y="161"/>
                  <a:pt x="2" y="149"/>
                </a:cubicBezTo>
                <a:cubicBezTo>
                  <a:pt x="4" y="137"/>
                  <a:pt x="7" y="126"/>
                  <a:pt x="10" y="114"/>
                </a:cubicBezTo>
                <a:cubicBezTo>
                  <a:pt x="14" y="103"/>
                  <a:pt x="18" y="92"/>
                  <a:pt x="23" y="82"/>
                </a:cubicBezTo>
                <a:cubicBezTo>
                  <a:pt x="28" y="72"/>
                  <a:pt x="34" y="63"/>
                  <a:pt x="40" y="54"/>
                </a:cubicBezTo>
                <a:cubicBezTo>
                  <a:pt x="47" y="45"/>
                  <a:pt x="54" y="38"/>
                  <a:pt x="61" y="31"/>
                </a:cubicBezTo>
                <a:cubicBezTo>
                  <a:pt x="69" y="24"/>
                  <a:pt x="77" y="18"/>
                  <a:pt x="86" y="14"/>
                </a:cubicBezTo>
                <a:cubicBezTo>
                  <a:pt x="94" y="9"/>
                  <a:pt x="103" y="6"/>
                  <a:pt x="112" y="3"/>
                </a:cubicBezTo>
                <a:cubicBezTo>
                  <a:pt x="121" y="1"/>
                  <a:pt x="130" y="0"/>
                  <a:pt x="139" y="0"/>
                </a:cubicBezTo>
                <a:lnTo>
                  <a:pt x="12861" y="0"/>
                </a:lnTo>
                <a:cubicBezTo>
                  <a:pt x="12873" y="0"/>
                  <a:pt x="12885" y="1"/>
                  <a:pt x="12897" y="3"/>
                </a:cubicBezTo>
                <a:cubicBezTo>
                  <a:pt x="12909" y="6"/>
                  <a:pt x="12920" y="9"/>
                  <a:pt x="12932" y="14"/>
                </a:cubicBezTo>
                <a:cubicBezTo>
                  <a:pt x="12943" y="18"/>
                  <a:pt x="12954" y="24"/>
                  <a:pt x="12964" y="31"/>
                </a:cubicBezTo>
                <a:cubicBezTo>
                  <a:pt x="12974" y="38"/>
                  <a:pt x="12983" y="45"/>
                  <a:pt x="12992" y="54"/>
                </a:cubicBezTo>
                <a:cubicBezTo>
                  <a:pt x="13001" y="63"/>
                  <a:pt x="13008" y="72"/>
                  <a:pt x="13015" y="82"/>
                </a:cubicBezTo>
                <a:cubicBezTo>
                  <a:pt x="13022" y="92"/>
                  <a:pt x="13027" y="103"/>
                  <a:pt x="13032" y="114"/>
                </a:cubicBezTo>
                <a:cubicBezTo>
                  <a:pt x="13037" y="126"/>
                  <a:pt x="13040" y="137"/>
                  <a:pt x="13043" y="149"/>
                </a:cubicBezTo>
                <a:cubicBezTo>
                  <a:pt x="13045" y="161"/>
                  <a:pt x="13046" y="173"/>
                  <a:pt x="13046" y="185"/>
                </a:cubicBezTo>
                <a:lnTo>
                  <a:pt x="13046" y="4458"/>
                </a:lnTo>
                <a:cubicBezTo>
                  <a:pt x="13046" y="4470"/>
                  <a:pt x="13045" y="4482"/>
                  <a:pt x="13043" y="4494"/>
                </a:cubicBezTo>
                <a:cubicBezTo>
                  <a:pt x="13040" y="4506"/>
                  <a:pt x="13037" y="4517"/>
                  <a:pt x="13032" y="4529"/>
                </a:cubicBezTo>
                <a:cubicBezTo>
                  <a:pt x="13027" y="4540"/>
                  <a:pt x="13022" y="4551"/>
                  <a:pt x="13015" y="4561"/>
                </a:cubicBezTo>
                <a:cubicBezTo>
                  <a:pt x="13008" y="4571"/>
                  <a:pt x="13001" y="4580"/>
                  <a:pt x="12992" y="4589"/>
                </a:cubicBezTo>
                <a:cubicBezTo>
                  <a:pt x="12983" y="4597"/>
                  <a:pt x="12974" y="4605"/>
                  <a:pt x="12964" y="4612"/>
                </a:cubicBezTo>
                <a:cubicBezTo>
                  <a:pt x="12954" y="4619"/>
                  <a:pt x="12943" y="4624"/>
                  <a:pt x="12932" y="4629"/>
                </a:cubicBezTo>
                <a:cubicBezTo>
                  <a:pt x="12920" y="4634"/>
                  <a:pt x="12909" y="4637"/>
                  <a:pt x="12897" y="4640"/>
                </a:cubicBezTo>
                <a:cubicBezTo>
                  <a:pt x="12885" y="4642"/>
                  <a:pt x="12873" y="4643"/>
                  <a:pt x="12861" y="4643"/>
                </a:cubicBezTo>
                <a:lnTo>
                  <a:pt x="139" y="4643"/>
                </a:lnTo>
                <a:cubicBezTo>
                  <a:pt x="130" y="4643"/>
                  <a:pt x="121" y="4642"/>
                  <a:pt x="112" y="4640"/>
                </a:cubicBezTo>
                <a:cubicBezTo>
                  <a:pt x="103" y="4637"/>
                  <a:pt x="94" y="4634"/>
                  <a:pt x="86" y="4629"/>
                </a:cubicBezTo>
                <a:cubicBezTo>
                  <a:pt x="77" y="4624"/>
                  <a:pt x="69" y="4619"/>
                  <a:pt x="61" y="4612"/>
                </a:cubicBezTo>
                <a:cubicBezTo>
                  <a:pt x="54" y="4605"/>
                  <a:pt x="47" y="4597"/>
                  <a:pt x="40" y="4589"/>
                </a:cubicBezTo>
                <a:cubicBezTo>
                  <a:pt x="34" y="4580"/>
                  <a:pt x="28" y="4571"/>
                  <a:pt x="23" y="4561"/>
                </a:cubicBezTo>
                <a:cubicBezTo>
                  <a:pt x="18" y="4551"/>
                  <a:pt x="14" y="4540"/>
                  <a:pt x="10" y="4529"/>
                </a:cubicBezTo>
                <a:cubicBezTo>
                  <a:pt x="7" y="4517"/>
                  <a:pt x="4" y="4506"/>
                  <a:pt x="2" y="4494"/>
                </a:cubicBezTo>
                <a:cubicBezTo>
                  <a:pt x="0" y="4482"/>
                  <a:pt x="0" y="4470"/>
                  <a:pt x="0" y="4458"/>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62" name=""/>
          <p:cNvSpPr/>
          <p:nvPr/>
        </p:nvSpPr>
        <p:spPr>
          <a:xfrm>
            <a:off x="534600" y="3142080"/>
            <a:ext cx="67320" cy="1671480"/>
          </a:xfrm>
          <a:custGeom>
            <a:avLst/>
            <a:gdLst/>
            <a:ahLst/>
            <a:rect l="0" t="0" r="r" b="b"/>
            <a:pathLst>
              <a:path w="187" h="4643">
                <a:moveTo>
                  <a:pt x="0" y="0"/>
                </a:moveTo>
                <a:lnTo>
                  <a:pt x="187" y="0"/>
                </a:lnTo>
                <a:lnTo>
                  <a:pt x="187" y="4643"/>
                </a:lnTo>
                <a:lnTo>
                  <a:pt x="0" y="4643"/>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63" name=""/>
          <p:cNvSpPr/>
          <p:nvPr/>
        </p:nvSpPr>
        <p:spPr>
          <a:xfrm>
            <a:off x="768600" y="3342600"/>
            <a:ext cx="401400" cy="401400"/>
          </a:xfrm>
          <a:custGeom>
            <a:avLst/>
            <a:gdLst/>
            <a:ahLst/>
            <a:rect l="0" t="0" r="r" b="b"/>
            <a:pathLst>
              <a:path w="1115" h="1115">
                <a:moveTo>
                  <a:pt x="1115" y="558"/>
                </a:moveTo>
                <a:cubicBezTo>
                  <a:pt x="1115" y="594"/>
                  <a:pt x="1112" y="631"/>
                  <a:pt x="1105" y="667"/>
                </a:cubicBezTo>
                <a:cubicBezTo>
                  <a:pt x="1097" y="702"/>
                  <a:pt x="1087" y="737"/>
                  <a:pt x="1073" y="771"/>
                </a:cubicBezTo>
                <a:cubicBezTo>
                  <a:pt x="1059" y="805"/>
                  <a:pt x="1042" y="837"/>
                  <a:pt x="1021" y="867"/>
                </a:cubicBezTo>
                <a:cubicBezTo>
                  <a:pt x="1001" y="898"/>
                  <a:pt x="978" y="926"/>
                  <a:pt x="952" y="952"/>
                </a:cubicBezTo>
                <a:cubicBezTo>
                  <a:pt x="926" y="978"/>
                  <a:pt x="898" y="1001"/>
                  <a:pt x="868" y="1021"/>
                </a:cubicBezTo>
                <a:cubicBezTo>
                  <a:pt x="837" y="1041"/>
                  <a:pt x="805" y="1059"/>
                  <a:pt x="771" y="1073"/>
                </a:cubicBezTo>
                <a:cubicBezTo>
                  <a:pt x="738" y="1087"/>
                  <a:pt x="703" y="1097"/>
                  <a:pt x="667" y="1104"/>
                </a:cubicBezTo>
                <a:cubicBezTo>
                  <a:pt x="630" y="1111"/>
                  <a:pt x="594" y="1115"/>
                  <a:pt x="557" y="1115"/>
                </a:cubicBezTo>
                <a:cubicBezTo>
                  <a:pt x="521" y="1115"/>
                  <a:pt x="484" y="1111"/>
                  <a:pt x="449" y="1104"/>
                </a:cubicBezTo>
                <a:cubicBezTo>
                  <a:pt x="413" y="1097"/>
                  <a:pt x="378" y="1087"/>
                  <a:pt x="344" y="1073"/>
                </a:cubicBezTo>
                <a:cubicBezTo>
                  <a:pt x="310" y="1059"/>
                  <a:pt x="278" y="1041"/>
                  <a:pt x="248" y="1021"/>
                </a:cubicBezTo>
                <a:cubicBezTo>
                  <a:pt x="217" y="1001"/>
                  <a:pt x="189" y="978"/>
                  <a:pt x="163" y="952"/>
                </a:cubicBezTo>
                <a:cubicBezTo>
                  <a:pt x="137" y="926"/>
                  <a:pt x="114" y="898"/>
                  <a:pt x="94" y="867"/>
                </a:cubicBezTo>
                <a:cubicBezTo>
                  <a:pt x="74" y="837"/>
                  <a:pt x="57" y="805"/>
                  <a:pt x="43" y="771"/>
                </a:cubicBezTo>
                <a:cubicBezTo>
                  <a:pt x="29" y="737"/>
                  <a:pt x="18" y="702"/>
                  <a:pt x="11" y="667"/>
                </a:cubicBezTo>
                <a:cubicBezTo>
                  <a:pt x="4" y="631"/>
                  <a:pt x="0" y="594"/>
                  <a:pt x="0" y="558"/>
                </a:cubicBezTo>
                <a:cubicBezTo>
                  <a:pt x="0" y="521"/>
                  <a:pt x="4" y="485"/>
                  <a:pt x="11" y="449"/>
                </a:cubicBezTo>
                <a:cubicBezTo>
                  <a:pt x="18" y="413"/>
                  <a:pt x="29" y="378"/>
                  <a:pt x="43" y="345"/>
                </a:cubicBezTo>
                <a:cubicBezTo>
                  <a:pt x="57" y="311"/>
                  <a:pt x="74" y="279"/>
                  <a:pt x="94" y="248"/>
                </a:cubicBezTo>
                <a:cubicBezTo>
                  <a:pt x="114" y="218"/>
                  <a:pt x="137" y="190"/>
                  <a:pt x="163" y="163"/>
                </a:cubicBezTo>
                <a:cubicBezTo>
                  <a:pt x="189" y="137"/>
                  <a:pt x="217" y="114"/>
                  <a:pt x="248" y="94"/>
                </a:cubicBezTo>
                <a:cubicBezTo>
                  <a:pt x="278" y="73"/>
                  <a:pt x="310" y="56"/>
                  <a:pt x="344" y="42"/>
                </a:cubicBezTo>
                <a:cubicBezTo>
                  <a:pt x="378" y="28"/>
                  <a:pt x="413" y="18"/>
                  <a:pt x="449" y="10"/>
                </a:cubicBezTo>
                <a:cubicBezTo>
                  <a:pt x="484" y="3"/>
                  <a:pt x="521" y="0"/>
                  <a:pt x="557" y="0"/>
                </a:cubicBezTo>
                <a:cubicBezTo>
                  <a:pt x="594" y="0"/>
                  <a:pt x="630" y="3"/>
                  <a:pt x="667" y="10"/>
                </a:cubicBezTo>
                <a:cubicBezTo>
                  <a:pt x="703" y="18"/>
                  <a:pt x="738" y="28"/>
                  <a:pt x="771" y="42"/>
                </a:cubicBezTo>
                <a:cubicBezTo>
                  <a:pt x="805" y="56"/>
                  <a:pt x="837" y="73"/>
                  <a:pt x="868" y="94"/>
                </a:cubicBezTo>
                <a:cubicBezTo>
                  <a:pt x="898" y="114"/>
                  <a:pt x="926" y="137"/>
                  <a:pt x="952" y="163"/>
                </a:cubicBezTo>
                <a:cubicBezTo>
                  <a:pt x="978" y="190"/>
                  <a:pt x="1001" y="218"/>
                  <a:pt x="1021" y="248"/>
                </a:cubicBezTo>
                <a:cubicBezTo>
                  <a:pt x="1042" y="279"/>
                  <a:pt x="1059" y="311"/>
                  <a:pt x="1073" y="345"/>
                </a:cubicBezTo>
                <a:cubicBezTo>
                  <a:pt x="1087" y="378"/>
                  <a:pt x="1097" y="413"/>
                  <a:pt x="1105" y="449"/>
                </a:cubicBezTo>
                <a:cubicBezTo>
                  <a:pt x="1112" y="485"/>
                  <a:pt x="1115" y="521"/>
                  <a:pt x="1115" y="558"/>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464" name="" descr=""/>
          <p:cNvPicPr/>
          <p:nvPr/>
        </p:nvPicPr>
        <p:blipFill>
          <a:blip r:embed="rId11"/>
          <a:stretch/>
        </p:blipFill>
        <p:spPr>
          <a:xfrm>
            <a:off x="894240" y="3443040"/>
            <a:ext cx="150120" cy="200160"/>
          </a:xfrm>
          <a:prstGeom prst="rect">
            <a:avLst/>
          </a:prstGeom>
          <a:noFill/>
          <a:ln w="0">
            <a:noFill/>
          </a:ln>
        </p:spPr>
      </p:pic>
      <p:sp>
        <p:nvSpPr>
          <p:cNvPr id="465" name=""/>
          <p:cNvSpPr txBox="1"/>
          <p:nvPr/>
        </p:nvSpPr>
        <p:spPr>
          <a:xfrm>
            <a:off x="6016680" y="2553840"/>
            <a:ext cx="18781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避免重复处理导致的数据不一致</a:t>
            </a:r>
            <a:endParaRPr b="0" lang="en-US" sz="1050" strike="noStrike" u="none">
              <a:solidFill>
                <a:srgbClr val="000000"/>
              </a:solidFill>
              <a:effectLst/>
              <a:uFillTx/>
              <a:latin typeface="Times New Roman"/>
            </a:endParaRPr>
          </a:p>
        </p:txBody>
      </p:sp>
      <p:pic>
        <p:nvPicPr>
          <p:cNvPr id="466" name="" descr=""/>
          <p:cNvPicPr/>
          <p:nvPr/>
        </p:nvPicPr>
        <p:blipFill>
          <a:blip r:embed="rId12"/>
          <a:stretch/>
        </p:blipFill>
        <p:spPr>
          <a:xfrm>
            <a:off x="902520" y="3911040"/>
            <a:ext cx="133200" cy="133200"/>
          </a:xfrm>
          <a:prstGeom prst="rect">
            <a:avLst/>
          </a:prstGeom>
          <a:noFill/>
          <a:ln w="0">
            <a:noFill/>
          </a:ln>
        </p:spPr>
      </p:pic>
      <p:sp>
        <p:nvSpPr>
          <p:cNvPr id="467" name=""/>
          <p:cNvSpPr txBox="1"/>
          <p:nvPr/>
        </p:nvSpPr>
        <p:spPr>
          <a:xfrm>
            <a:off x="1303560" y="3357360"/>
            <a:ext cx="1006560" cy="212400"/>
          </a:xfrm>
          <a:prstGeom prst="rect">
            <a:avLst/>
          </a:prstGeom>
          <a:noFill/>
          <a:ln w="0">
            <a:noFill/>
          </a:ln>
        </p:spPr>
        <p:txBody>
          <a:bodyPr wrap="none" lIns="0" rIns="0" tIns="0" bIns="0" anchor="t">
            <a:spAutoFit/>
          </a:bodyPr>
          <a:p>
            <a:r>
              <a:rPr b="0" lang="zh-CN" sz="1320" strike="noStrike" u="none">
                <a:solidFill>
                  <a:srgbClr val="1e3a8a"/>
                </a:solidFill>
                <a:effectLst/>
                <a:uFillTx/>
                <a:latin typeface="WenQuanYiZenHei"/>
                <a:ea typeface="WenQuanYiZenHei"/>
              </a:rPr>
              <a:t>快速故障检测</a:t>
            </a:r>
            <a:endParaRPr b="0" lang="en-US" sz="1320" strike="noStrike" u="none">
              <a:solidFill>
                <a:srgbClr val="000000"/>
              </a:solidFill>
              <a:effectLst/>
              <a:uFillTx/>
              <a:latin typeface="Times New Roman"/>
            </a:endParaRPr>
          </a:p>
        </p:txBody>
      </p:sp>
      <p:sp>
        <p:nvSpPr>
          <p:cNvPr id="468" name=""/>
          <p:cNvSpPr txBox="1"/>
          <p:nvPr/>
        </p:nvSpPr>
        <p:spPr>
          <a:xfrm>
            <a:off x="1103040" y="3890880"/>
            <a:ext cx="1350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与</a:t>
            </a:r>
            <a:endParaRPr b="0" lang="en-US" sz="1050" strike="noStrike" u="none">
              <a:solidFill>
                <a:srgbClr val="000000"/>
              </a:solidFill>
              <a:effectLst/>
              <a:uFillTx/>
              <a:latin typeface="Times New Roman"/>
            </a:endParaRPr>
          </a:p>
        </p:txBody>
      </p:sp>
      <p:sp>
        <p:nvSpPr>
          <p:cNvPr id="469" name=""/>
          <p:cNvSpPr txBox="1"/>
          <p:nvPr/>
        </p:nvSpPr>
        <p:spPr>
          <a:xfrm>
            <a:off x="1236960" y="3895560"/>
            <a:ext cx="437040" cy="157320"/>
          </a:xfrm>
          <a:prstGeom prst="rect">
            <a:avLst/>
          </a:prstGeom>
          <a:noFill/>
          <a:ln w="0">
            <a:noFill/>
          </a:ln>
        </p:spPr>
        <p:txBody>
          <a:bodyPr wrap="none" lIns="0" rIns="0" tIns="0" bIns="0" anchor="t">
            <a:spAutoFit/>
          </a:bodyPr>
          <a:p>
            <a:r>
              <a:rPr b="0" lang="en-US" sz="1050" strike="noStrike" u="none">
                <a:solidFill>
                  <a:srgbClr val="374151"/>
                </a:solidFill>
                <a:effectLst/>
                <a:uFillTx/>
                <a:latin typeface="DejaVuSans"/>
                <a:ea typeface="DejaVuSans"/>
              </a:rPr>
              <a:t>Oracle</a:t>
            </a:r>
            <a:endParaRPr b="0" lang="en-US" sz="1050" strike="noStrike" u="none">
              <a:solidFill>
                <a:srgbClr val="000000"/>
              </a:solidFill>
              <a:effectLst/>
              <a:uFillTx/>
              <a:latin typeface="Times New Roman"/>
            </a:endParaRPr>
          </a:p>
        </p:txBody>
      </p:sp>
      <p:sp>
        <p:nvSpPr>
          <p:cNvPr id="470" name=""/>
          <p:cNvSpPr txBox="1"/>
          <p:nvPr/>
        </p:nvSpPr>
        <p:spPr>
          <a:xfrm>
            <a:off x="1671840" y="3890880"/>
            <a:ext cx="1350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的</a:t>
            </a:r>
            <a:endParaRPr b="0" lang="en-US" sz="1050" strike="noStrike" u="none">
              <a:solidFill>
                <a:srgbClr val="000000"/>
              </a:solidFill>
              <a:effectLst/>
              <a:uFillTx/>
              <a:latin typeface="Times New Roman"/>
            </a:endParaRPr>
          </a:p>
        </p:txBody>
      </p:sp>
      <p:sp>
        <p:nvSpPr>
          <p:cNvPr id="471" name=""/>
          <p:cNvSpPr txBox="1"/>
          <p:nvPr/>
        </p:nvSpPr>
        <p:spPr>
          <a:xfrm>
            <a:off x="1805400" y="3895560"/>
            <a:ext cx="2302920" cy="157320"/>
          </a:xfrm>
          <a:prstGeom prst="rect">
            <a:avLst/>
          </a:prstGeom>
          <a:noFill/>
          <a:ln w="0">
            <a:noFill/>
          </a:ln>
        </p:spPr>
        <p:txBody>
          <a:bodyPr wrap="none" lIns="0" rIns="0" tIns="0" bIns="0" anchor="t">
            <a:spAutoFit/>
          </a:bodyPr>
          <a:p>
            <a:r>
              <a:rPr b="0" lang="en-US" sz="1050" strike="noStrike" u="none">
                <a:solidFill>
                  <a:srgbClr val="f5a623"/>
                </a:solidFill>
                <a:effectLst/>
                <a:uFillTx/>
                <a:latin typeface="DejaVuSans"/>
                <a:ea typeface="DejaVuSans"/>
              </a:rPr>
              <a:t>Fast Application Notiﬁcation (FAN)</a:t>
            </a:r>
            <a:endParaRPr b="0" lang="en-US" sz="1050" strike="noStrike" u="none">
              <a:solidFill>
                <a:srgbClr val="000000"/>
              </a:solidFill>
              <a:effectLst/>
              <a:uFillTx/>
              <a:latin typeface="Times New Roman"/>
            </a:endParaRPr>
          </a:p>
        </p:txBody>
      </p:sp>
      <p:pic>
        <p:nvPicPr>
          <p:cNvPr id="472" name="" descr=""/>
          <p:cNvPicPr/>
          <p:nvPr/>
        </p:nvPicPr>
        <p:blipFill>
          <a:blip r:embed="rId13"/>
          <a:stretch/>
        </p:blipFill>
        <p:spPr>
          <a:xfrm>
            <a:off x="902520" y="4178520"/>
            <a:ext cx="133200" cy="133200"/>
          </a:xfrm>
          <a:prstGeom prst="rect">
            <a:avLst/>
          </a:prstGeom>
          <a:noFill/>
          <a:ln w="0">
            <a:noFill/>
          </a:ln>
        </p:spPr>
      </p:pic>
      <p:sp>
        <p:nvSpPr>
          <p:cNvPr id="473" name=""/>
          <p:cNvSpPr txBox="1"/>
          <p:nvPr/>
        </p:nvSpPr>
        <p:spPr>
          <a:xfrm>
            <a:off x="4076640" y="3890880"/>
            <a:ext cx="2689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集成</a:t>
            </a:r>
            <a:endParaRPr b="0" lang="en-US" sz="1050" strike="noStrike" u="none">
              <a:solidFill>
                <a:srgbClr val="000000"/>
              </a:solidFill>
              <a:effectLst/>
              <a:uFillTx/>
              <a:latin typeface="Times New Roman"/>
            </a:endParaRPr>
          </a:p>
        </p:txBody>
      </p:sp>
      <p:pic>
        <p:nvPicPr>
          <p:cNvPr id="474" name="" descr=""/>
          <p:cNvPicPr/>
          <p:nvPr/>
        </p:nvPicPr>
        <p:blipFill>
          <a:blip r:embed="rId14"/>
          <a:stretch/>
        </p:blipFill>
        <p:spPr>
          <a:xfrm>
            <a:off x="902520" y="4445640"/>
            <a:ext cx="133200" cy="133200"/>
          </a:xfrm>
          <a:prstGeom prst="rect">
            <a:avLst/>
          </a:prstGeom>
          <a:noFill/>
          <a:ln w="0">
            <a:noFill/>
          </a:ln>
        </p:spPr>
      </p:pic>
      <p:sp>
        <p:nvSpPr>
          <p:cNvPr id="475" name=""/>
          <p:cNvSpPr txBox="1"/>
          <p:nvPr/>
        </p:nvSpPr>
        <p:spPr>
          <a:xfrm>
            <a:off x="1103040" y="4158360"/>
            <a:ext cx="22806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快速检测数据库实例、节点或网络故障</a:t>
            </a:r>
            <a:endParaRPr b="0" lang="en-US" sz="1050" strike="noStrike" u="none">
              <a:solidFill>
                <a:srgbClr val="000000"/>
              </a:solidFill>
              <a:effectLst/>
              <a:uFillTx/>
              <a:latin typeface="Times New Roman"/>
            </a:endParaRPr>
          </a:p>
        </p:txBody>
      </p:sp>
      <p:sp>
        <p:nvSpPr>
          <p:cNvPr id="476" name=""/>
          <p:cNvSpPr/>
          <p:nvPr/>
        </p:nvSpPr>
        <p:spPr>
          <a:xfrm>
            <a:off x="5465160" y="3142080"/>
            <a:ext cx="4696920" cy="1671480"/>
          </a:xfrm>
          <a:custGeom>
            <a:avLst/>
            <a:gdLst/>
            <a:ahLst/>
            <a:rect l="0" t="0" r="r" b="b"/>
            <a:pathLst>
              <a:path w="13047" h="4643">
                <a:moveTo>
                  <a:pt x="0" y="4458"/>
                </a:moveTo>
                <a:lnTo>
                  <a:pt x="0" y="185"/>
                </a:lnTo>
                <a:cubicBezTo>
                  <a:pt x="0" y="173"/>
                  <a:pt x="1" y="161"/>
                  <a:pt x="3" y="149"/>
                </a:cubicBezTo>
                <a:cubicBezTo>
                  <a:pt x="4" y="137"/>
                  <a:pt x="7" y="126"/>
                  <a:pt x="10" y="114"/>
                </a:cubicBezTo>
                <a:cubicBezTo>
                  <a:pt x="14" y="103"/>
                  <a:pt x="18" y="92"/>
                  <a:pt x="23" y="82"/>
                </a:cubicBezTo>
                <a:cubicBezTo>
                  <a:pt x="28" y="72"/>
                  <a:pt x="34" y="63"/>
                  <a:pt x="41" y="54"/>
                </a:cubicBezTo>
                <a:cubicBezTo>
                  <a:pt x="47" y="45"/>
                  <a:pt x="54" y="38"/>
                  <a:pt x="62" y="31"/>
                </a:cubicBezTo>
                <a:cubicBezTo>
                  <a:pt x="69" y="24"/>
                  <a:pt x="77" y="18"/>
                  <a:pt x="86" y="14"/>
                </a:cubicBezTo>
                <a:cubicBezTo>
                  <a:pt x="94" y="9"/>
                  <a:pt x="103" y="6"/>
                  <a:pt x="112" y="3"/>
                </a:cubicBezTo>
                <a:cubicBezTo>
                  <a:pt x="121" y="1"/>
                  <a:pt x="130" y="0"/>
                  <a:pt x="139" y="0"/>
                </a:cubicBezTo>
                <a:lnTo>
                  <a:pt x="12861" y="0"/>
                </a:lnTo>
                <a:cubicBezTo>
                  <a:pt x="12873" y="0"/>
                  <a:pt x="12885" y="1"/>
                  <a:pt x="12897" y="3"/>
                </a:cubicBezTo>
                <a:cubicBezTo>
                  <a:pt x="12909" y="6"/>
                  <a:pt x="12921" y="9"/>
                  <a:pt x="12932" y="14"/>
                </a:cubicBezTo>
                <a:cubicBezTo>
                  <a:pt x="12943" y="18"/>
                  <a:pt x="12954" y="24"/>
                  <a:pt x="12964" y="31"/>
                </a:cubicBezTo>
                <a:cubicBezTo>
                  <a:pt x="12974" y="38"/>
                  <a:pt x="12984" y="45"/>
                  <a:pt x="12992" y="54"/>
                </a:cubicBezTo>
                <a:cubicBezTo>
                  <a:pt x="13001" y="63"/>
                  <a:pt x="13008" y="72"/>
                  <a:pt x="13015" y="82"/>
                </a:cubicBezTo>
                <a:cubicBezTo>
                  <a:pt x="13022" y="92"/>
                  <a:pt x="13028" y="103"/>
                  <a:pt x="13032" y="114"/>
                </a:cubicBezTo>
                <a:cubicBezTo>
                  <a:pt x="13037" y="126"/>
                  <a:pt x="13041" y="137"/>
                  <a:pt x="13043" y="149"/>
                </a:cubicBezTo>
                <a:cubicBezTo>
                  <a:pt x="13045" y="161"/>
                  <a:pt x="13047" y="173"/>
                  <a:pt x="13047" y="185"/>
                </a:cubicBezTo>
                <a:lnTo>
                  <a:pt x="13047" y="4458"/>
                </a:lnTo>
                <a:cubicBezTo>
                  <a:pt x="13047" y="4470"/>
                  <a:pt x="13045" y="4482"/>
                  <a:pt x="13043" y="4494"/>
                </a:cubicBezTo>
                <a:cubicBezTo>
                  <a:pt x="13041" y="4506"/>
                  <a:pt x="13037" y="4517"/>
                  <a:pt x="13032" y="4529"/>
                </a:cubicBezTo>
                <a:cubicBezTo>
                  <a:pt x="13028" y="4540"/>
                  <a:pt x="13022" y="4551"/>
                  <a:pt x="13015" y="4561"/>
                </a:cubicBezTo>
                <a:cubicBezTo>
                  <a:pt x="13008" y="4571"/>
                  <a:pt x="13001" y="4580"/>
                  <a:pt x="12992" y="4589"/>
                </a:cubicBezTo>
                <a:cubicBezTo>
                  <a:pt x="12984" y="4597"/>
                  <a:pt x="12974" y="4605"/>
                  <a:pt x="12964" y="4612"/>
                </a:cubicBezTo>
                <a:cubicBezTo>
                  <a:pt x="12954" y="4619"/>
                  <a:pt x="12943" y="4624"/>
                  <a:pt x="12932" y="4629"/>
                </a:cubicBezTo>
                <a:cubicBezTo>
                  <a:pt x="12921" y="4634"/>
                  <a:pt x="12909" y="4637"/>
                  <a:pt x="12897" y="4640"/>
                </a:cubicBezTo>
                <a:cubicBezTo>
                  <a:pt x="12885" y="4642"/>
                  <a:pt x="12873" y="4643"/>
                  <a:pt x="12861" y="4643"/>
                </a:cubicBezTo>
                <a:lnTo>
                  <a:pt x="139" y="4643"/>
                </a:lnTo>
                <a:cubicBezTo>
                  <a:pt x="130" y="4643"/>
                  <a:pt x="121" y="4642"/>
                  <a:pt x="112" y="4640"/>
                </a:cubicBezTo>
                <a:cubicBezTo>
                  <a:pt x="103" y="4637"/>
                  <a:pt x="94" y="4634"/>
                  <a:pt x="86" y="4629"/>
                </a:cubicBezTo>
                <a:cubicBezTo>
                  <a:pt x="77" y="4624"/>
                  <a:pt x="69" y="4619"/>
                  <a:pt x="62" y="4612"/>
                </a:cubicBezTo>
                <a:cubicBezTo>
                  <a:pt x="54" y="4605"/>
                  <a:pt x="47" y="4597"/>
                  <a:pt x="41" y="4589"/>
                </a:cubicBezTo>
                <a:cubicBezTo>
                  <a:pt x="34" y="4580"/>
                  <a:pt x="28" y="4571"/>
                  <a:pt x="23" y="4561"/>
                </a:cubicBezTo>
                <a:cubicBezTo>
                  <a:pt x="18" y="4551"/>
                  <a:pt x="14" y="4540"/>
                  <a:pt x="10" y="4529"/>
                </a:cubicBezTo>
                <a:cubicBezTo>
                  <a:pt x="7" y="4517"/>
                  <a:pt x="4" y="4506"/>
                  <a:pt x="3" y="4494"/>
                </a:cubicBezTo>
                <a:cubicBezTo>
                  <a:pt x="1" y="4482"/>
                  <a:pt x="0" y="4470"/>
                  <a:pt x="0" y="4458"/>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77" name=""/>
          <p:cNvSpPr/>
          <p:nvPr/>
        </p:nvSpPr>
        <p:spPr>
          <a:xfrm>
            <a:off x="5448240" y="3142080"/>
            <a:ext cx="67320" cy="1671480"/>
          </a:xfrm>
          <a:custGeom>
            <a:avLst/>
            <a:gdLst/>
            <a:ahLst/>
            <a:rect l="0" t="0" r="r" b="b"/>
            <a:pathLst>
              <a:path w="187" h="4643">
                <a:moveTo>
                  <a:pt x="0" y="0"/>
                </a:moveTo>
                <a:lnTo>
                  <a:pt x="187" y="0"/>
                </a:lnTo>
                <a:lnTo>
                  <a:pt x="187" y="4643"/>
                </a:lnTo>
                <a:lnTo>
                  <a:pt x="0" y="4643"/>
                </a:lnTo>
                <a:lnTo>
                  <a:pt x="0" y="0"/>
                </a:lnTo>
                <a:close/>
              </a:path>
            </a:pathLst>
          </a:custGeom>
          <a:solidFill>
            <a:srgbClr val="4a90e2"/>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78" name=""/>
          <p:cNvSpPr/>
          <p:nvPr/>
        </p:nvSpPr>
        <p:spPr>
          <a:xfrm>
            <a:off x="5682240" y="3342600"/>
            <a:ext cx="401760" cy="401400"/>
          </a:xfrm>
          <a:custGeom>
            <a:avLst/>
            <a:gdLst/>
            <a:ahLst/>
            <a:rect l="0" t="0" r="r" b="b"/>
            <a:pathLst>
              <a:path w="1116" h="1115">
                <a:moveTo>
                  <a:pt x="1116" y="558"/>
                </a:moveTo>
                <a:cubicBezTo>
                  <a:pt x="1116" y="594"/>
                  <a:pt x="1112" y="631"/>
                  <a:pt x="1105" y="667"/>
                </a:cubicBezTo>
                <a:cubicBezTo>
                  <a:pt x="1098" y="702"/>
                  <a:pt x="1087" y="737"/>
                  <a:pt x="1073" y="771"/>
                </a:cubicBezTo>
                <a:cubicBezTo>
                  <a:pt x="1059" y="805"/>
                  <a:pt x="1042" y="837"/>
                  <a:pt x="1022" y="867"/>
                </a:cubicBezTo>
                <a:cubicBezTo>
                  <a:pt x="1001" y="898"/>
                  <a:pt x="978" y="926"/>
                  <a:pt x="952" y="952"/>
                </a:cubicBezTo>
                <a:cubicBezTo>
                  <a:pt x="927" y="978"/>
                  <a:pt x="898" y="1001"/>
                  <a:pt x="868" y="1021"/>
                </a:cubicBezTo>
                <a:cubicBezTo>
                  <a:pt x="838" y="1041"/>
                  <a:pt x="805" y="1059"/>
                  <a:pt x="772" y="1073"/>
                </a:cubicBezTo>
                <a:cubicBezTo>
                  <a:pt x="738" y="1087"/>
                  <a:pt x="703" y="1097"/>
                  <a:pt x="667" y="1104"/>
                </a:cubicBezTo>
                <a:cubicBezTo>
                  <a:pt x="631" y="1111"/>
                  <a:pt x="595" y="1115"/>
                  <a:pt x="558" y="1115"/>
                </a:cubicBezTo>
                <a:cubicBezTo>
                  <a:pt x="522" y="1115"/>
                  <a:pt x="486" y="1111"/>
                  <a:pt x="450" y="1104"/>
                </a:cubicBezTo>
                <a:cubicBezTo>
                  <a:pt x="414" y="1097"/>
                  <a:pt x="379" y="1087"/>
                  <a:pt x="344" y="1073"/>
                </a:cubicBezTo>
                <a:cubicBezTo>
                  <a:pt x="310" y="1059"/>
                  <a:pt x="278" y="1041"/>
                  <a:pt x="248" y="1021"/>
                </a:cubicBezTo>
                <a:cubicBezTo>
                  <a:pt x="218" y="1001"/>
                  <a:pt x="189" y="978"/>
                  <a:pt x="164" y="952"/>
                </a:cubicBezTo>
                <a:cubicBezTo>
                  <a:pt x="138" y="926"/>
                  <a:pt x="115" y="898"/>
                  <a:pt x="94" y="867"/>
                </a:cubicBezTo>
                <a:cubicBezTo>
                  <a:pt x="74" y="837"/>
                  <a:pt x="57" y="805"/>
                  <a:pt x="43" y="771"/>
                </a:cubicBezTo>
                <a:cubicBezTo>
                  <a:pt x="29" y="737"/>
                  <a:pt x="18" y="702"/>
                  <a:pt x="11" y="667"/>
                </a:cubicBezTo>
                <a:cubicBezTo>
                  <a:pt x="4" y="631"/>
                  <a:pt x="0" y="594"/>
                  <a:pt x="0" y="558"/>
                </a:cubicBezTo>
                <a:cubicBezTo>
                  <a:pt x="0" y="521"/>
                  <a:pt x="4" y="485"/>
                  <a:pt x="11" y="449"/>
                </a:cubicBezTo>
                <a:cubicBezTo>
                  <a:pt x="18" y="413"/>
                  <a:pt x="29" y="378"/>
                  <a:pt x="43" y="345"/>
                </a:cubicBezTo>
                <a:cubicBezTo>
                  <a:pt x="57" y="311"/>
                  <a:pt x="74" y="279"/>
                  <a:pt x="94" y="248"/>
                </a:cubicBezTo>
                <a:cubicBezTo>
                  <a:pt x="115" y="218"/>
                  <a:pt x="138" y="190"/>
                  <a:pt x="164" y="163"/>
                </a:cubicBezTo>
                <a:cubicBezTo>
                  <a:pt x="189" y="137"/>
                  <a:pt x="218" y="114"/>
                  <a:pt x="248" y="94"/>
                </a:cubicBezTo>
                <a:cubicBezTo>
                  <a:pt x="278" y="73"/>
                  <a:pt x="310" y="56"/>
                  <a:pt x="344" y="42"/>
                </a:cubicBezTo>
                <a:cubicBezTo>
                  <a:pt x="379" y="28"/>
                  <a:pt x="414" y="18"/>
                  <a:pt x="450" y="10"/>
                </a:cubicBezTo>
                <a:cubicBezTo>
                  <a:pt x="486" y="3"/>
                  <a:pt x="522" y="0"/>
                  <a:pt x="558" y="0"/>
                </a:cubicBezTo>
                <a:cubicBezTo>
                  <a:pt x="595" y="0"/>
                  <a:pt x="631" y="3"/>
                  <a:pt x="667" y="10"/>
                </a:cubicBezTo>
                <a:cubicBezTo>
                  <a:pt x="703" y="18"/>
                  <a:pt x="738" y="28"/>
                  <a:pt x="772" y="42"/>
                </a:cubicBezTo>
                <a:cubicBezTo>
                  <a:pt x="805" y="56"/>
                  <a:pt x="838" y="73"/>
                  <a:pt x="868" y="94"/>
                </a:cubicBezTo>
                <a:cubicBezTo>
                  <a:pt x="898" y="114"/>
                  <a:pt x="927" y="137"/>
                  <a:pt x="952" y="163"/>
                </a:cubicBezTo>
                <a:cubicBezTo>
                  <a:pt x="978" y="190"/>
                  <a:pt x="1001" y="218"/>
                  <a:pt x="1022" y="248"/>
                </a:cubicBezTo>
                <a:cubicBezTo>
                  <a:pt x="1042" y="279"/>
                  <a:pt x="1059" y="311"/>
                  <a:pt x="1073" y="345"/>
                </a:cubicBezTo>
                <a:cubicBezTo>
                  <a:pt x="1087" y="378"/>
                  <a:pt x="1098" y="413"/>
                  <a:pt x="1105" y="449"/>
                </a:cubicBezTo>
                <a:cubicBezTo>
                  <a:pt x="1112" y="485"/>
                  <a:pt x="1116" y="521"/>
                  <a:pt x="1116" y="558"/>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479" name="" descr=""/>
          <p:cNvPicPr/>
          <p:nvPr/>
        </p:nvPicPr>
        <p:blipFill>
          <a:blip r:embed="rId15"/>
          <a:stretch/>
        </p:blipFill>
        <p:spPr>
          <a:xfrm>
            <a:off x="5782680" y="3443040"/>
            <a:ext cx="200160" cy="200160"/>
          </a:xfrm>
          <a:prstGeom prst="rect">
            <a:avLst/>
          </a:prstGeom>
          <a:noFill/>
          <a:ln w="0">
            <a:noFill/>
          </a:ln>
        </p:spPr>
      </p:pic>
      <p:sp>
        <p:nvSpPr>
          <p:cNvPr id="480" name=""/>
          <p:cNvSpPr txBox="1"/>
          <p:nvPr/>
        </p:nvSpPr>
        <p:spPr>
          <a:xfrm>
            <a:off x="1103040" y="4425480"/>
            <a:ext cx="20124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主动触发恢复流程，</a:t>
            </a:r>
            <a:r>
              <a:rPr b="0" lang="zh-CN" sz="1050" strike="noStrike" u="none">
                <a:solidFill>
                  <a:srgbClr val="f5a623"/>
                </a:solidFill>
                <a:effectLst/>
                <a:uFillTx/>
                <a:latin typeface="WenQuanYiZenHei"/>
                <a:ea typeface="WenQuanYiZenHei"/>
              </a:rPr>
              <a:t>减少中断时间</a:t>
            </a:r>
            <a:endParaRPr b="0" lang="en-US" sz="1050" strike="noStrike" u="none">
              <a:solidFill>
                <a:srgbClr val="000000"/>
              </a:solidFill>
              <a:effectLst/>
              <a:uFillTx/>
              <a:latin typeface="Times New Roman"/>
            </a:endParaRPr>
          </a:p>
        </p:txBody>
      </p:sp>
      <p:pic>
        <p:nvPicPr>
          <p:cNvPr id="481" name="" descr=""/>
          <p:cNvPicPr/>
          <p:nvPr/>
        </p:nvPicPr>
        <p:blipFill>
          <a:blip r:embed="rId16"/>
          <a:stretch/>
        </p:blipFill>
        <p:spPr>
          <a:xfrm>
            <a:off x="5816160" y="3911040"/>
            <a:ext cx="133200" cy="133200"/>
          </a:xfrm>
          <a:prstGeom prst="rect">
            <a:avLst/>
          </a:prstGeom>
          <a:noFill/>
          <a:ln w="0">
            <a:noFill/>
          </a:ln>
        </p:spPr>
      </p:pic>
      <p:sp>
        <p:nvSpPr>
          <p:cNvPr id="482" name=""/>
          <p:cNvSpPr txBox="1"/>
          <p:nvPr/>
        </p:nvSpPr>
        <p:spPr>
          <a:xfrm>
            <a:off x="6217560" y="3357360"/>
            <a:ext cx="1341720" cy="212400"/>
          </a:xfrm>
          <a:prstGeom prst="rect">
            <a:avLst/>
          </a:prstGeom>
          <a:noFill/>
          <a:ln w="0">
            <a:noFill/>
          </a:ln>
        </p:spPr>
        <p:txBody>
          <a:bodyPr wrap="none" lIns="0" rIns="0" tIns="0" bIns="0" anchor="t">
            <a:spAutoFit/>
          </a:bodyPr>
          <a:p>
            <a:r>
              <a:rPr b="0" lang="zh-CN" sz="1320" strike="noStrike" u="none">
                <a:solidFill>
                  <a:srgbClr val="1e3a8a"/>
                </a:solidFill>
                <a:effectLst/>
                <a:uFillTx/>
                <a:latin typeface="WenQuanYiZenHei"/>
                <a:ea typeface="WenQuanYiZenHei"/>
              </a:rPr>
              <a:t>透明应用故障切换</a:t>
            </a:r>
            <a:endParaRPr b="0" lang="en-US" sz="1320" strike="noStrike" u="none">
              <a:solidFill>
                <a:srgbClr val="000000"/>
              </a:solidFill>
              <a:effectLst/>
              <a:uFillTx/>
              <a:latin typeface="Times New Roman"/>
            </a:endParaRPr>
          </a:p>
        </p:txBody>
      </p:sp>
      <p:pic>
        <p:nvPicPr>
          <p:cNvPr id="483" name="" descr=""/>
          <p:cNvPicPr/>
          <p:nvPr/>
        </p:nvPicPr>
        <p:blipFill>
          <a:blip r:embed="rId17"/>
          <a:stretch/>
        </p:blipFill>
        <p:spPr>
          <a:xfrm>
            <a:off x="5816160" y="4178520"/>
            <a:ext cx="133200" cy="133200"/>
          </a:xfrm>
          <a:prstGeom prst="rect">
            <a:avLst/>
          </a:prstGeom>
          <a:noFill/>
          <a:ln w="0">
            <a:noFill/>
          </a:ln>
        </p:spPr>
      </p:pic>
      <p:sp>
        <p:nvSpPr>
          <p:cNvPr id="484" name=""/>
          <p:cNvSpPr txBox="1"/>
          <p:nvPr/>
        </p:nvSpPr>
        <p:spPr>
          <a:xfrm>
            <a:off x="6016680" y="3890880"/>
            <a:ext cx="21463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自动将连接切换到</a:t>
            </a:r>
            <a:r>
              <a:rPr b="0" lang="zh-CN" sz="1050" strike="noStrike" u="none">
                <a:solidFill>
                  <a:srgbClr val="f5a623"/>
                </a:solidFill>
                <a:effectLst/>
                <a:uFillTx/>
                <a:latin typeface="WenQuanYiZenHei"/>
                <a:ea typeface="WenQuanYiZenHei"/>
              </a:rPr>
              <a:t>可用的数据库实例</a:t>
            </a:r>
            <a:endParaRPr b="0" lang="en-US" sz="1050" strike="noStrike" u="none">
              <a:solidFill>
                <a:srgbClr val="000000"/>
              </a:solidFill>
              <a:effectLst/>
              <a:uFillTx/>
              <a:latin typeface="Times New Roman"/>
            </a:endParaRPr>
          </a:p>
        </p:txBody>
      </p:sp>
      <p:pic>
        <p:nvPicPr>
          <p:cNvPr id="485" name="" descr=""/>
          <p:cNvPicPr/>
          <p:nvPr/>
        </p:nvPicPr>
        <p:blipFill>
          <a:blip r:embed="rId18"/>
          <a:stretch/>
        </p:blipFill>
        <p:spPr>
          <a:xfrm>
            <a:off x="5816160" y="4445640"/>
            <a:ext cx="133200" cy="133200"/>
          </a:xfrm>
          <a:prstGeom prst="rect">
            <a:avLst/>
          </a:prstGeom>
          <a:noFill/>
          <a:ln w="0">
            <a:noFill/>
          </a:ln>
        </p:spPr>
      </p:pic>
      <p:sp>
        <p:nvSpPr>
          <p:cNvPr id="486" name=""/>
          <p:cNvSpPr txBox="1"/>
          <p:nvPr/>
        </p:nvSpPr>
        <p:spPr>
          <a:xfrm>
            <a:off x="6016680" y="4158360"/>
            <a:ext cx="24148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重建会话状态，包括临时表、会话变量等</a:t>
            </a:r>
            <a:endParaRPr b="0" lang="en-US" sz="1050" strike="noStrike" u="none">
              <a:solidFill>
                <a:srgbClr val="000000"/>
              </a:solidFill>
              <a:effectLst/>
              <a:uFillTx/>
              <a:latin typeface="Times New Roman"/>
            </a:endParaRPr>
          </a:p>
        </p:txBody>
      </p:sp>
      <p:pic>
        <p:nvPicPr>
          <p:cNvPr id="487" name="" descr=""/>
          <p:cNvPicPr/>
          <p:nvPr/>
        </p:nvPicPr>
        <p:blipFill>
          <a:blip r:embed="rId19"/>
          <a:stretch/>
        </p:blipFill>
        <p:spPr>
          <a:xfrm>
            <a:off x="668520" y="5181120"/>
            <a:ext cx="100080" cy="133200"/>
          </a:xfrm>
          <a:prstGeom prst="rect">
            <a:avLst/>
          </a:prstGeom>
          <a:noFill/>
          <a:ln w="0">
            <a:noFill/>
          </a:ln>
        </p:spPr>
      </p:pic>
      <p:sp>
        <p:nvSpPr>
          <p:cNvPr id="488" name=""/>
          <p:cNvSpPr txBox="1"/>
          <p:nvPr/>
        </p:nvSpPr>
        <p:spPr>
          <a:xfrm>
            <a:off x="6016680" y="4425480"/>
            <a:ext cx="214668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对应用程序</a:t>
            </a:r>
            <a:r>
              <a:rPr b="0" lang="zh-CN" sz="1050" strike="noStrike" u="none">
                <a:solidFill>
                  <a:srgbClr val="f5a623"/>
                </a:solidFill>
                <a:effectLst/>
                <a:uFillTx/>
                <a:latin typeface="WenQuanYiZenHei"/>
                <a:ea typeface="WenQuanYiZenHei"/>
              </a:rPr>
              <a:t>完全透明</a:t>
            </a:r>
            <a:r>
              <a:rPr b="0" lang="zh-CN" sz="1050" strike="noStrike" u="none">
                <a:solidFill>
                  <a:srgbClr val="374151"/>
                </a:solidFill>
                <a:effectLst/>
                <a:uFillTx/>
                <a:latin typeface="WenQuanYiZenHei"/>
                <a:ea typeface="WenQuanYiZenHei"/>
              </a:rPr>
              <a:t>，无需修改代码</a:t>
            </a:r>
            <a:endParaRPr b="0" lang="en-US" sz="1050" strike="noStrike" u="none">
              <a:solidFill>
                <a:srgbClr val="000000"/>
              </a:solidFill>
              <a:effectLst/>
              <a:uFillTx/>
              <a:latin typeface="Times New Roman"/>
            </a:endParaRPr>
          </a:p>
        </p:txBody>
      </p:sp>
      <p:pic>
        <p:nvPicPr>
          <p:cNvPr id="489" name="" descr=""/>
          <p:cNvPicPr/>
          <p:nvPr/>
        </p:nvPicPr>
        <p:blipFill>
          <a:blip r:embed="rId20"/>
          <a:stretch/>
        </p:blipFill>
        <p:spPr>
          <a:xfrm>
            <a:off x="668520" y="5448600"/>
            <a:ext cx="133200" cy="133200"/>
          </a:xfrm>
          <a:prstGeom prst="rect">
            <a:avLst/>
          </a:prstGeom>
          <a:noFill/>
          <a:ln w="0">
            <a:noFill/>
          </a:ln>
        </p:spPr>
      </p:pic>
      <p:sp>
        <p:nvSpPr>
          <p:cNvPr id="490" name=""/>
          <p:cNvSpPr txBox="1"/>
          <p:nvPr/>
        </p:nvSpPr>
        <p:spPr>
          <a:xfrm>
            <a:off x="835560" y="5160960"/>
            <a:ext cx="537120" cy="169560"/>
          </a:xfrm>
          <a:prstGeom prst="rect">
            <a:avLst/>
          </a:prstGeom>
          <a:noFill/>
          <a:ln w="0">
            <a:noFill/>
          </a:ln>
        </p:spPr>
        <p:txBody>
          <a:bodyPr wrap="none" lIns="0" rIns="0" tIns="0" bIns="0" anchor="t">
            <a:spAutoFit/>
          </a:bodyPr>
          <a:p>
            <a:r>
              <a:rPr b="0" lang="zh-CN" sz="1050" strike="noStrike" u="none">
                <a:solidFill>
                  <a:srgbClr val="1e3a8a"/>
                </a:solidFill>
                <a:effectLst/>
                <a:uFillTx/>
                <a:latin typeface="WenQuanYiZenHei"/>
                <a:ea typeface="WenQuanYiZenHei"/>
              </a:rPr>
              <a:t>应用场景</a:t>
            </a:r>
            <a:endParaRPr b="0" lang="en-US" sz="1050" strike="noStrike" u="none">
              <a:solidFill>
                <a:srgbClr val="000000"/>
              </a:solidFill>
              <a:effectLst/>
              <a:uFillTx/>
              <a:latin typeface="Times New Roman"/>
            </a:endParaRPr>
          </a:p>
        </p:txBody>
      </p:sp>
      <p:pic>
        <p:nvPicPr>
          <p:cNvPr id="491" name="" descr=""/>
          <p:cNvPicPr/>
          <p:nvPr/>
        </p:nvPicPr>
        <p:blipFill>
          <a:blip r:embed="rId21"/>
          <a:stretch/>
        </p:blipFill>
        <p:spPr>
          <a:xfrm>
            <a:off x="3317760" y="5448600"/>
            <a:ext cx="150120" cy="133200"/>
          </a:xfrm>
          <a:prstGeom prst="rect">
            <a:avLst/>
          </a:prstGeom>
          <a:noFill/>
          <a:ln w="0">
            <a:noFill/>
          </a:ln>
        </p:spPr>
      </p:pic>
      <p:sp>
        <p:nvSpPr>
          <p:cNvPr id="492" name=""/>
          <p:cNvSpPr txBox="1"/>
          <p:nvPr/>
        </p:nvSpPr>
        <p:spPr>
          <a:xfrm>
            <a:off x="869040" y="5428440"/>
            <a:ext cx="8053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金融交易系统</a:t>
            </a:r>
            <a:endParaRPr b="0" lang="en-US" sz="1050" strike="noStrike" u="none">
              <a:solidFill>
                <a:srgbClr val="000000"/>
              </a:solidFill>
              <a:effectLst/>
              <a:uFillTx/>
              <a:latin typeface="Times New Roman"/>
            </a:endParaRPr>
          </a:p>
        </p:txBody>
      </p:sp>
      <p:pic>
        <p:nvPicPr>
          <p:cNvPr id="493" name="" descr=""/>
          <p:cNvPicPr/>
          <p:nvPr/>
        </p:nvPicPr>
        <p:blipFill>
          <a:blip r:embed="rId22"/>
          <a:stretch/>
        </p:blipFill>
        <p:spPr>
          <a:xfrm>
            <a:off x="5974920" y="5448600"/>
            <a:ext cx="100080" cy="133200"/>
          </a:xfrm>
          <a:prstGeom prst="rect">
            <a:avLst/>
          </a:prstGeom>
          <a:noFill/>
          <a:ln w="0">
            <a:noFill/>
          </a:ln>
        </p:spPr>
      </p:pic>
      <p:sp>
        <p:nvSpPr>
          <p:cNvPr id="494" name=""/>
          <p:cNvSpPr txBox="1"/>
          <p:nvPr/>
        </p:nvSpPr>
        <p:spPr>
          <a:xfrm>
            <a:off x="3531960" y="5428440"/>
            <a:ext cx="8053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电子商务平台</a:t>
            </a:r>
            <a:endParaRPr b="0" lang="en-US" sz="1050" strike="noStrike" u="none">
              <a:solidFill>
                <a:srgbClr val="000000"/>
              </a:solidFill>
              <a:effectLst/>
              <a:uFillTx/>
              <a:latin typeface="Times New Roman"/>
            </a:endParaRPr>
          </a:p>
        </p:txBody>
      </p:sp>
      <p:pic>
        <p:nvPicPr>
          <p:cNvPr id="495" name="" descr=""/>
          <p:cNvPicPr/>
          <p:nvPr/>
        </p:nvPicPr>
        <p:blipFill>
          <a:blip r:embed="rId23"/>
          <a:stretch/>
        </p:blipFill>
        <p:spPr>
          <a:xfrm>
            <a:off x="8457120" y="5448600"/>
            <a:ext cx="166680" cy="133200"/>
          </a:xfrm>
          <a:prstGeom prst="rect">
            <a:avLst/>
          </a:prstGeom>
          <a:noFill/>
          <a:ln w="0">
            <a:noFill/>
          </a:ln>
        </p:spPr>
      </p:pic>
      <p:sp>
        <p:nvSpPr>
          <p:cNvPr id="496" name=""/>
          <p:cNvSpPr txBox="1"/>
          <p:nvPr/>
        </p:nvSpPr>
        <p:spPr>
          <a:xfrm>
            <a:off x="6144840" y="5428440"/>
            <a:ext cx="67140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企业级应用</a:t>
            </a:r>
            <a:endParaRPr b="0" lang="en-US" sz="1050" strike="noStrike" u="none">
              <a:solidFill>
                <a:srgbClr val="000000"/>
              </a:solidFill>
              <a:effectLst/>
              <a:uFillTx/>
              <a:latin typeface="Times New Roman"/>
            </a:endParaRPr>
          </a:p>
        </p:txBody>
      </p:sp>
      <p:sp>
        <p:nvSpPr>
          <p:cNvPr id="497" name=""/>
          <p:cNvSpPr/>
          <p:nvPr/>
        </p:nvSpPr>
        <p:spPr>
          <a:xfrm>
            <a:off x="0" y="6016680"/>
            <a:ext cx="10696680" cy="401400"/>
          </a:xfrm>
          <a:custGeom>
            <a:avLst/>
            <a:gdLst/>
            <a:ahLst/>
            <a:rect l="0" t="0" r="r" b="b"/>
            <a:pathLst>
              <a:path w="29713" h="1115">
                <a:moveTo>
                  <a:pt x="0" y="0"/>
                </a:moveTo>
                <a:lnTo>
                  <a:pt x="29713" y="0"/>
                </a:lnTo>
                <a:lnTo>
                  <a:pt x="29713" y="1115"/>
                </a:lnTo>
                <a:lnTo>
                  <a:pt x="0" y="1115"/>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98" name=""/>
          <p:cNvSpPr txBox="1"/>
          <p:nvPr/>
        </p:nvSpPr>
        <p:spPr>
          <a:xfrm>
            <a:off x="8690760" y="5428440"/>
            <a:ext cx="1341720" cy="169560"/>
          </a:xfrm>
          <a:prstGeom prst="rect">
            <a:avLst/>
          </a:prstGeom>
          <a:noFill/>
          <a:ln w="0">
            <a:noFill/>
          </a:ln>
        </p:spPr>
        <p:txBody>
          <a:bodyPr wrap="none" lIns="0" rIns="0" tIns="0" bIns="0" anchor="t">
            <a:spAutoFit/>
          </a:bodyPr>
          <a:p>
            <a:r>
              <a:rPr b="0" lang="zh-CN" sz="1050" strike="noStrike" u="none">
                <a:solidFill>
                  <a:srgbClr val="374151"/>
                </a:solidFill>
                <a:effectLst/>
                <a:uFillTx/>
                <a:latin typeface="WenQuanYiZenHei"/>
                <a:ea typeface="WenQuanYiZenHei"/>
              </a:rPr>
              <a:t>云环境中的数据库服务</a:t>
            </a:r>
            <a:endParaRPr b="0" lang="en-US" sz="1050" strike="noStrike" u="none">
              <a:solidFill>
                <a:srgbClr val="000000"/>
              </a:solidFill>
              <a:effectLst/>
              <a:uFillTx/>
              <a:latin typeface="Times New Roman"/>
            </a:endParaRPr>
          </a:p>
        </p:txBody>
      </p:sp>
      <p:sp>
        <p:nvSpPr>
          <p:cNvPr id="499" name=""/>
          <p:cNvSpPr txBox="1"/>
          <p:nvPr/>
        </p:nvSpPr>
        <p:spPr>
          <a:xfrm>
            <a:off x="534960" y="6130440"/>
            <a:ext cx="2414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业务无损恢复：技术深析与行业应用案例</a:t>
            </a:r>
            <a:endParaRPr b="0" lang="en-US" sz="1050" strike="noStrike" u="none">
              <a:solidFill>
                <a:srgbClr val="000000"/>
              </a:solidFill>
              <a:effectLst/>
              <a:uFillTx/>
              <a:latin typeface="Times New Roman"/>
            </a:endParaRPr>
          </a:p>
        </p:txBody>
      </p:sp>
      <p:sp>
        <p:nvSpPr>
          <p:cNvPr id="500" name=""/>
          <p:cNvSpPr txBox="1"/>
          <p:nvPr/>
        </p:nvSpPr>
        <p:spPr>
          <a:xfrm>
            <a:off x="9776520" y="6135120"/>
            <a:ext cx="38700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8 / 24</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
          <p:cNvSpPr/>
          <p:nvPr/>
        </p:nvSpPr>
        <p:spPr>
          <a:xfrm>
            <a:off x="0" y="0"/>
            <a:ext cx="10696680" cy="7354080"/>
          </a:xfrm>
          <a:custGeom>
            <a:avLst/>
            <a:gdLst/>
            <a:ahLst/>
            <a:rect l="0" t="0" r="r" b="b"/>
            <a:pathLst>
              <a:path w="29713" h="20428">
                <a:moveTo>
                  <a:pt x="0" y="0"/>
                </a:moveTo>
                <a:lnTo>
                  <a:pt x="29713" y="0"/>
                </a:lnTo>
                <a:lnTo>
                  <a:pt x="29713" y="20428"/>
                </a:lnTo>
                <a:lnTo>
                  <a:pt x="0" y="20428"/>
                </a:lnTo>
                <a:lnTo>
                  <a:pt x="0" y="0"/>
                </a:ln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502" name="" descr=""/>
          <p:cNvPicPr/>
          <p:nvPr/>
        </p:nvPicPr>
        <p:blipFill>
          <a:blip r:embed="rId1"/>
          <a:stretch/>
        </p:blipFill>
        <p:spPr>
          <a:xfrm>
            <a:off x="0" y="0"/>
            <a:ext cx="10696320" cy="7353360"/>
          </a:xfrm>
          <a:prstGeom prst="rect">
            <a:avLst/>
          </a:prstGeom>
          <a:noFill/>
          <a:ln w="0">
            <a:noFill/>
          </a:ln>
        </p:spPr>
      </p:pic>
      <p:pic>
        <p:nvPicPr>
          <p:cNvPr id="503" name="" descr=""/>
          <p:cNvPicPr/>
          <p:nvPr/>
        </p:nvPicPr>
        <p:blipFill>
          <a:blip r:embed="rId2"/>
          <a:stretch/>
        </p:blipFill>
        <p:spPr>
          <a:xfrm>
            <a:off x="0" y="0"/>
            <a:ext cx="10696320" cy="1002600"/>
          </a:xfrm>
          <a:prstGeom prst="rect">
            <a:avLst/>
          </a:prstGeom>
          <a:noFill/>
          <a:ln w="0">
            <a:noFill/>
          </a:ln>
        </p:spPr>
      </p:pic>
      <p:sp>
        <p:nvSpPr>
          <p:cNvPr id="504" name=""/>
          <p:cNvSpPr txBox="1"/>
          <p:nvPr/>
        </p:nvSpPr>
        <p:spPr>
          <a:xfrm>
            <a:off x="534960" y="188640"/>
            <a:ext cx="1648440" cy="349560"/>
          </a:xfrm>
          <a:prstGeom prst="rect">
            <a:avLst/>
          </a:prstGeom>
          <a:noFill/>
          <a:ln w="0">
            <a:noFill/>
          </a:ln>
        </p:spPr>
        <p:txBody>
          <a:bodyPr wrap="none" lIns="0" rIns="0" tIns="0" bIns="0" anchor="t">
            <a:spAutoFit/>
          </a:bodyPr>
          <a:p>
            <a:r>
              <a:rPr b="1" lang="en-US" sz="2370" strike="noStrike" u="none">
                <a:solidFill>
                  <a:srgbClr val="ffffff"/>
                </a:solidFill>
                <a:effectLst/>
                <a:uFillTx/>
                <a:latin typeface="DejaVuSans"/>
                <a:ea typeface="DejaVuSans"/>
              </a:rPr>
              <a:t>Oracle AC</a:t>
            </a:r>
            <a:endParaRPr b="0" lang="en-US" sz="2370" strike="noStrike" u="none">
              <a:solidFill>
                <a:srgbClr val="000000"/>
              </a:solidFill>
              <a:effectLst/>
              <a:uFillTx/>
              <a:latin typeface="Times New Roman"/>
            </a:endParaRPr>
          </a:p>
        </p:txBody>
      </p:sp>
      <p:sp>
        <p:nvSpPr>
          <p:cNvPr id="505" name=""/>
          <p:cNvSpPr txBox="1"/>
          <p:nvPr/>
        </p:nvSpPr>
        <p:spPr>
          <a:xfrm>
            <a:off x="2118240" y="178200"/>
            <a:ext cx="1802160" cy="378360"/>
          </a:xfrm>
          <a:prstGeom prst="rect">
            <a:avLst/>
          </a:prstGeom>
          <a:noFill/>
          <a:ln w="0">
            <a:noFill/>
          </a:ln>
        </p:spPr>
        <p:txBody>
          <a:bodyPr wrap="none" lIns="0" rIns="0" tIns="0" bIns="0" anchor="t">
            <a:spAutoFit/>
          </a:bodyPr>
          <a:p>
            <a:r>
              <a:rPr b="0" lang="zh-CN" sz="2370" strike="noStrike" u="none">
                <a:solidFill>
                  <a:srgbClr val="ffffff"/>
                </a:solidFill>
                <a:effectLst/>
                <a:uFillTx/>
                <a:latin typeface="WenQuanYiZenHei"/>
                <a:ea typeface="WenQuanYiZenHei"/>
              </a:rPr>
              <a:t>技术架构图解</a:t>
            </a:r>
            <a:endParaRPr b="0" lang="en-US" sz="2370" strike="noStrike" u="none">
              <a:solidFill>
                <a:srgbClr val="000000"/>
              </a:solidFill>
              <a:effectLst/>
              <a:uFillTx/>
              <a:latin typeface="Times New Roman"/>
            </a:endParaRPr>
          </a:p>
        </p:txBody>
      </p:sp>
      <p:sp>
        <p:nvSpPr>
          <p:cNvPr id="506" name=""/>
          <p:cNvSpPr txBox="1"/>
          <p:nvPr/>
        </p:nvSpPr>
        <p:spPr>
          <a:xfrm>
            <a:off x="534960" y="619560"/>
            <a:ext cx="196128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Oracle Application Continuity</a:t>
            </a:r>
            <a:endParaRPr b="0" lang="en-US" sz="1050" strike="noStrike" u="none">
              <a:solidFill>
                <a:srgbClr val="000000"/>
              </a:solidFill>
              <a:effectLst/>
              <a:uFillTx/>
              <a:latin typeface="Times New Roman"/>
            </a:endParaRPr>
          </a:p>
        </p:txBody>
      </p:sp>
      <p:sp>
        <p:nvSpPr>
          <p:cNvPr id="507" name=""/>
          <p:cNvSpPr/>
          <p:nvPr/>
        </p:nvSpPr>
        <p:spPr>
          <a:xfrm>
            <a:off x="534600" y="4679640"/>
            <a:ext cx="4713480" cy="902880"/>
          </a:xfrm>
          <a:custGeom>
            <a:avLst/>
            <a:gdLst/>
            <a:ahLst/>
            <a:rect l="0" t="0" r="r" b="b"/>
            <a:pathLst>
              <a:path w="13093" h="2508">
                <a:moveTo>
                  <a:pt x="0" y="2322"/>
                </a:moveTo>
                <a:lnTo>
                  <a:pt x="0" y="186"/>
                </a:lnTo>
                <a:cubicBezTo>
                  <a:pt x="0" y="173"/>
                  <a:pt x="1" y="161"/>
                  <a:pt x="4" y="149"/>
                </a:cubicBezTo>
                <a:cubicBezTo>
                  <a:pt x="6" y="137"/>
                  <a:pt x="10" y="126"/>
                  <a:pt x="14" y="114"/>
                </a:cubicBezTo>
                <a:cubicBezTo>
                  <a:pt x="19" y="103"/>
                  <a:pt x="25" y="92"/>
                  <a:pt x="31" y="82"/>
                </a:cubicBezTo>
                <a:cubicBezTo>
                  <a:pt x="38" y="72"/>
                  <a:pt x="46" y="63"/>
                  <a:pt x="55" y="54"/>
                </a:cubicBezTo>
                <a:cubicBezTo>
                  <a:pt x="63" y="46"/>
                  <a:pt x="73" y="38"/>
                  <a:pt x="83" y="31"/>
                </a:cubicBezTo>
                <a:cubicBezTo>
                  <a:pt x="93" y="24"/>
                  <a:pt x="104" y="19"/>
                  <a:pt x="115" y="14"/>
                </a:cubicBezTo>
                <a:cubicBezTo>
                  <a:pt x="126" y="9"/>
                  <a:pt x="138" y="6"/>
                  <a:pt x="150" y="3"/>
                </a:cubicBezTo>
                <a:cubicBezTo>
                  <a:pt x="162" y="1"/>
                  <a:pt x="174" y="0"/>
                  <a:pt x="186" y="0"/>
                </a:cubicBezTo>
                <a:lnTo>
                  <a:pt x="12908" y="0"/>
                </a:lnTo>
                <a:cubicBezTo>
                  <a:pt x="12920" y="0"/>
                  <a:pt x="12932" y="1"/>
                  <a:pt x="12944" y="3"/>
                </a:cubicBezTo>
                <a:cubicBezTo>
                  <a:pt x="12956" y="6"/>
                  <a:pt x="12967" y="9"/>
                  <a:pt x="12979" y="14"/>
                </a:cubicBezTo>
                <a:cubicBezTo>
                  <a:pt x="12990" y="19"/>
                  <a:pt x="13001" y="24"/>
                  <a:pt x="13011" y="31"/>
                </a:cubicBezTo>
                <a:cubicBezTo>
                  <a:pt x="13021" y="38"/>
                  <a:pt x="13030" y="46"/>
                  <a:pt x="13039" y="54"/>
                </a:cubicBezTo>
                <a:cubicBezTo>
                  <a:pt x="13048" y="63"/>
                  <a:pt x="13055" y="72"/>
                  <a:pt x="13062" y="82"/>
                </a:cubicBezTo>
                <a:cubicBezTo>
                  <a:pt x="13069" y="92"/>
                  <a:pt x="13074" y="103"/>
                  <a:pt x="13079" y="114"/>
                </a:cubicBezTo>
                <a:cubicBezTo>
                  <a:pt x="13084" y="126"/>
                  <a:pt x="13087" y="137"/>
                  <a:pt x="13090" y="149"/>
                </a:cubicBezTo>
                <a:cubicBezTo>
                  <a:pt x="13092" y="161"/>
                  <a:pt x="13093" y="173"/>
                  <a:pt x="13093" y="186"/>
                </a:cubicBezTo>
                <a:lnTo>
                  <a:pt x="13093" y="2322"/>
                </a:lnTo>
                <a:cubicBezTo>
                  <a:pt x="13093" y="2334"/>
                  <a:pt x="13092" y="2346"/>
                  <a:pt x="13090" y="2358"/>
                </a:cubicBezTo>
                <a:cubicBezTo>
                  <a:pt x="13087" y="2370"/>
                  <a:pt x="13084" y="2382"/>
                  <a:pt x="13079" y="2393"/>
                </a:cubicBezTo>
                <a:cubicBezTo>
                  <a:pt x="13074" y="2404"/>
                  <a:pt x="13069" y="2415"/>
                  <a:pt x="13062" y="2425"/>
                </a:cubicBezTo>
                <a:cubicBezTo>
                  <a:pt x="13055" y="2435"/>
                  <a:pt x="13048" y="2445"/>
                  <a:pt x="13039" y="2453"/>
                </a:cubicBezTo>
                <a:cubicBezTo>
                  <a:pt x="13030" y="2462"/>
                  <a:pt x="13021" y="2470"/>
                  <a:pt x="13011" y="2477"/>
                </a:cubicBezTo>
                <a:cubicBezTo>
                  <a:pt x="13001" y="2483"/>
                  <a:pt x="12990" y="2489"/>
                  <a:pt x="12979" y="2494"/>
                </a:cubicBezTo>
                <a:cubicBezTo>
                  <a:pt x="12967" y="2498"/>
                  <a:pt x="12956" y="2502"/>
                  <a:pt x="12944" y="2504"/>
                </a:cubicBezTo>
                <a:cubicBezTo>
                  <a:pt x="12932" y="2507"/>
                  <a:pt x="12920" y="2508"/>
                  <a:pt x="12908" y="2508"/>
                </a:cubicBezTo>
                <a:lnTo>
                  <a:pt x="186" y="2508"/>
                </a:lnTo>
                <a:cubicBezTo>
                  <a:pt x="174" y="2508"/>
                  <a:pt x="162" y="2507"/>
                  <a:pt x="150" y="2504"/>
                </a:cubicBezTo>
                <a:cubicBezTo>
                  <a:pt x="138" y="2502"/>
                  <a:pt x="126" y="2498"/>
                  <a:pt x="115" y="2494"/>
                </a:cubicBezTo>
                <a:cubicBezTo>
                  <a:pt x="104" y="2489"/>
                  <a:pt x="93" y="2483"/>
                  <a:pt x="83" y="2477"/>
                </a:cubicBezTo>
                <a:cubicBezTo>
                  <a:pt x="73" y="2470"/>
                  <a:pt x="63" y="2462"/>
                  <a:pt x="55" y="2453"/>
                </a:cubicBezTo>
                <a:cubicBezTo>
                  <a:pt x="46" y="2445"/>
                  <a:pt x="38" y="2435"/>
                  <a:pt x="31" y="2425"/>
                </a:cubicBezTo>
                <a:cubicBezTo>
                  <a:pt x="25" y="2415"/>
                  <a:pt x="19" y="2404"/>
                  <a:pt x="14" y="2393"/>
                </a:cubicBezTo>
                <a:cubicBezTo>
                  <a:pt x="10" y="2382"/>
                  <a:pt x="6" y="2370"/>
                  <a:pt x="4" y="2358"/>
                </a:cubicBezTo>
                <a:cubicBezTo>
                  <a:pt x="1" y="2346"/>
                  <a:pt x="0" y="2334"/>
                  <a:pt x="0" y="2322"/>
                </a:cubicBezTo>
                <a:close/>
              </a:path>
            </a:pathLst>
          </a:custGeom>
          <a:solidFill>
            <a:srgbClr val="ffffff">
              <a:alpha val="90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508" name="" descr=""/>
          <p:cNvPicPr/>
          <p:nvPr/>
        </p:nvPicPr>
        <p:blipFill>
          <a:blip r:embed="rId3"/>
          <a:stretch/>
        </p:blipFill>
        <p:spPr>
          <a:xfrm>
            <a:off x="668520" y="4855320"/>
            <a:ext cx="116640" cy="150120"/>
          </a:xfrm>
          <a:prstGeom prst="rect">
            <a:avLst/>
          </a:prstGeom>
          <a:noFill/>
          <a:ln w="0">
            <a:noFill/>
          </a:ln>
        </p:spPr>
      </p:pic>
      <p:sp>
        <p:nvSpPr>
          <p:cNvPr id="509" name=""/>
          <p:cNvSpPr txBox="1"/>
          <p:nvPr/>
        </p:nvSpPr>
        <p:spPr>
          <a:xfrm>
            <a:off x="2489760" y="614880"/>
            <a:ext cx="134172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的工作原理与技术架构</a:t>
            </a:r>
            <a:endParaRPr b="0" lang="en-US" sz="1050" strike="noStrike" u="none">
              <a:solidFill>
                <a:srgbClr val="000000"/>
              </a:solidFill>
              <a:effectLst/>
              <a:uFillTx/>
              <a:latin typeface="Times New Roman"/>
            </a:endParaRPr>
          </a:p>
        </p:txBody>
      </p:sp>
      <p:sp>
        <p:nvSpPr>
          <p:cNvPr id="510" name=""/>
          <p:cNvSpPr txBox="1"/>
          <p:nvPr/>
        </p:nvSpPr>
        <p:spPr>
          <a:xfrm>
            <a:off x="852480" y="4835880"/>
            <a:ext cx="1056960" cy="189360"/>
          </a:xfrm>
          <a:prstGeom prst="rect">
            <a:avLst/>
          </a:prstGeom>
          <a:noFill/>
          <a:ln w="0">
            <a:noFill/>
          </a:ln>
        </p:spPr>
        <p:txBody>
          <a:bodyPr wrap="none" lIns="0" rIns="0" tIns="0" bIns="0" anchor="t">
            <a:spAutoFit/>
          </a:bodyPr>
          <a:p>
            <a:r>
              <a:rPr b="0" lang="zh-CN" sz="1180" strike="noStrike" u="none">
                <a:solidFill>
                  <a:srgbClr val="1e3a8a"/>
                </a:solidFill>
                <a:effectLst/>
                <a:uFillTx/>
                <a:latin typeface="WenQuanYiZenHei"/>
                <a:ea typeface="WenQuanYiZenHei"/>
              </a:rPr>
              <a:t>请求捕获与重放</a:t>
            </a:r>
            <a:endParaRPr b="0" lang="en-US" sz="1180" strike="noStrike" u="none">
              <a:solidFill>
                <a:srgbClr val="000000"/>
              </a:solidFill>
              <a:effectLst/>
              <a:uFillTx/>
              <a:latin typeface="Times New Roman"/>
            </a:endParaRPr>
          </a:p>
        </p:txBody>
      </p:sp>
      <p:sp>
        <p:nvSpPr>
          <p:cNvPr id="511" name=""/>
          <p:cNvSpPr txBox="1"/>
          <p:nvPr/>
        </p:nvSpPr>
        <p:spPr>
          <a:xfrm>
            <a:off x="668520" y="5127120"/>
            <a:ext cx="223020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捕获并存储客户端请求的上下文信息，包括</a:t>
            </a:r>
            <a:endParaRPr b="0" lang="en-US" sz="920" strike="noStrike" u="none">
              <a:solidFill>
                <a:srgbClr val="000000"/>
              </a:solidFill>
              <a:effectLst/>
              <a:uFillTx/>
              <a:latin typeface="Times New Roman"/>
            </a:endParaRPr>
          </a:p>
        </p:txBody>
      </p:sp>
      <p:sp>
        <p:nvSpPr>
          <p:cNvPr id="512" name=""/>
          <p:cNvSpPr txBox="1"/>
          <p:nvPr/>
        </p:nvSpPr>
        <p:spPr>
          <a:xfrm>
            <a:off x="2891520" y="5131080"/>
            <a:ext cx="232920" cy="136080"/>
          </a:xfrm>
          <a:prstGeom prst="rect">
            <a:avLst/>
          </a:prstGeom>
          <a:noFill/>
          <a:ln w="0">
            <a:noFill/>
          </a:ln>
        </p:spPr>
        <p:txBody>
          <a:bodyPr wrap="none" lIns="0" rIns="0" tIns="0" bIns="0" anchor="t">
            <a:spAutoFit/>
          </a:bodyPr>
          <a:p>
            <a:r>
              <a:rPr b="0" lang="en-US" sz="920" strike="noStrike" u="none">
                <a:solidFill>
                  <a:srgbClr val="374151"/>
                </a:solidFill>
                <a:effectLst/>
                <a:uFillTx/>
                <a:latin typeface="DejaVuSans"/>
                <a:ea typeface="DejaVuSans"/>
              </a:rPr>
              <a:t>SQL</a:t>
            </a:r>
            <a:endParaRPr b="0" lang="en-US" sz="920" strike="noStrike" u="none">
              <a:solidFill>
                <a:srgbClr val="000000"/>
              </a:solidFill>
              <a:effectLst/>
              <a:uFillTx/>
              <a:latin typeface="Times New Roman"/>
            </a:endParaRPr>
          </a:p>
        </p:txBody>
      </p:sp>
      <p:sp>
        <p:nvSpPr>
          <p:cNvPr id="513" name=""/>
          <p:cNvSpPr txBox="1"/>
          <p:nvPr/>
        </p:nvSpPr>
        <p:spPr>
          <a:xfrm>
            <a:off x="3123000" y="5127120"/>
            <a:ext cx="199548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语句、绑定变量和会话状态。故障发生</a:t>
            </a:r>
            <a:endParaRPr b="0" lang="en-US" sz="920" strike="noStrike" u="none">
              <a:solidFill>
                <a:srgbClr val="000000"/>
              </a:solidFill>
              <a:effectLst/>
              <a:uFillTx/>
              <a:latin typeface="Times New Roman"/>
            </a:endParaRPr>
          </a:p>
        </p:txBody>
      </p:sp>
      <p:sp>
        <p:nvSpPr>
          <p:cNvPr id="514" name=""/>
          <p:cNvSpPr/>
          <p:nvPr/>
        </p:nvSpPr>
        <p:spPr>
          <a:xfrm>
            <a:off x="5448240" y="4679640"/>
            <a:ext cx="4713840" cy="902880"/>
          </a:xfrm>
          <a:custGeom>
            <a:avLst/>
            <a:gdLst/>
            <a:ahLst/>
            <a:rect l="0" t="0" r="r" b="b"/>
            <a:pathLst>
              <a:path w="13094" h="2508">
                <a:moveTo>
                  <a:pt x="0" y="2322"/>
                </a:moveTo>
                <a:lnTo>
                  <a:pt x="0" y="186"/>
                </a:lnTo>
                <a:cubicBezTo>
                  <a:pt x="0" y="173"/>
                  <a:pt x="2" y="161"/>
                  <a:pt x="4" y="149"/>
                </a:cubicBezTo>
                <a:cubicBezTo>
                  <a:pt x="6" y="137"/>
                  <a:pt x="10" y="126"/>
                  <a:pt x="15" y="114"/>
                </a:cubicBezTo>
                <a:cubicBezTo>
                  <a:pt x="19" y="103"/>
                  <a:pt x="25" y="92"/>
                  <a:pt x="32" y="82"/>
                </a:cubicBezTo>
                <a:cubicBezTo>
                  <a:pt x="38" y="72"/>
                  <a:pt x="46" y="63"/>
                  <a:pt x="55" y="54"/>
                </a:cubicBezTo>
                <a:cubicBezTo>
                  <a:pt x="63" y="46"/>
                  <a:pt x="73" y="38"/>
                  <a:pt x="83" y="31"/>
                </a:cubicBezTo>
                <a:cubicBezTo>
                  <a:pt x="93" y="24"/>
                  <a:pt x="104" y="19"/>
                  <a:pt x="115" y="14"/>
                </a:cubicBezTo>
                <a:cubicBezTo>
                  <a:pt x="126" y="9"/>
                  <a:pt x="138" y="6"/>
                  <a:pt x="150" y="3"/>
                </a:cubicBezTo>
                <a:cubicBezTo>
                  <a:pt x="162" y="1"/>
                  <a:pt x="174" y="0"/>
                  <a:pt x="186" y="0"/>
                </a:cubicBezTo>
                <a:lnTo>
                  <a:pt x="12908" y="0"/>
                </a:lnTo>
                <a:cubicBezTo>
                  <a:pt x="12920" y="0"/>
                  <a:pt x="12932" y="1"/>
                  <a:pt x="12944" y="3"/>
                </a:cubicBezTo>
                <a:cubicBezTo>
                  <a:pt x="12956" y="6"/>
                  <a:pt x="12968" y="9"/>
                  <a:pt x="12979" y="14"/>
                </a:cubicBezTo>
                <a:cubicBezTo>
                  <a:pt x="12990" y="19"/>
                  <a:pt x="13001" y="24"/>
                  <a:pt x="13011" y="31"/>
                </a:cubicBezTo>
                <a:cubicBezTo>
                  <a:pt x="13021" y="38"/>
                  <a:pt x="13031" y="46"/>
                  <a:pt x="13039" y="54"/>
                </a:cubicBezTo>
                <a:cubicBezTo>
                  <a:pt x="13048" y="63"/>
                  <a:pt x="13055" y="72"/>
                  <a:pt x="13062" y="82"/>
                </a:cubicBezTo>
                <a:cubicBezTo>
                  <a:pt x="13069" y="92"/>
                  <a:pt x="13075" y="103"/>
                  <a:pt x="13079" y="114"/>
                </a:cubicBezTo>
                <a:cubicBezTo>
                  <a:pt x="13084" y="126"/>
                  <a:pt x="13088" y="137"/>
                  <a:pt x="13090" y="149"/>
                </a:cubicBezTo>
                <a:cubicBezTo>
                  <a:pt x="13092" y="161"/>
                  <a:pt x="13094" y="173"/>
                  <a:pt x="13094" y="186"/>
                </a:cubicBezTo>
                <a:lnTo>
                  <a:pt x="13094" y="2322"/>
                </a:lnTo>
                <a:cubicBezTo>
                  <a:pt x="13094" y="2334"/>
                  <a:pt x="13092" y="2346"/>
                  <a:pt x="13090" y="2358"/>
                </a:cubicBezTo>
                <a:cubicBezTo>
                  <a:pt x="13088" y="2370"/>
                  <a:pt x="13084" y="2382"/>
                  <a:pt x="13079" y="2393"/>
                </a:cubicBezTo>
                <a:cubicBezTo>
                  <a:pt x="13075" y="2404"/>
                  <a:pt x="13069" y="2415"/>
                  <a:pt x="13062" y="2425"/>
                </a:cubicBezTo>
                <a:cubicBezTo>
                  <a:pt x="13055" y="2435"/>
                  <a:pt x="13048" y="2445"/>
                  <a:pt x="13039" y="2453"/>
                </a:cubicBezTo>
                <a:cubicBezTo>
                  <a:pt x="13031" y="2462"/>
                  <a:pt x="13021" y="2470"/>
                  <a:pt x="13011" y="2477"/>
                </a:cubicBezTo>
                <a:cubicBezTo>
                  <a:pt x="13001" y="2483"/>
                  <a:pt x="12990" y="2489"/>
                  <a:pt x="12979" y="2494"/>
                </a:cubicBezTo>
                <a:cubicBezTo>
                  <a:pt x="12968" y="2498"/>
                  <a:pt x="12956" y="2502"/>
                  <a:pt x="12944" y="2504"/>
                </a:cubicBezTo>
                <a:cubicBezTo>
                  <a:pt x="12932" y="2507"/>
                  <a:pt x="12920" y="2508"/>
                  <a:pt x="12908" y="2508"/>
                </a:cubicBezTo>
                <a:lnTo>
                  <a:pt x="186" y="2508"/>
                </a:lnTo>
                <a:cubicBezTo>
                  <a:pt x="174" y="2508"/>
                  <a:pt x="162" y="2507"/>
                  <a:pt x="150" y="2504"/>
                </a:cubicBezTo>
                <a:cubicBezTo>
                  <a:pt x="138" y="2502"/>
                  <a:pt x="126" y="2498"/>
                  <a:pt x="115" y="2494"/>
                </a:cubicBezTo>
                <a:cubicBezTo>
                  <a:pt x="104" y="2489"/>
                  <a:pt x="93" y="2483"/>
                  <a:pt x="83" y="2477"/>
                </a:cubicBezTo>
                <a:cubicBezTo>
                  <a:pt x="73" y="2470"/>
                  <a:pt x="63" y="2462"/>
                  <a:pt x="55" y="2453"/>
                </a:cubicBezTo>
                <a:cubicBezTo>
                  <a:pt x="46" y="2445"/>
                  <a:pt x="38" y="2435"/>
                  <a:pt x="32" y="2425"/>
                </a:cubicBezTo>
                <a:cubicBezTo>
                  <a:pt x="25" y="2415"/>
                  <a:pt x="19" y="2404"/>
                  <a:pt x="15" y="2393"/>
                </a:cubicBezTo>
                <a:cubicBezTo>
                  <a:pt x="10" y="2382"/>
                  <a:pt x="6" y="2370"/>
                  <a:pt x="4" y="2358"/>
                </a:cubicBezTo>
                <a:cubicBezTo>
                  <a:pt x="2" y="2346"/>
                  <a:pt x="0" y="2334"/>
                  <a:pt x="0" y="2322"/>
                </a:cubicBezTo>
                <a:close/>
              </a:path>
            </a:pathLst>
          </a:custGeom>
          <a:solidFill>
            <a:srgbClr val="ffffff">
              <a:alpha val="90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515" name="" descr=""/>
          <p:cNvPicPr/>
          <p:nvPr/>
        </p:nvPicPr>
        <p:blipFill>
          <a:blip r:embed="rId4"/>
          <a:stretch/>
        </p:blipFill>
        <p:spPr>
          <a:xfrm>
            <a:off x="5582160" y="4855320"/>
            <a:ext cx="150120" cy="150120"/>
          </a:xfrm>
          <a:prstGeom prst="rect">
            <a:avLst/>
          </a:prstGeom>
          <a:noFill/>
          <a:ln w="0">
            <a:noFill/>
          </a:ln>
        </p:spPr>
      </p:pic>
      <p:sp>
        <p:nvSpPr>
          <p:cNvPr id="516" name=""/>
          <p:cNvSpPr txBox="1"/>
          <p:nvPr/>
        </p:nvSpPr>
        <p:spPr>
          <a:xfrm>
            <a:off x="668520" y="5294160"/>
            <a:ext cx="211284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时自动重放这些请求，确保业务连续性。</a:t>
            </a:r>
            <a:endParaRPr b="0" lang="en-US" sz="920" strike="noStrike" u="none">
              <a:solidFill>
                <a:srgbClr val="000000"/>
              </a:solidFill>
              <a:effectLst/>
              <a:uFillTx/>
              <a:latin typeface="Times New Roman"/>
            </a:endParaRPr>
          </a:p>
        </p:txBody>
      </p:sp>
      <p:sp>
        <p:nvSpPr>
          <p:cNvPr id="517" name=""/>
          <p:cNvSpPr txBox="1"/>
          <p:nvPr/>
        </p:nvSpPr>
        <p:spPr>
          <a:xfrm>
            <a:off x="5799600" y="4835880"/>
            <a:ext cx="1056960" cy="189360"/>
          </a:xfrm>
          <a:prstGeom prst="rect">
            <a:avLst/>
          </a:prstGeom>
          <a:noFill/>
          <a:ln w="0">
            <a:noFill/>
          </a:ln>
        </p:spPr>
        <p:txBody>
          <a:bodyPr wrap="none" lIns="0" rIns="0" tIns="0" bIns="0" anchor="t">
            <a:spAutoFit/>
          </a:bodyPr>
          <a:p>
            <a:r>
              <a:rPr b="0" lang="zh-CN" sz="1180" strike="noStrike" u="none">
                <a:solidFill>
                  <a:srgbClr val="1e3a8a"/>
                </a:solidFill>
                <a:effectLst/>
                <a:uFillTx/>
                <a:latin typeface="WenQuanYiZenHei"/>
                <a:ea typeface="WenQuanYiZenHei"/>
              </a:rPr>
              <a:t>事务幂等性保证</a:t>
            </a:r>
            <a:endParaRPr b="0" lang="en-US" sz="1180" strike="noStrike" u="none">
              <a:solidFill>
                <a:srgbClr val="000000"/>
              </a:solidFill>
              <a:effectLst/>
              <a:uFillTx/>
              <a:latin typeface="Times New Roman"/>
            </a:endParaRPr>
          </a:p>
        </p:txBody>
      </p:sp>
      <p:sp>
        <p:nvSpPr>
          <p:cNvPr id="518" name=""/>
          <p:cNvSpPr txBox="1"/>
          <p:nvPr/>
        </p:nvSpPr>
        <p:spPr>
          <a:xfrm>
            <a:off x="5582160" y="5127120"/>
            <a:ext cx="70488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使用全局事务</a:t>
            </a:r>
            <a:endParaRPr b="0" lang="en-US" sz="920" strike="noStrike" u="none">
              <a:solidFill>
                <a:srgbClr val="000000"/>
              </a:solidFill>
              <a:effectLst/>
              <a:uFillTx/>
              <a:latin typeface="Times New Roman"/>
            </a:endParaRPr>
          </a:p>
        </p:txBody>
      </p:sp>
      <p:sp>
        <p:nvSpPr>
          <p:cNvPr id="519" name=""/>
          <p:cNvSpPr txBox="1"/>
          <p:nvPr/>
        </p:nvSpPr>
        <p:spPr>
          <a:xfrm>
            <a:off x="6284160" y="5131080"/>
            <a:ext cx="125640" cy="136080"/>
          </a:xfrm>
          <a:prstGeom prst="rect">
            <a:avLst/>
          </a:prstGeom>
          <a:noFill/>
          <a:ln w="0">
            <a:noFill/>
          </a:ln>
        </p:spPr>
        <p:txBody>
          <a:bodyPr wrap="none" lIns="0" rIns="0" tIns="0" bIns="0" anchor="t">
            <a:spAutoFit/>
          </a:bodyPr>
          <a:p>
            <a:r>
              <a:rPr b="0" lang="en-US" sz="920" strike="noStrike" u="none">
                <a:solidFill>
                  <a:srgbClr val="374151"/>
                </a:solidFill>
                <a:effectLst/>
                <a:uFillTx/>
                <a:latin typeface="DejaVuSans"/>
                <a:ea typeface="DejaVuSans"/>
              </a:rPr>
              <a:t>ID</a:t>
            </a:r>
            <a:endParaRPr b="0" lang="en-US" sz="920" strike="noStrike" u="none">
              <a:solidFill>
                <a:srgbClr val="000000"/>
              </a:solidFill>
              <a:effectLst/>
              <a:uFillTx/>
              <a:latin typeface="Times New Roman"/>
            </a:endParaRPr>
          </a:p>
        </p:txBody>
      </p:sp>
      <p:sp>
        <p:nvSpPr>
          <p:cNvPr id="520" name=""/>
          <p:cNvSpPr txBox="1"/>
          <p:nvPr/>
        </p:nvSpPr>
        <p:spPr>
          <a:xfrm>
            <a:off x="6408720" y="5127120"/>
            <a:ext cx="293436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和检查点机制，确保每个事务只执行一次，通过</a:t>
            </a:r>
            <a:r>
              <a:rPr b="0" lang="zh-CN" sz="920" strike="noStrike" u="none">
                <a:solidFill>
                  <a:srgbClr val="f5a623"/>
                </a:solidFill>
                <a:effectLst/>
                <a:uFillTx/>
                <a:latin typeface="WenQuanYiZenHei"/>
                <a:ea typeface="WenQuanYiZenHei"/>
              </a:rPr>
              <a:t>事务卫士</a:t>
            </a:r>
            <a:endParaRPr b="0" lang="en-US" sz="920" strike="noStrike" u="none">
              <a:solidFill>
                <a:srgbClr val="000000"/>
              </a:solidFill>
              <a:effectLst/>
              <a:uFillTx/>
              <a:latin typeface="Times New Roman"/>
            </a:endParaRPr>
          </a:p>
        </p:txBody>
      </p:sp>
      <p:sp>
        <p:nvSpPr>
          <p:cNvPr id="521" name=""/>
          <p:cNvSpPr txBox="1"/>
          <p:nvPr/>
        </p:nvSpPr>
        <p:spPr>
          <a:xfrm>
            <a:off x="5582160" y="5298120"/>
            <a:ext cx="1177920" cy="136080"/>
          </a:xfrm>
          <a:prstGeom prst="rect">
            <a:avLst/>
          </a:prstGeom>
          <a:noFill/>
          <a:ln w="0">
            <a:noFill/>
          </a:ln>
        </p:spPr>
        <p:txBody>
          <a:bodyPr wrap="none" lIns="0" rIns="0" tIns="0" bIns="0" anchor="t">
            <a:spAutoFit/>
          </a:bodyPr>
          <a:p>
            <a:r>
              <a:rPr b="0" lang="en-US" sz="920" strike="noStrike" u="none">
                <a:solidFill>
                  <a:srgbClr val="f5a623"/>
                </a:solidFill>
                <a:effectLst/>
                <a:uFillTx/>
                <a:latin typeface="DejaVuSans"/>
                <a:ea typeface="DejaVuSans"/>
              </a:rPr>
              <a:t>(Transaction Guard)</a:t>
            </a:r>
            <a:endParaRPr b="0" lang="en-US" sz="920" strike="noStrike" u="none">
              <a:solidFill>
                <a:srgbClr val="000000"/>
              </a:solidFill>
              <a:effectLst/>
              <a:uFillTx/>
              <a:latin typeface="Times New Roman"/>
            </a:endParaRPr>
          </a:p>
        </p:txBody>
      </p:sp>
      <p:sp>
        <p:nvSpPr>
          <p:cNvPr id="522" name=""/>
          <p:cNvSpPr txBox="1"/>
          <p:nvPr/>
        </p:nvSpPr>
        <p:spPr>
          <a:xfrm>
            <a:off x="6737040" y="5294160"/>
            <a:ext cx="23544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实现</a:t>
            </a:r>
            <a:endParaRPr b="0" lang="en-US" sz="920" strike="noStrike" u="none">
              <a:solidFill>
                <a:srgbClr val="000000"/>
              </a:solidFill>
              <a:effectLst/>
              <a:uFillTx/>
              <a:latin typeface="Times New Roman"/>
            </a:endParaRPr>
          </a:p>
        </p:txBody>
      </p:sp>
      <p:sp>
        <p:nvSpPr>
          <p:cNvPr id="523" name=""/>
          <p:cNvSpPr txBox="1"/>
          <p:nvPr/>
        </p:nvSpPr>
        <p:spPr>
          <a:xfrm>
            <a:off x="6971040" y="5298120"/>
            <a:ext cx="116640" cy="136080"/>
          </a:xfrm>
          <a:prstGeom prst="rect">
            <a:avLst/>
          </a:prstGeom>
          <a:noFill/>
          <a:ln w="0">
            <a:noFill/>
          </a:ln>
        </p:spPr>
        <p:txBody>
          <a:bodyPr wrap="none" lIns="0" rIns="0" tIns="0" bIns="0" anchor="t">
            <a:spAutoFit/>
          </a:bodyPr>
          <a:p>
            <a:r>
              <a:rPr b="0" lang="en-US" sz="920" strike="noStrike" u="none">
                <a:solidFill>
                  <a:srgbClr val="374151"/>
                </a:solidFill>
                <a:effectLst/>
                <a:uFillTx/>
                <a:latin typeface="DejaVuSans"/>
                <a:ea typeface="DejaVuSans"/>
              </a:rPr>
              <a:t>"</a:t>
            </a:r>
            <a:endParaRPr b="0" lang="en-US" sz="920" strike="noStrike" u="none">
              <a:solidFill>
                <a:srgbClr val="000000"/>
              </a:solidFill>
              <a:effectLst/>
              <a:uFillTx/>
              <a:latin typeface="Times New Roman"/>
            </a:endParaRPr>
          </a:p>
        </p:txBody>
      </p:sp>
      <p:sp>
        <p:nvSpPr>
          <p:cNvPr id="524" name=""/>
          <p:cNvSpPr txBox="1"/>
          <p:nvPr/>
        </p:nvSpPr>
        <p:spPr>
          <a:xfrm>
            <a:off x="7024680" y="5294160"/>
            <a:ext cx="47016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精确一次</a:t>
            </a:r>
            <a:endParaRPr b="0" lang="en-US" sz="920" strike="noStrike" u="none">
              <a:solidFill>
                <a:srgbClr val="000000"/>
              </a:solidFill>
              <a:effectLst/>
              <a:uFillTx/>
              <a:latin typeface="Times New Roman"/>
            </a:endParaRPr>
          </a:p>
        </p:txBody>
      </p:sp>
      <p:sp>
        <p:nvSpPr>
          <p:cNvPr id="525" name=""/>
          <p:cNvSpPr txBox="1"/>
          <p:nvPr/>
        </p:nvSpPr>
        <p:spPr>
          <a:xfrm>
            <a:off x="7492680" y="5298120"/>
            <a:ext cx="116640" cy="136080"/>
          </a:xfrm>
          <a:prstGeom prst="rect">
            <a:avLst/>
          </a:prstGeom>
          <a:noFill/>
          <a:ln w="0">
            <a:noFill/>
          </a:ln>
        </p:spPr>
        <p:txBody>
          <a:bodyPr wrap="none" lIns="0" rIns="0" tIns="0" bIns="0" anchor="t">
            <a:spAutoFit/>
          </a:bodyPr>
          <a:p>
            <a:r>
              <a:rPr b="0" lang="en-US" sz="920" strike="noStrike" u="none">
                <a:solidFill>
                  <a:srgbClr val="374151"/>
                </a:solidFill>
                <a:effectLst/>
                <a:uFillTx/>
                <a:latin typeface="DejaVuSans"/>
                <a:ea typeface="DejaVuSans"/>
              </a:rPr>
              <a:t>"</a:t>
            </a:r>
            <a:endParaRPr b="0" lang="en-US" sz="920" strike="noStrike" u="none">
              <a:solidFill>
                <a:srgbClr val="000000"/>
              </a:solidFill>
              <a:effectLst/>
              <a:uFillTx/>
              <a:latin typeface="Times New Roman"/>
            </a:endParaRPr>
          </a:p>
        </p:txBody>
      </p:sp>
      <p:sp>
        <p:nvSpPr>
          <p:cNvPr id="526" name=""/>
          <p:cNvSpPr/>
          <p:nvPr/>
        </p:nvSpPr>
        <p:spPr>
          <a:xfrm>
            <a:off x="534600" y="5782680"/>
            <a:ext cx="4713480" cy="902880"/>
          </a:xfrm>
          <a:custGeom>
            <a:avLst/>
            <a:gdLst/>
            <a:ahLst/>
            <a:rect l="0" t="0" r="r" b="b"/>
            <a:pathLst>
              <a:path w="13093" h="2508">
                <a:moveTo>
                  <a:pt x="0" y="2322"/>
                </a:moveTo>
                <a:lnTo>
                  <a:pt x="0" y="186"/>
                </a:lnTo>
                <a:cubicBezTo>
                  <a:pt x="0" y="173"/>
                  <a:pt x="1" y="161"/>
                  <a:pt x="4" y="149"/>
                </a:cubicBezTo>
                <a:cubicBezTo>
                  <a:pt x="6" y="137"/>
                  <a:pt x="10" y="126"/>
                  <a:pt x="14" y="115"/>
                </a:cubicBezTo>
                <a:cubicBezTo>
                  <a:pt x="19" y="103"/>
                  <a:pt x="25" y="93"/>
                  <a:pt x="31" y="82"/>
                </a:cubicBezTo>
                <a:cubicBezTo>
                  <a:pt x="38" y="72"/>
                  <a:pt x="46" y="63"/>
                  <a:pt x="55" y="54"/>
                </a:cubicBezTo>
                <a:cubicBezTo>
                  <a:pt x="63" y="46"/>
                  <a:pt x="73" y="38"/>
                  <a:pt x="83" y="31"/>
                </a:cubicBezTo>
                <a:cubicBezTo>
                  <a:pt x="93" y="24"/>
                  <a:pt x="104" y="19"/>
                  <a:pt x="115" y="14"/>
                </a:cubicBezTo>
                <a:cubicBezTo>
                  <a:pt x="126" y="9"/>
                  <a:pt x="138" y="6"/>
                  <a:pt x="150" y="4"/>
                </a:cubicBezTo>
                <a:cubicBezTo>
                  <a:pt x="162" y="1"/>
                  <a:pt x="174" y="0"/>
                  <a:pt x="186" y="0"/>
                </a:cubicBezTo>
                <a:lnTo>
                  <a:pt x="12908" y="0"/>
                </a:lnTo>
                <a:cubicBezTo>
                  <a:pt x="12920" y="0"/>
                  <a:pt x="12932" y="1"/>
                  <a:pt x="12944" y="4"/>
                </a:cubicBezTo>
                <a:cubicBezTo>
                  <a:pt x="12956" y="6"/>
                  <a:pt x="12967" y="9"/>
                  <a:pt x="12979" y="14"/>
                </a:cubicBezTo>
                <a:cubicBezTo>
                  <a:pt x="12990" y="19"/>
                  <a:pt x="13001" y="24"/>
                  <a:pt x="13011" y="31"/>
                </a:cubicBezTo>
                <a:cubicBezTo>
                  <a:pt x="13021" y="38"/>
                  <a:pt x="13030" y="46"/>
                  <a:pt x="13039" y="54"/>
                </a:cubicBezTo>
                <a:cubicBezTo>
                  <a:pt x="13048" y="63"/>
                  <a:pt x="13055" y="72"/>
                  <a:pt x="13062" y="82"/>
                </a:cubicBezTo>
                <a:cubicBezTo>
                  <a:pt x="13069" y="93"/>
                  <a:pt x="13074" y="103"/>
                  <a:pt x="13079" y="115"/>
                </a:cubicBezTo>
                <a:cubicBezTo>
                  <a:pt x="13084" y="126"/>
                  <a:pt x="13087" y="137"/>
                  <a:pt x="13090" y="149"/>
                </a:cubicBezTo>
                <a:cubicBezTo>
                  <a:pt x="13092" y="161"/>
                  <a:pt x="13093" y="173"/>
                  <a:pt x="13093" y="186"/>
                </a:cubicBezTo>
                <a:lnTo>
                  <a:pt x="13093" y="2322"/>
                </a:lnTo>
                <a:cubicBezTo>
                  <a:pt x="13093" y="2334"/>
                  <a:pt x="13092" y="2347"/>
                  <a:pt x="13090" y="2358"/>
                </a:cubicBezTo>
                <a:cubicBezTo>
                  <a:pt x="13087" y="2370"/>
                  <a:pt x="13084" y="2382"/>
                  <a:pt x="13079" y="2393"/>
                </a:cubicBezTo>
                <a:cubicBezTo>
                  <a:pt x="13074" y="2405"/>
                  <a:pt x="13069" y="2415"/>
                  <a:pt x="13062" y="2425"/>
                </a:cubicBezTo>
                <a:cubicBezTo>
                  <a:pt x="13055" y="2436"/>
                  <a:pt x="13048" y="2445"/>
                  <a:pt x="13039" y="2454"/>
                </a:cubicBezTo>
                <a:cubicBezTo>
                  <a:pt x="13030" y="2462"/>
                  <a:pt x="13021" y="2470"/>
                  <a:pt x="13011" y="2477"/>
                </a:cubicBezTo>
                <a:cubicBezTo>
                  <a:pt x="13001" y="2483"/>
                  <a:pt x="12990" y="2489"/>
                  <a:pt x="12979" y="2494"/>
                </a:cubicBezTo>
                <a:cubicBezTo>
                  <a:pt x="12967" y="2498"/>
                  <a:pt x="12956" y="2502"/>
                  <a:pt x="12944" y="2504"/>
                </a:cubicBezTo>
                <a:cubicBezTo>
                  <a:pt x="12932" y="2507"/>
                  <a:pt x="12920" y="2508"/>
                  <a:pt x="12908" y="2508"/>
                </a:cubicBezTo>
                <a:lnTo>
                  <a:pt x="186" y="2508"/>
                </a:lnTo>
                <a:cubicBezTo>
                  <a:pt x="174" y="2508"/>
                  <a:pt x="162" y="2507"/>
                  <a:pt x="150" y="2504"/>
                </a:cubicBezTo>
                <a:cubicBezTo>
                  <a:pt x="138" y="2502"/>
                  <a:pt x="126" y="2498"/>
                  <a:pt x="115" y="2494"/>
                </a:cubicBezTo>
                <a:cubicBezTo>
                  <a:pt x="104" y="2489"/>
                  <a:pt x="93" y="2483"/>
                  <a:pt x="83" y="2477"/>
                </a:cubicBezTo>
                <a:cubicBezTo>
                  <a:pt x="73" y="2470"/>
                  <a:pt x="63" y="2462"/>
                  <a:pt x="55" y="2454"/>
                </a:cubicBezTo>
                <a:cubicBezTo>
                  <a:pt x="46" y="2445"/>
                  <a:pt x="38" y="2436"/>
                  <a:pt x="31" y="2425"/>
                </a:cubicBezTo>
                <a:cubicBezTo>
                  <a:pt x="25" y="2415"/>
                  <a:pt x="19" y="2405"/>
                  <a:pt x="14" y="2393"/>
                </a:cubicBezTo>
                <a:cubicBezTo>
                  <a:pt x="10" y="2382"/>
                  <a:pt x="6" y="2370"/>
                  <a:pt x="4" y="2358"/>
                </a:cubicBezTo>
                <a:cubicBezTo>
                  <a:pt x="1" y="2347"/>
                  <a:pt x="0" y="2334"/>
                  <a:pt x="0" y="2322"/>
                </a:cubicBezTo>
                <a:close/>
              </a:path>
            </a:pathLst>
          </a:custGeom>
          <a:solidFill>
            <a:srgbClr val="ffffff">
              <a:alpha val="90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527" name="" descr=""/>
          <p:cNvPicPr/>
          <p:nvPr/>
        </p:nvPicPr>
        <p:blipFill>
          <a:blip r:embed="rId5"/>
          <a:stretch/>
        </p:blipFill>
        <p:spPr>
          <a:xfrm>
            <a:off x="668520" y="5958360"/>
            <a:ext cx="116640" cy="150120"/>
          </a:xfrm>
          <a:prstGeom prst="rect">
            <a:avLst/>
          </a:prstGeom>
          <a:noFill/>
          <a:ln w="0">
            <a:noFill/>
          </a:ln>
        </p:spPr>
      </p:pic>
      <p:sp>
        <p:nvSpPr>
          <p:cNvPr id="528" name=""/>
          <p:cNvSpPr txBox="1"/>
          <p:nvPr/>
        </p:nvSpPr>
        <p:spPr>
          <a:xfrm>
            <a:off x="7546680" y="5294160"/>
            <a:ext cx="117432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语义，避免重复处理。</a:t>
            </a:r>
            <a:endParaRPr b="0" lang="en-US" sz="920" strike="noStrike" u="none">
              <a:solidFill>
                <a:srgbClr val="000000"/>
              </a:solidFill>
              <a:effectLst/>
              <a:uFillTx/>
              <a:latin typeface="Times New Roman"/>
            </a:endParaRPr>
          </a:p>
        </p:txBody>
      </p:sp>
      <p:sp>
        <p:nvSpPr>
          <p:cNvPr id="529" name=""/>
          <p:cNvSpPr txBox="1"/>
          <p:nvPr/>
        </p:nvSpPr>
        <p:spPr>
          <a:xfrm>
            <a:off x="852480" y="5938920"/>
            <a:ext cx="906120" cy="189360"/>
          </a:xfrm>
          <a:prstGeom prst="rect">
            <a:avLst/>
          </a:prstGeom>
          <a:noFill/>
          <a:ln w="0">
            <a:noFill/>
          </a:ln>
        </p:spPr>
        <p:txBody>
          <a:bodyPr wrap="none" lIns="0" rIns="0" tIns="0" bIns="0" anchor="t">
            <a:spAutoFit/>
          </a:bodyPr>
          <a:p>
            <a:r>
              <a:rPr b="0" lang="zh-CN" sz="1180" strike="noStrike" u="none">
                <a:solidFill>
                  <a:srgbClr val="1e3a8a"/>
                </a:solidFill>
                <a:effectLst/>
                <a:uFillTx/>
                <a:latin typeface="WenQuanYiZenHei"/>
                <a:ea typeface="WenQuanYiZenHei"/>
              </a:rPr>
              <a:t>快速故障检测</a:t>
            </a:r>
            <a:endParaRPr b="0" lang="en-US" sz="1180" strike="noStrike" u="none">
              <a:solidFill>
                <a:srgbClr val="000000"/>
              </a:solidFill>
              <a:effectLst/>
              <a:uFillTx/>
              <a:latin typeface="Times New Roman"/>
            </a:endParaRPr>
          </a:p>
        </p:txBody>
      </p:sp>
      <p:sp>
        <p:nvSpPr>
          <p:cNvPr id="530" name=""/>
          <p:cNvSpPr txBox="1"/>
          <p:nvPr/>
        </p:nvSpPr>
        <p:spPr>
          <a:xfrm>
            <a:off x="668520" y="6230160"/>
            <a:ext cx="11808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与</a:t>
            </a:r>
            <a:endParaRPr b="0" lang="en-US" sz="920" strike="noStrike" u="none">
              <a:solidFill>
                <a:srgbClr val="000000"/>
              </a:solidFill>
              <a:effectLst/>
              <a:uFillTx/>
              <a:latin typeface="Times New Roman"/>
            </a:endParaRPr>
          </a:p>
        </p:txBody>
      </p:sp>
      <p:sp>
        <p:nvSpPr>
          <p:cNvPr id="531" name=""/>
          <p:cNvSpPr txBox="1"/>
          <p:nvPr/>
        </p:nvSpPr>
        <p:spPr>
          <a:xfrm>
            <a:off x="785520" y="6234120"/>
            <a:ext cx="1977840" cy="136080"/>
          </a:xfrm>
          <a:prstGeom prst="rect">
            <a:avLst/>
          </a:prstGeom>
          <a:noFill/>
          <a:ln w="0">
            <a:noFill/>
          </a:ln>
        </p:spPr>
        <p:txBody>
          <a:bodyPr wrap="none" lIns="0" rIns="0" tIns="0" bIns="0" anchor="t">
            <a:spAutoFit/>
          </a:bodyPr>
          <a:p>
            <a:r>
              <a:rPr b="0" lang="en-US" sz="920" strike="noStrike" u="none">
                <a:solidFill>
                  <a:srgbClr val="374151"/>
                </a:solidFill>
                <a:effectLst/>
                <a:uFillTx/>
                <a:latin typeface="DejaVuSans"/>
                <a:ea typeface="DejaVuSans"/>
              </a:rPr>
              <a:t>Fast Application Notiﬁcation(FAN)</a:t>
            </a:r>
            <a:endParaRPr b="0" lang="en-US" sz="920" strike="noStrike" u="none">
              <a:solidFill>
                <a:srgbClr val="000000"/>
              </a:solidFill>
              <a:effectLst/>
              <a:uFillTx/>
              <a:latin typeface="Times New Roman"/>
            </a:endParaRPr>
          </a:p>
        </p:txBody>
      </p:sp>
      <p:sp>
        <p:nvSpPr>
          <p:cNvPr id="532" name=""/>
          <p:cNvSpPr txBox="1"/>
          <p:nvPr/>
        </p:nvSpPr>
        <p:spPr>
          <a:xfrm>
            <a:off x="2735280" y="6230160"/>
            <a:ext cx="234756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集成，能够快速检测到数据库实例、节点或网</a:t>
            </a:r>
            <a:endParaRPr b="0" lang="en-US" sz="920" strike="noStrike" u="none">
              <a:solidFill>
                <a:srgbClr val="000000"/>
              </a:solidFill>
              <a:effectLst/>
              <a:uFillTx/>
              <a:latin typeface="Times New Roman"/>
            </a:endParaRPr>
          </a:p>
        </p:txBody>
      </p:sp>
      <p:sp>
        <p:nvSpPr>
          <p:cNvPr id="533" name=""/>
          <p:cNvSpPr/>
          <p:nvPr/>
        </p:nvSpPr>
        <p:spPr>
          <a:xfrm>
            <a:off x="5448240" y="5782680"/>
            <a:ext cx="4713840" cy="902880"/>
          </a:xfrm>
          <a:custGeom>
            <a:avLst/>
            <a:gdLst/>
            <a:ahLst/>
            <a:rect l="0" t="0" r="r" b="b"/>
            <a:pathLst>
              <a:path w="13094" h="2508">
                <a:moveTo>
                  <a:pt x="0" y="2322"/>
                </a:moveTo>
                <a:lnTo>
                  <a:pt x="0" y="186"/>
                </a:lnTo>
                <a:cubicBezTo>
                  <a:pt x="0" y="173"/>
                  <a:pt x="2" y="161"/>
                  <a:pt x="4" y="149"/>
                </a:cubicBezTo>
                <a:cubicBezTo>
                  <a:pt x="6" y="137"/>
                  <a:pt x="10" y="126"/>
                  <a:pt x="15" y="115"/>
                </a:cubicBezTo>
                <a:cubicBezTo>
                  <a:pt x="19" y="103"/>
                  <a:pt x="25" y="93"/>
                  <a:pt x="32" y="82"/>
                </a:cubicBezTo>
                <a:cubicBezTo>
                  <a:pt x="38" y="72"/>
                  <a:pt x="46" y="63"/>
                  <a:pt x="55" y="54"/>
                </a:cubicBezTo>
                <a:cubicBezTo>
                  <a:pt x="63" y="46"/>
                  <a:pt x="73" y="38"/>
                  <a:pt x="83" y="31"/>
                </a:cubicBezTo>
                <a:cubicBezTo>
                  <a:pt x="93" y="24"/>
                  <a:pt x="104" y="19"/>
                  <a:pt x="115" y="14"/>
                </a:cubicBezTo>
                <a:cubicBezTo>
                  <a:pt x="126" y="9"/>
                  <a:pt x="138" y="6"/>
                  <a:pt x="150" y="4"/>
                </a:cubicBezTo>
                <a:cubicBezTo>
                  <a:pt x="162" y="1"/>
                  <a:pt x="174" y="0"/>
                  <a:pt x="186" y="0"/>
                </a:cubicBezTo>
                <a:lnTo>
                  <a:pt x="12908" y="0"/>
                </a:lnTo>
                <a:cubicBezTo>
                  <a:pt x="12920" y="0"/>
                  <a:pt x="12932" y="1"/>
                  <a:pt x="12944" y="4"/>
                </a:cubicBezTo>
                <a:cubicBezTo>
                  <a:pt x="12956" y="6"/>
                  <a:pt x="12968" y="9"/>
                  <a:pt x="12979" y="14"/>
                </a:cubicBezTo>
                <a:cubicBezTo>
                  <a:pt x="12990" y="19"/>
                  <a:pt x="13001" y="24"/>
                  <a:pt x="13011" y="31"/>
                </a:cubicBezTo>
                <a:cubicBezTo>
                  <a:pt x="13021" y="38"/>
                  <a:pt x="13031" y="46"/>
                  <a:pt x="13039" y="54"/>
                </a:cubicBezTo>
                <a:cubicBezTo>
                  <a:pt x="13048" y="63"/>
                  <a:pt x="13055" y="72"/>
                  <a:pt x="13062" y="82"/>
                </a:cubicBezTo>
                <a:cubicBezTo>
                  <a:pt x="13069" y="93"/>
                  <a:pt x="13075" y="103"/>
                  <a:pt x="13079" y="115"/>
                </a:cubicBezTo>
                <a:cubicBezTo>
                  <a:pt x="13084" y="126"/>
                  <a:pt x="13088" y="137"/>
                  <a:pt x="13090" y="149"/>
                </a:cubicBezTo>
                <a:cubicBezTo>
                  <a:pt x="13092" y="161"/>
                  <a:pt x="13094" y="173"/>
                  <a:pt x="13094" y="186"/>
                </a:cubicBezTo>
                <a:lnTo>
                  <a:pt x="13094" y="2322"/>
                </a:lnTo>
                <a:cubicBezTo>
                  <a:pt x="13094" y="2334"/>
                  <a:pt x="13092" y="2347"/>
                  <a:pt x="13090" y="2358"/>
                </a:cubicBezTo>
                <a:cubicBezTo>
                  <a:pt x="13088" y="2370"/>
                  <a:pt x="13084" y="2382"/>
                  <a:pt x="13079" y="2393"/>
                </a:cubicBezTo>
                <a:cubicBezTo>
                  <a:pt x="13075" y="2405"/>
                  <a:pt x="13069" y="2415"/>
                  <a:pt x="13062" y="2425"/>
                </a:cubicBezTo>
                <a:cubicBezTo>
                  <a:pt x="13055" y="2436"/>
                  <a:pt x="13048" y="2445"/>
                  <a:pt x="13039" y="2454"/>
                </a:cubicBezTo>
                <a:cubicBezTo>
                  <a:pt x="13031" y="2462"/>
                  <a:pt x="13021" y="2470"/>
                  <a:pt x="13011" y="2477"/>
                </a:cubicBezTo>
                <a:cubicBezTo>
                  <a:pt x="13001" y="2483"/>
                  <a:pt x="12990" y="2489"/>
                  <a:pt x="12979" y="2494"/>
                </a:cubicBezTo>
                <a:cubicBezTo>
                  <a:pt x="12968" y="2498"/>
                  <a:pt x="12956" y="2502"/>
                  <a:pt x="12944" y="2504"/>
                </a:cubicBezTo>
                <a:cubicBezTo>
                  <a:pt x="12932" y="2507"/>
                  <a:pt x="12920" y="2508"/>
                  <a:pt x="12908" y="2508"/>
                </a:cubicBezTo>
                <a:lnTo>
                  <a:pt x="186" y="2508"/>
                </a:lnTo>
                <a:cubicBezTo>
                  <a:pt x="174" y="2508"/>
                  <a:pt x="162" y="2507"/>
                  <a:pt x="150" y="2504"/>
                </a:cubicBezTo>
                <a:cubicBezTo>
                  <a:pt x="138" y="2502"/>
                  <a:pt x="126" y="2498"/>
                  <a:pt x="115" y="2494"/>
                </a:cubicBezTo>
                <a:cubicBezTo>
                  <a:pt x="104" y="2489"/>
                  <a:pt x="93" y="2483"/>
                  <a:pt x="83" y="2477"/>
                </a:cubicBezTo>
                <a:cubicBezTo>
                  <a:pt x="73" y="2470"/>
                  <a:pt x="63" y="2462"/>
                  <a:pt x="55" y="2454"/>
                </a:cubicBezTo>
                <a:cubicBezTo>
                  <a:pt x="46" y="2445"/>
                  <a:pt x="38" y="2436"/>
                  <a:pt x="32" y="2425"/>
                </a:cubicBezTo>
                <a:cubicBezTo>
                  <a:pt x="25" y="2415"/>
                  <a:pt x="19" y="2405"/>
                  <a:pt x="15" y="2393"/>
                </a:cubicBezTo>
                <a:cubicBezTo>
                  <a:pt x="10" y="2382"/>
                  <a:pt x="6" y="2370"/>
                  <a:pt x="4" y="2358"/>
                </a:cubicBezTo>
                <a:cubicBezTo>
                  <a:pt x="2" y="2347"/>
                  <a:pt x="0" y="2334"/>
                  <a:pt x="0" y="2322"/>
                </a:cubicBezTo>
                <a:close/>
              </a:path>
            </a:pathLst>
          </a:custGeom>
          <a:solidFill>
            <a:srgbClr val="ffffff">
              <a:alpha val="90000"/>
            </a:srgbClr>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534" name="" descr=""/>
          <p:cNvPicPr/>
          <p:nvPr/>
        </p:nvPicPr>
        <p:blipFill>
          <a:blip r:embed="rId6"/>
          <a:stretch/>
        </p:blipFill>
        <p:spPr>
          <a:xfrm>
            <a:off x="5582160" y="5958360"/>
            <a:ext cx="150120" cy="150120"/>
          </a:xfrm>
          <a:prstGeom prst="rect">
            <a:avLst/>
          </a:prstGeom>
          <a:noFill/>
          <a:ln w="0">
            <a:noFill/>
          </a:ln>
        </p:spPr>
      </p:pic>
      <p:sp>
        <p:nvSpPr>
          <p:cNvPr id="535" name=""/>
          <p:cNvSpPr txBox="1"/>
          <p:nvPr/>
        </p:nvSpPr>
        <p:spPr>
          <a:xfrm>
            <a:off x="668520" y="6397200"/>
            <a:ext cx="164376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络故障，并立即触发恢复流程。</a:t>
            </a:r>
            <a:endParaRPr b="0" lang="en-US" sz="920" strike="noStrike" u="none">
              <a:solidFill>
                <a:srgbClr val="000000"/>
              </a:solidFill>
              <a:effectLst/>
              <a:uFillTx/>
              <a:latin typeface="Times New Roman"/>
            </a:endParaRPr>
          </a:p>
        </p:txBody>
      </p:sp>
      <p:sp>
        <p:nvSpPr>
          <p:cNvPr id="536" name=""/>
          <p:cNvSpPr txBox="1"/>
          <p:nvPr/>
        </p:nvSpPr>
        <p:spPr>
          <a:xfrm>
            <a:off x="5799600" y="5938920"/>
            <a:ext cx="1358640" cy="189360"/>
          </a:xfrm>
          <a:prstGeom prst="rect">
            <a:avLst/>
          </a:prstGeom>
          <a:noFill/>
          <a:ln w="0">
            <a:noFill/>
          </a:ln>
        </p:spPr>
        <p:txBody>
          <a:bodyPr wrap="none" lIns="0" rIns="0" tIns="0" bIns="0" anchor="t">
            <a:spAutoFit/>
          </a:bodyPr>
          <a:p>
            <a:r>
              <a:rPr b="0" lang="zh-CN" sz="1180" strike="noStrike" u="none">
                <a:solidFill>
                  <a:srgbClr val="1e3a8a"/>
                </a:solidFill>
                <a:effectLst/>
                <a:uFillTx/>
                <a:latin typeface="WenQuanYiZenHei"/>
                <a:ea typeface="WenQuanYiZenHei"/>
              </a:rPr>
              <a:t>状态重建与会话恢复</a:t>
            </a:r>
            <a:endParaRPr b="0" lang="en-US" sz="1180" strike="noStrike" u="none">
              <a:solidFill>
                <a:srgbClr val="000000"/>
              </a:solidFill>
              <a:effectLst/>
              <a:uFillTx/>
              <a:latin typeface="Times New Roman"/>
            </a:endParaRPr>
          </a:p>
        </p:txBody>
      </p:sp>
      <p:sp>
        <p:nvSpPr>
          <p:cNvPr id="537" name=""/>
          <p:cNvSpPr txBox="1"/>
          <p:nvPr/>
        </p:nvSpPr>
        <p:spPr>
          <a:xfrm>
            <a:off x="5582160" y="6230160"/>
            <a:ext cx="446004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自动重建非事务性会话状态，如临时表、会话变量等，确保应用程序在故障恢复后能够</a:t>
            </a:r>
            <a:endParaRPr b="0" lang="en-US" sz="920" strike="noStrike" u="none">
              <a:solidFill>
                <a:srgbClr val="000000"/>
              </a:solidFill>
              <a:effectLst/>
              <a:uFillTx/>
              <a:latin typeface="Times New Roman"/>
            </a:endParaRPr>
          </a:p>
        </p:txBody>
      </p:sp>
      <p:sp>
        <p:nvSpPr>
          <p:cNvPr id="538" name=""/>
          <p:cNvSpPr/>
          <p:nvPr/>
        </p:nvSpPr>
        <p:spPr>
          <a:xfrm>
            <a:off x="0" y="6952680"/>
            <a:ext cx="10696680" cy="401400"/>
          </a:xfrm>
          <a:custGeom>
            <a:avLst/>
            <a:gdLst/>
            <a:ahLst/>
            <a:rect l="0" t="0" r="r" b="b"/>
            <a:pathLst>
              <a:path w="29713" h="1115">
                <a:moveTo>
                  <a:pt x="0" y="0"/>
                </a:moveTo>
                <a:lnTo>
                  <a:pt x="29713" y="0"/>
                </a:lnTo>
                <a:lnTo>
                  <a:pt x="29713" y="1115"/>
                </a:lnTo>
                <a:lnTo>
                  <a:pt x="0" y="1115"/>
                </a:lnTo>
                <a:lnTo>
                  <a:pt x="0" y="0"/>
                </a:lnTo>
                <a:close/>
              </a:path>
            </a:pathLst>
          </a:custGeom>
          <a:solidFill>
            <a:srgbClr val="1e3a8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39" name=""/>
          <p:cNvSpPr txBox="1"/>
          <p:nvPr/>
        </p:nvSpPr>
        <p:spPr>
          <a:xfrm>
            <a:off x="5582160" y="6397200"/>
            <a:ext cx="2347560" cy="148320"/>
          </a:xfrm>
          <a:prstGeom prst="rect">
            <a:avLst/>
          </a:prstGeom>
          <a:noFill/>
          <a:ln w="0">
            <a:noFill/>
          </a:ln>
        </p:spPr>
        <p:txBody>
          <a:bodyPr wrap="none" lIns="0" rIns="0" tIns="0" bIns="0" anchor="t">
            <a:spAutoFit/>
          </a:bodyPr>
          <a:p>
            <a:r>
              <a:rPr b="0" lang="zh-CN" sz="920" strike="noStrike" u="none">
                <a:solidFill>
                  <a:srgbClr val="374151"/>
                </a:solidFill>
                <a:effectLst/>
                <a:uFillTx/>
                <a:latin typeface="WenQuanYiZenHei"/>
                <a:ea typeface="WenQuanYiZenHei"/>
              </a:rPr>
              <a:t>继续正常运行，实现对应用透明的故障切换。</a:t>
            </a:r>
            <a:endParaRPr b="0" lang="en-US" sz="920" strike="noStrike" u="none">
              <a:solidFill>
                <a:srgbClr val="000000"/>
              </a:solidFill>
              <a:effectLst/>
              <a:uFillTx/>
              <a:latin typeface="Times New Roman"/>
            </a:endParaRPr>
          </a:p>
        </p:txBody>
      </p:sp>
      <p:sp>
        <p:nvSpPr>
          <p:cNvPr id="540" name=""/>
          <p:cNvSpPr txBox="1"/>
          <p:nvPr/>
        </p:nvSpPr>
        <p:spPr>
          <a:xfrm>
            <a:off x="534960" y="7066440"/>
            <a:ext cx="2414880" cy="169560"/>
          </a:xfrm>
          <a:prstGeom prst="rect">
            <a:avLst/>
          </a:prstGeom>
          <a:noFill/>
          <a:ln w="0">
            <a:noFill/>
          </a:ln>
        </p:spPr>
        <p:txBody>
          <a:bodyPr wrap="none" lIns="0" rIns="0" tIns="0" bIns="0" anchor="t">
            <a:spAutoFit/>
          </a:bodyPr>
          <a:p>
            <a:r>
              <a:rPr b="0" lang="zh-CN" sz="1050" strike="noStrike" u="none">
                <a:solidFill>
                  <a:srgbClr val="bfdbfe"/>
                </a:solidFill>
                <a:effectLst/>
                <a:uFillTx/>
                <a:latin typeface="WenQuanYiZenHei"/>
                <a:ea typeface="WenQuanYiZenHei"/>
              </a:rPr>
              <a:t>业务无损恢复：技术深析与行业应用案例</a:t>
            </a:r>
            <a:endParaRPr b="0" lang="en-US" sz="1050" strike="noStrike" u="none">
              <a:solidFill>
                <a:srgbClr val="000000"/>
              </a:solidFill>
              <a:effectLst/>
              <a:uFillTx/>
              <a:latin typeface="Times New Roman"/>
            </a:endParaRPr>
          </a:p>
        </p:txBody>
      </p:sp>
      <p:pic>
        <p:nvPicPr>
          <p:cNvPr id="541" name="" descr=""/>
          <p:cNvPicPr/>
          <p:nvPr/>
        </p:nvPicPr>
        <p:blipFill>
          <a:blip r:embed="rId7"/>
          <a:stretch/>
        </p:blipFill>
        <p:spPr>
          <a:xfrm>
            <a:off x="534960" y="1270080"/>
            <a:ext cx="9626400" cy="3208680"/>
          </a:xfrm>
          <a:prstGeom prst="rect">
            <a:avLst/>
          </a:prstGeom>
          <a:noFill/>
          <a:ln w="0">
            <a:noFill/>
          </a:ln>
        </p:spPr>
      </p:pic>
      <p:sp>
        <p:nvSpPr>
          <p:cNvPr id="542" name=""/>
          <p:cNvSpPr txBox="1"/>
          <p:nvPr/>
        </p:nvSpPr>
        <p:spPr>
          <a:xfrm>
            <a:off x="9776520" y="7071120"/>
            <a:ext cx="387000" cy="157320"/>
          </a:xfrm>
          <a:prstGeom prst="rect">
            <a:avLst/>
          </a:prstGeom>
          <a:noFill/>
          <a:ln w="0">
            <a:noFill/>
          </a:ln>
        </p:spPr>
        <p:txBody>
          <a:bodyPr wrap="none" lIns="0" rIns="0" tIns="0" bIns="0" anchor="t">
            <a:spAutoFit/>
          </a:bodyPr>
          <a:p>
            <a:r>
              <a:rPr b="0" lang="en-US" sz="1050" strike="noStrike" u="none">
                <a:solidFill>
                  <a:srgbClr val="bfdbfe"/>
                </a:solidFill>
                <a:effectLst/>
                <a:uFillTx/>
                <a:latin typeface="DejaVuSans"/>
                <a:ea typeface="DejaVuSans"/>
              </a:rPr>
              <a:t>9 / 24</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LibreOffice/25.2.3.2$Linux_X86_64 LibreOffice_project/bbb074479178df812d175f709636b368952c2ce3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