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3"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97.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Reliability | SKYbrary Aviation Safety </a:t>
            </a:r>
            <a:r>
              <a:rPr lang="zh-CN" altLang="en-US"/>
              <a:t>定义可靠性为组件或系统在指定时间内执行预期功能而不失败的概率。</a:t>
            </a:r>
            <a:endParaRPr lang="zh-CN" altLang="en-US"/>
          </a:p>
          <a:p>
            <a:r>
              <a:rPr lang="en-US" altLang="zh-CN"/>
              <a:t>https://skybrary.aero/articles/reliability</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Reliability | SKYbrary Aviation Safety </a:t>
            </a:r>
            <a:r>
              <a:rPr lang="zh-CN" altLang="en-US"/>
              <a:t>定义可靠性为组件或系统在指定时间内执行预期功能而不失败的概率。</a:t>
            </a:r>
            <a:endParaRPr lang="zh-CN" altLang="en-US"/>
          </a:p>
          <a:p>
            <a:r>
              <a:rPr lang="en-US" altLang="zh-CN"/>
              <a:t>https://skybrary.aero/articles/reliability</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Reliability | SKYbrary Aviation Safety </a:t>
            </a:r>
            <a:r>
              <a:rPr lang="zh-CN" altLang="en-US"/>
              <a:t>定义可靠性为组件或系统在指定时间内执行预期功能而不失败的概率。</a:t>
            </a:r>
            <a:endParaRPr lang="zh-CN" altLang="en-US"/>
          </a:p>
          <a:p>
            <a:r>
              <a:rPr lang="en-US" altLang="zh-CN"/>
              <a:t>https://skybrary.aero/articles/reliability</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Reliability | SKYbrary Aviation Safety </a:t>
            </a:r>
            <a:r>
              <a:rPr lang="zh-CN" altLang="en-US"/>
              <a:t>定义可靠性为组件或系统在指定时间内执行预期功能而不失败的概率。</a:t>
            </a:r>
            <a:endParaRPr lang="zh-CN" altLang="en-US"/>
          </a:p>
          <a:p>
            <a:r>
              <a:rPr lang="en-US" altLang="zh-CN"/>
              <a:t>https://skybrary.aero/articles/reliability</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hyperlink" Target="https://www.iaea.org/publications/15334/quality-and-reliability-aspects-in-nuclear-power-reactor-fuel-engineering-guidance-and-best-practices-to-improve-nuclear-fuel-reliability-and-performance-in-water-cooled-reactors" TargetMode="External"/><Relationship Id="rId1" Type="http://schemas.openxmlformats.org/officeDocument/2006/relationships/hyperlink" Target="https://world-nuclear.org/information-library/safety-and-security/safety-of-plants/safety-of-nuclear-power-reactors" TargetMode="Externa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hyperlink" Target="https://veryon.com/blog/five-factors-that-support-aircraft-reliability" TargetMode="Externa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hyperlink" Target="https://www.metricstream.com/operational-resilience-banking.html" TargetMode="External"/><Relationship Id="rId10" Type="http://schemas.openxmlformats.org/officeDocument/2006/relationships/notesSlide" Target="../notesSlides/notesSlide2.xml"/><Relationship Id="rId1" Type="http://schemas.openxmlformats.org/officeDocument/2006/relationships/hyperlink" Target="https://www.business-money.com/announcements/ensuring-reliability-in-core-banking-operations/" TargetMode="Externa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hyperlink" Target="https://www.linkedin.com/advice/1/how-can-you-reduce-downtime-failures-internet" TargetMode="External"/><Relationship Id="rId10" Type="http://schemas.openxmlformats.org/officeDocument/2006/relationships/notesSlide" Target="../notesSlides/notesSlide3.xml"/><Relationship Id="rId1" Type="http://schemas.openxmlformats.org/officeDocument/2006/relationships/hyperlink" Target="https://en.wikipedia.org/wiki/Reliability_%28computer_networking%29" TargetMode="Externa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hyperlink" Target="https://fastercapital.com/content/Payment-Service-Reliability--The-Role-of-Payment-Reliability-in-Customer-Retention.html" TargetMode="External"/><Relationship Id="rId10" Type="http://schemas.openxmlformats.org/officeDocument/2006/relationships/notesSlide" Target="../notesSlides/notesSlide4.xml"/><Relationship Id="rId1" Type="http://schemas.openxmlformats.org/officeDocument/2006/relationships/hyperlink" Target="https://www.elibrary.imf.org/view/journals/001/2021/288/article-A001-en.xml"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业务无损恢复业界洞察</a:t>
            </a:r>
            <a:endParaRPr lang="zh-CN" altLang="zh-CN"/>
          </a:p>
        </p:txBody>
      </p:sp>
      <p:sp>
        <p:nvSpPr>
          <p:cNvPr id="3" name="副标题 2"/>
          <p:cNvSpPr>
            <a:spLocks noGrp="1"/>
          </p:cNvSpPr>
          <p:nvPr>
            <p:ph type="subTitle" idx="1"/>
            <p:custDataLst>
              <p:tags r:id="rId2"/>
            </p:custDataLst>
          </p:nvPr>
        </p:nvSpPr>
        <p:spPr/>
        <p:txBody>
          <a:bodyPr/>
          <a:p>
            <a:r>
              <a:rPr lang="en-US" altLang="zh-CN"/>
              <a:t>2025.03.16</a:t>
            </a:r>
            <a:endParaRPr lang="en-US" altLang="zh-CN"/>
          </a:p>
          <a:p>
            <a:r>
              <a:rPr lang="zh-CN" altLang="en-US"/>
              <a:t>郑云洲</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业务损失级别</a:t>
            </a:r>
            <a:endParaRPr lang="zh-CN" altLang="en-US"/>
          </a:p>
        </p:txBody>
      </p:sp>
      <p:sp>
        <p:nvSpPr>
          <p:cNvPr id="3" name="内容占位符 2"/>
          <p:cNvSpPr>
            <a:spLocks noGrp="1"/>
          </p:cNvSpPr>
          <p:nvPr>
            <p:ph idx="1"/>
          </p:nvPr>
        </p:nvSpPr>
        <p:spPr>
          <a:xfrm>
            <a:off x="608330" y="1356995"/>
            <a:ext cx="10968990" cy="5021580"/>
          </a:xfrm>
        </p:spPr>
        <p:txBody>
          <a:bodyPr>
            <a:normAutofit lnSpcReduction="10000"/>
          </a:bodyPr>
          <a:p>
            <a:r>
              <a:rPr lang="zh-CN" altLang="en-US" b="1">
                <a:solidFill>
                  <a:schemeClr val="tx1"/>
                </a:solidFill>
                <a:latin typeface="微软雅黑" panose="020B0503020204020204" charset="-122"/>
                <a:ea typeface="微软雅黑" panose="020B0503020204020204" charset="-122"/>
                <a:cs typeface="微软雅黑" panose="020B0503020204020204" charset="-122"/>
              </a:rPr>
              <a:t>用户级连续性（关注个体用户体验）</a:t>
            </a:r>
            <a:endParaRPr lang="zh-CN" altLang="en-US" b="1">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a:solidFill>
                  <a:schemeClr val="tx1"/>
                </a:solidFill>
                <a:latin typeface="微软雅黑" panose="020B0503020204020204" charset="-122"/>
                <a:ea typeface="微软雅黑" panose="020B0503020204020204" charset="-122"/>
                <a:cs typeface="微软雅黑" panose="020B0503020204020204" charset="-122"/>
              </a:rPr>
              <a:t>用户级连续性关注的是单个用户在系统故障或中断时的体验。它确保用户可以继续使用服务，尽量减少对用户体验的影响。例如，一个用户的登录失败、数据丢失或无法访问其个性化设置等情况。它强调的是个人用户与系统交互时遇到的问题。即使整个系统的大部分功能都正常运行，但如果某些用户遇到了问题，那么这些用户的体验就会受到严重影响。</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b="1">
                <a:solidFill>
                  <a:schemeClr val="tx1"/>
                </a:solidFill>
                <a:latin typeface="微软雅黑" panose="020B0503020204020204" charset="-122"/>
                <a:ea typeface="微软雅黑" panose="020B0503020204020204" charset="-122"/>
                <a:cs typeface="微软雅黑" panose="020B0503020204020204" charset="-122"/>
              </a:rPr>
              <a:t>会话级连续性（关注当前操作的连续性）</a:t>
            </a:r>
            <a:endParaRPr lang="zh-CN" altLang="en-US" b="1">
              <a:solidFill>
                <a:schemeClr val="tx1"/>
              </a:solidFill>
              <a:latin typeface="微软雅黑" panose="020B0503020204020204" charset="-122"/>
              <a:ea typeface="微软雅黑" panose="020B0503020204020204" charset="-122"/>
              <a:cs typeface="微软雅黑" panose="020B0503020204020204" charset="-122"/>
            </a:endParaRPr>
          </a:p>
          <a:p>
            <a:pPr marL="0" algn="l">
              <a:buClrTx/>
              <a:buSzTx/>
              <a:buNone/>
            </a:pPr>
            <a:r>
              <a:rPr lang="zh-CN" altLang="en-US">
                <a:solidFill>
                  <a:schemeClr val="tx1"/>
                </a:solidFill>
                <a:latin typeface="微软雅黑" panose="020B0503020204020204" charset="-122"/>
                <a:ea typeface="微软雅黑" panose="020B0503020204020204" charset="-122"/>
                <a:cs typeface="微软雅黑" panose="020B0503020204020204" charset="-122"/>
              </a:rPr>
              <a:t>会话级连续性关注的是在系统故障或中断时保持当前会话的连续性。它确保用户的当前操作或交互不会被中断，例如在线购物中的购物车内容保持完整。它比用户级更广泛，因为它考虑了整个操作流程的成功与否，而不仅仅是单一的操作步骤。</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b="1">
                <a:solidFill>
                  <a:schemeClr val="tx1"/>
                </a:solidFill>
                <a:latin typeface="微软雅黑" panose="020B0503020204020204" charset="-122"/>
                <a:ea typeface="微软雅黑" panose="020B0503020204020204" charset="-122"/>
                <a:cs typeface="微软雅黑" panose="020B0503020204020204" charset="-122"/>
              </a:rPr>
              <a:t>业务级连续性（关注整个组织的运营连续性）</a:t>
            </a:r>
            <a:endParaRPr lang="zh-CN" altLang="en-US" b="1">
              <a:solidFill>
                <a:schemeClr val="tx1"/>
              </a:solidFill>
              <a:latin typeface="微软雅黑" panose="020B0503020204020204" charset="-122"/>
              <a:ea typeface="微软雅黑" panose="020B0503020204020204" charset="-122"/>
              <a:cs typeface="微软雅黑" panose="020B0503020204020204" charset="-122"/>
            </a:endParaRPr>
          </a:p>
          <a:p>
            <a:pPr marL="0" algn="l">
              <a:buClrTx/>
              <a:buSzTx/>
              <a:buNone/>
            </a:pPr>
            <a:r>
              <a:rPr lang="zh-CN" altLang="en-US">
                <a:solidFill>
                  <a:schemeClr val="tx1"/>
                </a:solidFill>
                <a:latin typeface="微软雅黑" panose="020B0503020204020204" charset="-122"/>
                <a:ea typeface="微软雅黑" panose="020B0503020204020204" charset="-122"/>
                <a:cs typeface="微软雅黑" panose="020B0503020204020204" charset="-122"/>
              </a:rPr>
              <a:t>业务级连续性是指整个业务系统在面临故障或中断时能够保持运营的能力。当发生灾难性事件导致关键业务功能完全不可用时，就属于业务级连续性的问题。这包括但不限于数据中心故障、网络瘫痪等大规模影响，可能导致整个组织或其重要部门暂时停止运作。</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核电：因其潜在灾难性后果而对可靠性要求极高</a:t>
            </a:r>
            <a:endParaRPr lang="zh-CN" altLang="en-US"/>
          </a:p>
        </p:txBody>
      </p:sp>
      <p:sp>
        <p:nvSpPr>
          <p:cNvPr id="3" name="内容占位符 2"/>
          <p:cNvSpPr>
            <a:spLocks noGrp="1"/>
          </p:cNvSpPr>
          <p:nvPr>
            <p:ph idx="1"/>
          </p:nvPr>
        </p:nvSpPr>
        <p:spPr>
          <a:xfrm>
            <a:off x="608330" y="1490345"/>
            <a:ext cx="10968990" cy="1573530"/>
          </a:xfrm>
        </p:spPr>
        <p:txBody>
          <a:bodyPr/>
          <a:p>
            <a:r>
              <a:rPr lang="zh-CN" altLang="en-US">
                <a:solidFill>
                  <a:schemeClr val="tx1"/>
                </a:solidFill>
                <a:latin typeface="微软雅黑" panose="020B0503020204020204" charset="-122"/>
                <a:ea typeface="微软雅黑" panose="020B0503020204020204" charset="-122"/>
                <a:cs typeface="微软雅黑" panose="020B0503020204020204" charset="-122"/>
              </a:rPr>
              <a:t>核电厂通过多层安全系统和冗余组件设计，确保操作连续性。</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核电厂在设计阶段就考虑了关键性故障和放射性物质释放的风险，采用被动安全系统在极端情况下无需电力或人工干预即可运作。</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1" tooltip="" action="ppaction://hlinkfile"/>
              </a:rPr>
              <a:t>1</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燃料设计的严格质量控制和定期维护，以减少故障率。</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2" tooltip="" action="ppaction://hlinkfile"/>
              </a:rPr>
              <a:t>2</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3"/>
            </p:custDataLst>
          </p:nvPr>
        </p:nvSpPr>
        <p:spPr>
          <a:xfrm>
            <a:off x="465455"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用户级连续性</a:t>
            </a:r>
            <a:endParaRPr lang="zh-CN" altLang="en-US">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681355" y="3567430"/>
            <a:ext cx="3173095" cy="829945"/>
          </a:xfrm>
          <a:prstGeom prst="rect">
            <a:avLst/>
          </a:prstGeom>
          <a:noFill/>
        </p:spPr>
        <p:txBody>
          <a:bodyPr wrap="square" rtlCol="0">
            <a:spAutoFit/>
          </a:bodyPr>
          <a:p>
            <a:r>
              <a:rPr lang="zh-CN" altLang="en-US" sz="1600"/>
              <a:t>操作员通过实时监控和培训确保控制系统的可用性，任何故障都会触发自动切换到备用系统。</a:t>
            </a:r>
            <a:endParaRPr lang="zh-CN" altLang="en-US" sz="1600"/>
          </a:p>
        </p:txBody>
      </p:sp>
      <p:sp>
        <p:nvSpPr>
          <p:cNvPr id="6" name="矩形 5"/>
          <p:cNvSpPr/>
          <p:nvPr>
            <p:custDataLst>
              <p:tags r:id="rId5"/>
            </p:custDataLst>
          </p:nvPr>
        </p:nvSpPr>
        <p:spPr>
          <a:xfrm>
            <a:off x="428117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sym typeface="+mn-ea"/>
              </a:rPr>
              <a:t>会话级连续性</a:t>
            </a:r>
            <a:endParaRPr lang="zh-CN" altLang="en-US">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6"/>
            </p:custDataLst>
          </p:nvPr>
        </p:nvSpPr>
        <p:spPr>
          <a:xfrm>
            <a:off x="4497070" y="3567430"/>
            <a:ext cx="3173095" cy="829945"/>
          </a:xfrm>
          <a:prstGeom prst="rect">
            <a:avLst/>
          </a:prstGeom>
          <a:noFill/>
        </p:spPr>
        <p:txBody>
          <a:bodyPr wrap="square" rtlCol="0">
            <a:spAutoFit/>
          </a:bodyPr>
          <a:p>
            <a:r>
              <a:rPr lang="zh-CN" altLang="en-US" sz="1600">
                <a:sym typeface="+mn-ea"/>
              </a:rPr>
              <a:t>核反应堆的操作过程通过检查点记录，确保在故障后能从安全状态恢复</a:t>
            </a:r>
            <a:r>
              <a:rPr lang="zh-CN" altLang="en-US" sz="1600"/>
              <a:t>。</a:t>
            </a:r>
            <a:endParaRPr lang="zh-CN" altLang="en-US" sz="1600"/>
          </a:p>
        </p:txBody>
      </p:sp>
      <p:sp>
        <p:nvSpPr>
          <p:cNvPr id="8" name="矩形 7"/>
          <p:cNvSpPr/>
          <p:nvPr>
            <p:custDataLst>
              <p:tags r:id="rId7"/>
            </p:custDataLst>
          </p:nvPr>
        </p:nvSpPr>
        <p:spPr>
          <a:xfrm>
            <a:off x="804799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业务级连续性</a:t>
            </a:r>
            <a:endParaRPr lang="zh-CN" altLang="en-US">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8"/>
            </p:custDataLst>
          </p:nvPr>
        </p:nvSpPr>
        <p:spPr>
          <a:xfrm>
            <a:off x="8263890" y="3567430"/>
            <a:ext cx="3173095" cy="583565"/>
          </a:xfrm>
          <a:prstGeom prst="rect">
            <a:avLst/>
          </a:prstGeom>
          <a:noFill/>
        </p:spPr>
        <p:txBody>
          <a:bodyPr wrap="square" rtlCol="0">
            <a:spAutoFit/>
          </a:bodyPr>
          <a:p>
            <a:r>
              <a:rPr lang="zh-CN" altLang="en-US" sz="1600">
                <a:sym typeface="+mn-ea"/>
              </a:rPr>
              <a:t>多层安全屏障和灾难恢复计划确保整个电站的运营不受重大影响</a:t>
            </a:r>
            <a:r>
              <a:rPr lang="zh-CN" altLang="en-US" sz="1600"/>
              <a:t>。</a:t>
            </a: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航空：以安全和可靠性为核心</a:t>
            </a:r>
            <a:endParaRPr lang="zh-CN" altLang="en-US"/>
          </a:p>
        </p:txBody>
      </p:sp>
      <p:sp>
        <p:nvSpPr>
          <p:cNvPr id="3" name="内容占位符 2"/>
          <p:cNvSpPr>
            <a:spLocks noGrp="1"/>
          </p:cNvSpPr>
          <p:nvPr>
            <p:ph idx="1"/>
          </p:nvPr>
        </p:nvSpPr>
        <p:spPr>
          <a:xfrm>
            <a:off x="608330" y="1490345"/>
            <a:ext cx="10968990" cy="1573530"/>
          </a:xfrm>
        </p:spPr>
        <p:txBody>
          <a:bodyPr/>
          <a:p>
            <a:r>
              <a:rPr lang="zh-CN" altLang="en-US">
                <a:solidFill>
                  <a:schemeClr val="tx1"/>
                </a:solidFill>
                <a:latin typeface="微软雅黑" panose="020B0503020204020204" charset="-122"/>
                <a:ea typeface="微软雅黑" panose="020B0503020204020204" charset="-122"/>
                <a:cs typeface="微软雅黑" panose="020B0503020204020204" charset="-122"/>
              </a:rPr>
              <a:t>航空公司通过冗余系统（如多引擎和独立液压系统）和严格的维护计划实现高可靠性。</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预测性维护和定期检查减少了飞行中断的风险。</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1" tooltip="" action="ppaction://hlinkfile"/>
              </a:rPr>
              <a:t>1</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2"/>
            </p:custDataLst>
          </p:nvPr>
        </p:nvSpPr>
        <p:spPr>
          <a:xfrm>
            <a:off x="465455"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用户级连续性</a:t>
            </a:r>
            <a:endParaRPr lang="zh-CN" altLang="en-US">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681355" y="3567430"/>
            <a:ext cx="3173095" cy="829945"/>
          </a:xfrm>
          <a:prstGeom prst="rect">
            <a:avLst/>
          </a:prstGeom>
          <a:noFill/>
        </p:spPr>
        <p:txBody>
          <a:bodyPr wrap="square" rtlCol="0">
            <a:spAutoFit/>
          </a:bodyPr>
          <a:p>
            <a:r>
              <a:rPr lang="zh-CN" altLang="en-US" sz="1600"/>
              <a:t>飞行员和乘客通过冗余系统确保飞行任务不中断，例如在引擎故障时自动切换到备用引擎。</a:t>
            </a:r>
            <a:endParaRPr lang="zh-CN" altLang="en-US" sz="1600"/>
          </a:p>
        </p:txBody>
      </p:sp>
      <p:sp>
        <p:nvSpPr>
          <p:cNvPr id="6" name="矩形 5"/>
          <p:cNvSpPr/>
          <p:nvPr>
            <p:custDataLst>
              <p:tags r:id="rId4"/>
            </p:custDataLst>
          </p:nvPr>
        </p:nvSpPr>
        <p:spPr>
          <a:xfrm>
            <a:off x="428117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sym typeface="+mn-ea"/>
              </a:rPr>
              <a:t>会话级连续性</a:t>
            </a:r>
            <a:endParaRPr lang="zh-CN" altLang="en-US">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5"/>
            </p:custDataLst>
          </p:nvPr>
        </p:nvSpPr>
        <p:spPr>
          <a:xfrm>
            <a:off x="4497070" y="3567430"/>
            <a:ext cx="3173095" cy="829945"/>
          </a:xfrm>
          <a:prstGeom prst="rect">
            <a:avLst/>
          </a:prstGeom>
          <a:noFill/>
        </p:spPr>
        <p:txBody>
          <a:bodyPr wrap="square" rtlCol="0">
            <a:spAutoFit/>
          </a:bodyPr>
          <a:p>
            <a:r>
              <a:rPr lang="zh-CN" altLang="en-US" sz="1600"/>
              <a:t>飞行任务作为一个会话，通过实时监控和快速故障恢复机制（如快速重路由）保持连续。</a:t>
            </a:r>
            <a:endParaRPr lang="zh-CN" altLang="en-US" sz="1600"/>
          </a:p>
        </p:txBody>
      </p:sp>
      <p:sp>
        <p:nvSpPr>
          <p:cNvPr id="8" name="矩形 7"/>
          <p:cNvSpPr/>
          <p:nvPr>
            <p:custDataLst>
              <p:tags r:id="rId6"/>
            </p:custDataLst>
          </p:nvPr>
        </p:nvSpPr>
        <p:spPr>
          <a:xfrm>
            <a:off x="804799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业务级连续性</a:t>
            </a:r>
            <a:endParaRPr lang="zh-CN" altLang="en-US">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7"/>
            </p:custDataLst>
          </p:nvPr>
        </p:nvSpPr>
        <p:spPr>
          <a:xfrm>
            <a:off x="8263890" y="3567430"/>
            <a:ext cx="3173095" cy="829945"/>
          </a:xfrm>
          <a:prstGeom prst="rect">
            <a:avLst/>
          </a:prstGeom>
          <a:noFill/>
        </p:spPr>
        <p:txBody>
          <a:bodyPr wrap="square" rtlCol="0">
            <a:spAutoFit/>
          </a:bodyPr>
          <a:p>
            <a:r>
              <a:rPr lang="zh-CN" altLang="en-US" sz="1600"/>
              <a:t>航空公司依赖备用飞机和全球维护网络，确保整体运营不受单点故障影响。</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银行：银行行业强调操作弹性</a:t>
            </a:r>
            <a:endParaRPr lang="zh-CN" altLang="en-US"/>
          </a:p>
        </p:txBody>
      </p:sp>
      <p:sp>
        <p:nvSpPr>
          <p:cNvPr id="3" name="内容占位符 2"/>
          <p:cNvSpPr>
            <a:spLocks noGrp="1"/>
          </p:cNvSpPr>
          <p:nvPr>
            <p:ph idx="1"/>
          </p:nvPr>
        </p:nvSpPr>
        <p:spPr>
          <a:xfrm>
            <a:off x="608330" y="1490345"/>
            <a:ext cx="10968990" cy="1573530"/>
          </a:xfrm>
        </p:spPr>
        <p:txBody>
          <a:bodyPr/>
          <a:p>
            <a:r>
              <a:rPr lang="zh-CN" altLang="en-US">
                <a:solidFill>
                  <a:schemeClr val="tx1"/>
                </a:solidFill>
                <a:latin typeface="微软雅黑" panose="020B0503020204020204" charset="-122"/>
                <a:ea typeface="微软雅黑" panose="020B0503020204020204" charset="-122"/>
                <a:cs typeface="微软雅黑" panose="020B0503020204020204" charset="-122"/>
              </a:rPr>
              <a:t>银行通过高可用性架构和备份数据中心确保客户交易不中断。</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银行使用自动化、治理标准和风险管理减少错误，并通过</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zh-CN" altLang="en-US">
                <a:solidFill>
                  <a:schemeClr val="tx1"/>
                </a:solidFill>
                <a:latin typeface="微软雅黑" panose="020B0503020204020204" charset="-122"/>
                <a:ea typeface="微软雅黑" panose="020B0503020204020204" charset="-122"/>
                <a:cs typeface="微软雅黑" panose="020B0503020204020204" charset="-122"/>
              </a:rPr>
              <a:t>混沌工程</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zh-CN" altLang="en-US">
                <a:solidFill>
                  <a:schemeClr val="tx1"/>
                </a:solidFill>
                <a:latin typeface="微软雅黑" panose="020B0503020204020204" charset="-122"/>
                <a:ea typeface="微软雅黑" panose="020B0503020204020204" charset="-122"/>
                <a:cs typeface="微软雅黑" panose="020B0503020204020204" charset="-122"/>
              </a:rPr>
              <a:t>模拟系统故障测试恢复能力。</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1" tooltip="" action="ppaction://hlinkfile"/>
              </a:rPr>
              <a:t>1</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2" tooltip="" action="ppaction://hlinkfile"/>
              </a:rPr>
              <a:t>2</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3"/>
            </p:custDataLst>
          </p:nvPr>
        </p:nvSpPr>
        <p:spPr>
          <a:xfrm>
            <a:off x="465455"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用户级连续性</a:t>
            </a:r>
            <a:endParaRPr lang="zh-CN" altLang="en-US">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681355" y="3567430"/>
            <a:ext cx="3173095" cy="583565"/>
          </a:xfrm>
          <a:prstGeom prst="rect">
            <a:avLst/>
          </a:prstGeom>
          <a:noFill/>
        </p:spPr>
        <p:txBody>
          <a:bodyPr wrap="square" rtlCol="0">
            <a:spAutoFit/>
          </a:bodyPr>
          <a:p>
            <a:r>
              <a:rPr lang="zh-CN" altLang="en-US" sz="1600"/>
              <a:t>客户通过负载均衡器和实时错误纠正确保账户访问和交易的顺畅。</a:t>
            </a:r>
            <a:endParaRPr lang="zh-CN" altLang="en-US" sz="1600"/>
          </a:p>
        </p:txBody>
      </p:sp>
      <p:sp>
        <p:nvSpPr>
          <p:cNvPr id="6" name="矩形 5"/>
          <p:cNvSpPr/>
          <p:nvPr>
            <p:custDataLst>
              <p:tags r:id="rId5"/>
            </p:custDataLst>
          </p:nvPr>
        </p:nvSpPr>
        <p:spPr>
          <a:xfrm>
            <a:off x="428117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sym typeface="+mn-ea"/>
              </a:rPr>
              <a:t>会话级连续性</a:t>
            </a:r>
            <a:endParaRPr lang="zh-CN" altLang="en-US">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6"/>
            </p:custDataLst>
          </p:nvPr>
        </p:nvSpPr>
        <p:spPr>
          <a:xfrm>
            <a:off x="4497070" y="3567430"/>
            <a:ext cx="3173095" cy="829945"/>
          </a:xfrm>
          <a:prstGeom prst="rect">
            <a:avLst/>
          </a:prstGeom>
          <a:noFill/>
        </p:spPr>
        <p:txBody>
          <a:bodyPr wrap="square" rtlCol="0">
            <a:spAutoFit/>
          </a:bodyPr>
          <a:p>
            <a:r>
              <a:rPr lang="zh-CN" altLang="en-US" sz="1600"/>
              <a:t>银行记录交易日志，允许在故障后从最后已知良好状态恢复，例如通过热备用站点实时镜像数据。</a:t>
            </a:r>
            <a:endParaRPr lang="zh-CN" altLang="en-US" sz="1600"/>
          </a:p>
        </p:txBody>
      </p:sp>
      <p:sp>
        <p:nvSpPr>
          <p:cNvPr id="8" name="矩形 7"/>
          <p:cNvSpPr/>
          <p:nvPr>
            <p:custDataLst>
              <p:tags r:id="rId7"/>
            </p:custDataLst>
          </p:nvPr>
        </p:nvSpPr>
        <p:spPr>
          <a:xfrm>
            <a:off x="804799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业务级连续性</a:t>
            </a:r>
            <a:endParaRPr lang="zh-CN" altLang="en-US">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8"/>
            </p:custDataLst>
          </p:nvPr>
        </p:nvSpPr>
        <p:spPr>
          <a:xfrm>
            <a:off x="8263890" y="3567430"/>
            <a:ext cx="3173095" cy="1076325"/>
          </a:xfrm>
          <a:prstGeom prst="rect">
            <a:avLst/>
          </a:prstGeom>
          <a:noFill/>
        </p:spPr>
        <p:txBody>
          <a:bodyPr wrap="square" rtlCol="0">
            <a:spAutoFit/>
          </a:bodyPr>
          <a:p>
            <a:r>
              <a:rPr lang="zh-CN" altLang="en-US" sz="1600"/>
              <a:t>灾难恢复计划和备用数据中心确保在长时间停机时业务继续，例如年度灾难恢复演练测试恢复机制。</a:t>
            </a:r>
            <a:endParaRPr lang="zh-C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互联网服务：持续高可用</a:t>
            </a:r>
            <a:endParaRPr lang="en-US" altLang="zh-CN"/>
          </a:p>
        </p:txBody>
      </p:sp>
      <p:sp>
        <p:nvSpPr>
          <p:cNvPr id="3" name="内容占位符 2"/>
          <p:cNvSpPr>
            <a:spLocks noGrp="1"/>
          </p:cNvSpPr>
          <p:nvPr>
            <p:ph idx="1"/>
          </p:nvPr>
        </p:nvSpPr>
        <p:spPr>
          <a:xfrm>
            <a:off x="608330" y="1490345"/>
            <a:ext cx="10968990" cy="1573530"/>
          </a:xfrm>
        </p:spPr>
        <p:txBody>
          <a:bodyPr/>
          <a:p>
            <a:r>
              <a:rPr lang="zh-CN" altLang="en-US">
                <a:solidFill>
                  <a:schemeClr val="tx1"/>
                </a:solidFill>
                <a:latin typeface="微软雅黑" panose="020B0503020204020204" charset="-122"/>
                <a:ea typeface="微软雅黑" panose="020B0503020204020204" charset="-122"/>
                <a:cs typeface="微软雅黑" panose="020B0503020204020204" charset="-122"/>
              </a:rPr>
              <a:t>互联网服务提供商通过冗余网络和备份系统确保连接连续性。</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en-US" altLang="zh-CN">
                <a:solidFill>
                  <a:schemeClr val="tx1"/>
                </a:solidFill>
                <a:latin typeface="微软雅黑" panose="020B0503020204020204" charset="-122"/>
                <a:ea typeface="微软雅黑" panose="020B0503020204020204" charset="-122"/>
                <a:cs typeface="微软雅黑" panose="020B0503020204020204" charset="-122"/>
              </a:rPr>
              <a:t>TCP/IP</a:t>
            </a:r>
            <a:r>
              <a:rPr lang="zh-CN" altLang="en-US">
                <a:solidFill>
                  <a:schemeClr val="tx1"/>
                </a:solidFill>
                <a:latin typeface="微软雅黑" panose="020B0503020204020204" charset="-122"/>
                <a:ea typeface="微软雅黑" panose="020B0503020204020204" charset="-122"/>
                <a:cs typeface="微软雅黑" panose="020B0503020204020204" charset="-122"/>
              </a:rPr>
              <a:t>协议通过检测和重传丢失数据包提供可靠性</a:t>
            </a:r>
            <a:r>
              <a:rPr lang="zh-CN" altLang="en-US">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1" tooltip="" action="ppaction://hlinkfile"/>
              </a:rPr>
              <a:t>1</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强调持续监控和备份策略减少停机时间</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2" tooltip="" action="ppaction://hlinkfile"/>
              </a:rPr>
              <a:t>2</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3"/>
            </p:custDataLst>
          </p:nvPr>
        </p:nvSpPr>
        <p:spPr>
          <a:xfrm>
            <a:off x="465455"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用户级连续性</a:t>
            </a:r>
            <a:endParaRPr lang="zh-CN" altLang="en-US">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681355" y="3567430"/>
            <a:ext cx="3173095" cy="829945"/>
          </a:xfrm>
          <a:prstGeom prst="rect">
            <a:avLst/>
          </a:prstGeom>
          <a:noFill/>
        </p:spPr>
        <p:txBody>
          <a:bodyPr wrap="square" rtlCol="0">
            <a:spAutoFit/>
          </a:bodyPr>
          <a:p>
            <a:r>
              <a:rPr lang="zh-CN" altLang="en-US" sz="1600"/>
              <a:t>用户通过</a:t>
            </a:r>
            <a:r>
              <a:rPr lang="en-US" altLang="zh-CN" sz="1600"/>
              <a:t>CDN</a:t>
            </a:r>
            <a:r>
              <a:rPr lang="zh-CN" altLang="en-US" sz="1600"/>
              <a:t>和负载均衡减少单点故障影响，确保浏览和在线活动不中断</a:t>
            </a:r>
            <a:r>
              <a:rPr lang="zh-CN" altLang="en-US" sz="1600"/>
              <a:t>。</a:t>
            </a:r>
            <a:endParaRPr lang="zh-CN" altLang="en-US" sz="1600"/>
          </a:p>
        </p:txBody>
      </p:sp>
      <p:sp>
        <p:nvSpPr>
          <p:cNvPr id="6" name="矩形 5"/>
          <p:cNvSpPr/>
          <p:nvPr>
            <p:custDataLst>
              <p:tags r:id="rId5"/>
            </p:custDataLst>
          </p:nvPr>
        </p:nvSpPr>
        <p:spPr>
          <a:xfrm>
            <a:off x="428117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sym typeface="+mn-ea"/>
              </a:rPr>
              <a:t>会话级连续性</a:t>
            </a:r>
            <a:endParaRPr lang="zh-CN" altLang="en-US">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6"/>
            </p:custDataLst>
          </p:nvPr>
        </p:nvSpPr>
        <p:spPr>
          <a:xfrm>
            <a:off x="4497070" y="3567430"/>
            <a:ext cx="3173095" cy="829945"/>
          </a:xfrm>
          <a:prstGeom prst="rect">
            <a:avLst/>
          </a:prstGeom>
          <a:noFill/>
        </p:spPr>
        <p:txBody>
          <a:bodyPr wrap="square" rtlCol="0">
            <a:spAutoFit/>
          </a:bodyPr>
          <a:p>
            <a:r>
              <a:rPr lang="zh-CN" altLang="en-US" sz="1600"/>
              <a:t>会话通过检查点和自动重试机制保持连续，例如在网络中断后恢复数据传输。</a:t>
            </a:r>
            <a:endParaRPr lang="zh-CN" altLang="en-US" sz="1600"/>
          </a:p>
        </p:txBody>
      </p:sp>
      <p:sp>
        <p:nvSpPr>
          <p:cNvPr id="8" name="矩形 7"/>
          <p:cNvSpPr/>
          <p:nvPr>
            <p:custDataLst>
              <p:tags r:id="rId7"/>
            </p:custDataLst>
          </p:nvPr>
        </p:nvSpPr>
        <p:spPr>
          <a:xfrm>
            <a:off x="804799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业务级连续性</a:t>
            </a:r>
            <a:endParaRPr lang="zh-CN" altLang="en-US">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8"/>
            </p:custDataLst>
          </p:nvPr>
        </p:nvSpPr>
        <p:spPr>
          <a:xfrm>
            <a:off x="8263890" y="3567430"/>
            <a:ext cx="3173095" cy="829945"/>
          </a:xfrm>
          <a:prstGeom prst="rect">
            <a:avLst/>
          </a:prstGeom>
          <a:noFill/>
        </p:spPr>
        <p:txBody>
          <a:bodyPr wrap="square" rtlCol="0">
            <a:spAutoFit/>
          </a:bodyPr>
          <a:p>
            <a:r>
              <a:rPr lang="zh-CN" altLang="en-US" sz="1600"/>
              <a:t>冗余网络和灾难恢复计划确保整体服务可用，例如通过备用数据中心处理高峰需求。</a:t>
            </a:r>
            <a:endParaRPr lang="zh-C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OTT</a:t>
            </a:r>
            <a:r>
              <a:rPr lang="zh-CN" altLang="en-US"/>
              <a:t>支付系统</a:t>
            </a:r>
            <a:r>
              <a:rPr lang="zh-CN" altLang="en-US"/>
              <a:t>：需要高可靠性以确保交易安全</a:t>
            </a:r>
            <a:endParaRPr lang="zh-CN" altLang="en-US"/>
          </a:p>
        </p:txBody>
      </p:sp>
      <p:sp>
        <p:nvSpPr>
          <p:cNvPr id="3" name="内容占位符 2"/>
          <p:cNvSpPr>
            <a:spLocks noGrp="1"/>
          </p:cNvSpPr>
          <p:nvPr>
            <p:ph idx="1"/>
          </p:nvPr>
        </p:nvSpPr>
        <p:spPr>
          <a:xfrm>
            <a:off x="608330" y="1490345"/>
            <a:ext cx="10968990" cy="1573530"/>
          </a:xfrm>
        </p:spPr>
        <p:txBody>
          <a:bodyPr/>
          <a:p>
            <a:r>
              <a:rPr lang="zh-CN" altLang="en-US">
                <a:solidFill>
                  <a:schemeClr val="tx1"/>
                </a:solidFill>
                <a:latin typeface="微软雅黑" panose="020B0503020204020204" charset="-122"/>
                <a:ea typeface="微软雅黑" panose="020B0503020204020204" charset="-122"/>
                <a:cs typeface="微软雅黑" panose="020B0503020204020204" charset="-122"/>
              </a:rPr>
              <a:t>互联网服务提供商通过冗余网络和备份系统确保连接连续性。</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支付系统通过冗余服务器和数据中心实现弹性。</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1" tooltip="" action="ppaction://hlinkfile"/>
              </a:rPr>
              <a:t>1</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区块链技术增强了交易可靠性，减少了中断风险</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2" tooltip="" action="ppaction://hlinkfile"/>
              </a:rPr>
              <a:t>2</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3"/>
            </p:custDataLst>
          </p:nvPr>
        </p:nvSpPr>
        <p:spPr>
          <a:xfrm>
            <a:off x="465455"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用户级连续性</a:t>
            </a:r>
            <a:endParaRPr lang="zh-CN" altLang="en-US">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681355" y="3567430"/>
            <a:ext cx="3173095" cy="829945"/>
          </a:xfrm>
          <a:prstGeom prst="rect">
            <a:avLst/>
          </a:prstGeom>
          <a:noFill/>
        </p:spPr>
        <p:txBody>
          <a:bodyPr wrap="square" rtlCol="0">
            <a:spAutoFit/>
          </a:bodyPr>
          <a:p>
            <a:r>
              <a:rPr lang="zh-CN" altLang="en-US" sz="1600"/>
              <a:t>客户通过实时错误检测和自动恢复确保支付过程顺畅，例如通过加密保护交易数据。</a:t>
            </a:r>
            <a:endParaRPr lang="zh-CN" altLang="en-US" sz="1600"/>
          </a:p>
        </p:txBody>
      </p:sp>
      <p:sp>
        <p:nvSpPr>
          <p:cNvPr id="6" name="矩形 5"/>
          <p:cNvSpPr/>
          <p:nvPr>
            <p:custDataLst>
              <p:tags r:id="rId5"/>
            </p:custDataLst>
          </p:nvPr>
        </p:nvSpPr>
        <p:spPr>
          <a:xfrm>
            <a:off x="428117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sym typeface="+mn-ea"/>
              </a:rPr>
              <a:t>会话级连续性</a:t>
            </a:r>
            <a:endParaRPr lang="zh-CN" altLang="en-US">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6"/>
            </p:custDataLst>
          </p:nvPr>
        </p:nvSpPr>
        <p:spPr>
          <a:xfrm>
            <a:off x="4497070" y="3567430"/>
            <a:ext cx="3173095" cy="829945"/>
          </a:xfrm>
          <a:prstGeom prst="rect">
            <a:avLst/>
          </a:prstGeom>
          <a:noFill/>
        </p:spPr>
        <p:txBody>
          <a:bodyPr wrap="square" rtlCol="0">
            <a:spAutoFit/>
          </a:bodyPr>
          <a:p>
            <a:r>
              <a:rPr lang="zh-CN" altLang="en-US" sz="1600"/>
              <a:t>支付会话通过事务日志和检查点技术恢复，例如在网络中断后重新启动支付流程。</a:t>
            </a:r>
            <a:endParaRPr lang="zh-CN" altLang="en-US" sz="1600"/>
          </a:p>
        </p:txBody>
      </p:sp>
      <p:sp>
        <p:nvSpPr>
          <p:cNvPr id="8" name="矩形 7"/>
          <p:cNvSpPr/>
          <p:nvPr>
            <p:custDataLst>
              <p:tags r:id="rId7"/>
            </p:custDataLst>
          </p:nvPr>
        </p:nvSpPr>
        <p:spPr>
          <a:xfrm>
            <a:off x="804799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业务级连续性</a:t>
            </a:r>
            <a:endParaRPr lang="zh-CN" altLang="en-US">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8"/>
            </p:custDataLst>
          </p:nvPr>
        </p:nvSpPr>
        <p:spPr>
          <a:xfrm>
            <a:off x="8263890" y="3567430"/>
            <a:ext cx="3173095" cy="829945"/>
          </a:xfrm>
          <a:prstGeom prst="rect">
            <a:avLst/>
          </a:prstGeom>
          <a:noFill/>
        </p:spPr>
        <p:txBody>
          <a:bodyPr wrap="square" rtlCol="0">
            <a:spAutoFit/>
          </a:bodyPr>
          <a:p>
            <a:r>
              <a:rPr lang="zh-CN" altLang="en-US" sz="1600"/>
              <a:t>冗余数据中心和灾难恢复计划确保整体支付系统运营，例如通过备用站点处理高并发交易。</a:t>
            </a:r>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对比分析</a:t>
            </a:r>
            <a:endParaRPr lang="zh-CN" altLang="en-US"/>
          </a:p>
        </p:txBody>
      </p:sp>
      <p:graphicFrame>
        <p:nvGraphicFramePr>
          <p:cNvPr id="12" name="内容占位符 11"/>
          <p:cNvGraphicFramePr/>
          <p:nvPr>
            <p:ph idx="1"/>
            <p:custDataLst>
              <p:tags r:id="rId1"/>
            </p:custDataLst>
          </p:nvPr>
        </p:nvGraphicFramePr>
        <p:xfrm>
          <a:off x="608330" y="2094865"/>
          <a:ext cx="10968990" cy="3618230"/>
        </p:xfrm>
        <a:graphic>
          <a:graphicData uri="http://schemas.openxmlformats.org/drawingml/2006/table">
            <a:tbl>
              <a:tblPr firstRow="1" bandRow="1">
                <a:tableStyleId>{5C22544A-7EE6-4342-B048-85BDC9FD1C3A}</a:tableStyleId>
              </a:tblPr>
              <a:tblGrid>
                <a:gridCol w="2742565"/>
                <a:gridCol w="2741930"/>
                <a:gridCol w="2742565"/>
                <a:gridCol w="2741930"/>
              </a:tblGrid>
              <a:tr h="450215">
                <a:tc>
                  <a:txBody>
                    <a:bodyPr/>
                    <a:p>
                      <a:pPr>
                        <a:buNone/>
                      </a:pPr>
                      <a:r>
                        <a:rPr lang="zh-CN" altLang="en-US"/>
                        <a:t>行业</a:t>
                      </a:r>
                      <a:endParaRPr lang="zh-CN" altLang="en-US"/>
                    </a:p>
                  </a:txBody>
                  <a:tcPr/>
                </a:tc>
                <a:tc>
                  <a:txBody>
                    <a:bodyPr/>
                    <a:p>
                      <a:pPr>
                        <a:buNone/>
                      </a:pPr>
                      <a:r>
                        <a:rPr lang="zh-CN" altLang="en-US"/>
                        <a:t>用户级连续性</a:t>
                      </a:r>
                      <a:endParaRPr lang="zh-CN" altLang="en-US"/>
                    </a:p>
                  </a:txBody>
                  <a:tcPr/>
                </a:tc>
                <a:tc>
                  <a:txBody>
                    <a:bodyPr/>
                    <a:p>
                      <a:pPr>
                        <a:buNone/>
                      </a:pPr>
                      <a:r>
                        <a:rPr lang="zh-CN" altLang="en-US"/>
                        <a:t>会话级连续性</a:t>
                      </a:r>
                      <a:endParaRPr lang="zh-CN" altLang="en-US"/>
                    </a:p>
                  </a:txBody>
                  <a:tcPr/>
                </a:tc>
                <a:tc>
                  <a:txBody>
                    <a:bodyPr/>
                    <a:p>
                      <a:pPr>
                        <a:buNone/>
                      </a:pPr>
                      <a:r>
                        <a:rPr lang="zh-CN" altLang="en-US"/>
                        <a:t>业务级连续性</a:t>
                      </a:r>
                      <a:endParaRPr lang="zh-CN" altLang="en-US"/>
                    </a:p>
                  </a:txBody>
                  <a:tcPr/>
                </a:tc>
              </a:tr>
              <a:tr h="756285">
                <a:tc>
                  <a:txBody>
                    <a:bodyPr/>
                    <a:p>
                      <a:pPr>
                        <a:buNone/>
                      </a:pPr>
                      <a:r>
                        <a:rPr lang="zh-CN" altLang="en-US"/>
                        <a:t>核电</a:t>
                      </a:r>
                      <a:endParaRPr lang="zh-CN" altLang="en-US"/>
                    </a:p>
                  </a:txBody>
                  <a:tcPr/>
                </a:tc>
                <a:tc>
                  <a:txBody>
                    <a:bodyPr/>
                    <a:p>
                      <a:pPr>
                        <a:buNone/>
                      </a:pPr>
                      <a:r>
                        <a:rPr lang="zh-CN" altLang="en-US"/>
                        <a:t>实时监控，自动切换备用系统</a:t>
                      </a:r>
                      <a:endParaRPr lang="zh-CN" altLang="en-US"/>
                    </a:p>
                  </a:txBody>
                  <a:tcPr/>
                </a:tc>
                <a:tc>
                  <a:txBody>
                    <a:bodyPr/>
                    <a:p>
                      <a:pPr>
                        <a:buNone/>
                      </a:pPr>
                      <a:r>
                        <a:rPr lang="zh-CN" altLang="en-US"/>
                        <a:t>检查点记录，安全状态恢复</a:t>
                      </a:r>
                      <a:endParaRPr lang="zh-CN" altLang="en-US"/>
                    </a:p>
                  </a:txBody>
                  <a:tcPr/>
                </a:tc>
                <a:tc>
                  <a:txBody>
                    <a:bodyPr/>
                    <a:p>
                      <a:pPr>
                        <a:buNone/>
                      </a:pPr>
                      <a:r>
                        <a:rPr lang="zh-CN" altLang="en-US"/>
                        <a:t>多层安全屏障，灾难恢复计划</a:t>
                      </a:r>
                      <a:endParaRPr lang="zh-CN" altLang="en-US"/>
                    </a:p>
                  </a:txBody>
                  <a:tcPr/>
                </a:tc>
              </a:tr>
              <a:tr h="449580">
                <a:tc>
                  <a:txBody>
                    <a:bodyPr/>
                    <a:p>
                      <a:pPr>
                        <a:buNone/>
                      </a:pPr>
                      <a:r>
                        <a:rPr lang="zh-CN" altLang="en-US"/>
                        <a:t>航空</a:t>
                      </a:r>
                      <a:endParaRPr lang="zh-CN" altLang="en-US"/>
                    </a:p>
                  </a:txBody>
                  <a:tcPr/>
                </a:tc>
                <a:tc>
                  <a:txBody>
                    <a:bodyPr/>
                    <a:p>
                      <a:pPr>
                        <a:buNone/>
                      </a:pPr>
                      <a:r>
                        <a:rPr lang="zh-CN" altLang="en-US"/>
                        <a:t>冗余系统，预测性维护</a:t>
                      </a:r>
                      <a:endParaRPr lang="zh-CN" altLang="en-US"/>
                    </a:p>
                  </a:txBody>
                  <a:tcPr/>
                </a:tc>
                <a:tc>
                  <a:txBody>
                    <a:bodyPr/>
                    <a:p>
                      <a:pPr>
                        <a:buNone/>
                      </a:pPr>
                      <a:r>
                        <a:rPr lang="zh-CN" altLang="en-US"/>
                        <a:t>实时监控，快速故障恢复</a:t>
                      </a:r>
                      <a:endParaRPr lang="zh-CN" altLang="en-US"/>
                    </a:p>
                  </a:txBody>
                  <a:tcPr/>
                </a:tc>
                <a:tc>
                  <a:txBody>
                    <a:bodyPr/>
                    <a:p>
                      <a:pPr>
                        <a:buNone/>
                      </a:pPr>
                      <a:r>
                        <a:rPr lang="zh-CN" altLang="en-US"/>
                        <a:t>备用飞机，全球维护网络</a:t>
                      </a:r>
                      <a:endParaRPr lang="zh-CN" altLang="en-US"/>
                    </a:p>
                  </a:txBody>
                  <a:tcPr/>
                </a:tc>
              </a:tr>
              <a:tr h="755650">
                <a:tc>
                  <a:txBody>
                    <a:bodyPr/>
                    <a:p>
                      <a:pPr>
                        <a:buNone/>
                      </a:pPr>
                      <a:r>
                        <a:rPr lang="zh-CN" altLang="en-US"/>
                        <a:t>银行</a:t>
                      </a:r>
                      <a:endParaRPr lang="zh-CN" altLang="en-US"/>
                    </a:p>
                  </a:txBody>
                  <a:tcPr/>
                </a:tc>
                <a:tc>
                  <a:txBody>
                    <a:bodyPr/>
                    <a:p>
                      <a:pPr>
                        <a:buNone/>
                      </a:pPr>
                      <a:r>
                        <a:rPr lang="zh-CN" altLang="en-US"/>
                        <a:t>负载均衡，实时错误纠正</a:t>
                      </a:r>
                      <a:endParaRPr lang="zh-CN" altLang="en-US"/>
                    </a:p>
                  </a:txBody>
                  <a:tcPr/>
                </a:tc>
                <a:tc>
                  <a:txBody>
                    <a:bodyPr/>
                    <a:p>
                      <a:pPr>
                        <a:buNone/>
                      </a:pPr>
                      <a:r>
                        <a:rPr lang="zh-CN" altLang="en-US"/>
                        <a:t>事务日志，热备用站点</a:t>
                      </a:r>
                      <a:endParaRPr lang="zh-CN" altLang="en-US"/>
                    </a:p>
                  </a:txBody>
                  <a:tcPr/>
                </a:tc>
                <a:tc>
                  <a:txBody>
                    <a:bodyPr/>
                    <a:p>
                      <a:pPr>
                        <a:buNone/>
                      </a:pPr>
                      <a:r>
                        <a:rPr lang="zh-CN" altLang="en-US"/>
                        <a:t>备份数据中心，年度灾难演练</a:t>
                      </a:r>
                      <a:endParaRPr lang="zh-CN" altLang="en-US"/>
                    </a:p>
                  </a:txBody>
                  <a:tcPr/>
                </a:tc>
              </a:tr>
              <a:tr h="450215">
                <a:tc>
                  <a:txBody>
                    <a:bodyPr/>
                    <a:p>
                      <a:pPr>
                        <a:buNone/>
                      </a:pPr>
                      <a:r>
                        <a:rPr lang="zh-CN" altLang="en-US"/>
                        <a:t>互联网服务</a:t>
                      </a:r>
                      <a:endParaRPr lang="zh-CN" altLang="en-US"/>
                    </a:p>
                  </a:txBody>
                  <a:tcPr/>
                </a:tc>
                <a:tc>
                  <a:txBody>
                    <a:bodyPr/>
                    <a:p>
                      <a:pPr>
                        <a:buNone/>
                      </a:pPr>
                      <a:r>
                        <a:rPr lang="en-US" altLang="en-US"/>
                        <a:t>CDN</a:t>
                      </a:r>
                      <a:r>
                        <a:rPr lang="zh-CN" altLang="en-US"/>
                        <a:t>，负载均衡</a:t>
                      </a:r>
                      <a:endParaRPr lang="zh-CN" altLang="en-US"/>
                    </a:p>
                  </a:txBody>
                  <a:tcPr/>
                </a:tc>
                <a:tc>
                  <a:txBody>
                    <a:bodyPr/>
                    <a:p>
                      <a:pPr>
                        <a:buNone/>
                      </a:pPr>
                      <a:r>
                        <a:rPr lang="zh-CN" altLang="en-US"/>
                        <a:t>检查点，自动重试</a:t>
                      </a:r>
                      <a:endParaRPr lang="zh-CN" altLang="en-US"/>
                    </a:p>
                  </a:txBody>
                  <a:tcPr/>
                </a:tc>
                <a:tc>
                  <a:txBody>
                    <a:bodyPr/>
                    <a:p>
                      <a:pPr>
                        <a:buNone/>
                      </a:pPr>
                      <a:r>
                        <a:rPr lang="zh-CN" altLang="en-US"/>
                        <a:t>冗余网络，灾难恢复计划</a:t>
                      </a:r>
                      <a:endParaRPr lang="zh-CN" altLang="en-US"/>
                    </a:p>
                  </a:txBody>
                  <a:tcPr/>
                </a:tc>
              </a:tr>
              <a:tr h="756285">
                <a:tc>
                  <a:txBody>
                    <a:bodyPr/>
                    <a:p>
                      <a:pPr>
                        <a:buNone/>
                      </a:pPr>
                      <a:r>
                        <a:rPr lang="en-US" altLang="en-US"/>
                        <a:t>OTT</a:t>
                      </a:r>
                      <a:r>
                        <a:rPr lang="zh-CN" altLang="en-US"/>
                        <a:t>支付系统</a:t>
                      </a:r>
                      <a:endParaRPr lang="zh-CN" altLang="en-US"/>
                    </a:p>
                  </a:txBody>
                  <a:tcPr/>
                </a:tc>
                <a:tc>
                  <a:txBody>
                    <a:bodyPr/>
                    <a:p>
                      <a:pPr>
                        <a:buNone/>
                      </a:pPr>
                      <a:r>
                        <a:rPr lang="zh-CN" altLang="en-US"/>
                        <a:t>实时检测，加密保护</a:t>
                      </a:r>
                      <a:endParaRPr lang="zh-CN" altLang="en-US"/>
                    </a:p>
                  </a:txBody>
                  <a:tcPr/>
                </a:tc>
                <a:tc>
                  <a:txBody>
                    <a:bodyPr/>
                    <a:p>
                      <a:pPr>
                        <a:buNone/>
                      </a:pPr>
                      <a:r>
                        <a:rPr lang="zh-CN" altLang="en-US"/>
                        <a:t>事务日志，检查点恢复</a:t>
                      </a:r>
                      <a:endParaRPr lang="zh-CN" altLang="en-US"/>
                    </a:p>
                  </a:txBody>
                  <a:tcPr/>
                </a:tc>
                <a:tc>
                  <a:txBody>
                    <a:bodyPr/>
                    <a:p>
                      <a:pPr>
                        <a:buNone/>
                      </a:pPr>
                      <a:r>
                        <a:rPr lang="zh-CN" altLang="en-US"/>
                        <a:t>冗余服务器，备用数据中心</a:t>
                      </a:r>
                      <a:endParaRPr lang="zh-CN" altLang="en-US"/>
                    </a:p>
                  </a:txBody>
                  <a:tcPr/>
                </a:tc>
              </a:tr>
            </a:tbl>
          </a:graphicData>
        </a:graphic>
      </p:graphicFrame>
      <p:sp>
        <p:nvSpPr>
          <p:cNvPr id="13" name="内容占位符 2"/>
          <p:cNvSpPr>
            <a:spLocks noGrp="1"/>
          </p:cNvSpPr>
          <p:nvPr/>
        </p:nvSpPr>
        <p:spPr>
          <a:xfrm>
            <a:off x="608330" y="1490345"/>
            <a:ext cx="10968990" cy="60452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tx1"/>
                </a:solidFill>
                <a:latin typeface="微软雅黑" panose="020B0503020204020204" charset="-122"/>
                <a:ea typeface="微软雅黑" panose="020B0503020204020204" charset="-122"/>
                <a:cs typeface="微软雅黑" panose="020B0503020204020204" charset="-122"/>
              </a:rPr>
              <a:t>以下表格总结各行业在用户级、会话级和业务级连续性的关键策略：</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607695" y="5975985"/>
            <a:ext cx="10969625" cy="645160"/>
          </a:xfrm>
          <a:prstGeom prst="rect">
            <a:avLst/>
          </a:prstGeom>
        </p:spPr>
        <p:txBody>
          <a:bodyPr wrap="square">
            <a:spAutoFit/>
          </a:bodyPr>
          <a:p>
            <a:r>
              <a:rPr lang="zh-CN" altLang="en-US" sz="1800" spc="150">
                <a:uFillTx/>
                <a:latin typeface="微软雅黑" panose="020B0503020204020204" charset="-122"/>
                <a:ea typeface="微软雅黑" panose="020B0503020204020204" charset="-122"/>
                <a:cs typeface="微软雅黑" panose="020B0503020204020204" charset="-122"/>
              </a:rPr>
              <a:t>自动化和AI在所有行业中提升了可靠性，例如银行的混沌工程和互联网服务的预测性维护。区块链在OTT支付中的应用尤其值得注意，可能意外提升了交易安全性，这在其他行业中较少见。</a:t>
            </a:r>
            <a:endParaRPr lang="zh-CN" altLang="en-US" sz="1800" spc="150">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DIAGRAM_VIRTUALLY_FRAME" val="{&quot;height&quot;:271.1,&quot;left&quot;:36.65,&quot;top&quot;:247.35,&quot;width&quot;:880.6}"/>
</p:tagLst>
</file>

<file path=ppt/tags/tag67.xml><?xml version="1.0" encoding="utf-8"?>
<p:tagLst xmlns:p="http://schemas.openxmlformats.org/presentationml/2006/main">
  <p:tag name="KSO_WM_DIAGRAM_VIRTUALLY_FRAME" val="{&quot;height&quot;:271.1,&quot;left&quot;:36.65,&quot;top&quot;:247.35,&quot;width&quot;:880.6}"/>
</p:tagLst>
</file>

<file path=ppt/tags/tag68.xml><?xml version="1.0" encoding="utf-8"?>
<p:tagLst xmlns:p="http://schemas.openxmlformats.org/presentationml/2006/main">
  <p:tag name="KSO_WM_DIAGRAM_VIRTUALLY_FRAME" val="{&quot;height&quot;:271.1,&quot;left&quot;:36.65,&quot;top&quot;:247.35,&quot;width&quot;:880.6}"/>
</p:tagLst>
</file>

<file path=ppt/tags/tag69.xml><?xml version="1.0" encoding="utf-8"?>
<p:tagLst xmlns:p="http://schemas.openxmlformats.org/presentationml/2006/main">
  <p:tag name="KSO_WM_DIAGRAM_VIRTUALLY_FRAME" val="{&quot;height&quot;:271.1,&quot;left&quot;:36.65,&quot;top&quot;:247.35,&quot;width&quot;:880.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DIAGRAM_VIRTUALLY_FRAME" val="{&quot;height&quot;:271.1,&quot;left&quot;:36.65,&quot;top&quot;:247.35,&quot;width&quot;:880.6}"/>
</p:tagLst>
</file>

<file path=ppt/tags/tag71.xml><?xml version="1.0" encoding="utf-8"?>
<p:tagLst xmlns:p="http://schemas.openxmlformats.org/presentationml/2006/main">
  <p:tag name="KSO_WM_DIAGRAM_VIRTUALLY_FRAME" val="{&quot;height&quot;:271.1,&quot;left&quot;:36.65,&quot;top&quot;:247.35,&quot;width&quot;:880.6}"/>
</p:tagLst>
</file>

<file path=ppt/tags/tag72.xml><?xml version="1.0" encoding="utf-8"?>
<p:tagLst xmlns:p="http://schemas.openxmlformats.org/presentationml/2006/main">
  <p:tag name="KSO_WM_DIAGRAM_VIRTUALLY_FRAME" val="{&quot;height&quot;:271.1,&quot;left&quot;:36.65,&quot;top&quot;:247.35,&quot;width&quot;:880.6}"/>
</p:tagLst>
</file>

<file path=ppt/tags/tag73.xml><?xml version="1.0" encoding="utf-8"?>
<p:tagLst xmlns:p="http://schemas.openxmlformats.org/presentationml/2006/main">
  <p:tag name="KSO_WM_DIAGRAM_VIRTUALLY_FRAME" val="{&quot;height&quot;:271.1,&quot;left&quot;:36.65,&quot;top&quot;:247.35,&quot;width&quot;:880.6}"/>
</p:tagLst>
</file>

<file path=ppt/tags/tag74.xml><?xml version="1.0" encoding="utf-8"?>
<p:tagLst xmlns:p="http://schemas.openxmlformats.org/presentationml/2006/main">
  <p:tag name="KSO_WM_DIAGRAM_VIRTUALLY_FRAME" val="{&quot;height&quot;:271.1,&quot;left&quot;:36.65,&quot;top&quot;:247.35,&quot;width&quot;:880.6}"/>
</p:tagLst>
</file>

<file path=ppt/tags/tag75.xml><?xml version="1.0" encoding="utf-8"?>
<p:tagLst xmlns:p="http://schemas.openxmlformats.org/presentationml/2006/main">
  <p:tag name="KSO_WM_DIAGRAM_VIRTUALLY_FRAME" val="{&quot;height&quot;:271.1,&quot;left&quot;:36.65,&quot;top&quot;:247.35,&quot;width&quot;:880.6}"/>
</p:tagLst>
</file>

<file path=ppt/tags/tag76.xml><?xml version="1.0" encoding="utf-8"?>
<p:tagLst xmlns:p="http://schemas.openxmlformats.org/presentationml/2006/main">
  <p:tag name="KSO_WM_DIAGRAM_VIRTUALLY_FRAME" val="{&quot;height&quot;:271.1,&quot;left&quot;:36.65,&quot;top&quot;:247.35,&quot;width&quot;:880.6}"/>
</p:tagLst>
</file>

<file path=ppt/tags/tag77.xml><?xml version="1.0" encoding="utf-8"?>
<p:tagLst xmlns:p="http://schemas.openxmlformats.org/presentationml/2006/main">
  <p:tag name="KSO_WM_DIAGRAM_VIRTUALLY_FRAME" val="{&quot;height&quot;:271.1,&quot;left&quot;:36.65,&quot;top&quot;:247.35,&quot;width&quot;:880.6}"/>
</p:tagLst>
</file>

<file path=ppt/tags/tag78.xml><?xml version="1.0" encoding="utf-8"?>
<p:tagLst xmlns:p="http://schemas.openxmlformats.org/presentationml/2006/main">
  <p:tag name="KSO_WM_DIAGRAM_VIRTUALLY_FRAME" val="{&quot;height&quot;:271.1,&quot;left&quot;:36.65,&quot;top&quot;:247.35,&quot;width&quot;:880.6}"/>
</p:tagLst>
</file>

<file path=ppt/tags/tag79.xml><?xml version="1.0" encoding="utf-8"?>
<p:tagLst xmlns:p="http://schemas.openxmlformats.org/presentationml/2006/main">
  <p:tag name="KSO_WM_DIAGRAM_VIRTUALLY_FRAME" val="{&quot;height&quot;:271.1,&quot;left&quot;:36.65,&quot;top&quot;:247.35,&quot;width&quot;:880.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DIAGRAM_VIRTUALLY_FRAME" val="{&quot;height&quot;:271.1,&quot;left&quot;:36.65,&quot;top&quot;:247.35,&quot;width&quot;:880.6}"/>
</p:tagLst>
</file>

<file path=ppt/tags/tag81.xml><?xml version="1.0" encoding="utf-8"?>
<p:tagLst xmlns:p="http://schemas.openxmlformats.org/presentationml/2006/main">
  <p:tag name="KSO_WM_DIAGRAM_VIRTUALLY_FRAME" val="{&quot;height&quot;:271.1,&quot;left&quot;:36.65,&quot;top&quot;:247.35,&quot;width&quot;:880.6}"/>
</p:tagLst>
</file>

<file path=ppt/tags/tag82.xml><?xml version="1.0" encoding="utf-8"?>
<p:tagLst xmlns:p="http://schemas.openxmlformats.org/presentationml/2006/main">
  <p:tag name="KSO_WM_DIAGRAM_VIRTUALLY_FRAME" val="{&quot;height&quot;:271.1,&quot;left&quot;:36.65,&quot;top&quot;:247.35,&quot;width&quot;:880.6}"/>
</p:tagLst>
</file>

<file path=ppt/tags/tag83.xml><?xml version="1.0" encoding="utf-8"?>
<p:tagLst xmlns:p="http://schemas.openxmlformats.org/presentationml/2006/main">
  <p:tag name="KSO_WM_DIAGRAM_VIRTUALLY_FRAME" val="{&quot;height&quot;:271.1,&quot;left&quot;:36.65,&quot;top&quot;:247.35,&quot;width&quot;:880.6}"/>
</p:tagLst>
</file>

<file path=ppt/tags/tag84.xml><?xml version="1.0" encoding="utf-8"?>
<p:tagLst xmlns:p="http://schemas.openxmlformats.org/presentationml/2006/main">
  <p:tag name="KSO_WM_DIAGRAM_VIRTUALLY_FRAME" val="{&quot;height&quot;:271.1,&quot;left&quot;:36.65,&quot;top&quot;:247.35,&quot;width&quot;:880.6}"/>
</p:tagLst>
</file>

<file path=ppt/tags/tag85.xml><?xml version="1.0" encoding="utf-8"?>
<p:tagLst xmlns:p="http://schemas.openxmlformats.org/presentationml/2006/main">
  <p:tag name="KSO_WM_DIAGRAM_VIRTUALLY_FRAME" val="{&quot;height&quot;:271.1,&quot;left&quot;:36.65,&quot;top&quot;:247.35,&quot;width&quot;:880.6}"/>
</p:tagLst>
</file>

<file path=ppt/tags/tag86.xml><?xml version="1.0" encoding="utf-8"?>
<p:tagLst xmlns:p="http://schemas.openxmlformats.org/presentationml/2006/main">
  <p:tag name="KSO_WM_DIAGRAM_VIRTUALLY_FRAME" val="{&quot;height&quot;:271.1,&quot;left&quot;:36.65,&quot;top&quot;:247.35,&quot;width&quot;:880.6}"/>
</p:tagLst>
</file>

<file path=ppt/tags/tag87.xml><?xml version="1.0" encoding="utf-8"?>
<p:tagLst xmlns:p="http://schemas.openxmlformats.org/presentationml/2006/main">
  <p:tag name="KSO_WM_DIAGRAM_VIRTUALLY_FRAME" val="{&quot;height&quot;:271.1,&quot;left&quot;:36.65,&quot;top&quot;:247.35,&quot;width&quot;:880.6}"/>
</p:tagLst>
</file>

<file path=ppt/tags/tag88.xml><?xml version="1.0" encoding="utf-8"?>
<p:tagLst xmlns:p="http://schemas.openxmlformats.org/presentationml/2006/main">
  <p:tag name="KSO_WM_DIAGRAM_VIRTUALLY_FRAME" val="{&quot;height&quot;:271.1,&quot;left&quot;:36.65,&quot;top&quot;:247.35,&quot;width&quot;:880.6}"/>
</p:tagLst>
</file>

<file path=ppt/tags/tag89.xml><?xml version="1.0" encoding="utf-8"?>
<p:tagLst xmlns:p="http://schemas.openxmlformats.org/presentationml/2006/main">
  <p:tag name="KSO_WM_DIAGRAM_VIRTUALLY_FRAME" val="{&quot;height&quot;:271.1,&quot;left&quot;:36.65,&quot;top&quot;:247.35,&quot;width&quot;:880.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DIAGRAM_VIRTUALLY_FRAME" val="{&quot;height&quot;:271.1,&quot;left&quot;:36.65,&quot;top&quot;:247.35,&quot;width&quot;:880.6}"/>
</p:tagLst>
</file>

<file path=ppt/tags/tag91.xml><?xml version="1.0" encoding="utf-8"?>
<p:tagLst xmlns:p="http://schemas.openxmlformats.org/presentationml/2006/main">
  <p:tag name="KSO_WM_DIAGRAM_VIRTUALLY_FRAME" val="{&quot;height&quot;:271.1,&quot;left&quot;:36.65,&quot;top&quot;:247.35,&quot;width&quot;:880.6}"/>
</p:tagLst>
</file>

<file path=ppt/tags/tag92.xml><?xml version="1.0" encoding="utf-8"?>
<p:tagLst xmlns:p="http://schemas.openxmlformats.org/presentationml/2006/main">
  <p:tag name="KSO_WM_DIAGRAM_VIRTUALLY_FRAME" val="{&quot;height&quot;:271.1,&quot;left&quot;:36.65,&quot;top&quot;:247.35,&quot;width&quot;:880.6}"/>
</p:tagLst>
</file>

<file path=ppt/tags/tag93.xml><?xml version="1.0" encoding="utf-8"?>
<p:tagLst xmlns:p="http://schemas.openxmlformats.org/presentationml/2006/main">
  <p:tag name="KSO_WM_DIAGRAM_VIRTUALLY_FRAME" val="{&quot;height&quot;:271.1,&quot;left&quot;:36.65,&quot;top&quot;:247.35,&quot;width&quot;:880.6}"/>
</p:tagLst>
</file>

<file path=ppt/tags/tag94.xml><?xml version="1.0" encoding="utf-8"?>
<p:tagLst xmlns:p="http://schemas.openxmlformats.org/presentationml/2006/main">
  <p:tag name="KSO_WM_DIAGRAM_VIRTUALLY_FRAME" val="{&quot;height&quot;:271.1,&quot;left&quot;:36.65,&quot;top&quot;:247.35,&quot;width&quot;:880.6}"/>
</p:tagLst>
</file>

<file path=ppt/tags/tag95.xml><?xml version="1.0" encoding="utf-8"?>
<p:tagLst xmlns:p="http://schemas.openxmlformats.org/presentationml/2006/main">
  <p:tag name="KSO_WM_DIAGRAM_VIRTUALLY_FRAME" val="{&quot;height&quot;:271.1,&quot;left&quot;:36.65,&quot;top&quot;:247.35,&quot;width&quot;:880.6}"/>
</p:tagLst>
</file>

<file path=ppt/tags/tag96.xml><?xml version="1.0" encoding="utf-8"?>
<p:tagLst xmlns:p="http://schemas.openxmlformats.org/presentationml/2006/main">
  <p:tag name="TABLE_ENDDRAG_ORIGIN_RECT" val="863*284"/>
  <p:tag name="TABLE_ENDDRAG_RECT" val="47*164*863*284"/>
</p:tagLst>
</file>

<file path=ppt/tags/tag97.xml><?xml version="1.0" encoding="utf-8"?>
<p:tagLst xmlns:p="http://schemas.openxmlformats.org/presentationml/2006/main">
  <p:tag name="resource_record_key" val="{&quot;19&quot;:[2034854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lang="en-US" altLang="zh-CN">
            <a:solidFill>
              <a:schemeClr val="tx1"/>
            </a:solidFill>
            <a:latin typeface="微软雅黑" panose="020B0503020204020204" charset="-122"/>
            <a:ea typeface="微软雅黑" panose="020B0503020204020204" charset="-122"/>
          </a:defRPr>
        </a:defPPr>
      </a:lstStyle>
      <a:style>
        <a:lnRef idx="2">
          <a:schemeClr val="accent1">
            <a:lumMod val="75000"/>
          </a:schemeClr>
        </a:lnRef>
        <a:fillRef idx="1">
          <a:schemeClr val="accent1"/>
        </a:fillRef>
        <a:effectRef idx="0">
          <a:srgbClr val="FFFFFF"/>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1901</Words>
  <Application>WPS 演示</Application>
  <PresentationFormat>宽屏</PresentationFormat>
  <Paragraphs>156</Paragraphs>
  <Slides>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核电：因其潜在灾难性后果而对可靠性要求极高</vt:lpstr>
      <vt:lpstr>航空：以安全和可靠性为核心</vt:lpstr>
      <vt:lpstr>银行：银行行业强调操作弹性</vt:lpstr>
      <vt:lpstr>互联网服务：持续高可用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Judy</cp:lastModifiedBy>
  <cp:revision>179</cp:revision>
  <dcterms:created xsi:type="dcterms:W3CDTF">2019-06-19T02:08:00Z</dcterms:created>
  <dcterms:modified xsi:type="dcterms:W3CDTF">2025-03-16T14:19:30Z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C15F69CE980640F6971A8F9B88ECED06_11</vt:lpwstr>
  </property>
</Properties>
</file>