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6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7863-ACA9-144B-8E22-3EB62B26110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B8F21-1B69-7C4A-9A32-671D9A1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a4d69d65a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ba4d69d65a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Introduce yourself</a:t>
            </a:r>
            <a:r>
              <a:rPr lang="en">
                <a:solidFill>
                  <a:schemeClr val="dk1"/>
                </a:solidFill>
              </a:rPr>
              <a:t>: Your name, your background, why you are interested in these topics.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Invite participants to get involved</a:t>
            </a:r>
            <a:r>
              <a:rPr lang="en">
                <a:solidFill>
                  <a:schemeClr val="dk1"/>
                </a:solidFill>
              </a:rPr>
              <a:t>: If you find this interesting, if you want to get involved, please reach out. We're always happy to have more people contribute to this work and to run a workshop yourself. So welcome. We're really excited to be here.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54e7757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54e7757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4e7757f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e54e7757f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Thank sponsors</a:t>
            </a:r>
            <a:r>
              <a:rPr lang="en">
                <a:solidFill>
                  <a:schemeClr val="dk1"/>
                </a:solidFill>
              </a:rPr>
              <a:t>: I just want to thank our sponsors that made this workshop possible: list the sponsors.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b1a134524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b1a134524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Point people to the preprint about Reproducibility for Everyone if they want to learn more.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4e7757ff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54e7757ff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Open Sans"/>
              <a:buChar char="●"/>
            </a:pPr>
            <a:r>
              <a:rPr lang="en" sz="1150" b="1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All workshop participants agree to follow the R4E Community Participation Guidelines.</a:t>
            </a:r>
            <a:endParaRPr sz="1150" b="1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Open Sans"/>
              <a:buChar char="●"/>
            </a:pPr>
            <a:r>
              <a:rPr lang="en" sz="1150" b="1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Do a quick overview of the CPGs: </a:t>
            </a: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You can find the Guidelines at this link if you wish. In summary, here are the Do’s and Don’ts to keep in mind during this workshop. Read these out loud.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Open Sans"/>
              <a:buChar char="●"/>
            </a:pPr>
            <a:r>
              <a:rPr lang="en" sz="1150" b="1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Explain how to report</a:t>
            </a: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: Please send a private Zoom chat message to {{Name the selected contact for this workshop}}. You can also send an email or report anonymously using this form.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Open Sans"/>
              <a:buChar char="●"/>
            </a:pPr>
            <a:r>
              <a:rPr lang="en" sz="1150" b="1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Explain the consequences</a:t>
            </a: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: Remember that violations of these guidelines during the workshop may result in being muted or removed from the workshop.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06F7-F7A9-4240-80C5-A4A80CA6B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6C8EF-F945-6645-A58F-019337E58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67DF-BFB5-2643-9440-E17B9277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1D1E-546D-8F42-9BB5-0F002BAA40F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AF655-F4B9-0944-9D42-8EFD22F6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AC0ED-36DF-C44E-ADB7-33D0999B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23F2-6220-2543-BF73-41588E16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931D-847C-A445-8476-CB9017D2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76F4C-D808-B149-A996-67A5C5E8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D192-0DDF-3345-83EA-22D3EDB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1D1E-546D-8F42-9BB5-0F002BAA40F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FBE5-8603-C34C-9166-EAD17854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9350-12D3-2A43-8393-6D18F5AC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23F2-6220-2543-BF73-41588E16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520B5-AE52-8543-9099-BB277E994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60C99-E828-2D49-9A04-E9234D36A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BE05-1805-DD42-88D6-F010F64E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1D1E-546D-8F42-9BB5-0F002BAA40F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376B-C263-7E48-BFCB-1B198963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9CB9-0A3A-F741-BDF1-B80CEE2A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23F2-6220-2543-BF73-41588E16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1191600" y="274667"/>
            <a:ext cx="10116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1191600" y="1597165"/>
            <a:ext cx="98088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4185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  <a:defRPr/>
            </a:lvl1pPr>
            <a:lvl2pPr marL="1219170" lvl="1" indent="-5079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1600" y="6049001"/>
            <a:ext cx="1349667" cy="674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675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A5F5-49C8-6046-BC23-BAF20737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2AB9-F64C-3D4F-B954-5A61109B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778E-F6C7-E44C-B592-0A2729F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1D1E-546D-8F42-9BB5-0F002BAA40F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67AD5-32DA-0544-A9CC-24E864C7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A859A-C659-B84A-BDE5-A9B17523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23F2-6220-2543-BF73-41588E16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AA31-A4CC-3B41-B670-055CDF94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648A-054D-9941-B70B-4B7BE3DA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7B86-5E10-884C-B672-8697511E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1D1E-546D-8F42-9BB5-0F002BAA40F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55C6-DB00-C14B-BBFE-3CAD6573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24613-6F43-AA46-9E6F-81D82992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23F2-6220-2543-BF73-41588E16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3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2F9E-84BB-3A4F-9EE9-24D035BB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B72F-0351-0446-96CE-30652F181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9DA16-A952-1349-8B84-208C183E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8B02E-8141-2243-A12C-A5BEF60C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1D1E-546D-8F42-9BB5-0F002BAA40F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49AE1-CC4A-7C43-AAC7-F49A96F5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FBF31-E195-9940-8BE4-DB366DB4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23F2-6220-2543-BF73-41588E16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8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E2AE-29D5-FD44-918A-E649EF14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B873E-619D-1540-8498-D8C137E0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41695-D669-D14B-8067-06D2DD5C8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251A4-61AA-4B4D-A1B6-BA7D61FF4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6DB71-C37D-AC40-A215-1E05E273B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4B808-DC24-614C-B539-7BF88077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1D1E-546D-8F42-9BB5-0F002BAA40F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E0B4E-3C99-294B-8481-8D74118C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6A4B5-5B4D-4540-9197-A72FDA0F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23F2-6220-2543-BF73-41588E16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6CAC-A480-F842-B98D-A73CC194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29FB3-E568-8941-B661-49CA9AD5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1D1E-546D-8F42-9BB5-0F002BAA40F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8165-97C3-E74D-AFA0-E96E2AD2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DA592-E6B9-2D4F-AFAD-3F2B3AF1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23F2-6220-2543-BF73-41588E16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5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912D6-0D57-E444-8554-C7DB24FA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1D1E-546D-8F42-9BB5-0F002BAA40F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B4C9B-3217-4440-A1A2-446A09D3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DA9A1-EF27-0240-AFC0-0A40F362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23F2-6220-2543-BF73-41588E16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AF17-7040-3A43-B857-AADB1304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F391-4E2F-584B-B71D-EDABBB5D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7BDA-2A5E-2840-814C-840BC6F24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6DDA-E36F-EB4D-852A-31911FF1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1D1E-546D-8F42-9BB5-0F002BAA40F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62B56-A4EF-E04D-AF79-3578E8D8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8991A-AEC3-AF40-A6E6-B088CE33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23F2-6220-2543-BF73-41588E16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2263-B97D-BC48-886A-56C7553E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5B3DB-C762-9C45-8945-74776FAFB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F57F1-93D9-A84B-A11D-2930850D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6A160-B5A1-3D47-B045-ECBE11F1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1D1E-546D-8F42-9BB5-0F002BAA40F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79EF6-4375-F34A-AD73-3AE1A7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75287-89E5-A249-B85D-5C536B5C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23F2-6220-2543-BF73-41588E16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4B184-271D-2140-A3E3-3BFF3B2E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D001-D80D-A34D-BC8C-212ECDDB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4E5D-F80F-8A47-ACBB-BACB5C5B1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1D1E-546D-8F42-9BB5-0F002BAA40F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600B-14CE-4F4C-AA3C-9E85B6446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9772-F5D4-1448-BBEF-6D715C42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823F2-6220-2543-BF73-41588E16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4everyon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pro4everyone.org/jo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dxw67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4everyone.org/pages/guidelin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forms.gle/UaxjwEYWVNoCDwJs5" TargetMode="External"/><Relationship Id="rId4" Type="http://schemas.openxmlformats.org/officeDocument/2006/relationships/hyperlink" Target="mailto:coc@repro4everyon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ctrTitle" idx="4294967295"/>
          </p:nvPr>
        </p:nvSpPr>
        <p:spPr>
          <a:xfrm>
            <a:off x="1221367" y="587125"/>
            <a:ext cx="74148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ts val="4000"/>
            </a:pPr>
            <a:r>
              <a:rPr lang="en" sz="80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Hello!</a:t>
            </a:r>
            <a:endParaRPr sz="8000" b="1">
              <a:solidFill>
                <a:srgbClr val="7ECEF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36"/>
          <p:cNvSpPr txBox="1">
            <a:spLocks noGrp="1"/>
          </p:cNvSpPr>
          <p:nvPr>
            <p:ph type="subTitle" idx="4294967295"/>
          </p:nvPr>
        </p:nvSpPr>
        <p:spPr>
          <a:xfrm>
            <a:off x="1221367" y="1688100"/>
            <a:ext cx="10044800" cy="207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ts val="2800"/>
              <a:buNone/>
            </a:pPr>
            <a:r>
              <a:rPr lang="en" sz="64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I am </a:t>
            </a:r>
            <a:endParaRPr sz="64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ts val="2800"/>
              <a:buNone/>
            </a:pPr>
            <a:r>
              <a:rPr lang="en" sz="6400">
                <a:solidFill>
                  <a:srgbClr val="2185C5"/>
                </a:solidFill>
              </a:rPr>
              <a:t>{{firstInstructorName}}</a:t>
            </a:r>
            <a:endParaRPr sz="64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4294967295"/>
          </p:nvPr>
        </p:nvSpPr>
        <p:spPr>
          <a:xfrm>
            <a:off x="1221367" y="3625088"/>
            <a:ext cx="9412800" cy="266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SzPts val="2800"/>
              <a:buNone/>
            </a:pPr>
            <a:r>
              <a:rPr lang="en" sz="3200"/>
              <a:t>{{firstInstructor</a:t>
            </a:r>
            <a:r>
              <a:rPr lang="en" sz="3200">
                <a:solidFill>
                  <a:schemeClr val="dk1"/>
                </a:solidFill>
              </a:rPr>
              <a:t>Affiliation</a:t>
            </a:r>
            <a:r>
              <a:rPr lang="en" sz="3200"/>
              <a:t>}}</a:t>
            </a:r>
            <a:endParaRPr sz="3200"/>
          </a:p>
          <a:p>
            <a:pPr marL="0" indent="0">
              <a:lnSpc>
                <a:spcPct val="100000"/>
              </a:lnSpc>
              <a:spcBef>
                <a:spcPts val="800"/>
              </a:spcBef>
              <a:buSzPts val="2800"/>
              <a:buNone/>
            </a:pPr>
            <a:r>
              <a:rPr lang="en" sz="3200"/>
              <a:t>{{firstInstructorContact}}</a:t>
            </a:r>
            <a:endParaRPr sz="3200"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</a:t>
            </a:fld>
            <a:endParaRPr/>
          </a:p>
        </p:txBody>
      </p:sp>
      <p:sp>
        <p:nvSpPr>
          <p:cNvPr id="181" name="Google Shape;181;p36"/>
          <p:cNvSpPr/>
          <p:nvPr/>
        </p:nvSpPr>
        <p:spPr>
          <a:xfrm>
            <a:off x="8825433" y="465767"/>
            <a:ext cx="2834800" cy="2168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496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[firstInstructorPhoto]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/>
        </p:nvSpPr>
        <p:spPr>
          <a:xfrm>
            <a:off x="194400" y="6224234"/>
            <a:ext cx="328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u="sng">
                <a:solidFill>
                  <a:schemeClr val="hlink"/>
                </a:solidFill>
                <a:hlinkClick r:id="rId3"/>
              </a:rPr>
              <a:t>https://repro4everyone.org/</a:t>
            </a:r>
            <a:r>
              <a:rPr lang="en" sz="2400"/>
              <a:t> </a:t>
            </a:r>
            <a:endParaRPr sz="2400"/>
          </a:p>
        </p:txBody>
      </p:sp>
      <p:sp>
        <p:nvSpPr>
          <p:cNvPr id="187" name="Google Shape;187;p37"/>
          <p:cNvSpPr txBox="1">
            <a:spLocks noGrp="1"/>
          </p:cNvSpPr>
          <p:nvPr>
            <p:ph type="ctrTitle" idx="4294967295"/>
          </p:nvPr>
        </p:nvSpPr>
        <p:spPr>
          <a:xfrm>
            <a:off x="756800" y="294567"/>
            <a:ext cx="10678400" cy="110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4800"/>
            </a:pPr>
            <a:r>
              <a:rPr lang="en"/>
              <a:t>Who are we? </a:t>
            </a:r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4294967295"/>
          </p:nvPr>
        </p:nvSpPr>
        <p:spPr>
          <a:xfrm>
            <a:off x="356967" y="1488700"/>
            <a:ext cx="11549600" cy="41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99521">
              <a:spcBef>
                <a:spcPts val="0"/>
              </a:spcBef>
              <a:buSzPts val="2300"/>
              <a:buChar char="-"/>
            </a:pPr>
            <a:r>
              <a:rPr lang="en" sz="3067" b="1"/>
              <a:t>Community of scientists in academia and industry who want to improve the reproducibility of science </a:t>
            </a:r>
            <a:endParaRPr sz="3067" b="1"/>
          </a:p>
          <a:p>
            <a:pPr marL="1219170" lvl="1" indent="-465655">
              <a:spcBef>
                <a:spcPts val="0"/>
              </a:spcBef>
              <a:buClr>
                <a:schemeClr val="dk1"/>
              </a:buClr>
              <a:buSzPts val="1900"/>
              <a:buChar char="-"/>
            </a:pPr>
            <a:r>
              <a:rPr lang="en" sz="2533">
                <a:solidFill>
                  <a:schemeClr val="dk1"/>
                </a:solidFill>
              </a:rPr>
              <a:t>Members all over the world!</a:t>
            </a:r>
            <a:endParaRPr sz="2533">
              <a:solidFill>
                <a:schemeClr val="dk1"/>
              </a:solidFill>
            </a:endParaRPr>
          </a:p>
          <a:p>
            <a:pPr marL="1219170" lvl="1" indent="-465655">
              <a:spcBef>
                <a:spcPts val="0"/>
              </a:spcBef>
              <a:buClr>
                <a:schemeClr val="dk1"/>
              </a:buClr>
              <a:buSzPts val="1900"/>
              <a:buChar char="-"/>
            </a:pPr>
            <a:r>
              <a:rPr lang="en" sz="2533">
                <a:solidFill>
                  <a:schemeClr val="dk1"/>
                </a:solidFill>
              </a:rPr>
              <a:t>Members help in developing new slides, </a:t>
            </a:r>
            <a:br>
              <a:rPr lang="en" sz="2533">
                <a:solidFill>
                  <a:schemeClr val="dk1"/>
                </a:solidFill>
              </a:rPr>
            </a:br>
            <a:r>
              <a:rPr lang="en" sz="2533">
                <a:solidFill>
                  <a:schemeClr val="dk1"/>
                </a:solidFill>
              </a:rPr>
              <a:t>hosting workshops, applying for funding, etc.</a:t>
            </a:r>
            <a:endParaRPr sz="2533"/>
          </a:p>
          <a:p>
            <a:pPr marL="609585" indent="-499521">
              <a:spcBef>
                <a:spcPts val="0"/>
              </a:spcBef>
              <a:buSzPts val="2300"/>
              <a:buChar char="-"/>
            </a:pPr>
            <a:r>
              <a:rPr lang="en" sz="3067" b="1"/>
              <a:t>Developed this </a:t>
            </a:r>
            <a:r>
              <a:rPr lang="en" sz="3067" b="1">
                <a:solidFill>
                  <a:schemeClr val="dk1"/>
                </a:solidFill>
              </a:rPr>
              <a:t>open access </a:t>
            </a:r>
            <a:r>
              <a:rPr lang="en" sz="3067" b="1"/>
              <a:t>workshop, which you can use yourself for a journal club / seminar at your institute! </a:t>
            </a:r>
            <a:endParaRPr sz="3067" b="1"/>
          </a:p>
          <a:p>
            <a:pPr marL="609585" indent="-499521">
              <a:spcBef>
                <a:spcPts val="0"/>
              </a:spcBef>
              <a:buSzPts val="2300"/>
              <a:buChar char="-"/>
            </a:pPr>
            <a:r>
              <a:rPr lang="en" sz="3067" b="1"/>
              <a:t>Want to join us? </a:t>
            </a:r>
            <a:br>
              <a:rPr lang="en" sz="3067" b="1"/>
            </a:br>
            <a:r>
              <a:rPr lang="en" sz="3067" b="1"/>
              <a:t>Reach out to the workshop organizers or through our website: </a:t>
            </a:r>
            <a:r>
              <a:rPr lang="en" sz="3067" b="1" u="sng">
                <a:solidFill>
                  <a:schemeClr val="hlink"/>
                </a:solidFill>
                <a:hlinkClick r:id="rId4"/>
              </a:rPr>
              <a:t>https://www.repro4everyone.org/join </a:t>
            </a:r>
            <a:endParaRPr sz="3067" b="1"/>
          </a:p>
          <a:p>
            <a:pPr marL="0" indent="0">
              <a:spcBef>
                <a:spcPts val="0"/>
              </a:spcBef>
              <a:buNone/>
            </a:pPr>
            <a:endParaRPr sz="3067"/>
          </a:p>
          <a:p>
            <a:pPr marL="1219170" indent="0">
              <a:spcBef>
                <a:spcPts val="0"/>
              </a:spcBef>
              <a:buNone/>
            </a:pPr>
            <a:endParaRPr sz="1733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>
            <a:spLocks noGrp="1"/>
          </p:cNvSpPr>
          <p:nvPr>
            <p:ph type="ctrTitle" idx="4294967295"/>
          </p:nvPr>
        </p:nvSpPr>
        <p:spPr>
          <a:xfrm>
            <a:off x="756800" y="76367"/>
            <a:ext cx="10678400" cy="144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4800"/>
            </a:pPr>
            <a:r>
              <a:rPr lang="en" sz="5867"/>
              <a:t>Thank You</a:t>
            </a:r>
            <a:endParaRPr sz="5867"/>
          </a:p>
        </p:txBody>
      </p:sp>
      <p:pic>
        <p:nvPicPr>
          <p:cNvPr id="194" name="Google Shape;194;p38" descr="Image result for addge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34" y="3448552"/>
            <a:ext cx="4156793" cy="11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3991209" y="4777547"/>
            <a:ext cx="4209600" cy="11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chemeClr val="accent4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@repro4everyone</a:t>
            </a:r>
            <a:endParaRPr sz="1867" b="1">
              <a:solidFill>
                <a:schemeClr val="accent4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n" sz="2400" b="1">
                <a:solidFill>
                  <a:schemeClr val="accent4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hello@repro4everyone.org</a:t>
            </a:r>
            <a:endParaRPr sz="1867" b="1">
              <a:solidFill>
                <a:schemeClr val="accent4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n" sz="1867" b="1">
                <a:solidFill>
                  <a:schemeClr val="accent4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www.repro4everyone.org</a:t>
            </a:r>
            <a:endParaRPr sz="1867" b="1">
              <a:solidFill>
                <a:schemeClr val="accent4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585" y="1858841"/>
            <a:ext cx="3205967" cy="158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00" y="1433933"/>
            <a:ext cx="4740403" cy="183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467" y="4719469"/>
            <a:ext cx="4036735" cy="606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2634" y="1605369"/>
            <a:ext cx="2692567" cy="26925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/>
        </p:nvSpPr>
        <p:spPr>
          <a:xfrm>
            <a:off x="8839833" y="4380933"/>
            <a:ext cx="286840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Benjamin Schwessinger</a:t>
            </a:r>
            <a:endParaRPr sz="2400"/>
          </a:p>
          <a:p>
            <a:r>
              <a:rPr lang="en" sz="2400"/>
              <a:t>@schwessinger</a:t>
            </a:r>
            <a:endParaRPr sz="2400"/>
          </a:p>
        </p:txBody>
      </p:sp>
      <p:sp>
        <p:nvSpPr>
          <p:cNvPr id="201" name="Google Shape;201;p38"/>
          <p:cNvSpPr txBox="1"/>
          <p:nvPr/>
        </p:nvSpPr>
        <p:spPr>
          <a:xfrm>
            <a:off x="5353800" y="3851300"/>
            <a:ext cx="28684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/>
              <a:t>Dorothy Bishop</a:t>
            </a:r>
            <a:endParaRPr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9016100" y="3224767"/>
            <a:ext cx="25840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u="sng">
                <a:solidFill>
                  <a:schemeClr val="hlink"/>
                </a:solidFill>
                <a:hlinkClick r:id="rId3"/>
              </a:rPr>
              <a:t>https://osf.io/dxw67/</a:t>
            </a:r>
            <a:endParaRPr sz="2400"/>
          </a:p>
          <a:p>
            <a:endParaRPr sz="2400"/>
          </a:p>
        </p:txBody>
      </p:sp>
      <p:pic>
        <p:nvPicPr>
          <p:cNvPr id="207" name="Google Shape;2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367" y="2032200"/>
            <a:ext cx="7398367" cy="35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>
            <a:spLocks noGrp="1"/>
          </p:cNvSpPr>
          <p:nvPr>
            <p:ph type="ctrTitle" idx="4294967295"/>
          </p:nvPr>
        </p:nvSpPr>
        <p:spPr>
          <a:xfrm>
            <a:off x="756800" y="528367"/>
            <a:ext cx="10678400" cy="144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4800"/>
            </a:pPr>
            <a:r>
              <a:rPr lang="en" sz="5867"/>
              <a:t>If you want to read more about our initiative:</a:t>
            </a:r>
            <a:endParaRPr sz="586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body" idx="1"/>
          </p:nvPr>
        </p:nvSpPr>
        <p:spPr>
          <a:xfrm>
            <a:off x="847100" y="80900"/>
            <a:ext cx="10571600" cy="20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b="1"/>
              <a:t>Participants agree to follow the R4E </a:t>
            </a:r>
            <a:br>
              <a:rPr lang="en" b="1"/>
            </a:br>
            <a:r>
              <a:rPr lang="en" b="1"/>
              <a:t>Community Participation Guidelines </a:t>
            </a:r>
            <a:r>
              <a:rPr lang="en" b="1" u="sng">
                <a:solidFill>
                  <a:schemeClr val="hlink"/>
                </a:solidFill>
                <a:hlinkClick r:id="rId3"/>
              </a:rPr>
              <a:t>repro4everyone.org/pages/guidelines</a:t>
            </a:r>
            <a:endParaRPr sz="1867"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1"/>
          </p:nvPr>
        </p:nvSpPr>
        <p:spPr>
          <a:xfrm>
            <a:off x="282967" y="1928900"/>
            <a:ext cx="6110800" cy="32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219170" indent="-609585">
              <a:spcBef>
                <a:spcPts val="0"/>
              </a:spcBef>
              <a:buNone/>
            </a:pPr>
            <a:r>
              <a:rPr lang="en" sz="3200" b="1">
                <a:solidFill>
                  <a:schemeClr val="dk1"/>
                </a:solidFill>
              </a:rPr>
              <a:t>DO</a:t>
            </a:r>
            <a:endParaRPr sz="2133">
              <a:solidFill>
                <a:schemeClr val="dk1"/>
              </a:solidFill>
            </a:endParaRPr>
          </a:p>
          <a:p>
            <a:pPr indent="-609585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33">
                <a:solidFill>
                  <a:schemeClr val="dk1"/>
                </a:solidFill>
              </a:rPr>
              <a:t>✅	</a:t>
            </a:r>
            <a:r>
              <a:rPr lang="en" sz="2133"/>
              <a:t>Be respectful</a:t>
            </a:r>
            <a:endParaRPr sz="2133"/>
          </a:p>
          <a:p>
            <a:pPr indent="-609585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33">
                <a:solidFill>
                  <a:schemeClr val="dk1"/>
                </a:solidFill>
              </a:rPr>
              <a:t>✅	Give everyone a chance to contribute</a:t>
            </a:r>
            <a:endParaRPr sz="2133"/>
          </a:p>
          <a:p>
            <a:pPr indent="-609585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33">
                <a:solidFill>
                  <a:schemeClr val="dk1"/>
                </a:solidFill>
              </a:rPr>
              <a:t>✅	</a:t>
            </a:r>
            <a:r>
              <a:rPr lang="en" sz="2133"/>
              <a:t>Use inclusive language</a:t>
            </a:r>
            <a:endParaRPr sz="2133"/>
          </a:p>
          <a:p>
            <a:pPr indent="-609585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33">
                <a:solidFill>
                  <a:schemeClr val="dk1"/>
                </a:solidFill>
              </a:rPr>
              <a:t>✅	</a:t>
            </a:r>
            <a:r>
              <a:rPr lang="en" sz="2133"/>
              <a:t>Appreciate and accommodate differences</a:t>
            </a:r>
            <a:endParaRPr sz="2133"/>
          </a:p>
          <a:p>
            <a:pPr indent="-609585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33">
                <a:solidFill>
                  <a:schemeClr val="dk1"/>
                </a:solidFill>
              </a:rPr>
              <a:t>✅	</a:t>
            </a:r>
            <a:r>
              <a:rPr lang="en" sz="2133"/>
              <a:t>Lead by example</a:t>
            </a:r>
            <a:endParaRPr sz="2133"/>
          </a:p>
        </p:txBody>
      </p:sp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1064600" y="4250133"/>
            <a:ext cx="10097600" cy="154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3200" b="1">
                <a:solidFill>
                  <a:schemeClr val="dk1"/>
                </a:solidFill>
              </a:rPr>
              <a:t>Have a concern?</a:t>
            </a:r>
            <a:endParaRPr sz="3200"/>
          </a:p>
          <a:p>
            <a:pPr indent="-440256">
              <a:spcBef>
                <a:spcPts val="0"/>
              </a:spcBef>
              <a:buSzPts val="1600"/>
              <a:buChar char="➔"/>
            </a:pPr>
            <a:r>
              <a:rPr lang="en" sz="2133"/>
              <a:t>Report by sending a private Zoom chat message to Nele.</a:t>
            </a:r>
            <a:endParaRPr sz="2133"/>
          </a:p>
          <a:p>
            <a:pPr indent="-440256">
              <a:spcBef>
                <a:spcPts val="0"/>
              </a:spcBef>
              <a:buSzPts val="1600"/>
              <a:buChar char="➔"/>
            </a:pPr>
            <a:r>
              <a:rPr lang="en" sz="2133"/>
              <a:t>Report by emailing </a:t>
            </a:r>
            <a:r>
              <a:rPr lang="en" sz="2133" b="1" u="sng">
                <a:solidFill>
                  <a:schemeClr val="hlink"/>
                </a:solidFill>
                <a:hlinkClick r:id="rId4"/>
              </a:rPr>
              <a:t>coc@repro4everyone.org</a:t>
            </a:r>
            <a:r>
              <a:rPr lang="en" sz="2133" b="1"/>
              <a:t> </a:t>
            </a:r>
            <a:r>
              <a:rPr lang="en" sz="2133"/>
              <a:t>or anonymously at </a:t>
            </a:r>
            <a:r>
              <a:rPr lang="en" sz="2133" u="sng">
                <a:solidFill>
                  <a:schemeClr val="hlink"/>
                </a:solidFill>
                <a:hlinkClick r:id="rId5"/>
              </a:rPr>
              <a:t>https://forms.gle/UaxjwEYWVNoCDwJs5</a:t>
            </a:r>
            <a:endParaRPr sz="2133"/>
          </a:p>
          <a:p>
            <a:pPr marL="0" indent="0" algn="ctr">
              <a:spcBef>
                <a:spcPts val="0"/>
              </a:spcBef>
              <a:buNone/>
            </a:pPr>
            <a:r>
              <a:rPr lang="en" sz="2133" b="1"/>
              <a:t>Violations may result in muting or removing of a participant.</a:t>
            </a:r>
            <a:endParaRPr sz="2133" b="1"/>
          </a:p>
        </p:txBody>
      </p:sp>
      <p:sp>
        <p:nvSpPr>
          <p:cNvPr id="216" name="Google Shape;216;p40"/>
          <p:cNvSpPr txBox="1">
            <a:spLocks noGrp="1"/>
          </p:cNvSpPr>
          <p:nvPr>
            <p:ph type="body" idx="1"/>
          </p:nvPr>
        </p:nvSpPr>
        <p:spPr>
          <a:xfrm>
            <a:off x="6060767" y="1928900"/>
            <a:ext cx="6110800" cy="28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" sz="3200" b="1">
                <a:solidFill>
                  <a:schemeClr val="dk1"/>
                </a:solidFill>
              </a:rPr>
              <a:t>DON'T</a:t>
            </a:r>
            <a:endParaRPr sz="2133">
              <a:solidFill>
                <a:schemeClr val="dk1"/>
              </a:solidFill>
            </a:endParaRPr>
          </a:p>
          <a:p>
            <a:pPr indent="-609585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33">
                <a:solidFill>
                  <a:schemeClr val="dk1"/>
                </a:solidFill>
              </a:rPr>
              <a:t>❌	</a:t>
            </a:r>
            <a:r>
              <a:rPr lang="en" sz="2133"/>
              <a:t>Repeatedly interrupt or disrupt others</a:t>
            </a:r>
            <a:endParaRPr sz="2133"/>
          </a:p>
          <a:p>
            <a:pPr indent="-609585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33">
                <a:solidFill>
                  <a:schemeClr val="dk1"/>
                </a:solidFill>
              </a:rPr>
              <a:t>❌	Use s</a:t>
            </a:r>
            <a:r>
              <a:rPr lang="en" sz="2133"/>
              <a:t>exual language or imagery</a:t>
            </a:r>
            <a:endParaRPr sz="2133"/>
          </a:p>
          <a:p>
            <a:pPr indent="-609585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33">
                <a:solidFill>
                  <a:schemeClr val="dk1"/>
                </a:solidFill>
              </a:rPr>
              <a:t>❌	Give</a:t>
            </a:r>
            <a:r>
              <a:rPr lang="en" sz="2133"/>
              <a:t> unwelcome attention</a:t>
            </a:r>
            <a:endParaRPr sz="2133"/>
          </a:p>
          <a:p>
            <a:pPr indent="-609585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33">
                <a:solidFill>
                  <a:schemeClr val="dk1"/>
                </a:solidFill>
              </a:rPr>
              <a:t>❌	</a:t>
            </a:r>
            <a:r>
              <a:rPr lang="en" sz="2133"/>
              <a:t>Bully, discriminate, or harass</a:t>
            </a:r>
            <a:endParaRPr sz="2133"/>
          </a:p>
          <a:p>
            <a:pPr indent="-60958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chemeClr val="dk1"/>
                </a:solidFill>
              </a:rPr>
              <a:t>❌	Make fun of personal appearance or choices</a:t>
            </a:r>
            <a:endParaRPr sz="2133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494</Words>
  <Application>Microsoft Macintosh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Open Sans</vt:lpstr>
      <vt:lpstr>Raleway SemiBold</vt:lpstr>
      <vt:lpstr>Office Theme</vt:lpstr>
      <vt:lpstr>Hello!</vt:lpstr>
      <vt:lpstr>Who are we? </vt:lpstr>
      <vt:lpstr>Thank You</vt:lpstr>
      <vt:lpstr>If you want to read more about our initiative: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Rintu Kutum</dc:creator>
  <cp:lastModifiedBy>Rintu Kutum</cp:lastModifiedBy>
  <cp:revision>1</cp:revision>
  <dcterms:created xsi:type="dcterms:W3CDTF">2021-10-04T18:51:13Z</dcterms:created>
  <dcterms:modified xsi:type="dcterms:W3CDTF">2021-10-04T18:52:32Z</dcterms:modified>
</cp:coreProperties>
</file>