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63" r:id="rId3"/>
    <p:sldId id="349" r:id="rId4"/>
    <p:sldId id="350" r:id="rId5"/>
    <p:sldId id="364" r:id="rId6"/>
    <p:sldId id="354" r:id="rId7"/>
    <p:sldId id="355" r:id="rId8"/>
    <p:sldId id="369" r:id="rId9"/>
    <p:sldId id="370" r:id="rId10"/>
    <p:sldId id="371" r:id="rId11"/>
    <p:sldId id="367" r:id="rId12"/>
    <p:sldId id="362" r:id="rId13"/>
    <p:sldId id="372" r:id="rId14"/>
    <p:sldId id="35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B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F0427-1D45-425B-ABE0-DCC74D5886D5}" type="datetimeFigureOut">
              <a:rPr lang="en-IN" smtClean="0"/>
              <a:t>14-10-2021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B6128-68FE-45D8-82B1-9BE7B76897C4}" type="slidenum">
              <a:rPr lang="en-IN" smtClean="0"/>
              <a:t>‹#›</a:t>
            </a:fld>
            <a:endParaRPr lang="en-IN"/>
          </a:p>
        </p:txBody>
      </p:sp>
    </p:spTree>
    <p:extLst>
      <p:ext uri="{BB962C8B-B14F-4D97-AF65-F5344CB8AC3E}">
        <p14:creationId xmlns:p14="http://schemas.microsoft.com/office/powerpoint/2010/main" val="65597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Calibri" panose="020F0502020204030204" pitchFamily="34" charset="0"/>
              </a:rPr>
              <a:t>YouTube is a well-known and widely utilized internet video platform in today's world. YouTube maintains a list of popular videos that is updated regularly.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Analyzing</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data can give insights into YouTube trending videos, to see what is common among those. People who desire to boost the popularity of their YouTube videos could benefit from these insights. </a:t>
            </a:r>
            <a:r>
              <a:rPr lang="en-IN" sz="1800" dirty="0">
                <a:effectLst/>
                <a:latin typeface="Calibri" panose="020F0502020204030204" pitchFamily="34" charset="0"/>
                <a:ea typeface="Calibri" panose="020F0502020204030204" pitchFamily="34" charset="0"/>
                <a:cs typeface="Calibri" panose="020F0502020204030204" pitchFamily="34" charset="0"/>
              </a:rPr>
              <a:t>This paper can help in finding, measuring, </a:t>
            </a:r>
            <a:r>
              <a:rPr lang="en-IN" sz="1800" dirty="0" err="1">
                <a:effectLst/>
                <a:latin typeface="Calibri" panose="020F0502020204030204" pitchFamily="34" charset="0"/>
                <a:ea typeface="Calibri" panose="020F0502020204030204" pitchFamily="34" charset="0"/>
                <a:cs typeface="Calibri" panose="020F0502020204030204" pitchFamily="34" charset="0"/>
              </a:rPr>
              <a:t>analyzing</a:t>
            </a:r>
            <a:r>
              <a:rPr lang="en-IN" sz="1800" dirty="0">
                <a:effectLst/>
                <a:latin typeface="Calibri" panose="020F0502020204030204" pitchFamily="34" charset="0"/>
                <a:ea typeface="Calibri" panose="020F0502020204030204" pitchFamily="34" charset="0"/>
                <a:cs typeface="Calibri" panose="020F0502020204030204" pitchFamily="34" charset="0"/>
              </a:rPr>
              <a:t>, and comparing key aspects of YouTube trending videos.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876B6128-68FE-45D8-82B1-9BE7B76897C4}" type="slidenum">
              <a:rPr lang="en-IN" smtClean="0"/>
              <a:t>2</a:t>
            </a:fld>
            <a:endParaRPr lang="en-IN"/>
          </a:p>
        </p:txBody>
      </p:sp>
    </p:spTree>
    <p:extLst>
      <p:ext uri="{BB962C8B-B14F-4D97-AF65-F5344CB8AC3E}">
        <p14:creationId xmlns:p14="http://schemas.microsoft.com/office/powerpoint/2010/main" val="364029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50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94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generate an API key navigate to Google's API Console</a:t>
            </a:r>
            <a:r>
              <a:rPr lang="en-IN" sz="1800" dirty="0">
                <a:solidFill>
                  <a:srgbClr val="212529"/>
                </a:solidFill>
                <a:effectLst/>
                <a:latin typeface="Helvetica" panose="020B0604020202020204" pitchFamily="34" charset="0"/>
                <a:ea typeface="Calibri" panose="020F0502020204030204" pitchFamily="34" charset="0"/>
                <a:cs typeface="Times New Roman" panose="02020603050405020304" pitchFamily="18" charset="0"/>
              </a:rPr>
              <a:t> (</a:t>
            </a:r>
            <a:r>
              <a:rPr lang="en-IN" sz="1800" dirty="0">
                <a:solidFill>
                  <a:srgbClr val="4472C4"/>
                </a:solidFill>
                <a:effectLst/>
                <a:latin typeface="Helvetica" panose="020B0604020202020204" pitchFamily="34" charset="0"/>
                <a:ea typeface="Calibri" panose="020F0502020204030204" pitchFamily="34" charset="0"/>
                <a:cs typeface="Times New Roman" panose="02020603050405020304" pitchFamily="18" charset="0"/>
              </a:rPr>
              <a:t>https://console.developers.google.com/apis/ </a:t>
            </a:r>
            <a:r>
              <a:rPr lang="en-IN" sz="1800" dirty="0">
                <a:solidFill>
                  <a:srgbClr val="212529"/>
                </a:solidFill>
                <a:effectLst/>
                <a:latin typeface="Helvetica" panose="020B060402020202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from the credentials, create a new credential as shown below.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next phase, select the desktop app as the application type and gave a name for the project then create. The newly generated API key is displayed and click on Enable.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8976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98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D2A4-B004-4D71-8710-463400CC2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0CF122-382A-4768-BE8C-796C9EB41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0D5E3B-5ED3-4C29-A024-6CB93F213F3F}"/>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5" name="Footer Placeholder 4">
            <a:extLst>
              <a:ext uri="{FF2B5EF4-FFF2-40B4-BE49-F238E27FC236}">
                <a16:creationId xmlns:a16="http://schemas.microsoft.com/office/drawing/2014/main" id="{2FBBAC4D-34E8-4FE0-A2D9-58F6FA686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1D012-E514-4942-BC4A-A13118ADA2B6}"/>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96060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1074-5372-4A73-94AF-F8A6ABCB40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2E600-D0F4-4115-B676-D86D25000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D91F7-10AE-4EDB-BE4D-FA821C6011DC}"/>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5" name="Footer Placeholder 4">
            <a:extLst>
              <a:ext uri="{FF2B5EF4-FFF2-40B4-BE49-F238E27FC236}">
                <a16:creationId xmlns:a16="http://schemas.microsoft.com/office/drawing/2014/main" id="{BB4070D8-FDBF-45D9-BE05-4702D86C39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5B488-0217-4773-A75B-A199EE6F492E}"/>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392063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5E94C0-4B26-4920-83B0-854B0EA939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E9C2BA-EADB-4239-9CA5-F1863DF5F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7BC9F-D727-4819-9A88-A48D82C9A050}"/>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5" name="Footer Placeholder 4">
            <a:extLst>
              <a:ext uri="{FF2B5EF4-FFF2-40B4-BE49-F238E27FC236}">
                <a16:creationId xmlns:a16="http://schemas.microsoft.com/office/drawing/2014/main" id="{685B2670-8520-4B0A-BB40-F03A9CAF9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7DA23-23CD-40C2-8F2D-2F6A8AF0758E}"/>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973915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2"/>
        <p:cNvGrpSpPr/>
        <p:nvPr/>
      </p:nvGrpSpPr>
      <p:grpSpPr>
        <a:xfrm>
          <a:off x="0" y="0"/>
          <a:ext cx="0" cy="0"/>
          <a:chOff x="0" y="0"/>
          <a:chExt cx="0" cy="0"/>
        </a:xfrm>
      </p:grpSpPr>
      <p:grpSp>
        <p:nvGrpSpPr>
          <p:cNvPr id="73" name="Google Shape;73;p7"/>
          <p:cNvGrpSpPr/>
          <p:nvPr/>
        </p:nvGrpSpPr>
        <p:grpSpPr>
          <a:xfrm>
            <a:off x="-272020" y="-1128210"/>
            <a:ext cx="8093461" cy="8377406"/>
            <a:chOff x="1279825" y="238125"/>
            <a:chExt cx="5060100" cy="5237625"/>
          </a:xfrm>
        </p:grpSpPr>
        <p:sp>
          <p:nvSpPr>
            <p:cNvPr id="74" name="Google Shape;7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60"/>
            </a:p>
          </p:txBody>
        </p:sp>
        <p:sp>
          <p:nvSpPr>
            <p:cNvPr id="75" name="Google Shape;7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60"/>
            </a:p>
          </p:txBody>
        </p:sp>
        <p:sp>
          <p:nvSpPr>
            <p:cNvPr id="76" name="Google Shape;7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60"/>
            </a:p>
          </p:txBody>
        </p:sp>
        <p:sp>
          <p:nvSpPr>
            <p:cNvPr id="77" name="Google Shape;7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60"/>
            </a:p>
          </p:txBody>
        </p:sp>
        <p:sp>
          <p:nvSpPr>
            <p:cNvPr id="78" name="Google Shape;7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60"/>
            </a:p>
          </p:txBody>
        </p:sp>
      </p:grpSp>
      <p:sp>
        <p:nvSpPr>
          <p:cNvPr id="79" name="Google Shape;79;p7"/>
          <p:cNvSpPr txBox="1">
            <a:spLocks noGrp="1"/>
          </p:cNvSpPr>
          <p:nvPr>
            <p:ph type="body" idx="1"/>
          </p:nvPr>
        </p:nvSpPr>
        <p:spPr>
          <a:xfrm>
            <a:off x="896468" y="2456534"/>
            <a:ext cx="3992400" cy="3400400"/>
          </a:xfrm>
          <a:prstGeom prst="rect">
            <a:avLst/>
          </a:prstGeom>
        </p:spPr>
        <p:txBody>
          <a:bodyPr spcFirstLastPara="1" wrap="square" lIns="91425" tIns="91425" rIns="91425" bIns="91425" anchor="t" anchorCtr="0">
            <a:noAutofit/>
          </a:bodyPr>
          <a:lstStyle>
            <a:lvl1pPr marL="411480" lvl="0" indent="-297180">
              <a:spcBef>
                <a:spcPts val="0"/>
              </a:spcBef>
              <a:spcAft>
                <a:spcPts val="0"/>
              </a:spcAft>
              <a:buSzPts val="1600"/>
              <a:buChar char="●"/>
              <a:defRPr sz="1440"/>
            </a:lvl1pPr>
            <a:lvl2pPr marL="822960" lvl="1" indent="-297180">
              <a:spcBef>
                <a:spcPts val="1440"/>
              </a:spcBef>
              <a:spcAft>
                <a:spcPts val="0"/>
              </a:spcAft>
              <a:buSzPts val="1600"/>
              <a:buChar char="○"/>
              <a:defRPr sz="1440"/>
            </a:lvl2pPr>
            <a:lvl3pPr marL="1234440" lvl="2" indent="-297180">
              <a:spcBef>
                <a:spcPts val="1440"/>
              </a:spcBef>
              <a:spcAft>
                <a:spcPts val="0"/>
              </a:spcAft>
              <a:buSzPts val="1600"/>
              <a:buChar char="■"/>
              <a:defRPr sz="1440"/>
            </a:lvl3pPr>
            <a:lvl4pPr marL="1645920" lvl="3" indent="-297180">
              <a:spcBef>
                <a:spcPts val="1440"/>
              </a:spcBef>
              <a:spcAft>
                <a:spcPts val="0"/>
              </a:spcAft>
              <a:buSzPts val="1600"/>
              <a:buChar char="●"/>
              <a:defRPr sz="1440"/>
            </a:lvl4pPr>
            <a:lvl5pPr marL="2057400" lvl="4" indent="-297180">
              <a:spcBef>
                <a:spcPts val="1440"/>
              </a:spcBef>
              <a:spcAft>
                <a:spcPts val="0"/>
              </a:spcAft>
              <a:buSzPts val="1600"/>
              <a:buChar char="○"/>
              <a:defRPr sz="1440"/>
            </a:lvl5pPr>
            <a:lvl6pPr marL="2468880" lvl="5" indent="-297180">
              <a:spcBef>
                <a:spcPts val="1440"/>
              </a:spcBef>
              <a:spcAft>
                <a:spcPts val="0"/>
              </a:spcAft>
              <a:buSzPts val="1600"/>
              <a:buChar char="■"/>
              <a:defRPr sz="1440"/>
            </a:lvl6pPr>
            <a:lvl7pPr marL="2880360" lvl="6" indent="-297180">
              <a:spcBef>
                <a:spcPts val="1440"/>
              </a:spcBef>
              <a:spcAft>
                <a:spcPts val="0"/>
              </a:spcAft>
              <a:buSzPts val="1600"/>
              <a:buChar char="●"/>
              <a:defRPr sz="1440"/>
            </a:lvl7pPr>
            <a:lvl8pPr marL="3291840" lvl="7" indent="-297180">
              <a:spcBef>
                <a:spcPts val="1440"/>
              </a:spcBef>
              <a:spcAft>
                <a:spcPts val="0"/>
              </a:spcAft>
              <a:buSzPts val="1600"/>
              <a:buChar char="○"/>
              <a:defRPr sz="1440"/>
            </a:lvl8pPr>
            <a:lvl9pPr marL="3703320" lvl="8" indent="-297180">
              <a:spcBef>
                <a:spcPts val="1440"/>
              </a:spcBef>
              <a:spcAft>
                <a:spcPts val="1440"/>
              </a:spcAft>
              <a:buSzPts val="1600"/>
              <a:buChar char="■"/>
              <a:defRPr sz="1440"/>
            </a:lvl9pPr>
          </a:lstStyle>
          <a:p>
            <a:endParaRPr/>
          </a:p>
        </p:txBody>
      </p:sp>
      <p:sp>
        <p:nvSpPr>
          <p:cNvPr id="80" name="Google Shape;80;p7"/>
          <p:cNvSpPr txBox="1">
            <a:spLocks noGrp="1"/>
          </p:cNvSpPr>
          <p:nvPr>
            <p:ph type="title"/>
          </p:nvPr>
        </p:nvSpPr>
        <p:spPr>
          <a:xfrm>
            <a:off x="896468" y="581934"/>
            <a:ext cx="6328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extLst>
      <p:ext uri="{BB962C8B-B14F-4D97-AF65-F5344CB8AC3E}">
        <p14:creationId xmlns:p14="http://schemas.microsoft.com/office/powerpoint/2010/main" val="391194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9000-24AC-47D8-AEE8-1C2E60735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773E2C-7BB3-4E80-87ED-6E3CD3830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4F0B6-B1FE-44CB-9A54-56F647965F1A}"/>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5" name="Footer Placeholder 4">
            <a:extLst>
              <a:ext uri="{FF2B5EF4-FFF2-40B4-BE49-F238E27FC236}">
                <a16:creationId xmlns:a16="http://schemas.microsoft.com/office/drawing/2014/main" id="{FA3AF080-CA00-480C-9FD5-95B4562E0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B75E07-AF97-474F-AA62-BAD281D42C4A}"/>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274401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B13F-CD80-4B1F-B068-3120B4D67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C10634-A264-406D-AD46-A4A07E753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416C6-CF2A-4A9A-9223-BAAAD81D58FE}"/>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5" name="Footer Placeholder 4">
            <a:extLst>
              <a:ext uri="{FF2B5EF4-FFF2-40B4-BE49-F238E27FC236}">
                <a16:creationId xmlns:a16="http://schemas.microsoft.com/office/drawing/2014/main" id="{97BECD89-2BCD-435C-B73D-801061FBF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7C2EC-4749-45D7-92A4-A02A46CDC9F0}"/>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89776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BE62-C642-4E0C-A84A-C193E7B71A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FAD70-5CD6-4247-BE07-2867FA0D5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9CBCF0-82BF-4A1B-A23D-C2FCF7F77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7EC6BF-9B84-4DC4-B17B-B853865A88EB}"/>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6" name="Footer Placeholder 5">
            <a:extLst>
              <a:ext uri="{FF2B5EF4-FFF2-40B4-BE49-F238E27FC236}">
                <a16:creationId xmlns:a16="http://schemas.microsoft.com/office/drawing/2014/main" id="{0C887E7E-A73D-4B52-8D2B-000EF77A6E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4A527A-B42C-4B5E-BD9A-2E5FEF40B88B}"/>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348545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3AB0-3DB6-47D9-A0F0-F1AEFC1E8D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0ECE59-0E7F-4B9D-9EF7-B86796782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89855-7C6D-4655-AEFF-F90DB9C2FF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674D15-8650-48FF-925A-29923D592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1C2481-565E-4053-B21B-D2F4D00203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FAE672-D0D2-4869-B946-9A88A0F0BA98}"/>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8" name="Footer Placeholder 7">
            <a:extLst>
              <a:ext uri="{FF2B5EF4-FFF2-40B4-BE49-F238E27FC236}">
                <a16:creationId xmlns:a16="http://schemas.microsoft.com/office/drawing/2014/main" id="{2C2B5285-508C-4874-A194-39D9905B60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FC0E0E-4174-4CC9-BBE9-967D52A19AC1}"/>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29061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DAC7-4A70-4234-B95A-835196495F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0B41F2-5A7B-41F5-AE18-F9C7A0F94635}"/>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4" name="Footer Placeholder 3">
            <a:extLst>
              <a:ext uri="{FF2B5EF4-FFF2-40B4-BE49-F238E27FC236}">
                <a16:creationId xmlns:a16="http://schemas.microsoft.com/office/drawing/2014/main" id="{731B959D-0261-4CCA-A0FC-D8B618254D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EBA5A5-16CB-4BA6-A993-F2501DA0E785}"/>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424051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3579-0219-47C6-A0B5-67439E064436}"/>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3" name="Footer Placeholder 2">
            <a:extLst>
              <a:ext uri="{FF2B5EF4-FFF2-40B4-BE49-F238E27FC236}">
                <a16:creationId xmlns:a16="http://schemas.microsoft.com/office/drawing/2014/main" id="{C0E50A2A-7526-4692-AEF8-EBAEBFA92E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E232CF-0F81-4517-A71D-0579FC77254A}"/>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292042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BCE4-9295-467D-8011-1A0FB96C8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362721-7D5E-42DD-B677-422F07438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24BF6D-DC8C-4C0F-B423-79DD03BBD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564B8-21B6-4567-81FC-0B5FED0BDCF7}"/>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6" name="Footer Placeholder 5">
            <a:extLst>
              <a:ext uri="{FF2B5EF4-FFF2-40B4-BE49-F238E27FC236}">
                <a16:creationId xmlns:a16="http://schemas.microsoft.com/office/drawing/2014/main" id="{C4BFC2D9-0D25-44B4-AC36-C2499D0154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DF91D0-9736-4969-86EE-71A395443668}"/>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20364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03D6-6847-43C9-BBA5-499F41CCF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00A379-E801-4A5C-BA7B-4C8F67B9C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781A45-CF99-411C-80BC-A8F3A8301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9288B-4532-49F8-9CA3-7B93DBD80859}"/>
              </a:ext>
            </a:extLst>
          </p:cNvPr>
          <p:cNvSpPr>
            <a:spLocks noGrp="1"/>
          </p:cNvSpPr>
          <p:nvPr>
            <p:ph type="dt" sz="half" idx="10"/>
          </p:nvPr>
        </p:nvSpPr>
        <p:spPr/>
        <p:txBody>
          <a:bodyPr/>
          <a:lstStyle/>
          <a:p>
            <a:fld id="{611AB856-665D-4576-B5D6-46A1C7710606}" type="datetimeFigureOut">
              <a:rPr lang="en-IN" smtClean="0"/>
              <a:t>14-10-2021</a:t>
            </a:fld>
            <a:endParaRPr lang="en-IN"/>
          </a:p>
        </p:txBody>
      </p:sp>
      <p:sp>
        <p:nvSpPr>
          <p:cNvPr id="6" name="Footer Placeholder 5">
            <a:extLst>
              <a:ext uri="{FF2B5EF4-FFF2-40B4-BE49-F238E27FC236}">
                <a16:creationId xmlns:a16="http://schemas.microsoft.com/office/drawing/2014/main" id="{ECF32D3B-3A9B-431B-960A-F7010E987F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9141EB-57A9-4405-93C4-72D2A0FA9337}"/>
              </a:ext>
            </a:extLst>
          </p:cNvPr>
          <p:cNvSpPr>
            <a:spLocks noGrp="1"/>
          </p:cNvSpPr>
          <p:nvPr>
            <p:ph type="sldNum" sz="quarter" idx="12"/>
          </p:nvPr>
        </p:nvSpPr>
        <p:spPr/>
        <p:txBody>
          <a:bodyPr/>
          <a:lstStyle/>
          <a:p>
            <a:fld id="{604BAD63-A922-417C-8FBB-A9287BAF14DF}" type="slidenum">
              <a:rPr lang="en-IN" smtClean="0"/>
              <a:t>‹#›</a:t>
            </a:fld>
            <a:endParaRPr lang="en-IN"/>
          </a:p>
        </p:txBody>
      </p:sp>
    </p:spTree>
    <p:extLst>
      <p:ext uri="{BB962C8B-B14F-4D97-AF65-F5344CB8AC3E}">
        <p14:creationId xmlns:p14="http://schemas.microsoft.com/office/powerpoint/2010/main" val="45060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7AC6F-4A75-4CBB-9489-89AECD26A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1B9D96-FB78-4A07-8D3D-34C1C273C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2317C-0F67-4662-9E1F-37E4D3ACE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AB856-665D-4576-B5D6-46A1C7710606}" type="datetimeFigureOut">
              <a:rPr lang="en-IN" smtClean="0"/>
              <a:t>14-10-2021</a:t>
            </a:fld>
            <a:endParaRPr lang="en-IN"/>
          </a:p>
        </p:txBody>
      </p:sp>
      <p:sp>
        <p:nvSpPr>
          <p:cNvPr id="5" name="Footer Placeholder 4">
            <a:extLst>
              <a:ext uri="{FF2B5EF4-FFF2-40B4-BE49-F238E27FC236}">
                <a16:creationId xmlns:a16="http://schemas.microsoft.com/office/drawing/2014/main" id="{0ACD2296-C34D-4C0B-8B72-AD30F2509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136C4E-C1C2-42C2-B268-681A4CEFC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BAD63-A922-417C-8FBB-A9287BAF14DF}" type="slidenum">
              <a:rPr lang="en-IN" smtClean="0"/>
              <a:t>‹#›</a:t>
            </a:fld>
            <a:endParaRPr lang="en-IN"/>
          </a:p>
        </p:txBody>
      </p:sp>
    </p:spTree>
    <p:extLst>
      <p:ext uri="{BB962C8B-B14F-4D97-AF65-F5344CB8AC3E}">
        <p14:creationId xmlns:p14="http://schemas.microsoft.com/office/powerpoint/2010/main" val="2229432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9"/>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reeform: Shape 9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Google Shape;330;p30"/>
          <p:cNvSpPr txBox="1">
            <a:spLocks noGrp="1"/>
          </p:cNvSpPr>
          <p:nvPr>
            <p:ph type="ctrTitle"/>
          </p:nvPr>
        </p:nvSpPr>
        <p:spPr>
          <a:xfrm>
            <a:off x="466722" y="2186609"/>
            <a:ext cx="3201366" cy="1787743"/>
          </a:xfrm>
          <a:prstGeom prst="rect">
            <a:avLst/>
          </a:prstGeom>
        </p:spPr>
        <p:txBody>
          <a:bodyPr spcFirstLastPara="1" vert="horz" lIns="91440" tIns="45720" rIns="91440" bIns="45720" rtlCol="0" anchor="b" anchorCtr="0">
            <a:normAutofit/>
          </a:bodyPr>
          <a:lstStyle/>
          <a:p>
            <a:r>
              <a:rPr lang="en-US" sz="4000" b="1" kern="1200" dirty="0">
                <a:solidFill>
                  <a:srgbClr val="FFFFFF"/>
                </a:solidFill>
                <a:effectLst>
                  <a:outerShdw blurRad="38100" dist="38100" dir="2700000" algn="tl">
                    <a:srgbClr val="000000">
                      <a:alpha val="43137"/>
                    </a:srgbClr>
                  </a:outerShdw>
                </a:effectLst>
                <a:latin typeface="+mj-lt"/>
                <a:ea typeface="+mj-ea"/>
                <a:cs typeface="+mj-cs"/>
              </a:rPr>
              <a:t>Analyzing YouTube Data</a:t>
            </a:r>
          </a:p>
        </p:txBody>
      </p:sp>
      <p:sp>
        <p:nvSpPr>
          <p:cNvPr id="46" name="TextBox 45">
            <a:extLst>
              <a:ext uri="{FF2B5EF4-FFF2-40B4-BE49-F238E27FC236}">
                <a16:creationId xmlns:a16="http://schemas.microsoft.com/office/drawing/2014/main" id="{ECC1F73E-CFE9-4B69-9174-C1CE556ABFC4}"/>
              </a:ext>
            </a:extLst>
          </p:cNvPr>
          <p:cNvSpPr txBox="1"/>
          <p:nvPr/>
        </p:nvSpPr>
        <p:spPr>
          <a:xfrm>
            <a:off x="4201899" y="5018484"/>
            <a:ext cx="4862587" cy="183951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effectLst>
                  <a:outerShdw blurRad="38100" dist="38100" dir="2700000" algn="tl">
                    <a:srgbClr val="000000">
                      <a:alpha val="43137"/>
                    </a:srgbClr>
                  </a:outerShdw>
                </a:effectLst>
                <a:sym typeface="Fira Sans"/>
              </a:rPr>
              <a:t>Anjitha Antony(C0796673)</a:t>
            </a:r>
          </a:p>
          <a:p>
            <a:pPr indent="-228600">
              <a:lnSpc>
                <a:spcPct val="90000"/>
              </a:lnSpc>
              <a:spcAft>
                <a:spcPts val="600"/>
              </a:spcAft>
              <a:buFont typeface="Arial" panose="020B0604020202020204" pitchFamily="34" charset="0"/>
              <a:buChar char="•"/>
            </a:pPr>
            <a:r>
              <a:rPr lang="en-US" sz="2000" dirty="0" err="1">
                <a:effectLst>
                  <a:outerShdw blurRad="38100" dist="38100" dir="2700000" algn="tl">
                    <a:srgbClr val="000000">
                      <a:alpha val="43137"/>
                    </a:srgbClr>
                  </a:outerShdw>
                </a:effectLst>
                <a:sym typeface="Fira Sans"/>
              </a:rPr>
              <a:t>Ashna</a:t>
            </a:r>
            <a:r>
              <a:rPr lang="en-US" sz="2000" dirty="0">
                <a:effectLst>
                  <a:outerShdw blurRad="38100" dist="38100" dir="2700000" algn="tl">
                    <a:srgbClr val="000000">
                      <a:alpha val="43137"/>
                    </a:srgbClr>
                  </a:outerShdw>
                </a:effectLst>
                <a:sym typeface="Fira Sans"/>
              </a:rPr>
              <a:t> Kunnathully </a:t>
            </a:r>
            <a:r>
              <a:rPr lang="en-US" sz="2000" dirty="0" err="1">
                <a:effectLst>
                  <a:outerShdw blurRad="38100" dist="38100" dir="2700000" algn="tl">
                    <a:srgbClr val="000000">
                      <a:alpha val="43137"/>
                    </a:srgbClr>
                  </a:outerShdw>
                </a:effectLst>
                <a:sym typeface="Fira Sans"/>
              </a:rPr>
              <a:t>Prasannan</a:t>
            </a:r>
            <a:r>
              <a:rPr lang="en-US" sz="2000" dirty="0">
                <a:effectLst>
                  <a:outerShdw blurRad="38100" dist="38100" dir="2700000" algn="tl">
                    <a:srgbClr val="000000">
                      <a:alpha val="43137"/>
                    </a:srgbClr>
                  </a:outerShdw>
                </a:effectLst>
                <a:sym typeface="Fira Sans"/>
              </a:rPr>
              <a:t>(C0786430)</a:t>
            </a:r>
          </a:p>
          <a:p>
            <a:pPr indent="-228600">
              <a:lnSpc>
                <a:spcPct val="90000"/>
              </a:lnSpc>
              <a:spcAft>
                <a:spcPts val="600"/>
              </a:spcAft>
              <a:buFont typeface="Arial" panose="020B0604020202020204" pitchFamily="34" charset="0"/>
              <a:buChar char="•"/>
            </a:pPr>
            <a:r>
              <a:rPr lang="en-US" sz="2000" dirty="0" err="1">
                <a:effectLst>
                  <a:outerShdw blurRad="38100" dist="38100" dir="2700000" algn="tl">
                    <a:srgbClr val="000000">
                      <a:alpha val="43137"/>
                    </a:srgbClr>
                  </a:outerShdw>
                </a:effectLst>
                <a:sym typeface="Fira Sans"/>
              </a:rPr>
              <a:t>Rincy</a:t>
            </a:r>
            <a:r>
              <a:rPr lang="en-US" sz="2000" dirty="0">
                <a:effectLst>
                  <a:outerShdw blurRad="38100" dist="38100" dir="2700000" algn="tl">
                    <a:srgbClr val="000000">
                      <a:alpha val="43137"/>
                    </a:srgbClr>
                  </a:outerShdw>
                </a:effectLst>
                <a:sym typeface="Fira Sans"/>
              </a:rPr>
              <a:t> Jose(C0790298)</a:t>
            </a:r>
          </a:p>
          <a:p>
            <a:pPr indent="-228600">
              <a:lnSpc>
                <a:spcPct val="90000"/>
              </a:lnSpc>
              <a:spcAft>
                <a:spcPts val="600"/>
              </a:spcAft>
              <a:buFont typeface="Arial" panose="020B0604020202020204" pitchFamily="34" charset="0"/>
              <a:buChar char="•"/>
            </a:pPr>
            <a:r>
              <a:rPr lang="en-US" sz="2000" dirty="0">
                <a:effectLst>
                  <a:outerShdw blurRad="38100" dist="38100" dir="2700000" algn="tl">
                    <a:srgbClr val="000000">
                      <a:alpha val="43137"/>
                    </a:srgbClr>
                  </a:outerShdw>
                </a:effectLst>
                <a:sym typeface="Fira Sans"/>
              </a:rPr>
              <a:t>Shilpa Thomas(C0800534)</a:t>
            </a:r>
          </a:p>
        </p:txBody>
      </p:sp>
      <p:pic>
        <p:nvPicPr>
          <p:cNvPr id="2" name="Picture 1">
            <a:extLst>
              <a:ext uri="{FF2B5EF4-FFF2-40B4-BE49-F238E27FC236}">
                <a16:creationId xmlns:a16="http://schemas.microsoft.com/office/drawing/2014/main" id="{72E25879-FD2E-448C-A285-2D2B365FA436}"/>
              </a:ext>
            </a:extLst>
          </p:cNvPr>
          <p:cNvPicPr>
            <a:picLocks noChangeAspect="1"/>
          </p:cNvPicPr>
          <p:nvPr/>
        </p:nvPicPr>
        <p:blipFill>
          <a:blip r:embed="rId3"/>
          <a:stretch>
            <a:fillRect/>
          </a:stretch>
        </p:blipFill>
        <p:spPr>
          <a:xfrm>
            <a:off x="8090103" y="60386"/>
            <a:ext cx="3615776" cy="3109567"/>
          </a:xfrm>
          <a:prstGeom prst="rect">
            <a:avLst/>
          </a:prstGeom>
        </p:spPr>
      </p:pic>
      <p:pic>
        <p:nvPicPr>
          <p:cNvPr id="3" name="Picture 2">
            <a:extLst>
              <a:ext uri="{FF2B5EF4-FFF2-40B4-BE49-F238E27FC236}">
                <a16:creationId xmlns:a16="http://schemas.microsoft.com/office/drawing/2014/main" id="{D66392BF-8148-4FF1-9015-17D78879F060}"/>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A4388-B5FA-4E16-B419-5D1BF2433E37}"/>
              </a:ext>
            </a:extLst>
          </p:cNvPr>
          <p:cNvSpPr/>
          <p:nvPr/>
        </p:nvSpPr>
        <p:spPr>
          <a:xfrm>
            <a:off x="0" y="878206"/>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ECFE138-6100-4F95-A5B1-6429EF0A4F54}"/>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11" name="Google Shape;404;p34">
            <a:extLst>
              <a:ext uri="{FF2B5EF4-FFF2-40B4-BE49-F238E27FC236}">
                <a16:creationId xmlns:a16="http://schemas.microsoft.com/office/drawing/2014/main" id="{05A7E346-6D4A-40EA-9EB6-AA659D5BCF20}"/>
              </a:ext>
            </a:extLst>
          </p:cNvPr>
          <p:cNvSpPr txBox="1">
            <a:spLocks/>
          </p:cNvSpPr>
          <p:nvPr/>
        </p:nvSpPr>
        <p:spPr>
          <a:xfrm>
            <a:off x="0"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kern="1200" dirty="0">
                <a:solidFill>
                  <a:schemeClr val="tx1"/>
                </a:solidFill>
                <a:effectLst>
                  <a:outerShdw blurRad="38100" dist="38100" dir="2700000" algn="tl">
                    <a:srgbClr val="000000">
                      <a:alpha val="43137"/>
                    </a:srgbClr>
                  </a:outerShdw>
                </a:effectLst>
                <a:latin typeface="+mn-lt"/>
              </a:rPr>
              <a:t>Data Analysis( Cont</a:t>
            </a:r>
            <a:r>
              <a:rPr lang="en-IN" sz="3600" b="1" dirty="0">
                <a:solidFill>
                  <a:schemeClr val="tx1"/>
                </a:solidFill>
                <a:effectLst>
                  <a:outerShdw blurRad="38100" dist="38100" dir="2700000" algn="tl">
                    <a:srgbClr val="000000">
                      <a:alpha val="43137"/>
                    </a:srgbClr>
                  </a:outerShdw>
                </a:effectLst>
                <a:latin typeface="+mn-lt"/>
              </a:rPr>
              <a:t>.</a:t>
            </a:r>
            <a:r>
              <a:rPr lang="en-IN" sz="3600" b="1" kern="1200" dirty="0">
                <a:solidFill>
                  <a:schemeClr val="tx1"/>
                </a:solidFill>
                <a:effectLst>
                  <a:outerShdw blurRad="38100" dist="38100" dir="2700000" algn="tl">
                    <a:srgbClr val="000000">
                      <a:alpha val="43137"/>
                    </a:srgbClr>
                  </a:outerShdw>
                </a:effectLst>
                <a:latin typeface="+mn-lt"/>
              </a:rPr>
              <a:t>)</a:t>
            </a:r>
            <a:endParaRPr lang="en-IN" sz="2800" b="1" dirty="0">
              <a:solidFill>
                <a:schemeClr val="tx1"/>
              </a:solidFill>
              <a:effectLst>
                <a:outerShdw blurRad="38100" dist="38100" dir="2700000" algn="tl">
                  <a:srgbClr val="000000">
                    <a:alpha val="43137"/>
                  </a:srgbClr>
                </a:outerShdw>
              </a:effectLst>
              <a:latin typeface="+mn-lt"/>
            </a:endParaRPr>
          </a:p>
          <a:p>
            <a:pPr>
              <a:lnSpc>
                <a:spcPct val="150000"/>
              </a:lnSpc>
            </a:pPr>
            <a:endParaRPr lang="en-IN" sz="2800" b="1" dirty="0">
              <a:solidFill>
                <a:schemeClr val="tx1"/>
              </a:solidFill>
              <a:effectLst>
                <a:outerShdw blurRad="38100" dist="38100" dir="2700000" algn="tl">
                  <a:srgbClr val="000000">
                    <a:alpha val="43137"/>
                  </a:srgbClr>
                </a:outerShdw>
              </a:effectLst>
              <a:latin typeface="+mn-lt"/>
            </a:endParaRPr>
          </a:p>
        </p:txBody>
      </p:sp>
      <p:sp>
        <p:nvSpPr>
          <p:cNvPr id="9" name="TextBox 8">
            <a:extLst>
              <a:ext uri="{FF2B5EF4-FFF2-40B4-BE49-F238E27FC236}">
                <a16:creationId xmlns:a16="http://schemas.microsoft.com/office/drawing/2014/main" id="{E3FEA15B-98F0-4484-9B79-8D50B3C919F2}"/>
              </a:ext>
            </a:extLst>
          </p:cNvPr>
          <p:cNvSpPr txBox="1"/>
          <p:nvPr/>
        </p:nvSpPr>
        <p:spPr>
          <a:xfrm>
            <a:off x="1136373" y="1262369"/>
            <a:ext cx="7795592" cy="4266681"/>
          </a:xfrm>
          <a:prstGeom prst="rect">
            <a:avLst/>
          </a:prstGeom>
          <a:noFill/>
        </p:spPr>
        <p:txBody>
          <a:bodyPr wrap="square">
            <a:spAutoFit/>
          </a:bodyPr>
          <a:lstStyle>
            <a:defPPr>
              <a:defRPr lang="en-US"/>
            </a:defPPr>
            <a:lvl1pPr>
              <a:defRPr>
                <a:effectLst/>
                <a:latin typeface="Calibri" panose="020F0502020204030204" pitchFamily="34" charset="0"/>
                <a:ea typeface="Calibri" panose="020F0502020204030204" pitchFamily="34" charset="0"/>
                <a:cs typeface="Times New Roman" panose="02020603050405020304" pitchFamily="18" charset="0"/>
              </a:defRPr>
            </a:lvl1pPr>
          </a:lstStyle>
          <a:p>
            <a:pPr marL="285750" indent="-285750">
              <a:lnSpc>
                <a:spcPct val="107000"/>
              </a:lnSpc>
              <a:spcBef>
                <a:spcPts val="200"/>
              </a:spcBef>
              <a:buFont typeface="Arial" panose="020B0604020202020204" pitchFamily="34" charset="0"/>
              <a:buChar char="•"/>
            </a:pPr>
            <a:endParaRPr lang="en-IN" dirty="0"/>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Title of most liked video</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Title of least liked the video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CA" dirty="0"/>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Title of the video with the highest duration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CA" dirty="0"/>
          </a:p>
        </p:txBody>
      </p:sp>
      <p:pic>
        <p:nvPicPr>
          <p:cNvPr id="8" name="Picture 7" descr="Graphical user interface, text, application&#10;&#10;Description automatically generated">
            <a:extLst>
              <a:ext uri="{FF2B5EF4-FFF2-40B4-BE49-F238E27FC236}">
                <a16:creationId xmlns:a16="http://schemas.microsoft.com/office/drawing/2014/main" id="{3559BBCD-3F74-4CD0-9CB7-7A3733F9DB7E}"/>
              </a:ext>
            </a:extLst>
          </p:cNvPr>
          <p:cNvPicPr>
            <a:picLocks noChangeAspect="1"/>
          </p:cNvPicPr>
          <p:nvPr/>
        </p:nvPicPr>
        <p:blipFill>
          <a:blip r:embed="rId4"/>
          <a:stretch>
            <a:fillRect/>
          </a:stretch>
        </p:blipFill>
        <p:spPr>
          <a:xfrm>
            <a:off x="1876866" y="1949962"/>
            <a:ext cx="6686996" cy="1111289"/>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B85C8A48-03BE-476E-B830-A5D1D404042C}"/>
              </a:ext>
            </a:extLst>
          </p:cNvPr>
          <p:cNvPicPr>
            <a:picLocks noChangeAspect="1"/>
          </p:cNvPicPr>
          <p:nvPr/>
        </p:nvPicPr>
        <p:blipFill>
          <a:blip r:embed="rId5"/>
          <a:stretch>
            <a:fillRect/>
          </a:stretch>
        </p:blipFill>
        <p:spPr>
          <a:xfrm>
            <a:off x="1876866" y="3541901"/>
            <a:ext cx="6883319" cy="95250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6D7C0A21-1EFB-47EE-9997-838DA3BB2C76}"/>
              </a:ext>
            </a:extLst>
          </p:cNvPr>
          <p:cNvPicPr>
            <a:picLocks noChangeAspect="1"/>
          </p:cNvPicPr>
          <p:nvPr/>
        </p:nvPicPr>
        <p:blipFill>
          <a:blip r:embed="rId6"/>
          <a:stretch>
            <a:fillRect/>
          </a:stretch>
        </p:blipFill>
        <p:spPr>
          <a:xfrm>
            <a:off x="1876865" y="5171439"/>
            <a:ext cx="7055099" cy="995030"/>
          </a:xfrm>
          <a:prstGeom prst="rect">
            <a:avLst/>
          </a:prstGeom>
        </p:spPr>
      </p:pic>
    </p:spTree>
    <p:extLst>
      <p:ext uri="{BB962C8B-B14F-4D97-AF65-F5344CB8AC3E}">
        <p14:creationId xmlns:p14="http://schemas.microsoft.com/office/powerpoint/2010/main" val="53671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A4388-B5FA-4E16-B419-5D1BF2433E37}"/>
              </a:ext>
            </a:extLst>
          </p:cNvPr>
          <p:cNvSpPr/>
          <p:nvPr/>
        </p:nvSpPr>
        <p:spPr>
          <a:xfrm>
            <a:off x="0" y="878206"/>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ECFE138-6100-4F95-A5B1-6429EF0A4F54}"/>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11" name="Google Shape;404;p34">
            <a:extLst>
              <a:ext uri="{FF2B5EF4-FFF2-40B4-BE49-F238E27FC236}">
                <a16:creationId xmlns:a16="http://schemas.microsoft.com/office/drawing/2014/main" id="{05A7E346-6D4A-40EA-9EB6-AA659D5BCF20}"/>
              </a:ext>
            </a:extLst>
          </p:cNvPr>
          <p:cNvSpPr txBox="1">
            <a:spLocks/>
          </p:cNvSpPr>
          <p:nvPr/>
        </p:nvSpPr>
        <p:spPr>
          <a:xfrm>
            <a:off x="106017"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dirty="0">
                <a:solidFill>
                  <a:schemeClr val="tx1"/>
                </a:solidFill>
                <a:effectLst>
                  <a:outerShdw blurRad="38100" dist="38100" dir="2700000" algn="tl">
                    <a:srgbClr val="000000">
                      <a:alpha val="43137"/>
                    </a:srgbClr>
                  </a:outerShdw>
                </a:effectLst>
                <a:latin typeface="+mn-lt"/>
              </a:rPr>
              <a:t>Extracting the comments from the YouTube ids</a:t>
            </a:r>
            <a:endParaRPr lang="en-CA" sz="3600" b="1" dirty="0">
              <a:solidFill>
                <a:schemeClr val="tx1"/>
              </a:solidFill>
              <a:effectLst>
                <a:outerShdw blurRad="38100" dist="38100" dir="2700000" algn="tl">
                  <a:srgbClr val="000000">
                    <a:alpha val="43137"/>
                  </a:srgbClr>
                </a:outerShdw>
              </a:effectLst>
              <a:latin typeface="+mn-lt"/>
            </a:endParaRPr>
          </a:p>
          <a:p>
            <a:pPr>
              <a:lnSpc>
                <a:spcPct val="150000"/>
              </a:lnSpc>
            </a:pPr>
            <a:endParaRPr lang="en-IN" sz="2800" b="1" dirty="0">
              <a:solidFill>
                <a:schemeClr val="tx1"/>
              </a:solidFill>
              <a:effectLst>
                <a:outerShdw blurRad="38100" dist="38100" dir="2700000" algn="tl">
                  <a:srgbClr val="000000">
                    <a:alpha val="43137"/>
                  </a:srgbClr>
                </a:outerShdw>
              </a:effectLst>
              <a:latin typeface="+mn-lt"/>
            </a:endParaRPr>
          </a:p>
        </p:txBody>
      </p:sp>
      <p:pic>
        <p:nvPicPr>
          <p:cNvPr id="12" name="Picture 11" descr="Graphical user interface, application&#10;&#10;Description automatically generated with medium confidence">
            <a:extLst>
              <a:ext uri="{FF2B5EF4-FFF2-40B4-BE49-F238E27FC236}">
                <a16:creationId xmlns:a16="http://schemas.microsoft.com/office/drawing/2014/main" id="{F0A95ED6-5D1A-4EA4-A2F7-E5B5BC46F140}"/>
              </a:ext>
            </a:extLst>
          </p:cNvPr>
          <p:cNvPicPr>
            <a:picLocks noChangeAspect="1"/>
          </p:cNvPicPr>
          <p:nvPr/>
        </p:nvPicPr>
        <p:blipFill>
          <a:blip r:embed="rId4"/>
          <a:stretch>
            <a:fillRect/>
          </a:stretch>
        </p:blipFill>
        <p:spPr>
          <a:xfrm>
            <a:off x="884610" y="1414366"/>
            <a:ext cx="5731510" cy="2332990"/>
          </a:xfrm>
          <a:prstGeom prst="rect">
            <a:avLst/>
          </a:prstGeom>
        </p:spPr>
      </p:pic>
      <p:sp>
        <p:nvSpPr>
          <p:cNvPr id="13" name="TextBox 12">
            <a:extLst>
              <a:ext uri="{FF2B5EF4-FFF2-40B4-BE49-F238E27FC236}">
                <a16:creationId xmlns:a16="http://schemas.microsoft.com/office/drawing/2014/main" id="{94DBF0AF-12BF-40A9-8C10-6AB448E8F691}"/>
              </a:ext>
            </a:extLst>
          </p:cNvPr>
          <p:cNvSpPr txBox="1"/>
          <p:nvPr/>
        </p:nvSpPr>
        <p:spPr>
          <a:xfrm>
            <a:off x="884610" y="4327789"/>
            <a:ext cx="619539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Sentiment analysis of comments</a:t>
            </a:r>
            <a:endParaRPr lang="en-CA" dirty="0"/>
          </a:p>
        </p:txBody>
      </p:sp>
      <p:pic>
        <p:nvPicPr>
          <p:cNvPr id="14" name="Picture 13">
            <a:extLst>
              <a:ext uri="{FF2B5EF4-FFF2-40B4-BE49-F238E27FC236}">
                <a16:creationId xmlns:a16="http://schemas.microsoft.com/office/drawing/2014/main" id="{696F698B-8B9E-49B1-A337-629ECE6E722B}"/>
              </a:ext>
            </a:extLst>
          </p:cNvPr>
          <p:cNvPicPr>
            <a:picLocks noChangeAspect="1"/>
          </p:cNvPicPr>
          <p:nvPr/>
        </p:nvPicPr>
        <p:blipFill>
          <a:blip r:embed="rId5"/>
          <a:stretch>
            <a:fillRect/>
          </a:stretch>
        </p:blipFill>
        <p:spPr>
          <a:xfrm>
            <a:off x="5982252" y="4512455"/>
            <a:ext cx="5130800" cy="1782445"/>
          </a:xfrm>
          <a:prstGeom prst="rect">
            <a:avLst/>
          </a:prstGeom>
        </p:spPr>
      </p:pic>
    </p:spTree>
    <p:extLst>
      <p:ext uri="{BB962C8B-B14F-4D97-AF65-F5344CB8AC3E}">
        <p14:creationId xmlns:p14="http://schemas.microsoft.com/office/powerpoint/2010/main" val="245805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80CA10D-756E-4F0A-9628-BF24927B964F}"/>
              </a:ext>
            </a:extLst>
          </p:cNvPr>
          <p:cNvSpPr/>
          <p:nvPr/>
        </p:nvSpPr>
        <p:spPr>
          <a:xfrm>
            <a:off x="0" y="868681"/>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373FD39A-D887-4EA2-A0FF-8CBA2D2F7FB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24" name="Google Shape;404;p34">
            <a:extLst>
              <a:ext uri="{FF2B5EF4-FFF2-40B4-BE49-F238E27FC236}">
                <a16:creationId xmlns:a16="http://schemas.microsoft.com/office/drawing/2014/main" id="{83CA46DF-38BF-48E1-B7CC-B5D3278C1E4F}"/>
              </a:ext>
            </a:extLst>
          </p:cNvPr>
          <p:cNvSpPr txBox="1">
            <a:spLocks/>
          </p:cNvSpPr>
          <p:nvPr/>
        </p:nvSpPr>
        <p:spPr>
          <a:xfrm>
            <a:off x="0"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dirty="0">
                <a:solidFill>
                  <a:schemeClr val="tx1"/>
                </a:solidFill>
                <a:effectLst>
                  <a:outerShdw blurRad="38100" dist="38100" dir="2700000" algn="tl">
                    <a:srgbClr val="000000">
                      <a:alpha val="43137"/>
                    </a:srgbClr>
                  </a:outerShdw>
                </a:effectLst>
                <a:latin typeface="+mn-lt"/>
              </a:rPr>
              <a:t>Conclusion</a:t>
            </a:r>
            <a:endParaRPr lang="en-IN" sz="2800" b="1" dirty="0">
              <a:solidFill>
                <a:schemeClr val="tx1"/>
              </a:solidFill>
              <a:effectLst>
                <a:outerShdw blurRad="38100" dist="38100" dir="2700000" algn="tl">
                  <a:srgbClr val="000000">
                    <a:alpha val="43137"/>
                  </a:srgbClr>
                </a:outerShdw>
              </a:effectLst>
              <a:latin typeface="+mn-lt"/>
            </a:endParaRPr>
          </a:p>
        </p:txBody>
      </p:sp>
      <p:sp>
        <p:nvSpPr>
          <p:cNvPr id="6" name="TextBox 5">
            <a:extLst>
              <a:ext uri="{FF2B5EF4-FFF2-40B4-BE49-F238E27FC236}">
                <a16:creationId xmlns:a16="http://schemas.microsoft.com/office/drawing/2014/main" id="{0D259ED3-D022-429A-8C1A-EF0CEE0BEA69}"/>
              </a:ext>
            </a:extLst>
          </p:cNvPr>
          <p:cNvSpPr txBox="1"/>
          <p:nvPr/>
        </p:nvSpPr>
        <p:spPr>
          <a:xfrm>
            <a:off x="950842" y="1671151"/>
            <a:ext cx="9690653" cy="2651047"/>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Our findings for measuring, assessing, and comparing essential characteristics of YouTube popular videos were reported in this study.</a:t>
            </a:r>
          </a:p>
          <a:p>
            <a:pPr marL="342900" indent="-342900">
              <a:lnSpc>
                <a:spcPct val="107000"/>
              </a:lnSpc>
              <a:spcAft>
                <a:spcPts val="800"/>
              </a:spcAft>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Understanding these statistics will aid YouTube in not only developing better video processing algorithms but also in making judgments for individual YouTubers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048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80CA10D-756E-4F0A-9628-BF24927B964F}"/>
              </a:ext>
            </a:extLst>
          </p:cNvPr>
          <p:cNvSpPr/>
          <p:nvPr/>
        </p:nvSpPr>
        <p:spPr>
          <a:xfrm>
            <a:off x="0" y="868681"/>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373FD39A-D887-4EA2-A0FF-8CBA2D2F7FB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24" name="Google Shape;404;p34">
            <a:extLst>
              <a:ext uri="{FF2B5EF4-FFF2-40B4-BE49-F238E27FC236}">
                <a16:creationId xmlns:a16="http://schemas.microsoft.com/office/drawing/2014/main" id="{83CA46DF-38BF-48E1-B7CC-B5D3278C1E4F}"/>
              </a:ext>
            </a:extLst>
          </p:cNvPr>
          <p:cNvSpPr txBox="1">
            <a:spLocks/>
          </p:cNvSpPr>
          <p:nvPr/>
        </p:nvSpPr>
        <p:spPr>
          <a:xfrm>
            <a:off x="0" y="34748"/>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dirty="0">
                <a:solidFill>
                  <a:schemeClr val="tx1"/>
                </a:solidFill>
                <a:effectLst>
                  <a:outerShdw blurRad="38100" dist="38100" dir="2700000" algn="tl">
                    <a:srgbClr val="000000">
                      <a:alpha val="43137"/>
                    </a:srgbClr>
                  </a:outerShdw>
                </a:effectLst>
                <a:latin typeface="+mn-lt"/>
              </a:rPr>
              <a:t>References</a:t>
            </a:r>
            <a:endParaRPr lang="en-IN" sz="2800" b="1" dirty="0">
              <a:solidFill>
                <a:schemeClr val="tx1"/>
              </a:solidFill>
              <a:effectLst>
                <a:outerShdw blurRad="38100" dist="38100" dir="2700000" algn="tl">
                  <a:srgbClr val="000000">
                    <a:alpha val="43137"/>
                  </a:srgbClr>
                </a:outerShdw>
              </a:effectLst>
              <a:latin typeface="+mn-lt"/>
            </a:endParaRPr>
          </a:p>
        </p:txBody>
      </p:sp>
      <p:sp>
        <p:nvSpPr>
          <p:cNvPr id="6" name="TextBox 5">
            <a:extLst>
              <a:ext uri="{FF2B5EF4-FFF2-40B4-BE49-F238E27FC236}">
                <a16:creationId xmlns:a16="http://schemas.microsoft.com/office/drawing/2014/main" id="{0D259ED3-D022-429A-8C1A-EF0CEE0BEA69}"/>
              </a:ext>
            </a:extLst>
          </p:cNvPr>
          <p:cNvSpPr txBox="1"/>
          <p:nvPr/>
        </p:nvSpPr>
        <p:spPr>
          <a:xfrm>
            <a:off x="950842" y="1671151"/>
            <a:ext cx="9690653" cy="274645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 Reed, T. Elvers, and P. Srinivasan, "What’s Trending? Mining Topical Trends in UGC Systems YouTube as a Case Study", MDMKDD , New York, 2011, No. 4.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Thelwall</a:t>
            </a:r>
            <a:r>
              <a:rPr lang="en-IN" sz="1800" dirty="0">
                <a:effectLst/>
                <a:latin typeface="Calibri" panose="020F0502020204030204" pitchFamily="34" charset="0"/>
                <a:ea typeface="Calibri" panose="020F0502020204030204" pitchFamily="34" charset="0"/>
                <a:cs typeface="Times New Roman" panose="02020603050405020304" pitchFamily="18" charset="0"/>
              </a:rPr>
              <a:t>, P. Sud, and F. Vis, "Commenting on YouTube videos: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guatemalan</a:t>
            </a:r>
            <a:r>
              <a:rPr lang="en-IN" sz="1800" dirty="0">
                <a:effectLst/>
                <a:latin typeface="Calibri" panose="020F0502020204030204" pitchFamily="34" charset="0"/>
                <a:ea typeface="Calibri" panose="020F0502020204030204" pitchFamily="34" charset="0"/>
                <a:cs typeface="Times New Roman" panose="02020603050405020304" pitchFamily="18" charset="0"/>
              </a:rPr>
              <a:t> rock to El Big Bang", Journal of the American Society for Information Science and Technology , 2012, Vol 63,pp. 616-629.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YouTube data API documentation: https://developers.google.com/youtube/2.0/reference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 Zhou, 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Khemmarat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 Gao, “The impact of YouTube on recommendation system on video”, IMC New York,  pp. 404-410, 2010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https://console.developers.google.com/apis/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45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pic>
        <p:nvPicPr>
          <p:cNvPr id="6" name="Picture 5">
            <a:extLst>
              <a:ext uri="{FF2B5EF4-FFF2-40B4-BE49-F238E27FC236}">
                <a16:creationId xmlns:a16="http://schemas.microsoft.com/office/drawing/2014/main" id="{0183F013-E4F6-4FD9-A61A-0495452BC3C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8" name="TextBox 7">
            <a:extLst>
              <a:ext uri="{FF2B5EF4-FFF2-40B4-BE49-F238E27FC236}">
                <a16:creationId xmlns:a16="http://schemas.microsoft.com/office/drawing/2014/main" id="{364E4D43-58BA-4CD8-9648-78F8EA4DFE67}"/>
              </a:ext>
            </a:extLst>
          </p:cNvPr>
          <p:cNvSpPr txBox="1"/>
          <p:nvPr/>
        </p:nvSpPr>
        <p:spPr>
          <a:xfrm>
            <a:off x="3464118" y="2809836"/>
            <a:ext cx="5486400" cy="1107996"/>
          </a:xfrm>
          <a:prstGeom prst="rect">
            <a:avLst/>
          </a:prstGeom>
          <a:noFill/>
        </p:spPr>
        <p:txBody>
          <a:bodyPr wrap="square">
            <a:spAutoFit/>
          </a:bodyPr>
          <a:lstStyle/>
          <a:p>
            <a:pPr algn="ctr"/>
            <a:r>
              <a:rPr lang="en-IN" sz="6600" dirty="0">
                <a:effectLst>
                  <a:outerShdw blurRad="38100" dist="38100" dir="2700000" algn="tl">
                    <a:srgbClr val="000000">
                      <a:alpha val="43137"/>
                    </a:srgbClr>
                  </a:outerShdw>
                </a:effectLst>
                <a:latin typeface="Modern Love" panose="04090805081005020601" pitchFamily="82" charset="0"/>
                <a:ea typeface="Fira Sans SemiBold"/>
                <a:cs typeface="Fira Sans SemiBold"/>
                <a:sym typeface="Fira Sans SemiBold"/>
              </a:rPr>
              <a:t>Thank</a:t>
            </a:r>
            <a:r>
              <a:rPr lang="en-IN" sz="2160" dirty="0">
                <a:effectLst>
                  <a:outerShdw blurRad="38100" dist="38100" dir="2700000" algn="tl">
                    <a:srgbClr val="000000">
                      <a:alpha val="43137"/>
                    </a:srgbClr>
                  </a:outerShdw>
                </a:effectLst>
                <a:latin typeface="Modern Love" panose="04090805081005020601" pitchFamily="82" charset="0"/>
                <a:ea typeface="Fira Sans SemiBold"/>
                <a:cs typeface="Fira Sans SemiBold"/>
                <a:sym typeface="Fira Sans SemiBold"/>
              </a:rPr>
              <a:t> </a:t>
            </a:r>
            <a:r>
              <a:rPr lang="en-IN" sz="6600" dirty="0">
                <a:effectLst>
                  <a:outerShdw blurRad="38100" dist="38100" dir="2700000" algn="tl">
                    <a:srgbClr val="000000">
                      <a:alpha val="43137"/>
                    </a:srgbClr>
                  </a:outerShdw>
                </a:effectLst>
                <a:latin typeface="Modern Love" panose="04090805081005020601" pitchFamily="82" charset="0"/>
                <a:sym typeface="Fira Sans SemiBold"/>
              </a:rPr>
              <a:t>You</a:t>
            </a:r>
          </a:p>
        </p:txBody>
      </p:sp>
    </p:spTree>
    <p:extLst>
      <p:ext uri="{BB962C8B-B14F-4D97-AF65-F5344CB8AC3E}">
        <p14:creationId xmlns:p14="http://schemas.microsoft.com/office/powerpoint/2010/main" val="419006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1919-F269-47DC-AF72-882E65B757E3}"/>
              </a:ext>
            </a:extLst>
          </p:cNvPr>
          <p:cNvSpPr>
            <a:spLocks noGrp="1"/>
          </p:cNvSpPr>
          <p:nvPr>
            <p:ph type="title"/>
          </p:nvPr>
        </p:nvSpPr>
        <p:spPr>
          <a:xfrm>
            <a:off x="0" y="409513"/>
            <a:ext cx="10515600" cy="1325563"/>
          </a:xfrm>
        </p:spPr>
        <p:txBody>
          <a:bodyPr>
            <a:normAutofit/>
          </a:bodyPr>
          <a:lstStyle/>
          <a:p>
            <a:r>
              <a:rPr lang="en-US" sz="3600" b="1" dirty="0"/>
              <a:t>Introduction</a:t>
            </a:r>
          </a:p>
        </p:txBody>
      </p:sp>
      <p:sp>
        <p:nvSpPr>
          <p:cNvPr id="3" name="Content Placeholder 2">
            <a:extLst>
              <a:ext uri="{FF2B5EF4-FFF2-40B4-BE49-F238E27FC236}">
                <a16:creationId xmlns:a16="http://schemas.microsoft.com/office/drawing/2014/main" id="{F77F9001-5BF8-48EA-81B5-500AD43BF1D4}"/>
              </a:ext>
            </a:extLst>
          </p:cNvPr>
          <p:cNvSpPr>
            <a:spLocks noGrp="1"/>
          </p:cNvSpPr>
          <p:nvPr>
            <p:ph idx="1"/>
          </p:nvPr>
        </p:nvSpPr>
        <p:spPr>
          <a:xfrm>
            <a:off x="838200" y="1825625"/>
            <a:ext cx="10515600" cy="3899314"/>
          </a:xfrm>
        </p:spPr>
        <p:txBody>
          <a:bodyPr>
            <a:normAutofit/>
          </a:bodyPr>
          <a:lstStyle/>
          <a:p>
            <a:pPr marL="285750" indent="-285750"/>
            <a:r>
              <a:rPr lang="en-US" dirty="0"/>
              <a:t>YouTube is the biggest and well-know video-sharing website on the Internet</a:t>
            </a:r>
          </a:p>
          <a:p>
            <a:pPr marL="285750" indent="-285750"/>
            <a:endParaRPr lang="en-US" dirty="0"/>
          </a:p>
          <a:p>
            <a:pPr marL="285750" indent="-285750"/>
            <a:r>
              <a:rPr lang="en-US" dirty="0"/>
              <a:t>API will enable you to get almost all of the YouTube data.</a:t>
            </a:r>
          </a:p>
          <a:p>
            <a:pPr marL="285750" indent="-285750"/>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E10E09D1-31FD-4AB1-85E1-A6C5CBA1E86D}"/>
              </a:ext>
            </a:extLst>
          </p:cNvPr>
          <p:cNvPicPr>
            <a:picLocks noChangeAspect="1"/>
          </p:cNvPicPr>
          <p:nvPr/>
        </p:nvPicPr>
        <p:blipFill>
          <a:blip r:embed="rId3"/>
          <a:stretch>
            <a:fillRect/>
          </a:stretch>
        </p:blipFill>
        <p:spPr>
          <a:xfrm>
            <a:off x="0" y="1353605"/>
            <a:ext cx="6364776" cy="67062"/>
          </a:xfrm>
          <a:prstGeom prst="rect">
            <a:avLst/>
          </a:prstGeom>
        </p:spPr>
      </p:pic>
    </p:spTree>
    <p:extLst>
      <p:ext uri="{BB962C8B-B14F-4D97-AF65-F5344CB8AC3E}">
        <p14:creationId xmlns:p14="http://schemas.microsoft.com/office/powerpoint/2010/main" val="308113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403" name="Google Shape;403;p34"/>
          <p:cNvSpPr txBox="1">
            <a:spLocks noGrp="1"/>
          </p:cNvSpPr>
          <p:nvPr>
            <p:ph type="body" idx="1"/>
          </p:nvPr>
        </p:nvSpPr>
        <p:spPr>
          <a:xfrm>
            <a:off x="503554" y="2690191"/>
            <a:ext cx="10762616" cy="2634289"/>
          </a:xfrm>
          <a:prstGeom prst="rect">
            <a:avLst/>
          </a:prstGeom>
        </p:spPr>
        <p:txBody>
          <a:bodyPr spcFirstLastPara="1" vert="horz" wrap="square" lIns="82283" tIns="82283" rIns="82283" bIns="82283" rtlCol="0" anchor="t" anchorCtr="0">
            <a:noAutofit/>
          </a:bodyPr>
          <a:lstStyle/>
          <a:p>
            <a:pPr>
              <a:spcBef>
                <a:spcPts val="900"/>
              </a:spcBef>
            </a:pPr>
            <a:r>
              <a:rPr lang="en-US" sz="2800" dirty="0">
                <a:cs typeface="Calibri" panose="020F0502020204030204" pitchFamily="34" charset="0"/>
              </a:rPr>
              <a:t>To extract YouTube video details using video Id.</a:t>
            </a:r>
          </a:p>
          <a:p>
            <a:pPr>
              <a:spcBef>
                <a:spcPts val="900"/>
              </a:spcBef>
            </a:pPr>
            <a:r>
              <a:rPr lang="en-US" sz="2800" dirty="0">
                <a:cs typeface="Calibri" panose="020F0502020204030204" pitchFamily="34" charset="0"/>
              </a:rPr>
              <a:t>Analysis of extracted data.</a:t>
            </a:r>
          </a:p>
          <a:p>
            <a:pPr>
              <a:spcBef>
                <a:spcPts val="900"/>
              </a:spcBef>
            </a:pPr>
            <a:r>
              <a:rPr lang="en-US" sz="2800" dirty="0">
                <a:cs typeface="Calibri" panose="020F0502020204030204" pitchFamily="34" charset="0"/>
              </a:rPr>
              <a:t>Extraction of comments from YouTube.</a:t>
            </a:r>
          </a:p>
          <a:p>
            <a:pPr>
              <a:spcBef>
                <a:spcPts val="900"/>
              </a:spcBef>
            </a:pPr>
            <a:r>
              <a:rPr lang="en-US" sz="2800" dirty="0">
                <a:cs typeface="Calibri" panose="020F0502020204030204" pitchFamily="34" charset="0"/>
              </a:rPr>
              <a:t>Sentiment analysis on extracted comments.</a:t>
            </a:r>
          </a:p>
        </p:txBody>
      </p:sp>
      <p:pic>
        <p:nvPicPr>
          <p:cNvPr id="6" name="Picture 5">
            <a:extLst>
              <a:ext uri="{FF2B5EF4-FFF2-40B4-BE49-F238E27FC236}">
                <a16:creationId xmlns:a16="http://schemas.microsoft.com/office/drawing/2014/main" id="{0183F013-E4F6-4FD9-A61A-0495452BC3C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7" name="Google Shape;404;p34">
            <a:extLst>
              <a:ext uri="{FF2B5EF4-FFF2-40B4-BE49-F238E27FC236}">
                <a16:creationId xmlns:a16="http://schemas.microsoft.com/office/drawing/2014/main" id="{B2813E57-0679-4AE4-BB72-11EC1ACD9FFF}"/>
              </a:ext>
            </a:extLst>
          </p:cNvPr>
          <p:cNvSpPr txBox="1">
            <a:spLocks/>
          </p:cNvSpPr>
          <p:nvPr/>
        </p:nvSpPr>
        <p:spPr>
          <a:xfrm>
            <a:off x="771525" y="938213"/>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kern="1200" dirty="0">
                <a:solidFill>
                  <a:schemeClr val="tx1"/>
                </a:solidFill>
                <a:effectLst>
                  <a:outerShdw blurRad="38100" dist="38100" dir="2700000" algn="tl">
                    <a:srgbClr val="000000">
                      <a:alpha val="43137"/>
                    </a:srgbClr>
                  </a:outerShdw>
                </a:effectLst>
                <a:latin typeface="+mn-lt"/>
              </a:rPr>
              <a:t>Objective</a:t>
            </a:r>
            <a:endParaRPr lang="en-IN" sz="2800" b="1" dirty="0">
              <a:solidFill>
                <a:schemeClr val="tx1"/>
              </a:solidFill>
              <a:effectLst>
                <a:outerShdw blurRad="38100" dist="38100" dir="2700000" algn="tl">
                  <a:srgbClr val="000000">
                    <a:alpha val="43137"/>
                  </a:srgbClr>
                </a:outerShdw>
              </a:effectLst>
              <a:latin typeface="+mn-lt"/>
            </a:endParaRPr>
          </a:p>
        </p:txBody>
      </p:sp>
      <p:sp>
        <p:nvSpPr>
          <p:cNvPr id="8" name="Rectangle 7">
            <a:extLst>
              <a:ext uri="{FF2B5EF4-FFF2-40B4-BE49-F238E27FC236}">
                <a16:creationId xmlns:a16="http://schemas.microsoft.com/office/drawing/2014/main" id="{159D2C40-9B73-4B35-8E40-0DACB3DA588E}"/>
              </a:ext>
            </a:extLst>
          </p:cNvPr>
          <p:cNvSpPr/>
          <p:nvPr/>
        </p:nvSpPr>
        <p:spPr>
          <a:xfrm>
            <a:off x="-1" y="1943524"/>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278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7" name="Google Shape;404;p34">
            <a:extLst>
              <a:ext uri="{FF2B5EF4-FFF2-40B4-BE49-F238E27FC236}">
                <a16:creationId xmlns:a16="http://schemas.microsoft.com/office/drawing/2014/main" id="{23444C03-1B68-425E-8A64-96CB8264F80F}"/>
              </a:ext>
            </a:extLst>
          </p:cNvPr>
          <p:cNvSpPr txBox="1">
            <a:spLocks/>
          </p:cNvSpPr>
          <p:nvPr/>
        </p:nvSpPr>
        <p:spPr>
          <a:xfrm>
            <a:off x="0"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kern="1200" dirty="0">
                <a:solidFill>
                  <a:schemeClr val="tx1"/>
                </a:solidFill>
                <a:effectLst>
                  <a:outerShdw blurRad="38100" dist="38100" dir="2700000" algn="tl">
                    <a:srgbClr val="000000">
                      <a:alpha val="43137"/>
                    </a:srgbClr>
                  </a:outerShdw>
                </a:effectLst>
                <a:latin typeface="+mn-lt"/>
              </a:rPr>
              <a:t>Meet Our Dataset</a:t>
            </a:r>
            <a:endParaRPr lang="en-IN" sz="2800" b="1" dirty="0">
              <a:solidFill>
                <a:schemeClr val="tx1"/>
              </a:solidFill>
              <a:effectLst>
                <a:outerShdw blurRad="38100" dist="38100" dir="2700000" algn="tl">
                  <a:srgbClr val="000000">
                    <a:alpha val="43137"/>
                  </a:srgbClr>
                </a:outerShdw>
              </a:effectLst>
              <a:latin typeface="+mn-lt"/>
            </a:endParaRPr>
          </a:p>
        </p:txBody>
      </p:sp>
      <p:pic>
        <p:nvPicPr>
          <p:cNvPr id="6" name="Picture 5">
            <a:extLst>
              <a:ext uri="{FF2B5EF4-FFF2-40B4-BE49-F238E27FC236}">
                <a16:creationId xmlns:a16="http://schemas.microsoft.com/office/drawing/2014/main" id="{0183F013-E4F6-4FD9-A61A-0495452BC3C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8" name="TextBox 7">
            <a:extLst>
              <a:ext uri="{FF2B5EF4-FFF2-40B4-BE49-F238E27FC236}">
                <a16:creationId xmlns:a16="http://schemas.microsoft.com/office/drawing/2014/main" id="{FEDE7EBA-F274-41B6-AF94-E56580F70500}"/>
              </a:ext>
            </a:extLst>
          </p:cNvPr>
          <p:cNvSpPr txBox="1"/>
          <p:nvPr/>
        </p:nvSpPr>
        <p:spPr>
          <a:xfrm>
            <a:off x="1325358" y="1592229"/>
            <a:ext cx="5141703" cy="3385542"/>
          </a:xfrm>
          <a:prstGeom prst="rect">
            <a:avLst/>
          </a:prstGeom>
          <a:noFill/>
        </p:spPr>
        <p:txBody>
          <a:bodyPr wrap="square">
            <a:spAutoFit/>
          </a:bodyPr>
          <a:lstStyle/>
          <a:p>
            <a:pPr marL="342900" indent="-342900">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D</a:t>
            </a:r>
            <a:r>
              <a:rPr lang="en-US" sz="2800" dirty="0">
                <a:effectLst/>
                <a:latin typeface="Calibri" panose="020F0502020204030204" pitchFamily="34" charset="0"/>
                <a:ea typeface="Calibri" panose="020F0502020204030204" pitchFamily="34" charset="0"/>
                <a:cs typeface="Times New Roman" panose="02020603050405020304" pitchFamily="18" charset="0"/>
              </a:rPr>
              <a:t>ataset comprises</a:t>
            </a:r>
          </a:p>
          <a:p>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 25623 instances </a:t>
            </a:r>
          </a:p>
          <a:p>
            <a:r>
              <a:rPr lang="en-US" sz="2800" dirty="0">
                <a:latin typeface="Calibri" panose="020F0502020204030204" pitchFamily="34" charset="0"/>
                <a:ea typeface="Calibri" panose="020F0502020204030204" pitchFamily="34" charset="0"/>
                <a:cs typeface="Times New Roman" panose="02020603050405020304" pitchFamily="18" charset="0"/>
              </a:rPr>
              <a:t>	: </a:t>
            </a:r>
            <a:r>
              <a:rPr lang="en-US" sz="2800" dirty="0">
                <a:effectLst/>
                <a:latin typeface="Calibri" panose="020F0502020204030204" pitchFamily="34" charset="0"/>
                <a:ea typeface="Calibri" panose="020F0502020204030204" pitchFamily="34" charset="0"/>
                <a:cs typeface="Times New Roman" panose="02020603050405020304" pitchFamily="18" charset="0"/>
              </a:rPr>
              <a:t>3 attributes</a:t>
            </a:r>
          </a:p>
          <a:p>
            <a:pPr marL="342900" indent="-342900">
              <a:buFont typeface="Arial" panose="020B0604020202020204" pitchFamily="34" charset="0"/>
              <a:buChar char="•"/>
            </a:pPr>
            <a:r>
              <a:rPr lang="en-US" sz="2800" dirty="0"/>
              <a:t>Consists of 3 columns:</a:t>
            </a:r>
          </a:p>
          <a:p>
            <a:r>
              <a:rPr lang="en-US" sz="2800" dirty="0"/>
              <a:t> 	 YouTube id </a:t>
            </a:r>
          </a:p>
          <a:p>
            <a:r>
              <a:rPr lang="en-US" sz="2800" dirty="0"/>
              <a:t>	  Movie id </a:t>
            </a:r>
          </a:p>
          <a:p>
            <a:r>
              <a:rPr lang="en-US" sz="2800" dirty="0"/>
              <a:t>	  Title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9" name="Rectangle 8">
            <a:extLst>
              <a:ext uri="{FF2B5EF4-FFF2-40B4-BE49-F238E27FC236}">
                <a16:creationId xmlns:a16="http://schemas.microsoft.com/office/drawing/2014/main" id="{FFFA84DB-FE73-415B-8F5B-3333CBDD5616}"/>
              </a:ext>
            </a:extLst>
          </p:cNvPr>
          <p:cNvSpPr/>
          <p:nvPr/>
        </p:nvSpPr>
        <p:spPr>
          <a:xfrm>
            <a:off x="0" y="878206"/>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Graphical user interface&#10;&#10;Description automatically generated">
            <a:extLst>
              <a:ext uri="{FF2B5EF4-FFF2-40B4-BE49-F238E27FC236}">
                <a16:creationId xmlns:a16="http://schemas.microsoft.com/office/drawing/2014/main" id="{FE9F0895-694B-413A-BF50-D7EC7EE5F66C}"/>
              </a:ext>
            </a:extLst>
          </p:cNvPr>
          <p:cNvPicPr>
            <a:picLocks noChangeAspect="1"/>
          </p:cNvPicPr>
          <p:nvPr/>
        </p:nvPicPr>
        <p:blipFill>
          <a:blip r:embed="rId5"/>
          <a:stretch>
            <a:fillRect/>
          </a:stretch>
        </p:blipFill>
        <p:spPr>
          <a:xfrm>
            <a:off x="6677807" y="2890306"/>
            <a:ext cx="4350058" cy="2853253"/>
          </a:xfrm>
          <a:prstGeom prst="rect">
            <a:avLst/>
          </a:prstGeom>
        </p:spPr>
      </p:pic>
    </p:spTree>
    <p:extLst>
      <p:ext uri="{BB962C8B-B14F-4D97-AF65-F5344CB8AC3E}">
        <p14:creationId xmlns:p14="http://schemas.microsoft.com/office/powerpoint/2010/main" val="26459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7" name="Google Shape;404;p34">
            <a:extLst>
              <a:ext uri="{FF2B5EF4-FFF2-40B4-BE49-F238E27FC236}">
                <a16:creationId xmlns:a16="http://schemas.microsoft.com/office/drawing/2014/main" id="{23444C03-1B68-425E-8A64-96CB8264F80F}"/>
              </a:ext>
            </a:extLst>
          </p:cNvPr>
          <p:cNvSpPr txBox="1">
            <a:spLocks/>
          </p:cNvSpPr>
          <p:nvPr/>
        </p:nvSpPr>
        <p:spPr>
          <a:xfrm>
            <a:off x="0"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2800" b="1" dirty="0">
                <a:solidFill>
                  <a:schemeClr val="tx1"/>
                </a:solidFill>
                <a:effectLst>
                  <a:outerShdw blurRad="38100" dist="38100" dir="2700000" algn="tl">
                    <a:srgbClr val="000000">
                      <a:alpha val="43137"/>
                    </a:srgbClr>
                  </a:outerShdw>
                </a:effectLst>
                <a:latin typeface="+mn-lt"/>
              </a:rPr>
              <a:t>Extraction of YouTube Videos</a:t>
            </a:r>
          </a:p>
        </p:txBody>
      </p:sp>
      <p:pic>
        <p:nvPicPr>
          <p:cNvPr id="6" name="Picture 5">
            <a:extLst>
              <a:ext uri="{FF2B5EF4-FFF2-40B4-BE49-F238E27FC236}">
                <a16:creationId xmlns:a16="http://schemas.microsoft.com/office/drawing/2014/main" id="{0183F013-E4F6-4FD9-A61A-0495452BC3C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9" name="Rectangle 8">
            <a:extLst>
              <a:ext uri="{FF2B5EF4-FFF2-40B4-BE49-F238E27FC236}">
                <a16:creationId xmlns:a16="http://schemas.microsoft.com/office/drawing/2014/main" id="{FFFA84DB-FE73-415B-8F5B-3333CBDD5616}"/>
              </a:ext>
            </a:extLst>
          </p:cNvPr>
          <p:cNvSpPr/>
          <p:nvPr/>
        </p:nvSpPr>
        <p:spPr>
          <a:xfrm>
            <a:off x="0" y="833933"/>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Graphical user interface, text, application&#10;&#10;Description automatically generated">
            <a:extLst>
              <a:ext uri="{FF2B5EF4-FFF2-40B4-BE49-F238E27FC236}">
                <a16:creationId xmlns:a16="http://schemas.microsoft.com/office/drawing/2014/main" id="{5FCFF17A-FCE1-46D8-9B3D-F77405307F68}"/>
              </a:ext>
            </a:extLst>
          </p:cNvPr>
          <p:cNvPicPr>
            <a:picLocks noChangeAspect="1"/>
          </p:cNvPicPr>
          <p:nvPr/>
        </p:nvPicPr>
        <p:blipFill>
          <a:blip r:embed="rId5"/>
          <a:stretch>
            <a:fillRect/>
          </a:stretch>
        </p:blipFill>
        <p:spPr>
          <a:xfrm>
            <a:off x="443533" y="2103844"/>
            <a:ext cx="4333875" cy="571500"/>
          </a:xfrm>
          <a:prstGeom prst="rect">
            <a:avLst/>
          </a:prstGeom>
        </p:spPr>
      </p:pic>
      <p:pic>
        <p:nvPicPr>
          <p:cNvPr id="12" name="Picture 11" descr="Enabling YouTube API">
            <a:extLst>
              <a:ext uri="{FF2B5EF4-FFF2-40B4-BE49-F238E27FC236}">
                <a16:creationId xmlns:a16="http://schemas.microsoft.com/office/drawing/2014/main" id="{399BAF8E-BA28-4D17-800D-C1E4A23E1C1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2911069"/>
            <a:ext cx="4552950" cy="2543175"/>
          </a:xfrm>
          <a:prstGeom prst="rect">
            <a:avLst/>
          </a:prstGeom>
          <a:noFill/>
          <a:ln>
            <a:noFill/>
          </a:ln>
        </p:spPr>
      </p:pic>
      <p:sp>
        <p:nvSpPr>
          <p:cNvPr id="14" name="TextBox 13">
            <a:extLst>
              <a:ext uri="{FF2B5EF4-FFF2-40B4-BE49-F238E27FC236}">
                <a16:creationId xmlns:a16="http://schemas.microsoft.com/office/drawing/2014/main" id="{1FBC859E-37FF-494A-9892-4B80D68AD889}"/>
              </a:ext>
            </a:extLst>
          </p:cNvPr>
          <p:cNvSpPr txBox="1"/>
          <p:nvPr/>
        </p:nvSpPr>
        <p:spPr>
          <a:xfrm>
            <a:off x="443533" y="3305494"/>
            <a:ext cx="6168886" cy="954107"/>
          </a:xfrm>
          <a:prstGeom prst="rect">
            <a:avLst/>
          </a:prstGeom>
          <a:noFill/>
        </p:spPr>
        <p:txBody>
          <a:bodyPr wrap="square">
            <a:spAutoFit/>
          </a:bodyPr>
          <a:lstStyle/>
          <a:p>
            <a:r>
              <a:rPr lang="en-US" sz="2800" dirty="0"/>
              <a:t>Created the YouTube API to make API requests to retrieve information.</a:t>
            </a:r>
            <a:endParaRPr lang="en-CA" sz="2800" dirty="0"/>
          </a:p>
        </p:txBody>
      </p:sp>
    </p:spTree>
    <p:extLst>
      <p:ext uri="{BB962C8B-B14F-4D97-AF65-F5344CB8AC3E}">
        <p14:creationId xmlns:p14="http://schemas.microsoft.com/office/powerpoint/2010/main" val="191750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72789-46E7-44FC-B40A-828E99A1C7C0}"/>
              </a:ext>
            </a:extLst>
          </p:cNvPr>
          <p:cNvSpPr>
            <a:spLocks noGrp="1"/>
          </p:cNvSpPr>
          <p:nvPr>
            <p:ph idx="1"/>
          </p:nvPr>
        </p:nvSpPr>
        <p:spPr>
          <a:xfrm>
            <a:off x="611809" y="1788737"/>
            <a:ext cx="6922008" cy="3495040"/>
          </a:xfrm>
        </p:spPr>
        <p:txBody>
          <a:bodyPr>
            <a:normAutofit/>
          </a:bodyPr>
          <a:lstStyle/>
          <a:p>
            <a:endParaRPr lang="en-CA" sz="1800" b="1" dirty="0"/>
          </a:p>
          <a:p>
            <a:pPr marL="0" indent="0">
              <a:buNone/>
            </a:pPr>
            <a:endParaRPr lang="en-CA" sz="1600" dirty="0"/>
          </a:p>
          <a:p>
            <a:pPr marL="0" indent="0">
              <a:buNone/>
            </a:pPr>
            <a:endParaRPr lang="en-CA" sz="1600" dirty="0"/>
          </a:p>
          <a:p>
            <a:endParaRPr lang="en-CA" sz="2400" dirty="0"/>
          </a:p>
          <a:p>
            <a:endParaRPr lang="en-CA" sz="2400" dirty="0"/>
          </a:p>
        </p:txBody>
      </p:sp>
      <p:sp>
        <p:nvSpPr>
          <p:cNvPr id="6" name="Rectangle 5">
            <a:extLst>
              <a:ext uri="{FF2B5EF4-FFF2-40B4-BE49-F238E27FC236}">
                <a16:creationId xmlns:a16="http://schemas.microsoft.com/office/drawing/2014/main" id="{75E3270D-BD80-444B-B11E-61E43009E06B}"/>
              </a:ext>
            </a:extLst>
          </p:cNvPr>
          <p:cNvSpPr/>
          <p:nvPr/>
        </p:nvSpPr>
        <p:spPr>
          <a:xfrm>
            <a:off x="0" y="878206"/>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23D92C5-8349-4282-854C-E22FEB869E95}"/>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Lst>
          </a:blip>
          <a:stretch>
            <a:fillRect/>
          </a:stretch>
        </p:blipFill>
        <p:spPr>
          <a:xfrm>
            <a:off x="10082833" y="6350067"/>
            <a:ext cx="1300138" cy="383542"/>
          </a:xfrm>
          <a:prstGeom prst="rect">
            <a:avLst/>
          </a:prstGeom>
        </p:spPr>
      </p:pic>
      <p:sp>
        <p:nvSpPr>
          <p:cNvPr id="8" name="Google Shape;404;p34">
            <a:extLst>
              <a:ext uri="{FF2B5EF4-FFF2-40B4-BE49-F238E27FC236}">
                <a16:creationId xmlns:a16="http://schemas.microsoft.com/office/drawing/2014/main" id="{6019DC40-491D-4F72-9FF4-6A92AA145513}"/>
              </a:ext>
            </a:extLst>
          </p:cNvPr>
          <p:cNvSpPr txBox="1">
            <a:spLocks/>
          </p:cNvSpPr>
          <p:nvPr/>
        </p:nvSpPr>
        <p:spPr>
          <a:xfrm>
            <a:off x="0"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kern="1200" dirty="0">
                <a:solidFill>
                  <a:schemeClr val="tx1"/>
                </a:solidFill>
                <a:effectLst>
                  <a:outerShdw blurRad="38100" dist="38100" dir="2700000" algn="tl">
                    <a:srgbClr val="000000">
                      <a:alpha val="43137"/>
                    </a:srgbClr>
                  </a:outerShdw>
                </a:effectLst>
                <a:latin typeface="+mn-lt"/>
              </a:rPr>
              <a:t>Data Pre-Processing</a:t>
            </a:r>
            <a:endParaRPr lang="en-IN" sz="2800" b="1" dirty="0">
              <a:solidFill>
                <a:schemeClr val="tx1"/>
              </a:solidFill>
              <a:effectLst>
                <a:outerShdw blurRad="38100" dist="38100" dir="2700000" algn="tl">
                  <a:srgbClr val="000000">
                    <a:alpha val="43137"/>
                  </a:srgbClr>
                </a:outerShdw>
              </a:effectLst>
              <a:latin typeface="+mn-lt"/>
            </a:endParaRPr>
          </a:p>
        </p:txBody>
      </p:sp>
      <p:sp>
        <p:nvSpPr>
          <p:cNvPr id="9" name="TextBox 8">
            <a:extLst>
              <a:ext uri="{FF2B5EF4-FFF2-40B4-BE49-F238E27FC236}">
                <a16:creationId xmlns:a16="http://schemas.microsoft.com/office/drawing/2014/main" id="{56AF9AEC-99C6-45DC-A43B-9AC242C89CEE}"/>
              </a:ext>
            </a:extLst>
          </p:cNvPr>
          <p:cNvSpPr txBox="1"/>
          <p:nvPr/>
        </p:nvSpPr>
        <p:spPr>
          <a:xfrm>
            <a:off x="480448" y="1689220"/>
            <a:ext cx="6199322" cy="53290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no null values</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Table&#10;&#10;Description automatically generated">
            <a:extLst>
              <a:ext uri="{FF2B5EF4-FFF2-40B4-BE49-F238E27FC236}">
                <a16:creationId xmlns:a16="http://schemas.microsoft.com/office/drawing/2014/main" id="{CD4A54F7-4D48-4402-BA1B-2F327E4EA8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2671762"/>
            <a:ext cx="3638550" cy="1514475"/>
          </a:xfrm>
          <a:prstGeom prst="rect">
            <a:avLst/>
          </a:prstGeom>
          <a:noFill/>
          <a:ln>
            <a:noFill/>
          </a:ln>
        </p:spPr>
      </p:pic>
    </p:spTree>
    <p:extLst>
      <p:ext uri="{BB962C8B-B14F-4D97-AF65-F5344CB8AC3E}">
        <p14:creationId xmlns:p14="http://schemas.microsoft.com/office/powerpoint/2010/main" val="378212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A4388-B5FA-4E16-B419-5D1BF2433E37}"/>
              </a:ext>
            </a:extLst>
          </p:cNvPr>
          <p:cNvSpPr/>
          <p:nvPr/>
        </p:nvSpPr>
        <p:spPr>
          <a:xfrm>
            <a:off x="0" y="878206"/>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ECFE138-6100-4F95-A5B1-6429EF0A4F54}"/>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11" name="Google Shape;404;p34">
            <a:extLst>
              <a:ext uri="{FF2B5EF4-FFF2-40B4-BE49-F238E27FC236}">
                <a16:creationId xmlns:a16="http://schemas.microsoft.com/office/drawing/2014/main" id="{05A7E346-6D4A-40EA-9EB6-AA659D5BCF20}"/>
              </a:ext>
            </a:extLst>
          </p:cNvPr>
          <p:cNvSpPr txBox="1">
            <a:spLocks/>
          </p:cNvSpPr>
          <p:nvPr/>
        </p:nvSpPr>
        <p:spPr>
          <a:xfrm>
            <a:off x="0"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kern="1200" dirty="0">
                <a:solidFill>
                  <a:schemeClr val="tx1"/>
                </a:solidFill>
                <a:effectLst>
                  <a:outerShdw blurRad="38100" dist="38100" dir="2700000" algn="tl">
                    <a:srgbClr val="000000">
                      <a:alpha val="43137"/>
                    </a:srgbClr>
                  </a:outerShdw>
                </a:effectLst>
                <a:latin typeface="+mn-lt"/>
              </a:rPr>
              <a:t>Data Analysis</a:t>
            </a:r>
            <a:endParaRPr lang="en-IN" sz="2800" b="1" dirty="0">
              <a:solidFill>
                <a:schemeClr val="tx1"/>
              </a:solidFill>
              <a:effectLst>
                <a:outerShdw blurRad="38100" dist="38100" dir="2700000" algn="tl">
                  <a:srgbClr val="000000">
                    <a:alpha val="43137"/>
                  </a:srgbClr>
                </a:outerShdw>
              </a:effectLst>
              <a:latin typeface="+mn-lt"/>
            </a:endParaRPr>
          </a:p>
        </p:txBody>
      </p:sp>
      <p:sp>
        <p:nvSpPr>
          <p:cNvPr id="9" name="TextBox 8">
            <a:extLst>
              <a:ext uri="{FF2B5EF4-FFF2-40B4-BE49-F238E27FC236}">
                <a16:creationId xmlns:a16="http://schemas.microsoft.com/office/drawing/2014/main" id="{E3FEA15B-98F0-4484-9B79-8D50B3C919F2}"/>
              </a:ext>
            </a:extLst>
          </p:cNvPr>
          <p:cNvSpPr txBox="1"/>
          <p:nvPr/>
        </p:nvSpPr>
        <p:spPr>
          <a:xfrm>
            <a:off x="1109868" y="1617629"/>
            <a:ext cx="6195390" cy="4247317"/>
          </a:xfrm>
          <a:prstGeom prst="rect">
            <a:avLst/>
          </a:prstGeom>
          <a:noFill/>
        </p:spPr>
        <p:txBody>
          <a:bodyPr wrap="square">
            <a:spAutoFit/>
          </a:bodyPr>
          <a:lstStyle>
            <a:defPPr>
              <a:defRPr lang="en-US"/>
            </a:defPPr>
            <a:lvl1pPr>
              <a:defRPr>
                <a:effectLst/>
                <a:latin typeface="Calibri" panose="020F0502020204030204" pitchFamily="34" charset="0"/>
                <a:ea typeface="Calibri" panose="020F0502020204030204" pitchFamily="34" charset="0"/>
                <a:cs typeface="Times New Roman" panose="02020603050405020304" pitchFamily="18" charset="0"/>
              </a:defRPr>
            </a:lvl1pPr>
          </a:lstStyle>
          <a:p>
            <a:pPr marL="285750" indent="-285750">
              <a:buFont typeface="Arial" panose="020B0604020202020204" pitchFamily="34" charset="0"/>
              <a:buChar char="•"/>
            </a:pPr>
            <a:r>
              <a:rPr lang="en-IN" dirty="0"/>
              <a:t>Getting Video Details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Deleting Duplicate YouTube IDs</a:t>
            </a:r>
          </a:p>
          <a:p>
            <a:endParaRPr lang="en-IN" dirty="0"/>
          </a:p>
          <a:p>
            <a:pPr marL="285750" indent="-285750">
              <a:buFont typeface="Arial" panose="020B0604020202020204" pitchFamily="34" charset="0"/>
              <a:buChar char="•"/>
            </a:pPr>
            <a:endParaRPr lang="en-CA" dirty="0"/>
          </a:p>
          <a:p>
            <a:endParaRPr lang="en-CA" dirty="0"/>
          </a:p>
          <a:p>
            <a:endParaRPr lang="en-CA" dirty="0"/>
          </a:p>
        </p:txBody>
      </p:sp>
      <p:pic>
        <p:nvPicPr>
          <p:cNvPr id="12" name="Picture 11" descr="Text, letter&#10;&#10;Description automatically generated">
            <a:extLst>
              <a:ext uri="{FF2B5EF4-FFF2-40B4-BE49-F238E27FC236}">
                <a16:creationId xmlns:a16="http://schemas.microsoft.com/office/drawing/2014/main" id="{237FC565-C9AE-44FD-9A8E-C1B376A731A1}"/>
              </a:ext>
            </a:extLst>
          </p:cNvPr>
          <p:cNvPicPr>
            <a:picLocks noChangeAspect="1"/>
          </p:cNvPicPr>
          <p:nvPr/>
        </p:nvPicPr>
        <p:blipFill>
          <a:blip r:embed="rId4"/>
          <a:stretch>
            <a:fillRect/>
          </a:stretch>
        </p:blipFill>
        <p:spPr>
          <a:xfrm>
            <a:off x="5651461" y="1202188"/>
            <a:ext cx="5731510" cy="2368550"/>
          </a:xfrm>
          <a:prstGeom prst="rect">
            <a:avLst/>
          </a:prstGeom>
        </p:spPr>
      </p:pic>
      <p:pic>
        <p:nvPicPr>
          <p:cNvPr id="13" name="Picture 12">
            <a:extLst>
              <a:ext uri="{FF2B5EF4-FFF2-40B4-BE49-F238E27FC236}">
                <a16:creationId xmlns:a16="http://schemas.microsoft.com/office/drawing/2014/main" id="{C79790B5-B102-4476-943F-D663918E7E1C}"/>
              </a:ext>
            </a:extLst>
          </p:cNvPr>
          <p:cNvPicPr>
            <a:picLocks noChangeAspect="1"/>
          </p:cNvPicPr>
          <p:nvPr/>
        </p:nvPicPr>
        <p:blipFill>
          <a:blip r:embed="rId5"/>
          <a:stretch>
            <a:fillRect/>
          </a:stretch>
        </p:blipFill>
        <p:spPr>
          <a:xfrm>
            <a:off x="5651461" y="4547080"/>
            <a:ext cx="4464050" cy="517525"/>
          </a:xfrm>
          <a:prstGeom prst="rect">
            <a:avLst/>
          </a:prstGeom>
        </p:spPr>
      </p:pic>
    </p:spTree>
    <p:extLst>
      <p:ext uri="{BB962C8B-B14F-4D97-AF65-F5344CB8AC3E}">
        <p14:creationId xmlns:p14="http://schemas.microsoft.com/office/powerpoint/2010/main" val="23313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A4388-B5FA-4E16-B419-5D1BF2433E37}"/>
              </a:ext>
            </a:extLst>
          </p:cNvPr>
          <p:cNvSpPr/>
          <p:nvPr/>
        </p:nvSpPr>
        <p:spPr>
          <a:xfrm>
            <a:off x="0" y="878206"/>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ECFE138-6100-4F95-A5B1-6429EF0A4F54}"/>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11" name="Google Shape;404;p34">
            <a:extLst>
              <a:ext uri="{FF2B5EF4-FFF2-40B4-BE49-F238E27FC236}">
                <a16:creationId xmlns:a16="http://schemas.microsoft.com/office/drawing/2014/main" id="{05A7E346-6D4A-40EA-9EB6-AA659D5BCF20}"/>
              </a:ext>
            </a:extLst>
          </p:cNvPr>
          <p:cNvSpPr txBox="1">
            <a:spLocks/>
          </p:cNvSpPr>
          <p:nvPr/>
        </p:nvSpPr>
        <p:spPr>
          <a:xfrm>
            <a:off x="0"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kern="1200" dirty="0">
                <a:solidFill>
                  <a:schemeClr val="tx1"/>
                </a:solidFill>
                <a:effectLst>
                  <a:outerShdw blurRad="38100" dist="38100" dir="2700000" algn="tl">
                    <a:srgbClr val="000000">
                      <a:alpha val="43137"/>
                    </a:srgbClr>
                  </a:outerShdw>
                </a:effectLst>
                <a:latin typeface="+mn-lt"/>
              </a:rPr>
              <a:t>Data Analysis(Cont.)</a:t>
            </a:r>
            <a:endParaRPr lang="en-IN" sz="2800" b="1" dirty="0">
              <a:solidFill>
                <a:schemeClr val="tx1"/>
              </a:solidFill>
              <a:effectLst>
                <a:outerShdw blurRad="38100" dist="38100" dir="2700000" algn="tl">
                  <a:srgbClr val="000000">
                    <a:alpha val="43137"/>
                  </a:srgbClr>
                </a:outerShdw>
              </a:effectLst>
              <a:latin typeface="+mn-lt"/>
            </a:endParaRPr>
          </a:p>
        </p:txBody>
      </p:sp>
      <p:sp>
        <p:nvSpPr>
          <p:cNvPr id="9" name="TextBox 8">
            <a:extLst>
              <a:ext uri="{FF2B5EF4-FFF2-40B4-BE49-F238E27FC236}">
                <a16:creationId xmlns:a16="http://schemas.microsoft.com/office/drawing/2014/main" id="{E3FEA15B-98F0-4484-9B79-8D50B3C919F2}"/>
              </a:ext>
            </a:extLst>
          </p:cNvPr>
          <p:cNvSpPr txBox="1"/>
          <p:nvPr/>
        </p:nvSpPr>
        <p:spPr>
          <a:xfrm>
            <a:off x="1109868" y="1617629"/>
            <a:ext cx="6195390" cy="3435684"/>
          </a:xfrm>
          <a:prstGeom prst="rect">
            <a:avLst/>
          </a:prstGeom>
          <a:noFill/>
        </p:spPr>
        <p:txBody>
          <a:bodyPr wrap="square">
            <a:spAutoFit/>
          </a:bodyPr>
          <a:lstStyle>
            <a:defPPr>
              <a:defRPr lang="en-US"/>
            </a:defPPr>
            <a:lvl1pPr>
              <a:defRPr>
                <a:effectLst/>
                <a:latin typeface="Calibri" panose="020F0502020204030204" pitchFamily="34" charset="0"/>
                <a:ea typeface="Calibri" panose="020F0502020204030204" pitchFamily="34" charset="0"/>
                <a:cs typeface="Times New Roman" panose="02020603050405020304" pitchFamily="18" charset="0"/>
              </a:defRPr>
            </a:lvl1pPr>
          </a:lstStyle>
          <a:p>
            <a:pPr>
              <a:lnSpc>
                <a:spcPct val="107000"/>
              </a:lnSpc>
              <a:spcBef>
                <a:spcPts val="200"/>
              </a:spcBef>
            </a:pPr>
            <a:r>
              <a:rPr lang="en-IN" dirty="0"/>
              <a:t>Top 10 most viewed videos from the dataset</a:t>
            </a:r>
            <a:endParaRPr lang="en-CA"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CA" dirty="0"/>
          </a:p>
          <a:p>
            <a:endParaRPr lang="en-CA" dirty="0"/>
          </a:p>
          <a:p>
            <a:endParaRPr lang="en-CA" dirty="0"/>
          </a:p>
        </p:txBody>
      </p:sp>
      <p:pic>
        <p:nvPicPr>
          <p:cNvPr id="8" name="Picture 7" descr="Chart&#10;&#10;Description automatically generated with low confidence">
            <a:extLst>
              <a:ext uri="{FF2B5EF4-FFF2-40B4-BE49-F238E27FC236}">
                <a16:creationId xmlns:a16="http://schemas.microsoft.com/office/drawing/2014/main" id="{2B7698DF-96D1-48D8-9515-00AC420A14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1445" y="2498495"/>
            <a:ext cx="9176142" cy="3238997"/>
          </a:xfrm>
          <a:prstGeom prst="rect">
            <a:avLst/>
          </a:prstGeom>
          <a:noFill/>
          <a:ln>
            <a:noFill/>
          </a:ln>
        </p:spPr>
      </p:pic>
    </p:spTree>
    <p:extLst>
      <p:ext uri="{BB962C8B-B14F-4D97-AF65-F5344CB8AC3E}">
        <p14:creationId xmlns:p14="http://schemas.microsoft.com/office/powerpoint/2010/main" val="426759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4A4388-B5FA-4E16-B419-5D1BF2433E37}"/>
              </a:ext>
            </a:extLst>
          </p:cNvPr>
          <p:cNvSpPr/>
          <p:nvPr/>
        </p:nvSpPr>
        <p:spPr>
          <a:xfrm>
            <a:off x="0" y="878206"/>
            <a:ext cx="6353175" cy="552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ECFE138-6100-4F95-A5B1-6429EF0A4F54}"/>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Lst>
          </a:blip>
          <a:stretch>
            <a:fillRect/>
          </a:stretch>
        </p:blipFill>
        <p:spPr>
          <a:xfrm>
            <a:off x="10082833" y="6339907"/>
            <a:ext cx="1300138" cy="383542"/>
          </a:xfrm>
          <a:prstGeom prst="rect">
            <a:avLst/>
          </a:prstGeom>
        </p:spPr>
      </p:pic>
      <p:sp>
        <p:nvSpPr>
          <p:cNvPr id="11" name="Google Shape;404;p34">
            <a:extLst>
              <a:ext uri="{FF2B5EF4-FFF2-40B4-BE49-F238E27FC236}">
                <a16:creationId xmlns:a16="http://schemas.microsoft.com/office/drawing/2014/main" id="{05A7E346-6D4A-40EA-9EB6-AA659D5BCF20}"/>
              </a:ext>
            </a:extLst>
          </p:cNvPr>
          <p:cNvSpPr txBox="1">
            <a:spLocks/>
          </p:cNvSpPr>
          <p:nvPr/>
        </p:nvSpPr>
        <p:spPr>
          <a:xfrm>
            <a:off x="0" y="0"/>
            <a:ext cx="12192000" cy="833933"/>
          </a:xfrm>
          <a:prstGeom prst="rect">
            <a:avLst/>
          </a:prstGeom>
          <a:solidFill>
            <a:schemeClr val="bg1">
              <a:alpha val="85000"/>
            </a:schemeClr>
          </a:solidFill>
        </p:spPr>
        <p:txBody>
          <a:bodyPr spcFirstLastPara="1" vert="horz" wrap="square" lIns="82283" tIns="82283" rIns="82283" bIns="82283" rtlCol="0" anchor="t" anchorCtr="0">
            <a:noAutofit/>
          </a:bodyPr>
          <a:lstStyle>
            <a:lvl1pPr lvl="0" algn="l" defTabSz="914400" rtl="0" eaLnBrk="1" latinLnBrk="0" hangingPunct="1">
              <a:lnSpc>
                <a:spcPct val="90000"/>
              </a:lnSpc>
              <a:spcBef>
                <a:spcPts val="0"/>
              </a:spcBef>
              <a:spcAft>
                <a:spcPts val="0"/>
              </a:spcAft>
              <a:buClr>
                <a:schemeClr val="accent2"/>
              </a:buClr>
              <a:buSzPts val="2800"/>
              <a:buNone/>
              <a:defRPr sz="4400" kern="1200">
                <a:solidFill>
                  <a:schemeClr val="accent2"/>
                </a:solidFill>
                <a:latin typeface="+mj-lt"/>
                <a:ea typeface="+mj-ea"/>
                <a:cs typeface="+mj-c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pPr>
              <a:lnSpc>
                <a:spcPct val="150000"/>
              </a:lnSpc>
            </a:pPr>
            <a:r>
              <a:rPr lang="en-IN" sz="3600" b="1" kern="1200" dirty="0">
                <a:solidFill>
                  <a:schemeClr val="tx1"/>
                </a:solidFill>
                <a:effectLst>
                  <a:outerShdw blurRad="38100" dist="38100" dir="2700000" algn="tl">
                    <a:srgbClr val="000000">
                      <a:alpha val="43137"/>
                    </a:srgbClr>
                  </a:outerShdw>
                </a:effectLst>
                <a:latin typeface="+mn-lt"/>
              </a:rPr>
              <a:t>Data Analysis( Cont</a:t>
            </a:r>
            <a:r>
              <a:rPr lang="en-IN" sz="3600" b="1" dirty="0">
                <a:solidFill>
                  <a:schemeClr val="tx1"/>
                </a:solidFill>
                <a:effectLst>
                  <a:outerShdw blurRad="38100" dist="38100" dir="2700000" algn="tl">
                    <a:srgbClr val="000000">
                      <a:alpha val="43137"/>
                    </a:srgbClr>
                  </a:outerShdw>
                </a:effectLst>
                <a:latin typeface="+mn-lt"/>
              </a:rPr>
              <a:t>.</a:t>
            </a:r>
            <a:r>
              <a:rPr lang="en-IN" sz="3600" b="1" kern="1200" dirty="0">
                <a:solidFill>
                  <a:schemeClr val="tx1"/>
                </a:solidFill>
                <a:effectLst>
                  <a:outerShdw blurRad="38100" dist="38100" dir="2700000" algn="tl">
                    <a:srgbClr val="000000">
                      <a:alpha val="43137"/>
                    </a:srgbClr>
                  </a:outerShdw>
                </a:effectLst>
                <a:latin typeface="+mn-lt"/>
              </a:rPr>
              <a:t>)</a:t>
            </a:r>
            <a:endParaRPr lang="en-IN" sz="3600" b="1" dirty="0">
              <a:solidFill>
                <a:schemeClr val="tx1"/>
              </a:solidFill>
              <a:effectLst>
                <a:outerShdw blurRad="38100" dist="38100" dir="2700000" algn="tl">
                  <a:srgbClr val="000000">
                    <a:alpha val="43137"/>
                  </a:srgbClr>
                </a:outerShdw>
              </a:effectLst>
              <a:latin typeface="+mn-lt"/>
            </a:endParaRPr>
          </a:p>
          <a:p>
            <a:pPr>
              <a:lnSpc>
                <a:spcPct val="150000"/>
              </a:lnSpc>
            </a:pPr>
            <a:endParaRPr lang="en-IN" sz="2800" b="1" dirty="0">
              <a:solidFill>
                <a:schemeClr val="tx1"/>
              </a:solidFill>
              <a:effectLst>
                <a:outerShdw blurRad="38100" dist="38100" dir="2700000" algn="tl">
                  <a:srgbClr val="000000">
                    <a:alpha val="43137"/>
                  </a:srgbClr>
                </a:outerShdw>
              </a:effectLst>
              <a:latin typeface="+mn-lt"/>
            </a:endParaRPr>
          </a:p>
        </p:txBody>
      </p:sp>
      <p:sp>
        <p:nvSpPr>
          <p:cNvPr id="9" name="TextBox 8">
            <a:extLst>
              <a:ext uri="{FF2B5EF4-FFF2-40B4-BE49-F238E27FC236}">
                <a16:creationId xmlns:a16="http://schemas.microsoft.com/office/drawing/2014/main" id="{E3FEA15B-98F0-4484-9B79-8D50B3C919F2}"/>
              </a:ext>
            </a:extLst>
          </p:cNvPr>
          <p:cNvSpPr txBox="1"/>
          <p:nvPr/>
        </p:nvSpPr>
        <p:spPr>
          <a:xfrm>
            <a:off x="1136373" y="1262369"/>
            <a:ext cx="7212497" cy="1496692"/>
          </a:xfrm>
          <a:prstGeom prst="rect">
            <a:avLst/>
          </a:prstGeom>
          <a:noFill/>
        </p:spPr>
        <p:txBody>
          <a:bodyPr wrap="square">
            <a:spAutoFit/>
          </a:bodyPr>
          <a:lstStyle>
            <a:defPPr>
              <a:defRPr lang="en-US"/>
            </a:defPPr>
            <a:lvl1pPr>
              <a:defRPr>
                <a:effectLst/>
                <a:latin typeface="Calibri" panose="020F0502020204030204" pitchFamily="34" charset="0"/>
                <a:ea typeface="Calibri" panose="020F0502020204030204" pitchFamily="34" charset="0"/>
                <a:cs typeface="Times New Roman" panose="02020603050405020304" pitchFamily="18" charset="0"/>
              </a:defRPr>
            </a:lvl1pPr>
          </a:lstStyle>
          <a:p>
            <a:pPr>
              <a:lnSpc>
                <a:spcPct val="107000"/>
              </a:lnSpc>
              <a:spcBef>
                <a:spcPts val="200"/>
              </a:spcBef>
            </a:pPr>
            <a:endParaRPr lang="en-IN" dirty="0"/>
          </a:p>
          <a:p>
            <a:r>
              <a:rPr lang="en-IN" dirty="0">
                <a:effectLst/>
                <a:latin typeface="Calibri" panose="020F0502020204030204" pitchFamily="34" charset="0"/>
                <a:ea typeface="Calibri" panose="020F0502020204030204" pitchFamily="34" charset="0"/>
                <a:cs typeface="Times New Roman" panose="02020603050405020304" pitchFamily="18" charset="0"/>
              </a:rPr>
              <a:t>Top 10 least viewed videos from the dataset</a:t>
            </a:r>
            <a:endParaRPr lang="en-IN" dirty="0"/>
          </a:p>
          <a:p>
            <a:pPr marL="285750" indent="-285750">
              <a:buFont typeface="Arial" panose="020B0604020202020204" pitchFamily="34" charset="0"/>
              <a:buChar char="•"/>
            </a:pPr>
            <a:endParaRPr lang="en-CA" dirty="0"/>
          </a:p>
          <a:p>
            <a:endParaRPr lang="en-CA" dirty="0"/>
          </a:p>
          <a:p>
            <a:endParaRPr lang="en-CA" dirty="0"/>
          </a:p>
        </p:txBody>
      </p:sp>
      <p:pic>
        <p:nvPicPr>
          <p:cNvPr id="14" name="Picture 13" descr="Chart, bar chart&#10;&#10;Description automatically generated">
            <a:extLst>
              <a:ext uri="{FF2B5EF4-FFF2-40B4-BE49-F238E27FC236}">
                <a16:creationId xmlns:a16="http://schemas.microsoft.com/office/drawing/2014/main" id="{E70C5A00-50CE-4BCA-9D12-7F0EDB397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14698" y="2358887"/>
            <a:ext cx="8705260" cy="3236744"/>
          </a:xfrm>
          <a:prstGeom prst="rect">
            <a:avLst/>
          </a:prstGeom>
          <a:noFill/>
          <a:ln>
            <a:noFill/>
          </a:ln>
        </p:spPr>
      </p:pic>
    </p:spTree>
    <p:extLst>
      <p:ext uri="{BB962C8B-B14F-4D97-AF65-F5344CB8AC3E}">
        <p14:creationId xmlns:p14="http://schemas.microsoft.com/office/powerpoint/2010/main" val="1759964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1180</TotalTime>
  <Words>550</Words>
  <Application>Microsoft Office PowerPoint</Application>
  <PresentationFormat>Widescreen</PresentationFormat>
  <Paragraphs>91</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vt:lpstr>
      <vt:lpstr>Modern Love</vt:lpstr>
      <vt:lpstr>Symbol</vt:lpstr>
      <vt:lpstr>Office Theme</vt:lpstr>
      <vt:lpstr>Analyzing YouTube Data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Classification for Oncology Diagnosis</dc:title>
  <dc:creator>Arathy Ajith</dc:creator>
  <cp:lastModifiedBy>Shilpa Thomas</cp:lastModifiedBy>
  <cp:revision>76</cp:revision>
  <dcterms:created xsi:type="dcterms:W3CDTF">2021-03-06T04:43:02Z</dcterms:created>
  <dcterms:modified xsi:type="dcterms:W3CDTF">2021-10-15T04:20:09Z</dcterms:modified>
</cp:coreProperties>
</file>