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81" r:id="rId5"/>
    <p:sldId id="261" r:id="rId6"/>
    <p:sldId id="262" r:id="rId7"/>
    <p:sldId id="264" r:id="rId8"/>
    <p:sldId id="278" r:id="rId9"/>
    <p:sldId id="283" r:id="rId10"/>
    <p:sldId id="263" r:id="rId11"/>
    <p:sldId id="265" r:id="rId12"/>
    <p:sldId id="266" r:id="rId13"/>
    <p:sldId id="272" r:id="rId14"/>
    <p:sldId id="273" r:id="rId15"/>
    <p:sldId id="274" r:id="rId16"/>
    <p:sldId id="275" r:id="rId17"/>
    <p:sldId id="276" r:id="rId18"/>
    <p:sldId id="267" r:id="rId19"/>
    <p:sldId id="268" r:id="rId20"/>
    <p:sldId id="269" r:id="rId21"/>
    <p:sldId id="270" r:id="rId22"/>
    <p:sldId id="271" r:id="rId23"/>
    <p:sldId id="259" r:id="rId24"/>
    <p:sldId id="279" r:id="rId25"/>
    <p:sldId id="280" r:id="rId26"/>
    <p:sldId id="258" r:id="rId27"/>
    <p:sldId id="284" r:id="rId28"/>
    <p:sldId id="282" r:id="rId29"/>
    <p:sldId id="285" r:id="rId30"/>
    <p:sldId id="277" r:id="rId31"/>
    <p:sldId id="287" r:id="rId32"/>
    <p:sldId id="286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DA0BF78-CB14-4DF7-BC74-A9C0FF108190}">
          <p14:sldIdLst>
            <p14:sldId id="256"/>
            <p14:sldId id="257"/>
            <p14:sldId id="260"/>
            <p14:sldId id="281"/>
            <p14:sldId id="261"/>
            <p14:sldId id="262"/>
            <p14:sldId id="264"/>
            <p14:sldId id="278"/>
            <p14:sldId id="283"/>
            <p14:sldId id="263"/>
            <p14:sldId id="265"/>
            <p14:sldId id="266"/>
            <p14:sldId id="272"/>
            <p14:sldId id="273"/>
            <p14:sldId id="274"/>
            <p14:sldId id="275"/>
            <p14:sldId id="276"/>
            <p14:sldId id="267"/>
            <p14:sldId id="268"/>
            <p14:sldId id="269"/>
            <p14:sldId id="270"/>
            <p14:sldId id="271"/>
            <p14:sldId id="259"/>
            <p14:sldId id="279"/>
            <p14:sldId id="280"/>
          </p14:sldIdLst>
        </p14:section>
        <p14:section name="Приложения" id="{1CC5E00B-5E46-4341-B11C-5957B1578584}">
          <p14:sldIdLst>
            <p14:sldId id="258"/>
            <p14:sldId id="284"/>
            <p14:sldId id="282"/>
            <p14:sldId id="285"/>
            <p14:sldId id="277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625" autoAdjust="0"/>
  </p:normalViewPr>
  <p:slideViewPr>
    <p:cSldViewPr snapToGrid="0">
      <p:cViewPr varScale="1">
        <p:scale>
          <a:sx n="109" d="100"/>
          <a:sy n="109" d="100"/>
        </p:scale>
        <p:origin x="100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80F5A-3E50-4035-83F8-7772E3C2B6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86A57-63EC-4352-B98A-43325B39C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0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Более подробно см Презентацию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54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см. презентацию</a:t>
            </a:r>
            <a:endParaRPr lang="en-US" dirty="0" smtClean="0"/>
          </a:p>
          <a:p>
            <a:r>
              <a:rPr lang="en-US" dirty="0" smtClean="0"/>
              <a:t>E:\Python\productivity\test2.py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15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* Контекст может быть любым необходимым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7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*См </a:t>
            </a:r>
            <a:r>
              <a:rPr lang="en-US" sz="1200" dirty="0" smtClean="0"/>
              <a:t>Socratic</a:t>
            </a:r>
            <a:r>
              <a:rPr lang="ru-RU" sz="1200" dirty="0" smtClean="0"/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Monday.com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Asana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Smartsheet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dirty="0" smtClean="0"/>
          </a:p>
          <a:p>
            <a:r>
              <a:rPr lang="ru-RU" dirty="0" smtClean="0"/>
              <a:t>** См презентацию по Длительности</a:t>
            </a:r>
          </a:p>
          <a:p>
            <a:r>
              <a:rPr lang="ru-RU" dirty="0" smtClean="0"/>
              <a:t>*** см </a:t>
            </a:r>
            <a:r>
              <a:rPr lang="en-US" dirty="0" smtClean="0"/>
              <a:t>RAG </a:t>
            </a:r>
            <a:r>
              <a:rPr lang="ru-RU" dirty="0" smtClean="0"/>
              <a:t>ранее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37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Ответы см в </a:t>
            </a:r>
            <a:r>
              <a:rPr lang="ru-RU" dirty="0" err="1" smtClean="0"/>
              <a:t>Гемини</a:t>
            </a:r>
            <a:endParaRPr lang="ru-RU" dirty="0" smtClean="0"/>
          </a:p>
          <a:p>
            <a:r>
              <a:rPr lang="en-US" dirty="0" smtClean="0"/>
              <a:t>https://gemini.google.com/app/bfdfac3db263077d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008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Ответы см в </a:t>
            </a:r>
            <a:r>
              <a:rPr lang="ru-RU" dirty="0" err="1" smtClean="0"/>
              <a:t>Гемини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28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Ответы см в </a:t>
            </a:r>
            <a:r>
              <a:rPr lang="ru-RU" dirty="0" err="1" smtClean="0"/>
              <a:t>Гемини</a:t>
            </a:r>
            <a:endParaRPr lang="ru-RU" dirty="0" smtClean="0"/>
          </a:p>
          <a:p>
            <a:r>
              <a:rPr lang="ru-RU" dirty="0" smtClean="0"/>
              <a:t>* См </a:t>
            </a:r>
            <a:r>
              <a:rPr lang="en-US" dirty="0" err="1" smtClean="0"/>
              <a:t>Streamlit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04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Ответы см в </a:t>
            </a:r>
            <a:r>
              <a:rPr lang="ru-RU" dirty="0" err="1" smtClean="0"/>
              <a:t>Гемини</a:t>
            </a:r>
            <a:endParaRPr lang="ru-RU" dirty="0" smtClean="0"/>
          </a:p>
          <a:p>
            <a:r>
              <a:rPr lang="ru-RU" dirty="0" smtClean="0"/>
              <a:t>* См </a:t>
            </a:r>
            <a:r>
              <a:rPr lang="en-US" dirty="0" err="1" smtClean="0"/>
              <a:t>Streamlit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20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Ответы см в </a:t>
            </a:r>
            <a:r>
              <a:rPr lang="ru-RU" dirty="0" err="1" smtClean="0"/>
              <a:t>Гемини</a:t>
            </a:r>
            <a:endParaRPr lang="ru-RU" dirty="0" smtClean="0"/>
          </a:p>
          <a:p>
            <a:r>
              <a:rPr lang="ru-RU" dirty="0" smtClean="0"/>
              <a:t>* См </a:t>
            </a:r>
            <a:r>
              <a:rPr lang="en-US" dirty="0" err="1" smtClean="0"/>
              <a:t>Streamlit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10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См Промпты.</a:t>
            </a:r>
            <a:r>
              <a:rPr lang="en-US" dirty="0" smtClean="0"/>
              <a:t>docx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см</a:t>
            </a:r>
            <a:r>
              <a:rPr lang="en-US" dirty="0" smtClean="0"/>
              <a:t> https://learn.deeplearning.ai/courses/prompt-engineering-with-llama-2/lesson/5/prompt-engineering-techniques</a:t>
            </a:r>
            <a:endParaRPr lang="ru-R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*** см файлик с инструкциями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51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E:\Python\GPT\Mistral\l4 - Basic RAG.py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79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См. диалог в Мистраль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450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 Чтобы получить более креативную идею, можно поднять «температуру» ответа или расширить словарь через настройку параметра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top_p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**) На этом этапе «температуру» лучше наоборот понизить ради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фактологической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точности ответа;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https://api.python.langchain.com/en/latest/smart_llm/langchain_experimental.smart_llm.base.SmartLLMChain.html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62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https://courses.sberuniversity.ru/llm-gigachat/1/4/1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013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https://github.com/ai-forever/gigachain/tree/master/hub/prompts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7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31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07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https://github.com/langchain-ai/langchain/blob/master/cookbook/README.md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09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5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Дообучение модели будет выглядеть так: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Предоставить модели массив данных в доменной области: базовые понятия и термины, правила и нормативы, статистику типичных кредитных историй, информацию о заёмщиках, алгоритмы и методы анализа и т. д.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Разметить (классифицировать) данные с помощью экспертов-аналитиков;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Поэкспериментировать с системным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промптингом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подобрать роль для модели, корректно поставить ей задачу (ты — кредитный аналитик; ты оцениваешь кредитоспособность заёмщика).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Настроить системные параметры (предсказуемость, словарь, длину) ответа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GigaChat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99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*) </a:t>
            </a:r>
            <a:r>
              <a:rPr lang="ru-RU" dirty="0" smtClean="0"/>
              <a:t>Дообучение поддерживают все топ-модели,</a:t>
            </a:r>
            <a:r>
              <a:rPr lang="ru-RU" baseline="0" dirty="0" smtClean="0"/>
              <a:t> но оно платное.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**) </a:t>
            </a:r>
            <a:r>
              <a:rPr lang="ru-RU" baseline="0" dirty="0" smtClean="0"/>
              <a:t>Существенные ограничения – не более 1 попытки в </a:t>
            </a:r>
            <a:r>
              <a:rPr lang="ru-RU" baseline="0" dirty="0" smtClean="0"/>
              <a:t>день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https://colab.research.google.com/drive/1WB7vIqMVTiut_T4dEFjt8JxlPBoY-hjy#scrollTo=QmUBVEnvCDJv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8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E:\Python\GPT\Cohere\Invoice-extractor\app.py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4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ru-RU" dirty="0" smtClean="0"/>
              <a:t>и</a:t>
            </a:r>
            <a:r>
              <a:rPr lang="ru-RU" baseline="0" dirty="0" smtClean="0"/>
              <a:t> </a:t>
            </a:r>
            <a:r>
              <a:rPr lang="ru-RU" dirty="0" smtClean="0"/>
              <a:t>6 можно объединить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«на</a:t>
            </a:r>
            <a:r>
              <a:rPr lang="ru-RU" baseline="0" dirty="0" smtClean="0"/>
              <a:t> основе» может быть любой доступный источник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57-63EC-4352-B98A-43325B39CE0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72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5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4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3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2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28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42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6326-7D6D-4EF4-B636-E88C6EE83CE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25A8-3D0E-4478-ACC2-A6C35275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1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productivity/&#1059;&#1085;&#1080;&#1092;&#1080;&#1082;&#1072;&#1094;&#1080;&#1103;%20&#1086;&#1094;&#1077;&#1085;&#1082;&#1080;%20&#1090;&#1088;&#1091;&#1076;&#1086;&#1077;&#1084;&#1082;&#1086;&#1089;&#1090;&#1080;%20&#1088;&#1072;&#1073;&#1086;&#1090;.ppt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Q_Check/&#1053;&#1086;&#1088;&#1084;&#1086;&#1082;&#1085;&#1090;&#1088;&#1086;&#1083;&#1100;%20&#1050;&#1055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LLM2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3476" y="6167470"/>
            <a:ext cx="9144000" cy="35787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 smtClean="0"/>
              <a:t>Юмасултанов Р</a:t>
            </a:r>
            <a:r>
              <a:rPr lang="ru-RU" dirty="0" smtClean="0"/>
              <a:t>. Руководитель ГРИ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29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Экстракция информации из </a:t>
            </a:r>
            <a:r>
              <a:rPr lang="en-US" sz="3200" dirty="0" smtClean="0"/>
              <a:t>pdf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014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Простейший </a:t>
            </a:r>
            <a:r>
              <a:rPr lang="ru-RU" sz="2000" dirty="0" smtClean="0"/>
              <a:t>алгоритм</a:t>
            </a:r>
            <a:r>
              <a:rPr lang="en-US" sz="2000" dirty="0" smtClean="0"/>
              <a:t> </a:t>
            </a:r>
            <a:r>
              <a:rPr lang="ru-RU" sz="2000" dirty="0" smtClean="0"/>
              <a:t>экстракции счетов фактур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 smtClean="0"/>
              <a:t>Первую страницу документа преобразуем в картинку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Сравниваем ее с шаблонами картинок разных поставщиков (посредством векторных представлений). Находим самую похожую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Выбираем примеры текстовых данных для </a:t>
            </a:r>
            <a:r>
              <a:rPr lang="en-US" sz="2000" dirty="0" smtClean="0"/>
              <a:t>few-shot prompting </a:t>
            </a:r>
            <a:r>
              <a:rPr lang="ru-RU" sz="2000" dirty="0"/>
              <a:t>из файлов </a:t>
            </a:r>
            <a:r>
              <a:rPr lang="ru-RU" sz="2000" dirty="0" smtClean="0"/>
              <a:t>примеров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Выбираем примеры собираемых данных </a:t>
            </a:r>
            <a:r>
              <a:rPr lang="ru-RU" sz="2000" dirty="0"/>
              <a:t>для </a:t>
            </a:r>
            <a:r>
              <a:rPr lang="en-US" sz="2000" dirty="0"/>
              <a:t>few-shot prompting </a:t>
            </a:r>
            <a:r>
              <a:rPr lang="ru-RU" sz="2000" dirty="0" smtClean="0"/>
              <a:t>из файлов аннотаций</a:t>
            </a:r>
          </a:p>
          <a:p>
            <a:pPr marL="342900" indent="-342900">
              <a:buAutoNum type="arabicPeriod"/>
            </a:pPr>
            <a:r>
              <a:rPr lang="ru-RU" sz="2000" dirty="0"/>
              <a:t>Выбираем все текстовые данные из файла (если их нет преобразуем в картинки и затем картинку в текст</a:t>
            </a:r>
            <a:r>
              <a:rPr lang="ru-RU" sz="2000" dirty="0" smtClean="0"/>
              <a:t>)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Собираем итоговый </a:t>
            </a:r>
            <a:r>
              <a:rPr lang="ru-RU" sz="2000" dirty="0" smtClean="0"/>
              <a:t>промпт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47664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Few-shot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7146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Промпт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f</a:t>
            </a:r>
            <a:r>
              <a:rPr lang="ru-RU" sz="2000" dirty="0"/>
              <a:t>""" </a:t>
            </a:r>
            <a:r>
              <a:rPr lang="ru-RU" sz="2000" dirty="0" smtClean="0"/>
              <a:t>Вот несколько примеров выборки информации из текста:</a:t>
            </a:r>
          </a:p>
          <a:p>
            <a:pPr marL="0" indent="0">
              <a:buNone/>
            </a:pPr>
            <a:r>
              <a:rPr lang="ru-RU" sz="2000" dirty="0" smtClean="0"/>
              <a:t>Пример1: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[{</a:t>
            </a:r>
            <a:r>
              <a:rPr lang="en-US" sz="2000" dirty="0" smtClean="0"/>
              <a:t>ex_text1</a:t>
            </a:r>
            <a:r>
              <a:rPr lang="ru-RU" sz="2000" dirty="0" smtClean="0"/>
              <a:t>}]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Выбранные данные по полям: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Поле1:    [{</a:t>
            </a:r>
            <a:r>
              <a:rPr lang="en-US" sz="2000" dirty="0" smtClean="0"/>
              <a:t>field</a:t>
            </a:r>
            <a:r>
              <a:rPr lang="ru-RU" sz="2000" dirty="0" smtClean="0"/>
              <a:t>1}]</a:t>
            </a:r>
          </a:p>
          <a:p>
            <a:pPr marL="0" indent="0">
              <a:buNone/>
            </a:pPr>
            <a:r>
              <a:rPr lang="ru-RU" sz="2000" dirty="0" smtClean="0"/>
              <a:t>	Поле2:    </a:t>
            </a:r>
            <a:r>
              <a:rPr lang="ru-RU" sz="2000" dirty="0"/>
              <a:t>[{</a:t>
            </a:r>
            <a:r>
              <a:rPr lang="en-US" sz="2000" dirty="0" smtClean="0"/>
              <a:t>field</a:t>
            </a:r>
            <a:r>
              <a:rPr lang="ru-RU" sz="2000" dirty="0" smtClean="0"/>
              <a:t>2}]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…</a:t>
            </a:r>
          </a:p>
          <a:p>
            <a:pPr marL="0" indent="0">
              <a:buNone/>
            </a:pPr>
            <a:r>
              <a:rPr lang="ru-RU" sz="2000" dirty="0" smtClean="0"/>
              <a:t>…</a:t>
            </a:r>
          </a:p>
          <a:p>
            <a:pPr marL="0" indent="0">
              <a:buNone/>
            </a:pPr>
            <a:r>
              <a:rPr lang="ru-RU" sz="2000" dirty="0" smtClean="0"/>
              <a:t>Для текста ниже выбери аналогичные поля: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/>
              <a:t>[{text}]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"""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29280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Создание разного контента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Простейши</a:t>
            </a:r>
            <a:r>
              <a:rPr lang="ru-RU" sz="2000" dirty="0"/>
              <a:t>е</a:t>
            </a:r>
            <a:r>
              <a:rPr lang="ru-RU" sz="2000" dirty="0" smtClean="0"/>
              <a:t> промпты для создания контента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 smtClean="0"/>
              <a:t>"Напиши </a:t>
            </a:r>
            <a:r>
              <a:rPr lang="ru-RU" sz="2000" dirty="0"/>
              <a:t>блог на тему " + </a:t>
            </a:r>
            <a:r>
              <a:rPr lang="en-US" sz="2000" dirty="0"/>
              <a:t>{subject}</a:t>
            </a:r>
            <a:r>
              <a:rPr lang="ru-RU" sz="2000" dirty="0"/>
              <a:t> + ".\n" + "Напиши его в " + </a:t>
            </a:r>
            <a:r>
              <a:rPr lang="en-US" sz="2000" dirty="0"/>
              <a:t>{tone}</a:t>
            </a:r>
            <a:r>
              <a:rPr lang="ru-RU" sz="2000" dirty="0"/>
              <a:t> + " </a:t>
            </a:r>
            <a:r>
              <a:rPr lang="ru-RU" sz="2000" dirty="0" smtClean="0"/>
              <a:t>тоне/стиле/…"</a:t>
            </a:r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 smtClean="0"/>
              <a:t>"Напиши </a:t>
            </a:r>
            <a:r>
              <a:rPr lang="ru-RU" sz="2000" dirty="0"/>
              <a:t>креативное название для </a:t>
            </a:r>
            <a:r>
              <a:rPr lang="ru-RU" sz="2000" dirty="0" smtClean="0"/>
              <a:t>блога</a:t>
            </a:r>
            <a:r>
              <a:rPr lang="ru-RU" sz="2000" dirty="0"/>
              <a:t>. \</a:t>
            </a:r>
            <a:r>
              <a:rPr lang="ru-RU" sz="2000" dirty="0" smtClean="0"/>
              <a:t>n" </a:t>
            </a:r>
            <a:r>
              <a:rPr lang="ru-RU" sz="2000" dirty="0"/>
              <a:t>+ "Блог:" + </a:t>
            </a:r>
            <a:r>
              <a:rPr lang="en-US" sz="2000" dirty="0"/>
              <a:t>{content</a:t>
            </a:r>
            <a:r>
              <a:rPr lang="en-US" sz="2000" dirty="0" smtClean="0"/>
              <a:t>}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 smtClean="0"/>
              <a:t>"Напиши </a:t>
            </a:r>
            <a:r>
              <a:rPr lang="ru-RU" sz="2000" dirty="0"/>
              <a:t>отзыв </a:t>
            </a:r>
            <a:r>
              <a:rPr lang="ru-RU" sz="2000" dirty="0" smtClean="0"/>
              <a:t>об " </a:t>
            </a:r>
            <a:r>
              <a:rPr lang="ru-RU" sz="2000" dirty="0"/>
              <a:t>+ </a:t>
            </a:r>
            <a:r>
              <a:rPr lang="en-US" sz="2000" dirty="0"/>
              <a:t>{subject}</a:t>
            </a:r>
            <a:r>
              <a:rPr lang="ru-RU" sz="2000" dirty="0"/>
              <a:t> + ".\n" + "Напиши его в " + </a:t>
            </a:r>
            <a:r>
              <a:rPr lang="en-US" sz="2000" dirty="0"/>
              <a:t>{tone}</a:t>
            </a:r>
            <a:r>
              <a:rPr lang="ru-RU" sz="2000" dirty="0"/>
              <a:t> + " тоне/стиле</a:t>
            </a:r>
            <a:r>
              <a:rPr lang="ru-RU" sz="2000" dirty="0" smtClean="0"/>
              <a:t>/…</a:t>
            </a:r>
            <a:r>
              <a:rPr lang="ru-RU" sz="2000" dirty="0"/>
              <a:t>"</a:t>
            </a:r>
            <a:endParaRPr lang="ru-RU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"Напиши </a:t>
            </a:r>
            <a:r>
              <a:rPr lang="ru-RU" sz="2000" dirty="0"/>
              <a:t>описание продукта </a:t>
            </a:r>
            <a:r>
              <a:rPr lang="ru-RU" sz="2000" dirty="0" smtClean="0"/>
              <a:t>для электронной торговой площадки " </a:t>
            </a:r>
            <a:r>
              <a:rPr lang="ru-RU" sz="2000" dirty="0"/>
              <a:t>+ </a:t>
            </a:r>
            <a:r>
              <a:rPr lang="en-US" sz="2000" dirty="0"/>
              <a:t>{subject}</a:t>
            </a:r>
            <a:r>
              <a:rPr lang="ru-RU" sz="2000" dirty="0"/>
              <a:t> + ".\n" + "Напиши его в " + </a:t>
            </a:r>
            <a:r>
              <a:rPr lang="en-US" sz="2000" dirty="0"/>
              <a:t>{tone}</a:t>
            </a:r>
            <a:r>
              <a:rPr lang="ru-RU" sz="2000" dirty="0"/>
              <a:t> + " тоне/стиле</a:t>
            </a:r>
            <a:r>
              <a:rPr lang="ru-RU" sz="2000" dirty="0" smtClean="0"/>
              <a:t>/…"</a:t>
            </a:r>
          </a:p>
          <a:p>
            <a:pPr marL="342900" indent="-342900">
              <a:buAutoNum type="arabicPeriod"/>
            </a:pPr>
            <a:r>
              <a:rPr lang="ru-RU" sz="2000" dirty="0"/>
              <a:t>"</a:t>
            </a:r>
            <a:r>
              <a:rPr lang="ru-RU" sz="2000" dirty="0" smtClean="0"/>
              <a:t>Напиши </a:t>
            </a:r>
            <a:r>
              <a:rPr lang="ru-RU" sz="2000" dirty="0"/>
              <a:t>план </a:t>
            </a:r>
            <a:r>
              <a:rPr lang="ru-RU" sz="2000" dirty="0" smtClean="0"/>
              <a:t>эссе </a:t>
            </a:r>
            <a:r>
              <a:rPr lang="ru-RU" sz="2000" dirty="0"/>
              <a:t>под названием " + </a:t>
            </a:r>
            <a:r>
              <a:rPr lang="en-US" sz="2000" dirty="0" smtClean="0"/>
              <a:t>{title}</a:t>
            </a:r>
            <a:r>
              <a:rPr lang="ru-RU" sz="2000" dirty="0" smtClean="0"/>
              <a:t> </a:t>
            </a:r>
            <a:r>
              <a:rPr lang="ru-RU" sz="2000" dirty="0"/>
              <a:t>+ ".\n</a:t>
            </a:r>
            <a:r>
              <a:rPr lang="ru-RU" sz="2000" dirty="0" smtClean="0"/>
              <a:t>"</a:t>
            </a:r>
          </a:p>
          <a:p>
            <a:pPr marL="342900" indent="-342900">
              <a:buAutoNum type="arabicPeriod"/>
            </a:pPr>
            <a:r>
              <a:rPr lang="ru-RU" sz="2000" dirty="0"/>
              <a:t>"Напиши </a:t>
            </a:r>
            <a:r>
              <a:rPr lang="ru-RU" sz="2000" dirty="0" smtClean="0"/>
              <a:t>эссе согласно плану эссе </a:t>
            </a:r>
            <a:r>
              <a:rPr lang="ru-RU" sz="2000" dirty="0"/>
              <a:t>" + </a:t>
            </a:r>
            <a:r>
              <a:rPr lang="en-US" sz="2000" dirty="0" smtClean="0"/>
              <a:t>{outline}</a:t>
            </a:r>
            <a:r>
              <a:rPr lang="ru-RU" sz="2000" dirty="0" smtClean="0"/>
              <a:t> </a:t>
            </a:r>
            <a:r>
              <a:rPr lang="ru-RU" sz="2000" dirty="0"/>
              <a:t>+ ".\n" + "Напиши его в " + </a:t>
            </a:r>
            <a:r>
              <a:rPr lang="en-US" sz="2000" dirty="0"/>
              <a:t>{tone}</a:t>
            </a:r>
            <a:r>
              <a:rPr lang="ru-RU" sz="2000" dirty="0"/>
              <a:t> + " тоне/стиле/…"</a:t>
            </a:r>
          </a:p>
          <a:p>
            <a:pPr marL="342900" indent="-342900">
              <a:buAutoNum type="arabicPeriod"/>
            </a:pPr>
            <a:endParaRPr lang="ru-RU" sz="2000" dirty="0" smtClean="0"/>
          </a:p>
          <a:p>
            <a:pPr marL="342900" indent="-342900">
              <a:buAutoNum type="arabicPeriod"/>
            </a:pP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74580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Сбор требований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Простейши</a:t>
            </a:r>
            <a:r>
              <a:rPr lang="ru-RU" sz="2000" dirty="0"/>
              <a:t>е</a:t>
            </a:r>
            <a:r>
              <a:rPr lang="ru-RU" sz="2000" dirty="0" smtClean="0"/>
              <a:t> промпты для сбора требований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 smtClean="0"/>
              <a:t>"Составь реестр требований к программному продукту на основе интервью</a:t>
            </a:r>
            <a:r>
              <a:rPr lang="en-US" sz="2000" dirty="0" smtClean="0"/>
              <a:t>*</a:t>
            </a:r>
            <a:r>
              <a:rPr lang="ru-RU" sz="2000" dirty="0" smtClean="0"/>
              <a:t>: " </a:t>
            </a:r>
            <a:r>
              <a:rPr lang="ru-RU" sz="2000" dirty="0"/>
              <a:t>+ </a:t>
            </a:r>
            <a:r>
              <a:rPr lang="en-US" sz="2000" dirty="0"/>
              <a:t>{subject}</a:t>
            </a:r>
            <a:r>
              <a:rPr lang="ru-RU" sz="2000" dirty="0"/>
              <a:t> + ".\n" + "Напиши его в </a:t>
            </a:r>
            <a:r>
              <a:rPr lang="ru-RU" sz="2000" dirty="0" smtClean="0"/>
              <a:t>виде таблицы с полями …</a:t>
            </a:r>
            <a:r>
              <a:rPr lang="ru-RU" sz="2000" dirty="0"/>
              <a:t> "</a:t>
            </a:r>
            <a:endParaRPr lang="ru-RU" sz="2000" dirty="0" smtClean="0"/>
          </a:p>
          <a:p>
            <a:pPr marL="342900" indent="-342900">
              <a:buAutoNum type="arabicPeriod"/>
            </a:pPr>
            <a:r>
              <a:rPr lang="ru-RU" sz="2000" dirty="0"/>
              <a:t>"Составь реестр требований к программному продукту на основе </a:t>
            </a:r>
            <a:r>
              <a:rPr lang="ru-RU" sz="2000" dirty="0" smtClean="0"/>
              <a:t>проектной документации: " </a:t>
            </a:r>
            <a:r>
              <a:rPr lang="ru-RU" sz="2000" dirty="0"/>
              <a:t>+ </a:t>
            </a:r>
            <a:r>
              <a:rPr lang="en-US" sz="2000" dirty="0"/>
              <a:t>{subject}</a:t>
            </a:r>
            <a:r>
              <a:rPr lang="ru-RU" sz="2000" dirty="0"/>
              <a:t> + ".\n" + "Напиши его в виде таблицы с полями … "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marL="342900" indent="-342900">
              <a:buAutoNum type="arabicPeriod"/>
            </a:pPr>
            <a:endParaRPr lang="ru-RU" sz="2000" dirty="0" smtClean="0"/>
          </a:p>
          <a:p>
            <a:pPr marL="342900" indent="-342900">
              <a:buAutoNum type="arabicPeriod"/>
            </a:pP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5803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Паттернизация (1)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Простейши</a:t>
            </a:r>
            <a:r>
              <a:rPr lang="ru-RU" sz="2000" dirty="0"/>
              <a:t>е</a:t>
            </a:r>
            <a:r>
              <a:rPr lang="ru-RU" sz="2000" dirty="0" smtClean="0"/>
              <a:t> промпт для очистки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""" </a:t>
            </a:r>
            <a:r>
              <a:rPr lang="en-US" sz="2000" dirty="0"/>
              <a:t>&lt;text</a:t>
            </a:r>
            <a:r>
              <a:rPr lang="en-US" sz="2000" dirty="0" smtClean="0"/>
              <a:t>&gt; {text} &lt;/</a:t>
            </a:r>
            <a:r>
              <a:rPr lang="en-US" sz="2000" dirty="0"/>
              <a:t>text&gt;</a:t>
            </a:r>
          </a:p>
          <a:p>
            <a:pPr marL="0" indent="0">
              <a:buNone/>
            </a:pPr>
            <a:r>
              <a:rPr lang="en-US" sz="2000" dirty="0"/>
              <a:t>        &lt;instructions&gt;</a:t>
            </a:r>
          </a:p>
          <a:p>
            <a:pPr marL="0" indent="0">
              <a:buNone/>
            </a:pPr>
            <a:r>
              <a:rPr lang="ru-RU" sz="2000" dirty="0"/>
              <a:t>	GPT для каждой строки текста, сохраняющей цифры, должен удалить все:</a:t>
            </a:r>
          </a:p>
          <a:p>
            <a:pPr marL="0" indent="0">
              <a:buNone/>
            </a:pPr>
            <a:r>
              <a:rPr lang="ru-RU" sz="2000" dirty="0" smtClean="0"/>
              <a:t>	- </a:t>
            </a:r>
            <a:r>
              <a:rPr lang="ru-RU" sz="2000" dirty="0"/>
              <a:t>русские </a:t>
            </a:r>
            <a:r>
              <a:rPr lang="ru-RU" sz="2000" dirty="0" smtClean="0"/>
              <a:t>имена</a:t>
            </a:r>
            <a:r>
              <a:rPr lang="ru-RU" sz="2000" dirty="0"/>
              <a:t>, фамилии, отчества,</a:t>
            </a:r>
          </a:p>
          <a:p>
            <a:pPr marL="0" indent="0">
              <a:buNone/>
            </a:pPr>
            <a:r>
              <a:rPr lang="ru-RU" sz="2000" dirty="0" smtClean="0"/>
              <a:t>	- </a:t>
            </a:r>
            <a:r>
              <a:rPr lang="ru-RU" sz="2000" dirty="0"/>
              <a:t>названия периодов (месяцы, годы).</a:t>
            </a:r>
          </a:p>
          <a:p>
            <a:pPr marL="0" indent="0">
              <a:buNone/>
            </a:pPr>
            <a:r>
              <a:rPr lang="ru-RU" sz="2000" dirty="0"/>
              <a:t>        </a:t>
            </a:r>
          </a:p>
          <a:p>
            <a:pPr marL="0" indent="0">
              <a:buNone/>
            </a:pPr>
            <a:r>
              <a:rPr lang="ru-RU" sz="2000" dirty="0" smtClean="0"/>
              <a:t>	Когда </a:t>
            </a:r>
            <a:r>
              <a:rPr lang="ru-RU" sz="2000" dirty="0"/>
              <a:t>все текстовые строки обработаны, GPT помещает весь результат в теги &lt;</a:t>
            </a:r>
            <a:r>
              <a:rPr lang="ru-RU" sz="2000" dirty="0" err="1"/>
              <a:t>clr</a:t>
            </a:r>
            <a:r>
              <a:rPr lang="ru-RU" sz="2000" dirty="0"/>
              <a:t>&gt;&lt;/</a:t>
            </a:r>
            <a:r>
              <a:rPr lang="ru-RU" sz="2000" dirty="0" err="1"/>
              <a:t>clr</a:t>
            </a:r>
            <a:r>
              <a:rPr lang="ru-RU" sz="2000" dirty="0"/>
              <a:t>&gt;.</a:t>
            </a:r>
          </a:p>
          <a:p>
            <a:pPr marL="0" indent="0">
              <a:buNone/>
            </a:pPr>
            <a:r>
              <a:rPr lang="ru-RU" sz="2000" dirty="0" smtClean="0"/>
              <a:t>	GPT </a:t>
            </a:r>
            <a:r>
              <a:rPr lang="ru-RU" sz="2000" dirty="0"/>
              <a:t>не должен добавлять что-либо помимо этих тегов.        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</a:t>
            </a:r>
            <a:r>
              <a:rPr lang="en-US" sz="2000" dirty="0" smtClean="0"/>
              <a:t>&lt;/</a:t>
            </a:r>
            <a:r>
              <a:rPr lang="en-US" sz="2000" dirty="0"/>
              <a:t>instructions&gt;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/>
              <a:t>"""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>
                <a:hlinkClick r:id="rId3" action="ppaction://hlinkpres?slideindex=1&amp;slidetitle="/>
              </a:rPr>
              <a:t>Производительность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53356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Паттернизация (2)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Простейши</a:t>
            </a:r>
            <a:r>
              <a:rPr lang="ru-RU" sz="2000" dirty="0"/>
              <a:t>е</a:t>
            </a:r>
            <a:r>
              <a:rPr lang="ru-RU" sz="2000" dirty="0" smtClean="0"/>
              <a:t> промпт для </a:t>
            </a:r>
            <a:r>
              <a:rPr lang="ru-RU" sz="2000" dirty="0" err="1" smtClean="0"/>
              <a:t>паттернизации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""" </a:t>
            </a:r>
            <a:r>
              <a:rPr lang="en-US" sz="2000" dirty="0"/>
              <a:t>&lt;text</a:t>
            </a:r>
            <a:r>
              <a:rPr lang="en-US" sz="2000" dirty="0" smtClean="0"/>
              <a:t>&gt; {text} &lt;/</a:t>
            </a:r>
            <a:r>
              <a:rPr lang="en-US" sz="2000" dirty="0"/>
              <a:t>text&gt;</a:t>
            </a:r>
          </a:p>
          <a:p>
            <a:pPr marL="0" indent="0">
              <a:buNone/>
            </a:pPr>
            <a:r>
              <a:rPr lang="en-US" sz="2000" dirty="0"/>
              <a:t>        &lt;instructions&gt;</a:t>
            </a:r>
          </a:p>
          <a:p>
            <a:pPr marL="0" indent="0">
              <a:buNone/>
            </a:pPr>
            <a:r>
              <a:rPr lang="ru-RU" sz="2000" dirty="0"/>
              <a:t>	Учитывая контекст управления </a:t>
            </a:r>
            <a:r>
              <a:rPr lang="ru-RU" sz="2000" dirty="0" smtClean="0"/>
              <a:t>проектом</a:t>
            </a:r>
            <a:r>
              <a:rPr lang="en-US" sz="2000" dirty="0" smtClean="0"/>
              <a:t>*</a:t>
            </a:r>
            <a:r>
              <a:rPr lang="ru-RU" sz="2000" dirty="0" smtClean="0"/>
              <a:t>, </a:t>
            </a:r>
            <a:r>
              <a:rPr lang="ru-RU" sz="2000" dirty="0"/>
              <a:t>GPT анализирует </a:t>
            </a:r>
            <a:r>
              <a:rPr lang="ru-RU" sz="2000" dirty="0" smtClean="0"/>
              <a:t>все строки текста, </a:t>
            </a:r>
            <a:r>
              <a:rPr lang="ru-RU" sz="2000" dirty="0"/>
              <a:t>чтобы выявить повторяющиеся </a:t>
            </a:r>
            <a:r>
              <a:rPr lang="ru-RU" sz="2000" dirty="0" smtClean="0"/>
              <a:t>паттерны (закономерности) в задачах и этапах </a:t>
            </a:r>
            <a:r>
              <a:rPr lang="ru-RU" sz="2000" dirty="0"/>
              <a:t>проекта, </a:t>
            </a:r>
            <a:r>
              <a:rPr lang="ru-RU" sz="2000" dirty="0" smtClean="0"/>
              <a:t>суммируя сходные по смыслу значения.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GPT </a:t>
            </a:r>
            <a:r>
              <a:rPr lang="ru-RU" sz="2000" dirty="0"/>
              <a:t>должен </a:t>
            </a:r>
            <a:r>
              <a:rPr lang="ru-RU" sz="2000" dirty="0" smtClean="0"/>
              <a:t>возвратить </a:t>
            </a:r>
            <a:r>
              <a:rPr lang="ru-RU" sz="2000" dirty="0"/>
              <a:t>результат в виде простого списка </a:t>
            </a:r>
            <a:r>
              <a:rPr lang="ru-RU" sz="2000" dirty="0" smtClean="0"/>
              <a:t>имен </a:t>
            </a:r>
            <a:r>
              <a:rPr lang="ru-RU" sz="2000" dirty="0"/>
              <a:t>шаблонов.       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</a:t>
            </a:r>
            <a:r>
              <a:rPr lang="en-US" sz="2000" dirty="0" smtClean="0"/>
              <a:t>&lt;/</a:t>
            </a:r>
            <a:r>
              <a:rPr lang="en-US" sz="2000" dirty="0"/>
              <a:t>instructions&gt;</a:t>
            </a:r>
          </a:p>
          <a:p>
            <a:pPr marL="0" indent="0">
              <a:buNone/>
            </a:pPr>
            <a:r>
              <a:rPr lang="en-US" sz="2000" dirty="0"/>
              <a:t>        """</a:t>
            </a:r>
            <a:endParaRPr lang="ru-RU" sz="2000" dirty="0"/>
          </a:p>
          <a:p>
            <a:pPr marL="342900" indent="-342900">
              <a:buAutoNum type="arabicPeriod"/>
            </a:pPr>
            <a:endParaRPr lang="ru-RU" sz="2000" dirty="0" smtClean="0"/>
          </a:p>
          <a:p>
            <a:pPr marL="342900" indent="-342900">
              <a:buAutoNum type="arabicPeriod"/>
            </a:pP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70946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Паттернизация (3)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Простейши</a:t>
            </a:r>
            <a:r>
              <a:rPr lang="ru-RU" sz="2000" dirty="0"/>
              <a:t>е</a:t>
            </a:r>
            <a:r>
              <a:rPr lang="ru-RU" sz="2000" dirty="0" smtClean="0"/>
              <a:t> промпт для сопоставления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""" </a:t>
            </a:r>
            <a:r>
              <a:rPr lang="en-US" sz="2000" dirty="0"/>
              <a:t>&lt;text</a:t>
            </a:r>
            <a:r>
              <a:rPr lang="en-US" sz="2000" dirty="0" smtClean="0"/>
              <a:t>&gt; {text} &lt;/</a:t>
            </a:r>
            <a:r>
              <a:rPr lang="en-US" sz="2000" dirty="0"/>
              <a:t>text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</a:t>
            </a:r>
            <a:r>
              <a:rPr lang="en-US" sz="2000" dirty="0" smtClean="0"/>
              <a:t>&lt;</a:t>
            </a:r>
            <a:r>
              <a:rPr lang="en-US" sz="2000" dirty="0"/>
              <a:t>patterns</a:t>
            </a:r>
            <a:r>
              <a:rPr lang="en-US" sz="2000" dirty="0" smtClean="0"/>
              <a:t>&gt; {</a:t>
            </a:r>
            <a:r>
              <a:rPr lang="en-US" sz="2000" dirty="0"/>
              <a:t>patterns</a:t>
            </a:r>
            <a:r>
              <a:rPr lang="en-US" sz="2000" dirty="0" smtClean="0"/>
              <a:t>}</a:t>
            </a:r>
            <a:r>
              <a:rPr lang="ru-RU" sz="2000" dirty="0" smtClean="0"/>
              <a:t> </a:t>
            </a:r>
            <a:r>
              <a:rPr lang="en-US" sz="2000" dirty="0" smtClean="0"/>
              <a:t>&lt;/</a:t>
            </a:r>
            <a:r>
              <a:rPr lang="en-US" sz="2000" dirty="0"/>
              <a:t>patterns&gt;</a:t>
            </a:r>
          </a:p>
          <a:p>
            <a:pPr marL="0" indent="0">
              <a:buNone/>
            </a:pPr>
            <a:r>
              <a:rPr lang="en-US" sz="2000" dirty="0"/>
              <a:t>        &lt;instructions&gt;</a:t>
            </a:r>
          </a:p>
          <a:p>
            <a:pPr marL="0" indent="0">
              <a:buNone/>
            </a:pPr>
            <a:r>
              <a:rPr lang="ru-RU" sz="2000" dirty="0" smtClean="0"/>
              <a:t>	GPT </a:t>
            </a:r>
            <a:r>
              <a:rPr lang="ru-RU" sz="2000" dirty="0"/>
              <a:t>для каждой текстовой строки должен </a:t>
            </a:r>
            <a:r>
              <a:rPr lang="ru-RU" sz="2000" dirty="0" smtClean="0"/>
              <a:t>возвратить наиболее </a:t>
            </a:r>
            <a:r>
              <a:rPr lang="ru-RU" sz="2000" dirty="0"/>
              <a:t>подходящий шаблон из списка заданных </a:t>
            </a:r>
            <a:r>
              <a:rPr lang="ru-RU" sz="2000" dirty="0" smtClean="0"/>
              <a:t>шаблонов. GPT </a:t>
            </a:r>
            <a:r>
              <a:rPr lang="ru-RU" sz="2000" dirty="0"/>
              <a:t>не может игнорировать или пропускать ни одну строку</a:t>
            </a:r>
            <a:r>
              <a:rPr lang="ru-RU" sz="2000" dirty="0" smtClean="0"/>
              <a:t>.    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Когда </a:t>
            </a:r>
            <a:r>
              <a:rPr lang="ru-RU" sz="2000" dirty="0"/>
              <a:t>все текстовые строки обработаны, GPT помещает весь результат в теги &lt;</a:t>
            </a:r>
            <a:r>
              <a:rPr lang="ru-RU" sz="2000" dirty="0" err="1"/>
              <a:t>res</a:t>
            </a:r>
            <a:r>
              <a:rPr lang="ru-RU" sz="2000" dirty="0"/>
              <a:t>&gt;&lt;/</a:t>
            </a:r>
            <a:r>
              <a:rPr lang="ru-RU" sz="2000" dirty="0" err="1"/>
              <a:t>res</a:t>
            </a:r>
            <a:r>
              <a:rPr lang="ru-RU" sz="2000" dirty="0"/>
              <a:t>&gt;.</a:t>
            </a:r>
          </a:p>
          <a:p>
            <a:pPr marL="0" indent="0">
              <a:buNone/>
            </a:pPr>
            <a:r>
              <a:rPr lang="ru-RU" sz="2000" dirty="0" smtClean="0"/>
              <a:t>	GPT </a:t>
            </a:r>
            <a:r>
              <a:rPr lang="ru-RU" sz="2000" dirty="0"/>
              <a:t>не должен добавлять что-либо помимо этих тегов.       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</a:t>
            </a:r>
            <a:r>
              <a:rPr lang="en-US" sz="2000" dirty="0" smtClean="0"/>
              <a:t>&lt;/</a:t>
            </a:r>
            <a:r>
              <a:rPr lang="en-US" sz="2000" dirty="0"/>
              <a:t>instructions&gt;</a:t>
            </a:r>
          </a:p>
          <a:p>
            <a:pPr marL="0" indent="0">
              <a:buNone/>
            </a:pPr>
            <a:r>
              <a:rPr lang="en-US" sz="2000" dirty="0"/>
              <a:t>        """</a:t>
            </a:r>
            <a:endParaRPr lang="ru-RU" sz="2000" dirty="0"/>
          </a:p>
          <a:p>
            <a:pPr marL="342900" indent="-342900">
              <a:buAutoNum type="arabicPeriod"/>
            </a:pPr>
            <a:endParaRPr lang="ru-RU" sz="2000" dirty="0" smtClean="0"/>
          </a:p>
          <a:p>
            <a:pPr marL="342900" indent="-342900">
              <a:buAutoNum type="arabicPeriod"/>
            </a:pP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79240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Продвинутые инструменты проектного управления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Использование ИИ*</a:t>
            </a:r>
          </a:p>
          <a:p>
            <a:r>
              <a:rPr lang="ru-RU" sz="2000" dirty="0" smtClean="0"/>
              <a:t>для </a:t>
            </a:r>
            <a:r>
              <a:rPr lang="ru-RU" sz="2000" dirty="0"/>
              <a:t>прогнозирования </a:t>
            </a:r>
            <a:r>
              <a:rPr lang="ru-RU" sz="2000" dirty="0" smtClean="0"/>
              <a:t>длительности этапов проектов** </a:t>
            </a:r>
            <a:r>
              <a:rPr lang="ru-RU" sz="2000" dirty="0"/>
              <a:t>(Прогнозная аналитика, Моделирование Монте-Карло, Глубокое </a:t>
            </a:r>
            <a:r>
              <a:rPr lang="ru-RU" sz="2000" dirty="0" smtClean="0"/>
              <a:t>обучение)</a:t>
            </a:r>
          </a:p>
          <a:p>
            <a:r>
              <a:rPr lang="ru-RU" sz="2000" dirty="0" smtClean="0"/>
              <a:t>для планирования </a:t>
            </a:r>
            <a:r>
              <a:rPr lang="ru-RU" sz="2000" dirty="0"/>
              <a:t>ресурсов и </a:t>
            </a:r>
            <a:r>
              <a:rPr lang="ru-RU" sz="2000" dirty="0" smtClean="0"/>
              <a:t>мощностей</a:t>
            </a:r>
          </a:p>
          <a:p>
            <a:r>
              <a:rPr lang="ru-RU" sz="2000" dirty="0"/>
              <a:t>для </a:t>
            </a:r>
            <a:r>
              <a:rPr lang="ru-RU" sz="2000" dirty="0" smtClean="0"/>
              <a:t>прогнозирования сроков завершения этапов</a:t>
            </a:r>
          </a:p>
          <a:p>
            <a:r>
              <a:rPr lang="ru-RU" sz="2000" dirty="0"/>
              <a:t>для </a:t>
            </a:r>
            <a:r>
              <a:rPr lang="ru-RU" sz="2000" dirty="0" smtClean="0"/>
              <a:t>поиска информации в проектных документах***</a:t>
            </a:r>
          </a:p>
          <a:p>
            <a:r>
              <a:rPr lang="ru-RU" sz="2000" dirty="0" smtClean="0"/>
              <a:t>для оценки и управления рисками</a:t>
            </a:r>
          </a:p>
          <a:p>
            <a:r>
              <a:rPr lang="ru-RU" sz="2000" dirty="0" smtClean="0"/>
              <a:t>для официальной переписки с клиентом</a:t>
            </a:r>
          </a:p>
          <a:p>
            <a:r>
              <a:rPr lang="ru-RU" sz="2000" dirty="0" smtClean="0"/>
              <a:t>для транскрибации и создания протоколов встреч/интервью/совещаний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61595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Создание архитектуры </a:t>
            </a:r>
            <a:r>
              <a:rPr lang="ru-RU" sz="3200" dirty="0" smtClean="0"/>
              <a:t>приложений (1)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Промпты для создания архитектуры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Помоги </a:t>
            </a:r>
            <a:r>
              <a:rPr lang="ru-RU" sz="2000" dirty="0"/>
              <a:t>разработать приложение класса система поддержки принятия решений</a:t>
            </a:r>
            <a:r>
              <a:rPr lang="ru-RU" sz="2000" dirty="0" smtClean="0"/>
              <a:t>. Нужно </a:t>
            </a:r>
            <a:r>
              <a:rPr lang="ru-RU" sz="2000" dirty="0"/>
              <a:t>сделать так, чтобы человек при обнаружение БПЛА, мог быстро при помощи системы поддержки принятия решений решить задачу - понять, какой тип бпла и каким средством можно его подавить</a:t>
            </a:r>
            <a:r>
              <a:rPr lang="ru-RU" sz="2000" dirty="0" smtClean="0"/>
              <a:t>. В </a:t>
            </a:r>
            <a:r>
              <a:rPr lang="ru-RU" sz="2000" dirty="0"/>
              <a:t>СППР должна быть библиотека бпла, и средств их подавления. </a:t>
            </a:r>
          </a:p>
          <a:p>
            <a:pPr marL="342900" indent="-342900">
              <a:buAutoNum type="arabicPeriod"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Дополнительно можно:</a:t>
            </a:r>
          </a:p>
          <a:p>
            <a:r>
              <a:rPr lang="ru-RU" sz="2000" dirty="0" smtClean="0"/>
              <a:t>Детализировать требования (РТ) к функционалу</a:t>
            </a:r>
          </a:p>
          <a:p>
            <a:r>
              <a:rPr lang="ru-RU" sz="2000" dirty="0" smtClean="0"/>
              <a:t>Разработать архитектуру и модули системы</a:t>
            </a:r>
          </a:p>
          <a:p>
            <a:r>
              <a:rPr lang="ru-RU" sz="2000" dirty="0" smtClean="0"/>
              <a:t>Создать прототип пользовательского интерфейса</a:t>
            </a:r>
          </a:p>
          <a:p>
            <a:r>
              <a:rPr lang="ru-RU" sz="2000" dirty="0" smtClean="0"/>
              <a:t>Найти информацию о бпла и средствам их нейтрализации</a:t>
            </a:r>
          </a:p>
          <a:p>
            <a:r>
              <a:rPr lang="ru-RU" sz="2000" dirty="0" smtClean="0"/>
              <a:t>Получить рекомендацию по выбору стека технологий и средств реализации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16084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Создание архитектуры </a:t>
            </a:r>
            <a:r>
              <a:rPr lang="ru-RU" sz="3200" dirty="0" smtClean="0"/>
              <a:t>приложений (2)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Промпты для создания архитектуры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Давай определимся с Архитектурой - какие таблицы нам </a:t>
            </a:r>
            <a:r>
              <a:rPr lang="ru-RU" sz="2000" dirty="0" smtClean="0"/>
              <a:t>понадобятся?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Дополнительно можно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Создать </a:t>
            </a:r>
            <a:r>
              <a:rPr lang="en-US" sz="2000" dirty="0" smtClean="0"/>
              <a:t>ER-</a:t>
            </a:r>
            <a:r>
              <a:rPr lang="ru-RU" sz="2000" dirty="0" smtClean="0"/>
              <a:t>диаграмму</a:t>
            </a:r>
          </a:p>
          <a:p>
            <a:r>
              <a:rPr lang="ru-RU" sz="2000" dirty="0" smtClean="0"/>
              <a:t>Разработать </a:t>
            </a:r>
            <a:r>
              <a:rPr lang="en-US" sz="2000" dirty="0" smtClean="0"/>
              <a:t>SQL</a:t>
            </a:r>
            <a:r>
              <a:rPr lang="ru-RU" sz="2000" dirty="0" smtClean="0"/>
              <a:t>-запросы</a:t>
            </a:r>
          </a:p>
        </p:txBody>
      </p:sp>
    </p:spTree>
    <p:extLst>
      <p:ext uri="{BB962C8B-B14F-4D97-AF65-F5344CB8AC3E}">
        <p14:creationId xmlns:p14="http://schemas.microsoft.com/office/powerpoint/2010/main" val="289958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Top LLM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7311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Claude (</a:t>
            </a:r>
            <a:r>
              <a:rPr lang="ru-RU" sz="2000" dirty="0" smtClean="0"/>
              <a:t>объемные документы)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Chat-4o </a:t>
            </a:r>
            <a:r>
              <a:rPr lang="ru-RU" sz="2000" dirty="0" smtClean="0"/>
              <a:t>(новые функции по работе с картинками и звуком)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Gemini PRO (1C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Cohere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Mistral</a:t>
            </a:r>
            <a:r>
              <a:rPr lang="ru-RU" sz="2000" dirty="0" smtClean="0"/>
              <a:t> (без </a:t>
            </a:r>
            <a:r>
              <a:rPr lang="en-US" sz="2000" dirty="0" smtClean="0"/>
              <a:t>VPN)</a:t>
            </a:r>
            <a:endParaRPr lang="en-US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err="1" smtClean="0"/>
              <a:t>Гигачат</a:t>
            </a:r>
            <a:r>
              <a:rPr lang="ru-RU" sz="2000" dirty="0" smtClean="0"/>
              <a:t>  и Яндекс</a:t>
            </a:r>
            <a:r>
              <a:rPr lang="en-US" sz="2000" dirty="0" smtClean="0"/>
              <a:t>GPT </a:t>
            </a:r>
            <a:r>
              <a:rPr lang="ru-RU" sz="2000" dirty="0" smtClean="0"/>
              <a:t>сильно </a:t>
            </a:r>
            <a:r>
              <a:rPr lang="ru-RU" sz="2000" dirty="0" smtClean="0"/>
              <a:t>отстают, но лучше в русскоязычных задачах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Сервер </a:t>
            </a:r>
            <a:r>
              <a:rPr lang="ru-RU" sz="2000" dirty="0" err="1" smtClean="0"/>
              <a:t>Рарус</a:t>
            </a:r>
            <a:r>
              <a:rPr lang="ru-RU" sz="2000" dirty="0" smtClean="0"/>
              <a:t> – для желающих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>
                <a:hlinkClick r:id="rId2" action="ppaction://hlinksldjump"/>
              </a:rPr>
              <a:t>Типы промптов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96376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Создание архитектуры </a:t>
            </a:r>
            <a:r>
              <a:rPr lang="ru-RU" sz="3200" dirty="0" smtClean="0"/>
              <a:t>приложений (3)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Промпты для создания архитектуры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Как сделать эти таблицы в Питон к примеру в </a:t>
            </a:r>
            <a:r>
              <a:rPr lang="ru-RU" sz="2000" dirty="0" err="1" smtClean="0"/>
              <a:t>MySQL</a:t>
            </a:r>
            <a:r>
              <a:rPr lang="ru-RU" sz="2000" dirty="0"/>
              <a:t>?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Дополнительно можно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Создать скрипт для добавления данных из </a:t>
            </a:r>
            <a:r>
              <a:rPr lang="ru-RU" sz="2000" dirty="0" err="1" smtClean="0"/>
              <a:t>Эксель</a:t>
            </a:r>
            <a:endParaRPr lang="ru-RU" sz="2000" dirty="0" smtClean="0"/>
          </a:p>
          <a:p>
            <a:r>
              <a:rPr lang="ru-RU" sz="2000" dirty="0" smtClean="0"/>
              <a:t>Создать пользовательский интерфейс (например, </a:t>
            </a:r>
            <a:r>
              <a:rPr lang="en-US" sz="2000" dirty="0" smtClean="0"/>
              <a:t>web-</a:t>
            </a:r>
            <a:r>
              <a:rPr lang="ru-RU" sz="2000" dirty="0" smtClean="0"/>
              <a:t>интерфейс)*</a:t>
            </a:r>
            <a:endParaRPr lang="en-US" sz="2000" dirty="0" smtClean="0"/>
          </a:p>
          <a:p>
            <a:r>
              <a:rPr lang="ru-RU" sz="2000" dirty="0" smtClean="0"/>
              <a:t>Реализовать логику приложения </a:t>
            </a:r>
          </a:p>
        </p:txBody>
      </p:sp>
    </p:spTree>
    <p:extLst>
      <p:ext uri="{BB962C8B-B14F-4D97-AF65-F5344CB8AC3E}">
        <p14:creationId xmlns:p14="http://schemas.microsoft.com/office/powerpoint/2010/main" val="31376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Создание архитектуры </a:t>
            </a:r>
            <a:r>
              <a:rPr lang="ru-RU" sz="3200" dirty="0" smtClean="0"/>
              <a:t>приложений (4)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Промпты для создания архитектуры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Напиши запрос к таблице БПЛА если известно название модели и назначение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Дополнительно можно</a:t>
            </a:r>
            <a:r>
              <a:rPr lang="ru-RU" sz="2000" dirty="0" smtClean="0"/>
              <a:t>:</a:t>
            </a:r>
          </a:p>
          <a:p>
            <a:r>
              <a:rPr lang="ru-RU" sz="2000" dirty="0"/>
              <a:t>Создать запрос в запросе</a:t>
            </a:r>
          </a:p>
          <a:p>
            <a:r>
              <a:rPr lang="ru-RU" sz="2000" dirty="0"/>
              <a:t>Запросы с временными </a:t>
            </a:r>
            <a:r>
              <a:rPr lang="ru-RU" sz="2000" dirty="0" smtClean="0"/>
              <a:t>таблицами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3235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Создание архитектуры </a:t>
            </a:r>
            <a:r>
              <a:rPr lang="ru-RU" sz="3200" dirty="0" smtClean="0"/>
              <a:t>приложений (5)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Промпты для создания архитектуры</a:t>
            </a:r>
            <a:endParaRPr lang="ru-RU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Напиши пример кода на Питон, реализующий логику Поиска средств поражения для искомого бпла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Дополнительно можно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Можно </a:t>
            </a:r>
            <a:r>
              <a:rPr lang="ru-RU" sz="2000" dirty="0"/>
              <a:t>добавить обработку ошибок </a:t>
            </a:r>
          </a:p>
          <a:p>
            <a:r>
              <a:rPr lang="ru-RU" sz="2000" dirty="0"/>
              <a:t>Написать функциональный тест</a:t>
            </a:r>
          </a:p>
          <a:p>
            <a:r>
              <a:rPr lang="ru-RU" sz="2000" dirty="0"/>
              <a:t>Расширить код, чтобы он не только искал средства поражения, но и рекомендовал наиболее подходящее средство в зависимости от конкретной ситуации</a:t>
            </a:r>
          </a:p>
          <a:p>
            <a:endParaRPr lang="ru-RU" sz="2000" dirty="0" smtClean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Важно! Все что было выше можно реализовать в 1С</a:t>
            </a:r>
          </a:p>
        </p:txBody>
      </p:sp>
    </p:spTree>
    <p:extLst>
      <p:ext uri="{BB962C8B-B14F-4D97-AF65-F5344CB8AC3E}">
        <p14:creationId xmlns:p14="http://schemas.microsoft.com/office/powerpoint/2010/main" val="2525680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Промпты</a:t>
            </a: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1071349"/>
            <a:ext cx="10870324" cy="549357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Мистраль*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Llama2&amp;3**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Техники:</a:t>
            </a:r>
          </a:p>
          <a:p>
            <a:r>
              <a:rPr lang="ru-RU" sz="2000" dirty="0" smtClean="0"/>
              <a:t>Подсказка в 1 пример (</a:t>
            </a:r>
            <a:r>
              <a:rPr lang="en-US" sz="2000" dirty="0" smtClean="0"/>
              <a:t>one-shot</a:t>
            </a:r>
            <a:r>
              <a:rPr lang="ru-RU" sz="2000" dirty="0" smtClean="0"/>
              <a:t> </a:t>
            </a:r>
            <a:r>
              <a:rPr lang="en-US" sz="2000" dirty="0" smtClean="0"/>
              <a:t>Prompting</a:t>
            </a:r>
            <a:r>
              <a:rPr lang="ru-RU" sz="2000" dirty="0" smtClean="0"/>
              <a:t>)</a:t>
            </a:r>
          </a:p>
          <a:p>
            <a:r>
              <a:rPr lang="ru-RU" sz="2000" dirty="0"/>
              <a:t>Подсказка в </a:t>
            </a:r>
            <a:r>
              <a:rPr lang="ru-RU" sz="2000" dirty="0" smtClean="0"/>
              <a:t>несколько примеров (</a:t>
            </a:r>
            <a:r>
              <a:rPr lang="en-US" sz="2000" dirty="0" smtClean="0"/>
              <a:t>Few-shot Prompting</a:t>
            </a:r>
            <a:r>
              <a:rPr lang="ru-RU" sz="2000" dirty="0" smtClean="0"/>
              <a:t>)</a:t>
            </a:r>
          </a:p>
          <a:p>
            <a:r>
              <a:rPr lang="ru-RU" sz="2000" dirty="0"/>
              <a:t>Указание формата </a:t>
            </a:r>
            <a:r>
              <a:rPr lang="ru-RU" sz="2000" dirty="0" smtClean="0"/>
              <a:t>вывода</a:t>
            </a:r>
          </a:p>
          <a:p>
            <a:r>
              <a:rPr lang="ru-RU" sz="2000" dirty="0"/>
              <a:t>Ролевые </a:t>
            </a:r>
            <a:r>
              <a:rPr lang="ru-RU" sz="2000" dirty="0" smtClean="0"/>
              <a:t>подсказки</a:t>
            </a:r>
          </a:p>
          <a:p>
            <a:r>
              <a:rPr lang="ru-RU" sz="2000" dirty="0"/>
              <a:t>Подведение </a:t>
            </a:r>
            <a:r>
              <a:rPr lang="ru-RU" sz="2000" dirty="0" smtClean="0"/>
              <a:t>итогов (одна из самых полезных для долгих общений с </a:t>
            </a:r>
            <a:r>
              <a:rPr lang="en-US" sz="2000" dirty="0" smtClean="0"/>
              <a:t>LLM)</a:t>
            </a:r>
          </a:p>
          <a:p>
            <a:r>
              <a:rPr lang="ru-RU" sz="2000" dirty="0"/>
              <a:t>Предоставление новой информации в </a:t>
            </a:r>
            <a:r>
              <a:rPr lang="ru-RU" sz="2000" dirty="0" smtClean="0"/>
              <a:t>подсказке</a:t>
            </a:r>
            <a:r>
              <a:rPr lang="en-US" sz="2000" dirty="0" smtClean="0"/>
              <a:t> (</a:t>
            </a:r>
            <a:r>
              <a:rPr lang="ru-RU" sz="2000" dirty="0" smtClean="0"/>
              <a:t>основа для </a:t>
            </a:r>
            <a:r>
              <a:rPr lang="en-US" sz="2000" dirty="0" smtClean="0"/>
              <a:t>RAG)</a:t>
            </a:r>
            <a:endParaRPr lang="ru-RU" sz="2000" dirty="0" smtClean="0"/>
          </a:p>
          <a:p>
            <a:r>
              <a:rPr lang="ru-RU" sz="2000" dirty="0"/>
              <a:t>Цепочка </a:t>
            </a:r>
            <a:r>
              <a:rPr lang="ru-RU" sz="2000" dirty="0" smtClean="0"/>
              <a:t>мыслей (</a:t>
            </a:r>
            <a:r>
              <a:rPr lang="en-US" sz="2000" dirty="0" smtClean="0"/>
              <a:t>Chain-of-thought Prompting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Инструкции***</a:t>
            </a:r>
          </a:p>
          <a:p>
            <a:endParaRPr lang="ru-RU" sz="2000" dirty="0"/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hlinkClick r:id="rId3" action="ppaction://hlinksldjump"/>
              </a:rPr>
              <a:t>Интересные промпты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964160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Цепочка мыслей</a:t>
            </a: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1071349"/>
            <a:ext cx="10870324" cy="54935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Алгоритм действий, </a:t>
            </a:r>
            <a:r>
              <a:rPr lang="ru-RU" sz="2000" dirty="0"/>
              <a:t>в котором </a:t>
            </a:r>
            <a:r>
              <a:rPr lang="en-US" sz="2000" dirty="0" smtClean="0"/>
              <a:t>LLM</a:t>
            </a:r>
            <a:r>
              <a:rPr lang="ru-RU" sz="2000" dirty="0" smtClean="0"/>
              <a:t> </a:t>
            </a:r>
            <a:r>
              <a:rPr lang="ru-RU" sz="2000" dirty="0"/>
              <a:t>будет проверять сам себя:</a:t>
            </a:r>
          </a:p>
          <a:p>
            <a:r>
              <a:rPr lang="ru-RU" sz="2000" dirty="0"/>
              <a:t>первый ответ на запрос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Ответь на следующий вопрос. Избегай лишних деталей в своем ответе…</a:t>
            </a:r>
            <a:endParaRPr lang="ru-RU" sz="2000" dirty="0"/>
          </a:p>
          <a:p>
            <a:r>
              <a:rPr lang="ru-RU" sz="2000" dirty="0"/>
              <a:t>формирование дополнительных проверочных вопросов</a:t>
            </a:r>
            <a:r>
              <a:rPr lang="ru-RU" sz="2000" dirty="0" smtClean="0"/>
              <a:t>;</a:t>
            </a:r>
          </a:p>
          <a:p>
            <a:pPr marL="0" indent="0">
              <a:buNone/>
            </a:pPr>
            <a:r>
              <a:rPr lang="ru-RU" sz="2000" dirty="0" smtClean="0"/>
              <a:t>Твоя задача составить 3-4 вопроса, ответы на который позволят убедиться в корректности исходного ответа. </a:t>
            </a:r>
          </a:p>
          <a:p>
            <a:pPr marL="0" indent="0">
              <a:buNone/>
            </a:pPr>
            <a:r>
              <a:rPr lang="ru-RU" sz="2000" dirty="0" smtClean="0"/>
              <a:t>Важно: задавай только те вопросы, которые помогут проверить или скорректировать ответ.</a:t>
            </a:r>
          </a:p>
          <a:p>
            <a:r>
              <a:rPr lang="ru-RU" sz="2000" dirty="0" smtClean="0"/>
              <a:t>ответ </a:t>
            </a:r>
            <a:r>
              <a:rPr lang="ru-RU" sz="2000" dirty="0"/>
              <a:t>на проверочные вопросы</a:t>
            </a:r>
            <a:r>
              <a:rPr lang="ru-RU" sz="2000" dirty="0" smtClean="0"/>
              <a:t>;</a:t>
            </a:r>
          </a:p>
          <a:p>
            <a:pPr marL="0" indent="0">
              <a:buNone/>
            </a:pPr>
            <a:r>
              <a:rPr lang="ru-RU" sz="2000" dirty="0" smtClean="0"/>
              <a:t>Цикл получения ответов по полученным вопросам (промпт аналогичен 1му)</a:t>
            </a:r>
            <a:endParaRPr lang="ru-RU" sz="2000" dirty="0"/>
          </a:p>
          <a:p>
            <a:r>
              <a:rPr lang="ru-RU" sz="2000" dirty="0"/>
              <a:t>итоговый </a:t>
            </a:r>
            <a:r>
              <a:rPr lang="ru-RU" sz="2000" dirty="0" smtClean="0"/>
              <a:t>ответ</a:t>
            </a:r>
          </a:p>
          <a:p>
            <a:pPr marL="0" indent="0">
              <a:buNone/>
            </a:pPr>
            <a:r>
              <a:rPr lang="ru-RU" sz="2000" dirty="0" smtClean="0"/>
              <a:t>Тебе будут даны исходный вопрос и ответ. А также набор вопросов и ответов, которые верифицируют исходный ответ. На основе этих данных скорректируй исходный ответ, если это необходимо и дай максимально корректный ответ.</a:t>
            </a:r>
          </a:p>
          <a:p>
            <a:pPr marL="0" indent="0">
              <a:buNone/>
            </a:pPr>
            <a:r>
              <a:rPr lang="ru-RU" sz="2000" dirty="0"/>
              <a:t>Важно</a:t>
            </a:r>
            <a:r>
              <a:rPr lang="ru-RU" sz="2000" dirty="0" smtClean="0"/>
              <a:t>: не включай в ответ лишнюю информацию, не отвечающую на исходный вопрос.</a:t>
            </a:r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74823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Цепочка </a:t>
            </a:r>
            <a:r>
              <a:rPr lang="ru-RU" sz="3200" dirty="0" smtClean="0"/>
              <a:t>ответов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1071349"/>
            <a:ext cx="10870324" cy="54935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Еще один Пайплайн</a:t>
            </a:r>
            <a:r>
              <a:rPr lang="ru-RU" sz="2000" dirty="0"/>
              <a:t>, в котором </a:t>
            </a:r>
            <a:r>
              <a:rPr lang="en-US" sz="2000" dirty="0" smtClean="0"/>
              <a:t>LLM</a:t>
            </a:r>
            <a:r>
              <a:rPr lang="ru-RU" sz="2000" dirty="0" smtClean="0"/>
              <a:t> </a:t>
            </a:r>
            <a:r>
              <a:rPr lang="ru-RU" sz="2000" dirty="0"/>
              <a:t>будет </a:t>
            </a:r>
            <a:r>
              <a:rPr lang="ru-RU" sz="2000" dirty="0" smtClean="0"/>
              <a:t>«конкурировать» с собой:</a:t>
            </a:r>
            <a:endParaRPr lang="ru-RU" sz="2000" dirty="0"/>
          </a:p>
          <a:p>
            <a:r>
              <a:rPr lang="ru-RU" sz="2000" dirty="0" smtClean="0"/>
              <a:t>формирование списка гипотез* (можно накидать свои примеры, можно специально дать противоречивые гипотезы);</a:t>
            </a:r>
            <a:endParaRPr lang="en-US" sz="2000" dirty="0" smtClean="0"/>
          </a:p>
          <a:p>
            <a:r>
              <a:rPr lang="ru-RU" sz="2000" dirty="0" smtClean="0"/>
              <a:t>критика каждой гипотезы**;</a:t>
            </a:r>
          </a:p>
          <a:p>
            <a:r>
              <a:rPr lang="ru-RU" sz="2000" dirty="0" smtClean="0"/>
              <a:t>итоговый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136903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Типы промптов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24227"/>
              </p:ext>
            </p:extLst>
          </p:nvPr>
        </p:nvGraphicFramePr>
        <p:xfrm>
          <a:off x="586151" y="744756"/>
          <a:ext cx="11230710" cy="9322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695">
                  <a:extLst>
                    <a:ext uri="{9D8B030D-6E8A-4147-A177-3AD203B41FA5}">
                      <a16:colId xmlns:a16="http://schemas.microsoft.com/office/drawing/2014/main" val="1338299633"/>
                    </a:ext>
                  </a:extLst>
                </a:gridCol>
                <a:gridCol w="3563816">
                  <a:extLst>
                    <a:ext uri="{9D8B030D-6E8A-4147-A177-3AD203B41FA5}">
                      <a16:colId xmlns:a16="http://schemas.microsoft.com/office/drawing/2014/main" val="3301712974"/>
                    </a:ext>
                  </a:extLst>
                </a:gridCol>
                <a:gridCol w="5029199">
                  <a:extLst>
                    <a:ext uri="{9D8B030D-6E8A-4147-A177-3AD203B41FA5}">
                      <a16:colId xmlns:a16="http://schemas.microsoft.com/office/drawing/2014/main" val="2620586709"/>
                    </a:ext>
                  </a:extLst>
                </a:gridCol>
              </a:tblGrid>
              <a:tr h="416841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Что умеет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LLM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Как написать запрос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Примеры промптов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413268485"/>
                  </a:ext>
                </a:extLst>
              </a:tr>
              <a:tr h="573156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Отвечать на открытые вопросы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Кто, что, где, когда, почему, зачем, каким образом, сколько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Какие есть системы налогообложения для ООО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ru-RU" sz="12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973256519"/>
                  </a:ext>
                </a:extLst>
              </a:tr>
              <a:tr h="729471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Отвечать на закрытые вопросы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Выбери ответ, дай ответ — или сразу напишите закрытый вопрос / вопрос с выбором ответа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Доказано 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ли существование тахионов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ru-RU" sz="12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414111837"/>
                  </a:ext>
                </a:extLst>
              </a:tr>
              <a:tr h="416841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Создавать новый текст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Напиши, сочини, придумай, расскажи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Создай 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чек-лист организации деловой поездки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946644229"/>
                  </a:ext>
                </a:extLst>
              </a:tr>
              <a:tr h="573156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Анализировать и логически рассуждать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Объясни, докажи, обоснуй, подтверди, отгадай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Есть 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ли в тексте противоречия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ru-RU" sz="12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4205669645"/>
                  </a:ext>
                </a:extLst>
              </a:tr>
              <a:tr h="573156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Классифицировать информацию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Распредели по категориям, рассортируй по группам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Рассортируй по группам названия 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номенклатуры</a:t>
                      </a:r>
                      <a:endParaRPr lang="ru-RU" sz="12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681746686"/>
                  </a:ext>
                </a:extLst>
              </a:tr>
              <a:tr h="573156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Редактировать текст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Исправь ошибки, отредактируй, перепиши без ошибок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Расставь знаки препинания</a:t>
                      </a:r>
                      <a:b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Исправь 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в тексте грамматические ошибки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745223654"/>
                  </a:ext>
                </a:extLst>
              </a:tr>
              <a:tr h="729471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Переписывать, переформулировать готовый текст и свой предыдущий ответ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Перепиши, переделай текст, сделай рерайт, измени формулировку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Перепиши текст в менее формальном стиле</a:t>
                      </a:r>
                      <a:b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Сделай 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из текста 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чек-лист</a:t>
                      </a:r>
                      <a:endParaRPr lang="ru-RU" sz="12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4256076988"/>
                  </a:ext>
                </a:extLst>
              </a:tr>
              <a:tr h="573156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Переводить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Переведи, перепиши на другом языке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Переведи текст на 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английский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Переведи с китайского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638335278"/>
                  </a:ext>
                </a:extLst>
              </a:tr>
              <a:tr h="729471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Обобщать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Выдели тезисы, сократи, суммаризируй, выпиши основные детали, сделай сводку по тексту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Перескажи этот текст в одном абзаце</a:t>
                      </a:r>
                      <a:b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Сократи 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в 2 раза</a:t>
                      </a:r>
                      <a:b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Определи главную</a:t>
                      </a:r>
                      <a:r>
                        <a:rPr lang="ru-RU" sz="1200" b="0" baseline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 мысль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 текста</a:t>
                      </a:r>
                      <a:endParaRPr lang="ru-RU" sz="12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819738761"/>
                  </a:ext>
                </a:extLst>
              </a:tr>
              <a:tr h="416841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Извлекать информацию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Выпиши, выдели, извлеки из текста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Определи 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основные этапы и сроки проекта из текста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677654707"/>
                  </a:ext>
                </a:extLst>
              </a:tr>
              <a:tr h="729471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Писать код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Напиши код на </a:t>
                      </a:r>
                      <a:r>
                        <a:rPr lang="ru-RU" sz="1200" b="0" dirty="0" err="1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JavaScript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, Python, </a:t>
                      </a:r>
                      <a:r>
                        <a:rPr lang="ru-RU" sz="1200" b="0" dirty="0" err="1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Java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ru-RU" sz="1200" b="0" dirty="0" err="1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TypeScript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, C#, С++, PHP и других языках, объясни код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Напиши код на 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Python</a:t>
                      </a:r>
                      <a:r>
                        <a:rPr lang="en-US" sz="1200" b="0" baseline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1200" b="0" baseline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реализующий алгоритм блокчейна. Прокомментируй полученный код</a:t>
                      </a:r>
                      <a:endParaRPr lang="ru-RU" sz="12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49676584"/>
                  </a:ext>
                </a:extLst>
              </a:tr>
              <a:tr h="573156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Генерировать идеи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Предложи варианты, придумай идеи, сравни, разработай план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Предложи 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улучшения для внутренней коммуникации 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компании</a:t>
                      </a:r>
                      <a:endParaRPr lang="ru-RU" sz="12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232836308"/>
                  </a:ext>
                </a:extLst>
              </a:tr>
              <a:tr h="472099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Смоделировать диалог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Напиши диалог, воссоздай разговор, сочини беседу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Смоделируй разговор с 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клиентом, </a:t>
                      </a:r>
                      <a:r>
                        <a:rPr lang="ru-RU" sz="12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который </a:t>
                      </a:r>
                      <a:r>
                        <a:rPr lang="ru-RU" sz="12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не хочет подписывать проектное решение</a:t>
                      </a:r>
                      <a:endParaRPr lang="ru-RU" sz="12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410140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Служебные параметры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296"/>
              </p:ext>
            </p:extLst>
          </p:nvPr>
        </p:nvGraphicFramePr>
        <p:xfrm>
          <a:off x="351692" y="719666"/>
          <a:ext cx="11582400" cy="737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762">
                  <a:extLst>
                    <a:ext uri="{9D8B030D-6E8A-4147-A177-3AD203B41FA5}">
                      <a16:colId xmlns:a16="http://schemas.microsoft.com/office/drawing/2014/main" val="3983739672"/>
                    </a:ext>
                  </a:extLst>
                </a:gridCol>
                <a:gridCol w="8730638">
                  <a:extLst>
                    <a:ext uri="{9D8B030D-6E8A-4147-A177-3AD203B41FA5}">
                      <a16:colId xmlns:a16="http://schemas.microsoft.com/office/drawing/2014/main" val="238970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Параметр ответа</a:t>
                      </a:r>
                      <a:endParaRPr lang="ru-RU" b="1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Описание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8544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“model”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языковая модель, которая будет отвечать. По умолчанию стоит GigaChat:latest, возможные значения: GigaChat, GigaChat-Plus, GigaChat-Pro.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40460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“temperature”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«температура» ответа от 0 до 2. Чем выше значение, тем более креативный и случайный ответ даёт модель. По умолчанию стоит 0,87, что делает ответы модели достаточно предсказуемыми. Если значение выше 1,7, модель начинает «бредить».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01123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“top_p”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параметр отвечает за динамический выбор словаря модели и является альтернативой настройке «температуры» ответа. Используется для уменьшения вероятности генерации неожиданных или нежелательных ответов. Диапазон значений от 0 до 1. При значении 0,1, модель будет учитывать только </a:t>
                      </a:r>
                      <a:r>
                        <a:rPr lang="ru-RU" sz="1700" b="0" dirty="0" err="1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токены</a:t>
                      </a:r>
                      <a:r>
                        <a:rPr lang="ru-RU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, составляющие верхние 10% массы вероятности для следующего </a:t>
                      </a:r>
                      <a:r>
                        <a:rPr lang="ru-RU" sz="1700" b="0" dirty="0" err="1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токена</a:t>
                      </a:r>
                      <a:r>
                        <a:rPr lang="ru-RU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. По умолчанию стоит 0,47, что делает словарь модели весьма разнообразным.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107730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“n"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количество ответов модели на один и тот же вопрос от 1 до 4. По умолчанию стоит 1, но можно выбрать несколько и посмотреть разные варианты ответов.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08740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“max_tokens”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максимальное количество </a:t>
                      </a:r>
                      <a:r>
                        <a:rPr lang="ru-RU" sz="1700" b="0" dirty="0" err="1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токенов</a:t>
                      </a:r>
                      <a:r>
                        <a:rPr lang="ru-RU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 в ответе. По умолчанию стоит 512, но вы можете выбрать другое ограничение длины ответа.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05067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“repetition_penalty”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количество повторений слов в ответе. По умолчанию стоит 1,07. При значении от 0 до 1 использованные слова могут повторяться, от 1 и далее — не повторяются.</a:t>
                      </a: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43712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“stream” </a:t>
                      </a:r>
                      <a:r>
                        <a:rPr lang="ru-RU" sz="17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и “</a:t>
                      </a:r>
                      <a:r>
                        <a:rPr lang="en-US" sz="1700" b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update_interval”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0" dirty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параметры для потоковой </a:t>
                      </a:r>
                      <a:r>
                        <a:rPr lang="ru-RU" sz="1700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передачи</a:t>
                      </a:r>
                      <a:endParaRPr lang="ru-RU" sz="1700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90696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3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Применения в науке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4292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Программы для обработки данных.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Подготовка протоколов экспериментов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Расшифровка специализированных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Краткое изложение статей </a:t>
            </a:r>
          </a:p>
          <a:p>
            <a:pPr marL="457200" lvl="1" indent="0">
              <a:buNone/>
            </a:pPr>
            <a:r>
              <a:rPr lang="ru-RU" sz="1800" dirty="0" smtClean="0"/>
              <a:t>Перескажи основные тезисы статьи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Вопросы по тексту документов</a:t>
            </a:r>
          </a:p>
          <a:p>
            <a:pPr marL="457200" lvl="1" indent="0">
              <a:buNone/>
            </a:pPr>
            <a:r>
              <a:rPr lang="ru-RU" sz="1800" dirty="0" smtClean="0"/>
              <a:t>Прочитай статью и скажи можно ли ….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8130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Интересные промпты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7" y="910516"/>
            <a:ext cx="6124575" cy="2790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607" y="1604743"/>
            <a:ext cx="7381875" cy="3676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367" y="2203937"/>
            <a:ext cx="75533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3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Top </a:t>
            </a:r>
            <a:r>
              <a:rPr lang="ru-RU" sz="3200" dirty="0" smtClean="0"/>
              <a:t>бесплатных </a:t>
            </a:r>
            <a:r>
              <a:rPr lang="en-US" sz="3200" dirty="0" smtClean="0"/>
              <a:t>LLM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70297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https://huggingface.co/spaces/HuggingFaceH4/open_llm_leaderboard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MTSAIR/MultiVerse_70B 81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mistralai</a:t>
            </a:r>
            <a:r>
              <a:rPr lang="en-US" sz="2000" dirty="0" smtClean="0"/>
              <a:t>/Mixtral-8x22B-Instruct-v0.1 79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Llama-3-70B-Instruct-DPO-v0.2 78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moreh</a:t>
            </a:r>
            <a:r>
              <a:rPr lang="en-US" sz="2000" dirty="0" smtClean="0"/>
              <a:t>/MoMo-72B-lora-1.8.7-DPO 78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yunconglong</a:t>
            </a:r>
            <a:r>
              <a:rPr lang="en-US" sz="2000" dirty="0" smtClean="0"/>
              <a:t>/Truthful_DPO_TomGrc_FusionNet_7Bx2_MoE_13B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Ключевые параметры </a:t>
            </a:r>
            <a:r>
              <a:rPr lang="en-US" sz="2000" dirty="0" smtClean="0"/>
              <a:t>LLM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Размер</a:t>
            </a:r>
            <a:r>
              <a:rPr lang="en-US" sz="2000" dirty="0" smtClean="0"/>
              <a:t>, </a:t>
            </a:r>
            <a:r>
              <a:rPr lang="ru-RU" sz="2000" dirty="0" smtClean="0"/>
              <a:t>например </a:t>
            </a:r>
            <a:r>
              <a:rPr lang="en-US" sz="2000" dirty="0" smtClean="0"/>
              <a:t>70B</a:t>
            </a:r>
            <a:r>
              <a:rPr lang="ru-RU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Кол-во задействованных моделей, например 8х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Архитектура (</a:t>
            </a:r>
            <a:r>
              <a:rPr lang="en-US" sz="2000" dirty="0" err="1" smtClean="0"/>
              <a:t>Mixtral</a:t>
            </a:r>
            <a:r>
              <a:rPr lang="en-US" sz="2000" dirty="0" smtClean="0"/>
              <a:t>, </a:t>
            </a:r>
            <a:r>
              <a:rPr lang="en-US" sz="2000" dirty="0" smtClean="0"/>
              <a:t>LLAMA</a:t>
            </a:r>
            <a:r>
              <a:rPr lang="ru-RU" sz="2000" dirty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Qwen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Точность: 4</a:t>
            </a:r>
            <a:r>
              <a:rPr lang="en-US" sz="2000" dirty="0" smtClean="0"/>
              <a:t>b,8b,float16b – </a:t>
            </a:r>
            <a:r>
              <a:rPr lang="ru-RU" sz="2000" dirty="0" smtClean="0"/>
              <a:t>настройка квантования весов моделей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 – </a:t>
            </a:r>
            <a:r>
              <a:rPr lang="ru-RU" sz="2000" dirty="0" smtClean="0"/>
              <a:t>понимание инструкций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Direct Preference Optimization (DPO</a:t>
            </a:r>
            <a:r>
              <a:rPr lang="en-US" sz="2000" dirty="0" smtClean="0"/>
              <a:t>) – </a:t>
            </a:r>
            <a:r>
              <a:rPr lang="ru-RU" sz="2000" dirty="0" smtClean="0"/>
              <a:t>тонкая настройка на предпочтениях пользователей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Parameter-Efficient Fine-Tuning (PEFT): </a:t>
            </a:r>
            <a:r>
              <a:rPr lang="ru-RU" sz="2000" dirty="0"/>
              <a:t>методы </a:t>
            </a:r>
            <a:r>
              <a:rPr lang="en-US" sz="2000" dirty="0" err="1"/>
              <a:t>LoRA</a:t>
            </a:r>
            <a:r>
              <a:rPr lang="en-US" sz="2000" dirty="0"/>
              <a:t>, Prefix tuning, Prompt tuning </a:t>
            </a:r>
            <a:r>
              <a:rPr lang="ru-RU" sz="2000" dirty="0"/>
              <a:t>и </a:t>
            </a:r>
            <a:r>
              <a:rPr lang="en-US" sz="2000" dirty="0" smtClean="0"/>
              <a:t>Adapters</a:t>
            </a:r>
            <a:r>
              <a:rPr lang="ru-RU" sz="2000" dirty="0" smtClean="0"/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тонка настройка небольшой части параметров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>
                <a:hlinkClick r:id="rId2" action="ppaction://hlinksldjump"/>
              </a:rPr>
              <a:t>Служебные параметры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9153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Продвинутые инструменты с </a:t>
            </a:r>
            <a:r>
              <a:rPr lang="en-US" sz="3200" dirty="0" smtClean="0"/>
              <a:t>Hugging Face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820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Модели под различные задачи</a:t>
            </a:r>
            <a:r>
              <a:rPr lang="en-US" sz="2000" dirty="0"/>
              <a:t>:</a:t>
            </a:r>
            <a:endParaRPr lang="ru-RU" sz="16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ru-RU" sz="2000" dirty="0" smtClean="0"/>
              <a:t>Распознавание речи</a:t>
            </a:r>
            <a:endParaRPr lang="ru-RU" sz="2000" dirty="0"/>
          </a:p>
          <a:p>
            <a:r>
              <a:rPr lang="ru-RU" sz="2000" dirty="0" smtClean="0"/>
              <a:t>NLP</a:t>
            </a:r>
            <a:endParaRPr lang="ru-RU" sz="2000" dirty="0"/>
          </a:p>
          <a:p>
            <a:r>
              <a:rPr lang="ru-RU" sz="2000" dirty="0" smtClean="0"/>
              <a:t>Перевод</a:t>
            </a:r>
            <a:endParaRPr lang="ru-RU" sz="2000" dirty="0"/>
          </a:p>
          <a:p>
            <a:r>
              <a:rPr lang="ru-RU" sz="2000" dirty="0" smtClean="0"/>
              <a:t>Обобщения</a:t>
            </a:r>
            <a:endParaRPr lang="ru-RU" sz="2000" dirty="0"/>
          </a:p>
          <a:p>
            <a:r>
              <a:rPr lang="ru-RU" sz="2000" dirty="0" smtClean="0"/>
              <a:t>Аудио в текст</a:t>
            </a:r>
            <a:endParaRPr lang="ru-RU" sz="2000" dirty="0"/>
          </a:p>
          <a:p>
            <a:r>
              <a:rPr lang="ru-RU" sz="2000" dirty="0" smtClean="0"/>
              <a:t>Текст </a:t>
            </a:r>
            <a:r>
              <a:rPr lang="ru-RU" sz="2000" dirty="0"/>
              <a:t>в аудио</a:t>
            </a:r>
          </a:p>
          <a:p>
            <a:r>
              <a:rPr lang="ru-RU" sz="2000" dirty="0" smtClean="0"/>
              <a:t>Детекция </a:t>
            </a:r>
            <a:r>
              <a:rPr lang="ru-RU" sz="2000" dirty="0"/>
              <a:t>объектов на </a:t>
            </a:r>
            <a:r>
              <a:rPr lang="ru-RU" sz="2000" dirty="0" smtClean="0"/>
              <a:t>картинке/видео</a:t>
            </a:r>
            <a:endParaRPr lang="ru-RU" sz="2000" dirty="0"/>
          </a:p>
          <a:p>
            <a:r>
              <a:rPr lang="ru-RU" sz="2000" dirty="0" smtClean="0"/>
              <a:t>Сегментация </a:t>
            </a:r>
            <a:r>
              <a:rPr lang="ru-RU" sz="2000" dirty="0"/>
              <a:t>объектов на </a:t>
            </a:r>
            <a:r>
              <a:rPr lang="ru-RU" sz="2000" dirty="0" smtClean="0"/>
              <a:t>картинке</a:t>
            </a:r>
            <a:r>
              <a:rPr lang="ru-RU" sz="2000" dirty="0"/>
              <a:t>/видео</a:t>
            </a:r>
          </a:p>
          <a:p>
            <a:r>
              <a:rPr lang="ru-RU" sz="2000" dirty="0" smtClean="0"/>
              <a:t>Мультимодальный </a:t>
            </a:r>
            <a:r>
              <a:rPr lang="ru-RU" sz="2000" dirty="0"/>
              <a:t>VQA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162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Компоненты </a:t>
            </a:r>
            <a:r>
              <a:rPr lang="en-US" sz="3200" dirty="0" err="1" smtClean="0"/>
              <a:t>Langchain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68195"/>
              </p:ext>
            </p:extLst>
          </p:nvPr>
        </p:nvGraphicFramePr>
        <p:xfrm>
          <a:off x="483474" y="744759"/>
          <a:ext cx="11368557" cy="566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311">
                  <a:extLst>
                    <a:ext uri="{9D8B030D-6E8A-4147-A177-3AD203B41FA5}">
                      <a16:colId xmlns:a16="http://schemas.microsoft.com/office/drawing/2014/main" val="1651506284"/>
                    </a:ext>
                  </a:extLst>
                </a:gridCol>
                <a:gridCol w="9472246">
                  <a:extLst>
                    <a:ext uri="{9D8B030D-6E8A-4147-A177-3AD203B41FA5}">
                      <a16:colId xmlns:a16="http://schemas.microsoft.com/office/drawing/2014/main" val="3939645013"/>
                    </a:ext>
                  </a:extLst>
                </a:gridCol>
              </a:tblGrid>
              <a:tr h="647234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Компонент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Краткое 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510598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r>
                        <a:rPr lang="ru-RU" sz="1600" dirty="0"/>
                        <a:t>Модели чата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Модели, обученные вести беседы с людьми.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44"/>
                  </a:ext>
                </a:extLst>
              </a:tr>
              <a:tr h="715108">
                <a:tc>
                  <a:txBody>
                    <a:bodyPr/>
                    <a:lstStyle/>
                    <a:p>
                      <a:r>
                        <a:rPr lang="ru-RU" sz="1600" dirty="0"/>
                        <a:t>Большие языковые модели (</a:t>
                      </a:r>
                      <a:r>
                        <a:rPr lang="en-US" sz="1600" dirty="0"/>
                        <a:t>LLM)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Мощные модели машинного обучения, которые могут генерировать текст, переводить языки, писать различные виды творческого контента и отвечать на ваши вопросы информативным образом.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02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/>
                        <a:t>Сообщения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Единицы информации, передаваемые между компонентами LangChain.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114469"/>
                  </a:ext>
                </a:extLst>
              </a:tr>
              <a:tr h="201637">
                <a:tc>
                  <a:txBody>
                    <a:bodyPr/>
                    <a:lstStyle/>
                    <a:p>
                      <a:r>
                        <a:rPr lang="ru-RU" sz="1600" dirty="0"/>
                        <a:t>Провайдеры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Модули, которые позволяют </a:t>
                      </a:r>
                      <a:r>
                        <a:rPr lang="ru-RU" sz="1600" dirty="0" err="1"/>
                        <a:t>LangChain</a:t>
                      </a:r>
                      <a:r>
                        <a:rPr lang="ru-RU" sz="1600" dirty="0"/>
                        <a:t> подключаться к различным LLM и другим ресурсам.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8873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ru-RU" sz="1600" dirty="0"/>
                        <a:t>Агенты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Компоненты, которые выполняют задачи, такие как генерация текста, перевод языков и ответ на вопросы.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414774"/>
                  </a:ext>
                </a:extLst>
              </a:tr>
              <a:tr h="321213">
                <a:tc>
                  <a:txBody>
                    <a:bodyPr/>
                    <a:lstStyle/>
                    <a:p>
                      <a:r>
                        <a:rPr lang="ru-RU" sz="1600"/>
                        <a:t>Цепочки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Последовательности компонентов </a:t>
                      </a:r>
                      <a:r>
                        <a:rPr lang="ru-RU" sz="1600" dirty="0" err="1"/>
                        <a:t>LangChain</a:t>
                      </a:r>
                      <a:r>
                        <a:rPr lang="ru-RU" sz="1600" dirty="0"/>
                        <a:t>, соединенные вместе для выполнения комплексных задач.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4509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ru-RU" sz="1600"/>
                        <a:t>Память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Компонент, который хранит информацию, которую можно использовать другими компонентами </a:t>
                      </a:r>
                      <a:r>
                        <a:rPr lang="ru-RU" sz="1600" dirty="0" err="1"/>
                        <a:t>LangChain</a:t>
                      </a:r>
                      <a:r>
                        <a:rPr lang="ru-RU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27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/>
                        <a:t>Графы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Структуры данных, используемые для представления отношений между компонентами </a:t>
                      </a:r>
                      <a:r>
                        <a:rPr lang="ru-RU" sz="1600" dirty="0" err="1"/>
                        <a:t>LangChain</a:t>
                      </a:r>
                      <a:r>
                        <a:rPr lang="ru-RU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554008"/>
                  </a:ext>
                </a:extLst>
              </a:tr>
              <a:tr h="295422">
                <a:tc>
                  <a:txBody>
                    <a:bodyPr/>
                    <a:lstStyle/>
                    <a:p>
                      <a:r>
                        <a:rPr lang="ru-RU" sz="1600"/>
                        <a:t>Обратные вызовы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Функции, которые вызываются в ответ на определенные события, такие как завершение компонента или сообщение об ошибке.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2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/>
                        <a:t>Загрузчики чатов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Компоненты, которые загружают данные чата из различных источников.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84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Адаптеры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Компоненты, которые преобразуют данные между различными форматами.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77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Хранилища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Компоненты, которые хранят данные, такие как текст, изображения и код.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48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606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Продвинутые инструменты с </a:t>
            </a:r>
            <a:r>
              <a:rPr lang="en-US" sz="3200" dirty="0" err="1" smtClean="0"/>
              <a:t>LangChain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19181"/>
              </p:ext>
            </p:extLst>
          </p:nvPr>
        </p:nvGraphicFramePr>
        <p:xfrm>
          <a:off x="483476" y="719666"/>
          <a:ext cx="11474062" cy="824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724">
                  <a:extLst>
                    <a:ext uri="{9D8B030D-6E8A-4147-A177-3AD203B41FA5}">
                      <a16:colId xmlns:a16="http://schemas.microsoft.com/office/drawing/2014/main" val="3283466387"/>
                    </a:ext>
                  </a:extLst>
                </a:gridCol>
                <a:gridCol w="5404338">
                  <a:extLst>
                    <a:ext uri="{9D8B030D-6E8A-4147-A177-3AD203B41FA5}">
                      <a16:colId xmlns:a16="http://schemas.microsoft.com/office/drawing/2014/main" val="458113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Инструмент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Функция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525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Выполняйте </a:t>
                      </a:r>
                      <a:r>
                        <a:rPr lang="en-US" sz="1600" dirty="0" smtClean="0"/>
                        <a:t>rag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для документов с полуструктурированными данными и изображениями, используя различные инструменты и методы, такие как </a:t>
                      </a:r>
                      <a:r>
                        <a:rPr lang="en-US" sz="1600" dirty="0" smtClean="0"/>
                        <a:t>unstructured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для анализа, </a:t>
                      </a:r>
                      <a:r>
                        <a:rPr lang="en-US" sz="1600" dirty="0" smtClean="0"/>
                        <a:t>multi-vector retriever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для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хранения, </a:t>
                      </a:r>
                      <a:r>
                        <a:rPr lang="en-US" sz="1600" dirty="0" err="1" smtClean="0"/>
                        <a:t>lcel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для реализации цепочек и модели языка с открытым исходным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кодом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Улучшает обработку и интеграцию различных форматов данных ERP, помогая в системной интеграции и миграции данных.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607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Внедрите среду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Camel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для создания автономных взаимодействующих агентов в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языковых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моделях, используя ролевые игры и начальные подсказки, чтобы направлять агентов чата к выполнению задач.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Полезно для создания совместных агентских систем для автоматизации и оптимизации различных задач ERP, повышая эффективность.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13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Подключитесь к средам выполнения блоков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данных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600" dirty="0" err="1" smtClean="0"/>
                        <a:t>databricks</a:t>
                      </a:r>
                      <a:r>
                        <a:rPr lang="en-US" sz="1600" dirty="0" smtClean="0"/>
                        <a:t> runtimes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 блокам данных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600" dirty="0" err="1" smtClean="0"/>
                        <a:t>databricks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sql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Облегчает расширенный анализ и интеграцию данных, что крайне важно для ERP-систем, работающих с большими объемами транзакционных данных.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Взаимодействуйте с аналитическими базами данных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elasticsearch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естественном языке и создавайте поисковые запросы с помощью API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elasticsearch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Расширяет возможности поиска данных и отчетности в ERP-системах, упрощая пользователям доступ к данным и их анализ.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824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Реализуйте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autogpt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языковую модель, с примитивами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langchain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такими как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llms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шаблоны подсказок, векторные хранилища, встраивания и инструменты.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Автоматизирует повторяющиеся задачи и улучшает обработку данных в системе ERP, сокращая ручную рабочую нагрузку.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654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Анализируйте собственную кодовую базу с помощью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gpt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и </a:t>
                      </a:r>
                      <a:r>
                        <a:rPr lang="en-US" sz="1600" dirty="0" err="1" smtClean="0"/>
                        <a:t>activeloop's</a:t>
                      </a:r>
                      <a:r>
                        <a:rPr lang="en-US" sz="1600" dirty="0" smtClean="0"/>
                        <a:t> deep lake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Помогает в обслуживании и отладке программного обеспечения ERP, обеспечивая его бесперебойную и эффективную работу.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218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Создайте собственный агент, который может взаимодействовать с плагинами AI, получая инструменты и создавая оболочки на естественном языке вокруг конечных точек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openapi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Облегчает интеграцию различных API и внешних систем с ERP, улучшая ее функциональность и совместимость.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019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Выполните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rag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 базе данных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PostgreSQL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используя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pgvector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Повышает производительность поиска данных и запросов в ERP-системах, использующих базы данных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PostgreSQL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823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Улучшите индексацию документов с помощью гипотетических вложений документов (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hyde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— метода внедрения, который генерирует и внедряет гипотетические ответы на запросы.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Улучшает поиск и извлечение документации ERP, упрощая пользователям быстрый поиск необходимой информации.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49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Получайте и запрашивайте данные пресс-релизов компаний на базе Kay.ai.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Полезно для обновления системы ERP последними новостями и объявлениями компании, которые могут повлиять на различные бизнес-процессы, управляемые ERP.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656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48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Применения для </a:t>
            </a:r>
            <a:r>
              <a:rPr lang="ru-RU" sz="3200" dirty="0" smtClean="0"/>
              <a:t>консультантов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57873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Нормоконтроль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</a:t>
            </a:r>
            <a:r>
              <a:rPr lang="ru-RU" sz="2000" dirty="0" smtClean="0"/>
              <a:t>опросы </a:t>
            </a:r>
            <a:r>
              <a:rPr lang="ru-RU" sz="2000" dirty="0"/>
              <a:t>по документу RAG (код</a:t>
            </a:r>
            <a:r>
              <a:rPr lang="ru-RU" sz="2000" dirty="0" smtClean="0"/>
              <a:t>+)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ДоОбучение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Экстракция </a:t>
            </a:r>
            <a:r>
              <a:rPr lang="ru-RU" sz="2000" dirty="0"/>
              <a:t>информации (</a:t>
            </a:r>
            <a:r>
              <a:rPr lang="ru-RU" sz="2000" dirty="0" err="1"/>
              <a:t>pdf</a:t>
            </a:r>
            <a:r>
              <a:rPr lang="ru-RU" sz="2000" dirty="0"/>
              <a:t>, картинки)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Генерация документов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Сбор требований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Паттернизация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Проектное управление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Создание архитектуры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>
              <a:hlinkClick r:id="rId2" action="ppaction://hlinksldjump"/>
            </a:endParaRPr>
          </a:p>
          <a:p>
            <a:pPr marL="0" indent="0">
              <a:buNone/>
            </a:pPr>
            <a:endParaRPr lang="ru-RU" sz="2000" dirty="0" smtClean="0">
              <a:hlinkClick r:id="rId2" action="ppaction://hlinksldjump"/>
            </a:endParaRPr>
          </a:p>
          <a:p>
            <a:pPr marL="0" indent="0">
              <a:buNone/>
            </a:pPr>
            <a:endParaRPr lang="ru-RU" sz="2000" dirty="0" smtClean="0">
              <a:hlinkClick r:id="rId2" action="ppaction://hlinksldjump"/>
            </a:endParaRPr>
          </a:p>
          <a:p>
            <a:pPr marL="0" indent="0">
              <a:buNone/>
            </a:pPr>
            <a:r>
              <a:rPr lang="ru-RU" sz="2000" dirty="0" smtClean="0">
                <a:hlinkClick r:id="rId2" action="ppaction://hlinksldjump"/>
              </a:rPr>
              <a:t>Применения в науке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005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Нормоконтроль</a:t>
            </a: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5" y="803334"/>
            <a:ext cx="11452961" cy="582958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Промпт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f</a:t>
            </a:r>
            <a:r>
              <a:rPr lang="ru-RU" sz="2000" dirty="0"/>
              <a:t>""" У меня есть критерии хорошего коммерческого предложения (далее КП):</a:t>
            </a:r>
          </a:p>
          <a:p>
            <a:pPr marL="0" indent="0">
              <a:buNone/>
            </a:pPr>
            <a:r>
              <a:rPr lang="ru-RU" sz="2000" dirty="0" smtClean="0"/>
              <a:t>              [{</a:t>
            </a:r>
            <a:r>
              <a:rPr lang="ru-RU" sz="2000" dirty="0" err="1"/>
              <a:t>kp_text</a:t>
            </a:r>
            <a:r>
              <a:rPr lang="ru-RU" sz="2000" dirty="0" smtClean="0"/>
              <a:t>}]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Также есть КП:</a:t>
            </a:r>
          </a:p>
          <a:p>
            <a:pPr marL="0" indent="0">
              <a:buNone/>
            </a:pPr>
            <a:r>
              <a:rPr lang="ru-RU" sz="2000" dirty="0"/>
              <a:t>              [{</a:t>
            </a:r>
            <a:r>
              <a:rPr lang="ru-RU" sz="2000" dirty="0" err="1"/>
              <a:t>doc_text</a:t>
            </a:r>
            <a:r>
              <a:rPr lang="ru-RU" sz="2000" dirty="0"/>
              <a:t>}]</a:t>
            </a:r>
          </a:p>
          <a:p>
            <a:pPr marL="0" indent="0">
              <a:buNone/>
            </a:pPr>
            <a:r>
              <a:rPr lang="ru-RU" sz="2000" dirty="0"/>
              <a:t>Твоя задача: оценить данное КП в соответствии с критериями хорошего КП. </a:t>
            </a:r>
          </a:p>
          <a:p>
            <a:pPr marL="0" indent="0">
              <a:buNone/>
            </a:pPr>
            <a:r>
              <a:rPr lang="ru-RU" sz="2000" dirty="0"/>
              <a:t>              Все ли пункты есть? Вся ли необходимая информация раскрыта?</a:t>
            </a:r>
          </a:p>
          <a:p>
            <a:pPr marL="0" indent="0">
              <a:buNone/>
            </a:pPr>
            <a:r>
              <a:rPr lang="ru-RU" sz="2000" dirty="0"/>
              <a:t>              Сделай подробный анализ по каждому пункту Критериев хорошего КП в отдельности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ru-RU" sz="2000" dirty="0" smtClean="0"/>
              <a:t>Есть ли в КП упоминание разных клиентов?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        </a:t>
            </a:r>
            <a:r>
              <a:rPr lang="ru-RU" sz="2000" dirty="0" smtClean="0"/>
              <a:t>""“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1600" dirty="0" smtClean="0">
                <a:hlinkClick r:id="rId3" action="ppaction://hlinkpres?slideindex=1&amp;slidetitle="/>
              </a:rPr>
              <a:t>Нормокнтроль КП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113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Вопросы </a:t>
            </a:r>
            <a:r>
              <a:rPr lang="ru-RU" sz="3200" dirty="0"/>
              <a:t>по документу </a:t>
            </a:r>
            <a:r>
              <a:rPr lang="en-US" sz="3200" dirty="0"/>
              <a:t>RAG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4292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Простейший алгоритм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Разбить документ на фрагменты (</a:t>
            </a:r>
            <a:r>
              <a:rPr lang="en-US" sz="2000" dirty="0" smtClean="0"/>
              <a:t>chunks)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Сделать векторное представление строк (</a:t>
            </a:r>
            <a:r>
              <a:rPr lang="en-US" sz="2000" dirty="0" err="1" smtClean="0"/>
              <a:t>embeddings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Загрузить полученное в векторную БД (</a:t>
            </a:r>
            <a:r>
              <a:rPr lang="en-US" sz="2000" dirty="0" err="1" smtClean="0"/>
              <a:t>faiss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Создать </a:t>
            </a:r>
            <a:r>
              <a:rPr lang="ru-RU" sz="2000" dirty="0"/>
              <a:t>векторное представление </a:t>
            </a:r>
            <a:r>
              <a:rPr lang="ru-RU" sz="2000" dirty="0" smtClean="0"/>
              <a:t>для вопроса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Получить фрагменты из БД, с похожим на вопрос смыслом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Использовать </a:t>
            </a:r>
            <a:r>
              <a:rPr lang="en-US" sz="2000" dirty="0" smtClean="0"/>
              <a:t>LLM </a:t>
            </a:r>
            <a:r>
              <a:rPr lang="ru-RU" sz="2000" dirty="0" smtClean="0"/>
              <a:t>для ответа на вопрос</a:t>
            </a:r>
          </a:p>
        </p:txBody>
      </p:sp>
    </p:spTree>
    <p:extLst>
      <p:ext uri="{BB962C8B-B14F-4D97-AF65-F5344CB8AC3E}">
        <p14:creationId xmlns:p14="http://schemas.microsoft.com/office/powerpoint/2010/main" val="145363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RAG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4292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Промпт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f</a:t>
            </a:r>
            <a:r>
              <a:rPr lang="ru-RU" sz="2000" dirty="0"/>
              <a:t>""" </a:t>
            </a:r>
            <a:r>
              <a:rPr lang="ru-RU" sz="2000" dirty="0" smtClean="0"/>
              <a:t>Контекстная информация: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            </a:t>
            </a:r>
            <a:r>
              <a:rPr lang="ru-RU" sz="2000" dirty="0" smtClean="0"/>
              <a:t>[{</a:t>
            </a:r>
            <a:r>
              <a:rPr lang="en-US" sz="2000" dirty="0" err="1"/>
              <a:t>retrieved_chunk</a:t>
            </a:r>
            <a:r>
              <a:rPr lang="ru-RU" sz="2000" dirty="0" smtClean="0"/>
              <a:t>}]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Используя контекстную информацию, а не собственные данные ответь на вопрос: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            </a:t>
            </a:r>
            <a:r>
              <a:rPr lang="ru-RU" sz="2000" dirty="0" smtClean="0"/>
              <a:t>[{</a:t>
            </a:r>
            <a:r>
              <a:rPr lang="en-US" sz="2000" dirty="0"/>
              <a:t>question</a:t>
            </a:r>
            <a:r>
              <a:rPr lang="ru-RU" sz="2000" dirty="0" smtClean="0"/>
              <a:t>}]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"""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94088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ДоОбучение</a:t>
            </a:r>
            <a:r>
              <a:rPr lang="en-US" sz="3200" dirty="0" smtClean="0"/>
              <a:t> (1)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18655"/>
              </p:ext>
            </p:extLst>
          </p:nvPr>
        </p:nvGraphicFramePr>
        <p:xfrm>
          <a:off x="483475" y="719666"/>
          <a:ext cx="1134510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602">
                  <a:extLst>
                    <a:ext uri="{9D8B030D-6E8A-4147-A177-3AD203B41FA5}">
                      <a16:colId xmlns:a16="http://schemas.microsoft.com/office/drawing/2014/main" val="4234643642"/>
                    </a:ext>
                  </a:extLst>
                </a:gridCol>
                <a:gridCol w="5767754">
                  <a:extLst>
                    <a:ext uri="{9D8B030D-6E8A-4147-A177-3AD203B41FA5}">
                      <a16:colId xmlns:a16="http://schemas.microsoft.com/office/drawing/2014/main" val="1893144595"/>
                    </a:ext>
                  </a:extLst>
                </a:gridCol>
                <a:gridCol w="3481753">
                  <a:extLst>
                    <a:ext uri="{9D8B030D-6E8A-4147-A177-3AD203B41FA5}">
                      <a16:colId xmlns:a16="http://schemas.microsoft.com/office/drawing/2014/main" val="42963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Уровень знания модели</a:t>
                      </a:r>
                      <a:endParaRPr lang="ru-RU" b="1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Специфика знаний</a:t>
                      </a:r>
                      <a:endParaRPr lang="ru-RU" b="1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На чём учится модель</a:t>
                      </a:r>
                      <a:endParaRPr lang="ru-RU" b="1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303868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L2 – практические навыки и решение прикладных задач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Знания, основанные на реальных данных и ситуациях заказчика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Системный </a:t>
                      </a:r>
                      <a:r>
                        <a:rPr lang="ru-RU" b="0" dirty="0" err="1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промптинг</a:t>
                      </a:r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 (подбор роли) и набор размеченных (классифицированных, разбитых на категории) данных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409457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L1 – </a:t>
                      </a:r>
                      <a:r>
                        <a:rPr lang="ru-RU" b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предметная область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Доменная экспертиза (финансы, медицина, </a:t>
                      </a:r>
                      <a:r>
                        <a:rPr lang="ru-RU" b="0" dirty="0" err="1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кибербезопасность</a:t>
                      </a:r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, лесная промышленность и др.) и способность модели отвечать на базовые вопросы в ней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Документы, статьи, инструкции, нормативы, разметка от экспертов в конкретной области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294989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L0 – </a:t>
                      </a:r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ядро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Общие знания о мире, способность общаться и решать простые задачи, понимание модальностей (доказано / не доказано, случайно / необходимо, хорошо/ плохо, всегда / никогда и мн. др.)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rgbClr val="4D4C4C"/>
                          </a:solidFill>
                          <a:effectLst/>
                          <a:latin typeface="+mj-lt"/>
                        </a:rPr>
                        <a:t>Массив публичных данных и разметка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+mj-lt"/>
                      </a:endParaRPr>
                    </a:p>
                  </a:txBody>
                  <a:tcPr marL="152400" marR="152400" marT="152400" marB="152400"/>
                </a:tc>
                <a:extLst>
                  <a:ext uri="{0D108BD9-81ED-4DB2-BD59-A6C34878D82A}">
                    <a16:rowId xmlns:a16="http://schemas.microsoft.com/office/drawing/2014/main" val="57061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5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476" y="277473"/>
            <a:ext cx="10870324" cy="46728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ДоОбучение</a:t>
            </a:r>
            <a:r>
              <a:rPr lang="en-US" sz="3200" dirty="0" smtClean="0"/>
              <a:t> (2)</a:t>
            </a:r>
            <a:r>
              <a:rPr lang="ru-RU" sz="3200" dirty="0" smtClean="0"/>
              <a:t>*</a:t>
            </a:r>
            <a:endParaRPr lang="ru-RU" sz="32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3476" y="803334"/>
            <a:ext cx="10870324" cy="4292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Что нужно:</a:t>
            </a:r>
          </a:p>
          <a:p>
            <a:r>
              <a:rPr lang="ru-RU" sz="2000" dirty="0" smtClean="0"/>
              <a:t>Библиотека </a:t>
            </a:r>
            <a:r>
              <a:rPr lang="en-US" sz="2000" dirty="0" err="1" smtClean="0"/>
              <a:t>unsloth</a:t>
            </a:r>
            <a:endParaRPr lang="ru-RU" sz="2000" dirty="0" smtClean="0"/>
          </a:p>
          <a:p>
            <a:r>
              <a:rPr lang="en-US" sz="2000" dirty="0" err="1" smtClean="0"/>
              <a:t>Colab</a:t>
            </a:r>
            <a:r>
              <a:rPr lang="en-US" sz="2000" dirty="0" smtClean="0"/>
              <a:t>**/GPU </a:t>
            </a:r>
            <a:r>
              <a:rPr lang="en-US" sz="2000" dirty="0" err="1" smtClean="0"/>
              <a:t>Nvidia</a:t>
            </a:r>
            <a:r>
              <a:rPr lang="en-US" sz="2000" dirty="0" smtClean="0"/>
              <a:t> </a:t>
            </a:r>
            <a:r>
              <a:rPr lang="ru-RU" sz="2000" dirty="0" smtClean="0"/>
              <a:t>с минимум 16</a:t>
            </a:r>
            <a:r>
              <a:rPr lang="en-US" sz="2000" dirty="0" smtClean="0"/>
              <a:t>Gb</a:t>
            </a:r>
            <a:endParaRPr lang="ru-RU" sz="2000" dirty="0" smtClean="0"/>
          </a:p>
          <a:p>
            <a:r>
              <a:rPr lang="ru-RU" sz="2000" dirty="0" smtClean="0"/>
              <a:t>Любая открытая модель (</a:t>
            </a:r>
            <a:r>
              <a:rPr lang="en-US" sz="2000" dirty="0" smtClean="0"/>
              <a:t>mistral</a:t>
            </a:r>
            <a:r>
              <a:rPr lang="ru-RU" sz="2000" dirty="0" smtClean="0"/>
              <a:t>/</a:t>
            </a:r>
            <a:r>
              <a:rPr lang="en-US" sz="2000" dirty="0" smtClean="0"/>
              <a:t>llama2-3/</a:t>
            </a:r>
            <a:r>
              <a:rPr lang="en-US" sz="2000" dirty="0" err="1" smtClean="0"/>
              <a:t>gemma</a:t>
            </a:r>
            <a:r>
              <a:rPr lang="en-US" sz="2000" dirty="0" smtClean="0"/>
              <a:t>/…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r>
              <a:rPr lang="ru-RU" sz="2000" dirty="0" smtClean="0"/>
              <a:t>Подготовленные данные для обучения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31088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2791</Words>
  <Application>Microsoft Office PowerPoint</Application>
  <PresentationFormat>Широкоэкранный</PresentationFormat>
  <Paragraphs>484</Paragraphs>
  <Slides>32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LLM2</vt:lpstr>
      <vt:lpstr>Top LLM</vt:lpstr>
      <vt:lpstr>Top бесплатных LLM</vt:lpstr>
      <vt:lpstr>Применения для консультантов</vt:lpstr>
      <vt:lpstr>Нормоконтроль</vt:lpstr>
      <vt:lpstr>Вопросы по документу RAG</vt:lpstr>
      <vt:lpstr>RAG</vt:lpstr>
      <vt:lpstr>ДоОбучение (1)</vt:lpstr>
      <vt:lpstr>ДоОбучение (2)*</vt:lpstr>
      <vt:lpstr>Экстракция информации из pdf</vt:lpstr>
      <vt:lpstr>Few-shot</vt:lpstr>
      <vt:lpstr>Создание разного контента</vt:lpstr>
      <vt:lpstr>Сбор требований</vt:lpstr>
      <vt:lpstr>Паттернизация (1)</vt:lpstr>
      <vt:lpstr>Паттернизация (2)</vt:lpstr>
      <vt:lpstr>Паттернизация (3)</vt:lpstr>
      <vt:lpstr>Продвинутые инструменты проектного управления</vt:lpstr>
      <vt:lpstr>Создание архитектуры приложений (1)</vt:lpstr>
      <vt:lpstr>Создание архитектуры приложений (2)</vt:lpstr>
      <vt:lpstr>Создание архитектуры приложений (3)</vt:lpstr>
      <vt:lpstr>Создание архитектуры приложений (4)</vt:lpstr>
      <vt:lpstr>Создание архитектуры приложений (5)</vt:lpstr>
      <vt:lpstr>Промпты</vt:lpstr>
      <vt:lpstr>Цепочка мыслей</vt:lpstr>
      <vt:lpstr>Цепочка ответов</vt:lpstr>
      <vt:lpstr>Типы промптов</vt:lpstr>
      <vt:lpstr>Служебные параметры</vt:lpstr>
      <vt:lpstr>Применения в науке</vt:lpstr>
      <vt:lpstr>Интересные промпты</vt:lpstr>
      <vt:lpstr>Продвинутые инструменты с Hugging Face</vt:lpstr>
      <vt:lpstr>Компоненты Langchain</vt:lpstr>
      <vt:lpstr>Продвинутые инструменты с LangChain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Унификация оценки трудоемкости работ</dc:title>
  <dc:creator>Ri Yuma</dc:creator>
  <cp:lastModifiedBy>Ri Yuma</cp:lastModifiedBy>
  <cp:revision>83</cp:revision>
  <dcterms:created xsi:type="dcterms:W3CDTF">2024-05-02T06:58:29Z</dcterms:created>
  <dcterms:modified xsi:type="dcterms:W3CDTF">2024-05-30T11:07:21Z</dcterms:modified>
</cp:coreProperties>
</file>