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10691800" cx="7559675"/>
  <p:notesSz cx="6858000" cy="9144000"/>
  <p:embeddedFontLst>
    <p:embeddedFont>
      <p:font typeface="Chiv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7">
          <p15:clr>
            <a:srgbClr val="A4A3A4"/>
          </p15:clr>
        </p15:guide>
        <p15:guide id="2" pos="2381">
          <p15:clr>
            <a:srgbClr val="A4A3A4"/>
          </p15:clr>
        </p15:guide>
        <p15:guide id="3" orient="horz" pos="850">
          <p15:clr>
            <a:srgbClr val="9AA0A6"/>
          </p15:clr>
        </p15:guide>
        <p15:guide id="4" orient="horz" pos="22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12" roundtripDataSignature="AMtx7mi9ZrzLBc22pPDrK7R0VFp6vqRn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7" orient="horz"/>
        <p:guide pos="2381"/>
        <p:guide pos="850" orient="horz"/>
        <p:guide pos="2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hivo-boldItalic.fntdata"/><Relationship Id="rId10" Type="http://schemas.openxmlformats.org/officeDocument/2006/relationships/font" Target="fonts/Chivo-italic.fntdata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hiv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Chiv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216150" y="685800"/>
            <a:ext cx="242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/>
          <p:nvPr>
            <p:ph idx="2" type="sldImg"/>
          </p:nvPr>
        </p:nvSpPr>
        <p:spPr>
          <a:xfrm>
            <a:off x="2216150" y="685800"/>
            <a:ext cx="242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566976" y="1749795"/>
            <a:ext cx="6425724" cy="37223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0"/>
              <a:buFont typeface="Calibri"/>
              <a:buNone/>
              <a:defRPr sz="49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944960" y="5615678"/>
            <a:ext cx="5669756" cy="2581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/>
            </a:lvl1pPr>
            <a:lvl2pPr lvl="1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/>
            </a:lvl2pPr>
            <a:lvl3pPr lvl="2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/>
            </a:lvl3pPr>
            <a:lvl4pPr lvl="3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4pPr>
            <a:lvl5pPr lvl="4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5pPr>
            <a:lvl6pPr lvl="5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6pPr>
            <a:lvl7pPr lvl="6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7pPr>
            <a:lvl8pPr lvl="7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8pPr>
            <a:lvl9pPr lvl="8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87909" y="2978019"/>
            <a:ext cx="6783857" cy="652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1694512" y="4284621"/>
            <a:ext cx="9060817" cy="1630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-1612846" y="2701814"/>
            <a:ext cx="9060817" cy="479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57694" y="925074"/>
            <a:ext cx="70443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37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257694" y="2395651"/>
            <a:ext cx="7044300" cy="7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5602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SzPts val="2315"/>
              <a:buChar char="•"/>
              <a:defRPr/>
            </a:lvl1pPr>
            <a:lvl2pPr indent="-354583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SzPts val="1984"/>
              <a:buChar char="•"/>
              <a:defRPr/>
            </a:lvl2pPr>
            <a:lvl3pPr indent="-333565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SzPts val="1653"/>
              <a:buChar char="•"/>
              <a:defRPr/>
            </a:lvl3pPr>
            <a:lvl4pPr indent="-323088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SzPts val="1488"/>
              <a:buChar char="•"/>
              <a:defRPr/>
            </a:lvl4pPr>
            <a:lvl5pPr indent="-323088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SzPts val="1488"/>
              <a:buChar char="•"/>
              <a:defRPr/>
            </a:lvl5pPr>
            <a:lvl6pPr indent="-323088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SzPts val="1488"/>
              <a:buChar char="•"/>
              <a:defRPr/>
            </a:lvl6pPr>
            <a:lvl7pPr indent="-323088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SzPts val="1488"/>
              <a:buChar char="•"/>
              <a:defRPr/>
            </a:lvl7pPr>
            <a:lvl8pPr indent="-323088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SzPts val="1488"/>
              <a:buChar char="•"/>
              <a:defRPr/>
            </a:lvl8pPr>
            <a:lvl9pPr indent="-323088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SzPts val="1488"/>
              <a:buChar char="•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7004487" y="9693435"/>
            <a:ext cx="4536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515791" y="2665532"/>
            <a:ext cx="6520220" cy="4447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0"/>
              <a:buFont typeface="Calibri"/>
              <a:buNone/>
              <a:defRPr sz="49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515791" y="7155103"/>
            <a:ext cx="6520220" cy="2338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653"/>
              <a:buNone/>
              <a:defRPr sz="1653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488"/>
              <a:buNone/>
              <a:defRPr sz="1488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519728" y="2846200"/>
            <a:ext cx="3212862" cy="678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3827085" y="2846200"/>
            <a:ext cx="3212862" cy="678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520712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520713" y="2620980"/>
            <a:ext cx="3198096" cy="12845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b="1" sz="1984"/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b="1" sz="1653"/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b="1" sz="1488"/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20713" y="3905482"/>
            <a:ext cx="3198096" cy="574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3827086" y="2620980"/>
            <a:ext cx="3213847" cy="12845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b="1" sz="1984"/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b="1" sz="1653"/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b="1" sz="1488"/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3827086" y="3905482"/>
            <a:ext cx="3213847" cy="574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Calibri"/>
              <a:buNone/>
              <a:defRPr sz="264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557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5"/>
              <a:buChar char="•"/>
              <a:defRPr sz="2645"/>
            </a:lvl1pPr>
            <a:lvl2pPr indent="-375602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315"/>
              <a:buChar char="•"/>
              <a:defRPr sz="2315"/>
            </a:lvl2pPr>
            <a:lvl3pPr indent="-354583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Char char="•"/>
              <a:defRPr sz="1984"/>
            </a:lvl3pPr>
            <a:lvl4pPr indent="-333565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4pPr>
            <a:lvl5pPr indent="-333565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5pPr>
            <a:lvl6pPr indent="-333565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6pPr>
            <a:lvl7pPr indent="-333565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7pPr>
            <a:lvl8pPr indent="-333565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8pPr>
            <a:lvl9pPr indent="-333565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Calibri"/>
              <a:buNone/>
              <a:defRPr sz="264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37"/>
              <a:buFont typeface="Calibri"/>
              <a:buNone/>
              <a:defRPr b="0" i="0" sz="363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5602" lvl="0" marL="45720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315"/>
              <a:buFont typeface="Arial"/>
              <a:buChar char="•"/>
              <a:defRPr b="0" i="0" sz="23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4583" lvl="1" marL="914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3565" lvl="2" marL="1371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Char char="•"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088" lvl="3" marL="1828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088" lvl="4" marL="22860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088" lvl="5" marL="27432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088" lvl="6" marL="3200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088" lvl="7" marL="3657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088" lvl="8" marL="4114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3369459" y="8110902"/>
            <a:ext cx="374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rPr>
              <a:t>Abastos y Carniceria Sucre C.A, 2012 - 2016</a:t>
            </a:r>
            <a:endParaRPr b="0" i="0" sz="1100" u="none" cap="none" strike="noStrike">
              <a:solidFill>
                <a:srgbClr val="565757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0" y="11951"/>
            <a:ext cx="7559700" cy="2527500"/>
          </a:xfrm>
          <a:prstGeom prst="rect">
            <a:avLst/>
          </a:prstGeom>
          <a:solidFill>
            <a:srgbClr val="3D26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84F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0"/>
            <a:ext cx="1485475" cy="14899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 rot="5400000">
            <a:off x="-2627325" y="4706474"/>
            <a:ext cx="8628900" cy="2686200"/>
          </a:xfrm>
          <a:prstGeom prst="rect">
            <a:avLst/>
          </a:prstGeom>
          <a:solidFill>
            <a:srgbClr val="6640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84F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372844" y="311231"/>
            <a:ext cx="4299000" cy="14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RINA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VELASQUEZ</a:t>
            </a:r>
            <a:endParaRPr b="1" i="0" sz="4000" u="none" cap="none" strike="noStrike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366071" y="1655800"/>
            <a:ext cx="35922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pt-BR" sz="1400" u="none" cap="none" strike="noStrike">
                <a:solidFill>
                  <a:srgbClr val="E84F30"/>
                </a:solidFill>
                <a:latin typeface="Chivo"/>
                <a:ea typeface="Chivo"/>
                <a:cs typeface="Chivo"/>
                <a:sym typeface="Chivo"/>
              </a:rPr>
              <a:t>Desenvolvedora FRONTEND  júnior</a:t>
            </a:r>
            <a:endParaRPr b="1" i="1" sz="1400" u="none" cap="none" strike="noStrike">
              <a:solidFill>
                <a:srgbClr val="E84F30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44025" y="1831288"/>
            <a:ext cx="268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VENEZUELANA, 42 anos</a:t>
            </a:r>
            <a:endParaRPr b="1" i="0" sz="1200" u="none" cap="none" strike="noStrike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Solteira</a:t>
            </a:r>
            <a:endParaRPr b="1" i="0" sz="1200" u="none" cap="none" strike="noStrike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grpSp>
        <p:nvGrpSpPr>
          <p:cNvPr id="95" name="Google Shape;95;p1"/>
          <p:cNvGrpSpPr/>
          <p:nvPr/>
        </p:nvGrpSpPr>
        <p:grpSpPr>
          <a:xfrm>
            <a:off x="518417" y="2654128"/>
            <a:ext cx="2420071" cy="1997584"/>
            <a:chOff x="519329" y="2654128"/>
            <a:chExt cx="2271300" cy="1997584"/>
          </a:xfrm>
        </p:grpSpPr>
        <p:sp>
          <p:nvSpPr>
            <p:cNvPr id="96" name="Google Shape;96;p1"/>
            <p:cNvSpPr txBox="1"/>
            <p:nvPr/>
          </p:nvSpPr>
          <p:spPr>
            <a:xfrm>
              <a:off x="519329" y="2654128"/>
              <a:ext cx="2271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chemeClr val="lt1"/>
                  </a:solidFill>
                  <a:latin typeface="Chivo"/>
                  <a:ea typeface="Chivo"/>
                  <a:cs typeface="Chivo"/>
                  <a:sym typeface="Chivo"/>
                </a:rPr>
                <a:t>SOBRE MIM</a:t>
              </a:r>
              <a:endParaRPr b="1" i="0" sz="1200" u="none" cap="none" strike="noStrik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519329" y="2928194"/>
              <a:ext cx="2271300" cy="1723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chemeClr val="lt1"/>
                  </a:solidFill>
                  <a:latin typeface="Chivo"/>
                  <a:ea typeface="Chivo"/>
                  <a:cs typeface="Chivo"/>
                  <a:sym typeface="Chivo"/>
                </a:rPr>
                <a:t>Sou administradora, disfruto muito de trabalhar en equipe, </a:t>
              </a:r>
              <a:endParaRPr b="0" i="0" sz="1000" u="none" cap="none" strike="noStrik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000" u="none" cap="none" strike="noStrike">
                  <a:solidFill>
                    <a:schemeClr val="lt1"/>
                  </a:solidFill>
                  <a:latin typeface="Chivo"/>
                  <a:ea typeface="Chivo"/>
                  <a:cs typeface="Chivo"/>
                  <a:sym typeface="Chivo"/>
                </a:rPr>
                <a:t>ao mesmo tempo, demonstrar minhas atitudes tales como: responsabilidade, constância, ética, integridade y companheirismo. Qualidades, acredito que são importante para alcançar uma posição em na área desenvolvimento Front-End. </a:t>
              </a:r>
              <a:endParaRPr b="0" i="0" sz="1000" u="none" cap="none" strike="noStrik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98" name="Google Shape;98;p1"/>
          <p:cNvGrpSpPr/>
          <p:nvPr/>
        </p:nvGrpSpPr>
        <p:grpSpPr>
          <a:xfrm>
            <a:off x="483864" y="4943933"/>
            <a:ext cx="2461291" cy="762630"/>
            <a:chOff x="486905" y="3279028"/>
            <a:chExt cx="2309988" cy="762630"/>
          </a:xfrm>
        </p:grpSpPr>
        <p:sp>
          <p:nvSpPr>
            <p:cNvPr id="99" name="Google Shape;99;p1"/>
            <p:cNvSpPr txBox="1"/>
            <p:nvPr/>
          </p:nvSpPr>
          <p:spPr>
            <a:xfrm>
              <a:off x="486905" y="3279028"/>
              <a:ext cx="2271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chemeClr val="lt1"/>
                  </a:solidFill>
                  <a:latin typeface="Chivo"/>
                  <a:ea typeface="Chivo"/>
                  <a:cs typeface="Chivo"/>
                  <a:sym typeface="Chivo"/>
                </a:rPr>
                <a:t>ENDEREÇO</a:t>
              </a:r>
              <a:endParaRPr b="1" i="0" sz="1200" u="none" cap="none" strike="noStrik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100" name="Google Shape;100;p1"/>
            <p:cNvSpPr txBox="1"/>
            <p:nvPr/>
          </p:nvSpPr>
          <p:spPr>
            <a:xfrm>
              <a:off x="525593" y="3549058"/>
              <a:ext cx="2271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pt-BR" sz="1000" u="none" cap="none" strike="noStrike">
                  <a:solidFill>
                    <a:schemeClr val="lt1"/>
                  </a:solidFill>
                  <a:latin typeface="Chivo"/>
                  <a:ea typeface="Chivo"/>
                  <a:cs typeface="Chivo"/>
                  <a:sym typeface="Chivo"/>
                </a:rPr>
                <a:t>Rua Apial, 186</a:t>
              </a:r>
              <a:endParaRPr b="0" i="0" sz="1000" u="none" cap="none" strike="noStrik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pt-BR" sz="1000" u="none" cap="none" strike="noStrike">
                  <a:solidFill>
                    <a:schemeClr val="lt1"/>
                  </a:solidFill>
                  <a:latin typeface="Chivo"/>
                  <a:ea typeface="Chivo"/>
                  <a:cs typeface="Chivo"/>
                  <a:sym typeface="Chivo"/>
                </a:rPr>
                <a:t>Manaus/AM</a:t>
              </a:r>
              <a:endParaRPr b="0" i="0" sz="1000" u="none" cap="none" strike="noStrik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101" name="Google Shape;101;p1"/>
          <p:cNvGrpSpPr/>
          <p:nvPr/>
        </p:nvGrpSpPr>
        <p:grpSpPr>
          <a:xfrm>
            <a:off x="477089" y="5986176"/>
            <a:ext cx="2426845" cy="2146147"/>
            <a:chOff x="462277" y="3182028"/>
            <a:chExt cx="2277657" cy="2146147"/>
          </a:xfrm>
        </p:grpSpPr>
        <p:sp>
          <p:nvSpPr>
            <p:cNvPr id="102" name="Google Shape;102;p1"/>
            <p:cNvSpPr txBox="1"/>
            <p:nvPr/>
          </p:nvSpPr>
          <p:spPr>
            <a:xfrm>
              <a:off x="468634" y="3182028"/>
              <a:ext cx="2271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chemeClr val="lt1"/>
                  </a:solidFill>
                  <a:latin typeface="Chivo"/>
                  <a:ea typeface="Chivo"/>
                  <a:cs typeface="Chivo"/>
                  <a:sym typeface="Chivo"/>
                </a:rPr>
                <a:t>HABILIDADES</a:t>
              </a:r>
              <a:endParaRPr b="1" i="0" sz="1200" u="none" cap="none" strike="noStrik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103" name="Google Shape;103;p1"/>
            <p:cNvSpPr txBox="1"/>
            <p:nvPr/>
          </p:nvSpPr>
          <p:spPr>
            <a:xfrm>
              <a:off x="462277" y="3450768"/>
              <a:ext cx="2271300" cy="1877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153499" lvl="0" marL="179999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hivo"/>
                <a:buChar char="●"/>
              </a:pPr>
              <a:r>
                <a:rPr b="0" i="0" lang="pt-BR" sz="1000" u="none" cap="none" strike="noStrike">
                  <a:solidFill>
                    <a:schemeClr val="lt1"/>
                  </a:solidFill>
                  <a:latin typeface="Chivo"/>
                  <a:ea typeface="Chivo"/>
                  <a:cs typeface="Chivo"/>
                  <a:sym typeface="Chivo"/>
                </a:rPr>
                <a:t>Marketing</a:t>
              </a:r>
              <a:endParaRPr/>
            </a:p>
            <a:p>
              <a:pPr indent="-153499" lvl="0" marL="179999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hivo"/>
                <a:buChar char="●"/>
              </a:pPr>
              <a:r>
                <a:rPr b="0" i="0" lang="pt-BR" sz="1000" u="none" cap="none" strike="noStrike">
                  <a:solidFill>
                    <a:schemeClr val="lt1"/>
                  </a:solidFill>
                  <a:latin typeface="Chivo"/>
                  <a:ea typeface="Chivo"/>
                  <a:cs typeface="Chivo"/>
                  <a:sym typeface="Chivo"/>
                </a:rPr>
                <a:t>Design Gráfico</a:t>
              </a:r>
              <a:endParaRPr b="0" i="0" sz="1000" u="none" cap="none" strike="noStrik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indent="-153499" lvl="0" marL="179999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hivo"/>
                <a:buChar char="●"/>
              </a:pPr>
              <a:r>
                <a:rPr b="0" i="0" lang="pt-BR" sz="1000" u="none" cap="none" strike="noStrike">
                  <a:solidFill>
                    <a:schemeClr val="lt1"/>
                  </a:solidFill>
                  <a:latin typeface="Chivo"/>
                  <a:ea typeface="Chivo"/>
                  <a:cs typeface="Chivo"/>
                  <a:sym typeface="Chivo"/>
                </a:rPr>
                <a:t>Versionamento de Código - Git</a:t>
              </a:r>
              <a:endParaRPr b="0" i="0" sz="1000" u="none" cap="none" strike="noStrik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indent="-153499" lvl="0" marL="179999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hivo"/>
                <a:buChar char="●"/>
              </a:pPr>
              <a:r>
                <a:rPr b="0" i="0" lang="pt-BR" sz="1000" u="none" cap="none" strike="noStrike">
                  <a:solidFill>
                    <a:schemeClr val="lt1"/>
                  </a:solidFill>
                  <a:latin typeface="Chivo"/>
                  <a:ea typeface="Chivo"/>
                  <a:cs typeface="Chivo"/>
                  <a:sym typeface="Chivo"/>
                </a:rPr>
                <a:t>HTML 5</a:t>
              </a:r>
              <a:endParaRPr b="0" i="0" sz="1000" u="none" cap="none" strike="noStrik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indent="-153499" lvl="0" marL="179999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hivo"/>
                <a:buChar char="●"/>
              </a:pPr>
              <a:r>
                <a:rPr b="0" i="0" lang="pt-BR" sz="1000" u="none" cap="none" strike="noStrike">
                  <a:solidFill>
                    <a:schemeClr val="lt1"/>
                  </a:solidFill>
                  <a:latin typeface="Chivo"/>
                  <a:ea typeface="Chivo"/>
                  <a:cs typeface="Chivo"/>
                  <a:sym typeface="Chivo"/>
                </a:rPr>
                <a:t>CSS 3 (Bootstrap)</a:t>
              </a:r>
              <a:endParaRPr b="0" i="0" sz="1000" u="none" cap="none" strike="noStrik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indent="-153499" lvl="0" marL="179999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hivo"/>
                <a:buChar char="●"/>
              </a:pPr>
              <a:r>
                <a:rPr b="0" i="0" lang="pt-BR" sz="1000" u="none" cap="none" strike="noStrike">
                  <a:solidFill>
                    <a:schemeClr val="lt1"/>
                  </a:solidFill>
                  <a:latin typeface="Chivo"/>
                  <a:ea typeface="Chivo"/>
                  <a:cs typeface="Chivo"/>
                  <a:sym typeface="Chivo"/>
                </a:rPr>
                <a:t>JavaScript</a:t>
              </a:r>
              <a:endParaRPr b="0" i="0" sz="1000" u="none" cap="none" strike="noStrik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indent="-153499" lvl="0" marL="179999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hivo"/>
                <a:buChar char="●"/>
              </a:pPr>
              <a:r>
                <a:rPr b="0" i="0" lang="pt-BR" sz="1000" u="none" cap="none" strike="noStrike">
                  <a:solidFill>
                    <a:schemeClr val="lt1"/>
                  </a:solidFill>
                  <a:latin typeface="Chivo"/>
                  <a:ea typeface="Chivo"/>
                  <a:cs typeface="Chivo"/>
                  <a:sym typeface="Chivo"/>
                </a:rPr>
                <a:t>Lógica de Programação</a:t>
              </a:r>
              <a:endParaRPr b="0" i="0" sz="1000" u="none" cap="none" strike="noStrik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indent="-153499" lvl="0" marL="179999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hivo"/>
                <a:buChar char="●"/>
              </a:pPr>
              <a:r>
                <a:rPr b="0" i="0" lang="pt-BR" sz="1000" u="none" cap="none" strike="noStrike">
                  <a:solidFill>
                    <a:schemeClr val="lt1"/>
                  </a:solidFill>
                  <a:latin typeface="Chivo"/>
                  <a:ea typeface="Chivo"/>
                  <a:cs typeface="Chivo"/>
                  <a:sym typeface="Chivo"/>
                </a:rPr>
                <a:t>API REST</a:t>
              </a:r>
              <a:endParaRPr b="0" i="0" sz="1000" u="none" cap="none" strike="noStrik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indent="-153499" lvl="0" marL="179999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hivo"/>
                <a:buChar char="●"/>
              </a:pPr>
              <a:r>
                <a:rPr b="0" i="0" lang="pt-BR" sz="1000" u="none" cap="none" strike="noStrike">
                  <a:solidFill>
                    <a:schemeClr val="lt1"/>
                  </a:solidFill>
                  <a:latin typeface="Chivo"/>
                  <a:ea typeface="Chivo"/>
                  <a:cs typeface="Chivo"/>
                  <a:sym typeface="Chivo"/>
                </a:rPr>
                <a:t>Typescript</a:t>
              </a:r>
              <a:endParaRPr b="0" i="0" sz="1000" u="none" cap="none" strike="noStrik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indent="-153499" lvl="0" marL="179999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hivo"/>
                <a:buChar char="●"/>
              </a:pPr>
              <a:r>
                <a:rPr b="0" i="0" lang="pt-BR" sz="1000" u="none" cap="none" strike="noStrike">
                  <a:solidFill>
                    <a:schemeClr val="lt1"/>
                  </a:solidFill>
                  <a:latin typeface="Chivo"/>
                  <a:ea typeface="Chivo"/>
                  <a:cs typeface="Chivo"/>
                  <a:sym typeface="Chivo"/>
                </a:rPr>
                <a:t>Gerenciamento de projetos</a:t>
              </a:r>
              <a:endParaRPr/>
            </a:p>
            <a:p>
              <a:pPr indent="0" lvl="0" marL="265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104" name="Google Shape;104;p1"/>
          <p:cNvGrpSpPr/>
          <p:nvPr/>
        </p:nvGrpSpPr>
        <p:grpSpPr>
          <a:xfrm>
            <a:off x="533330" y="8191791"/>
            <a:ext cx="2420070" cy="1181189"/>
            <a:chOff x="533325" y="2612500"/>
            <a:chExt cx="2271300" cy="1181189"/>
          </a:xfrm>
        </p:grpSpPr>
        <p:sp>
          <p:nvSpPr>
            <p:cNvPr id="105" name="Google Shape;105;p1"/>
            <p:cNvSpPr txBox="1"/>
            <p:nvPr/>
          </p:nvSpPr>
          <p:spPr>
            <a:xfrm>
              <a:off x="533325" y="2612500"/>
              <a:ext cx="2271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chemeClr val="lt1"/>
                  </a:solidFill>
                  <a:latin typeface="Chivo"/>
                  <a:ea typeface="Chivo"/>
                  <a:cs typeface="Chivo"/>
                  <a:sym typeface="Chivo"/>
                </a:rPr>
                <a:t>IDIOMAS</a:t>
              </a:r>
              <a:endParaRPr b="1" i="0" sz="1200" u="none" cap="none" strike="noStrik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533325" y="2993500"/>
              <a:ext cx="2271300" cy="8001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153499" lvl="0" marL="179999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hivo"/>
                <a:buChar char="●"/>
              </a:pPr>
              <a:r>
                <a:rPr b="0" i="0" lang="pt-BR" sz="1000" u="none" cap="none" strike="noStrike">
                  <a:solidFill>
                    <a:schemeClr val="lt1"/>
                  </a:solidFill>
                  <a:latin typeface="Chivo"/>
                  <a:ea typeface="Chivo"/>
                  <a:cs typeface="Chivo"/>
                  <a:sym typeface="Chivo"/>
                </a:rPr>
                <a:t>Português (intermédio)</a:t>
              </a:r>
              <a:endParaRPr b="0" i="0" sz="1000" u="none" cap="none" strike="noStrik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indent="-153499" lvl="0" marL="179999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hivo"/>
                <a:buChar char="●"/>
              </a:pPr>
              <a:r>
                <a:rPr b="0" i="0" lang="pt-BR" sz="1000" u="none" cap="none" strike="noStrike">
                  <a:solidFill>
                    <a:schemeClr val="lt1"/>
                  </a:solidFill>
                  <a:latin typeface="Chivo"/>
                  <a:ea typeface="Chivo"/>
                  <a:cs typeface="Chivo"/>
                  <a:sym typeface="Chivo"/>
                </a:rPr>
                <a:t>Inglês (Básico)</a:t>
              </a:r>
              <a:endParaRPr b="0" i="0" sz="1000" u="none" cap="none" strike="noStrik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indent="-153499" lvl="0" marL="179999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hivo"/>
                <a:buChar char="●"/>
              </a:pPr>
              <a:r>
                <a:rPr b="0" i="0" lang="pt-BR" sz="1000" u="none" cap="none" strike="noStrike">
                  <a:solidFill>
                    <a:schemeClr val="lt1"/>
                  </a:solidFill>
                  <a:latin typeface="Chivo"/>
                  <a:ea typeface="Chivo"/>
                  <a:cs typeface="Chivo"/>
                  <a:sym typeface="Chivo"/>
                </a:rPr>
                <a:t>Espanhol (Nativo)</a:t>
              </a:r>
              <a:endParaRPr b="0" i="0" sz="1000" u="none" cap="none" strike="noStrik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endParaRPr>
            </a:p>
            <a:p>
              <a:pPr indent="-89999" lvl="0" marL="179999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hivo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107" name="Google Shape;107;p1"/>
          <p:cNvGrpSpPr/>
          <p:nvPr/>
        </p:nvGrpSpPr>
        <p:grpSpPr>
          <a:xfrm>
            <a:off x="3369459" y="2797375"/>
            <a:ext cx="3749573" cy="1206018"/>
            <a:chOff x="3369459" y="3102175"/>
            <a:chExt cx="3749573" cy="1206018"/>
          </a:xfrm>
        </p:grpSpPr>
        <p:sp>
          <p:nvSpPr>
            <p:cNvPr id="108" name="Google Shape;108;p1"/>
            <p:cNvSpPr/>
            <p:nvPr/>
          </p:nvSpPr>
          <p:spPr>
            <a:xfrm>
              <a:off x="3369461" y="3102175"/>
              <a:ext cx="3742800" cy="400200"/>
            </a:xfrm>
            <a:prstGeom prst="rect">
              <a:avLst/>
            </a:prstGeom>
            <a:solidFill>
              <a:srgbClr val="3D2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chemeClr val="lt1"/>
                  </a:solidFill>
                  <a:latin typeface="Chivo"/>
                  <a:ea typeface="Chivo"/>
                  <a:cs typeface="Chivo"/>
                  <a:sym typeface="Chivo"/>
                </a:rPr>
                <a:t>FORMAÇÃO UNIVERSITÁRIA</a:t>
              </a:r>
              <a:endParaRPr b="1" i="0" sz="1200" u="none" cap="none" strike="noStrik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109" name="Google Shape;109;p1"/>
            <p:cNvSpPr txBox="1"/>
            <p:nvPr/>
          </p:nvSpPr>
          <p:spPr>
            <a:xfrm>
              <a:off x="3369459" y="3502375"/>
              <a:ext cx="3742800" cy="346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1" lang="pt-BR" sz="1050" u="none" cap="none" strike="noStrike">
                  <a:solidFill>
                    <a:srgbClr val="565757"/>
                  </a:solidFill>
                  <a:latin typeface="Chivo"/>
                  <a:ea typeface="Chivo"/>
                  <a:cs typeface="Chivo"/>
                  <a:sym typeface="Chivo"/>
                </a:rPr>
                <a:t>Universidade Nacional Experimental “Simón Rodríguez”</a:t>
              </a:r>
              <a:endParaRPr b="1" i="1" sz="11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110" name="Google Shape;110;p1"/>
            <p:cNvSpPr txBox="1"/>
            <p:nvPr/>
          </p:nvSpPr>
          <p:spPr>
            <a:xfrm>
              <a:off x="3369459" y="3691302"/>
              <a:ext cx="3742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pt-BR" sz="1100" u="none" cap="none" strike="noStrike">
                  <a:solidFill>
                    <a:srgbClr val="565757"/>
                  </a:solidFill>
                  <a:latin typeface="Chivo"/>
                  <a:ea typeface="Chivo"/>
                  <a:cs typeface="Chivo"/>
                  <a:sym typeface="Chivo"/>
                </a:rPr>
                <a:t>Licenciada Administração, 2008</a:t>
              </a:r>
              <a:endParaRPr b="0" i="0" sz="11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111" name="Google Shape;111;p1"/>
            <p:cNvSpPr txBox="1"/>
            <p:nvPr/>
          </p:nvSpPr>
          <p:spPr>
            <a:xfrm>
              <a:off x="3376232" y="3969493"/>
              <a:ext cx="3742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sp>
        <p:nvSpPr>
          <p:cNvPr id="112" name="Google Shape;112;p1"/>
          <p:cNvSpPr/>
          <p:nvPr/>
        </p:nvSpPr>
        <p:spPr>
          <a:xfrm>
            <a:off x="3369461" y="7521775"/>
            <a:ext cx="3742800" cy="400200"/>
          </a:xfrm>
          <a:prstGeom prst="rect">
            <a:avLst/>
          </a:prstGeom>
          <a:solidFill>
            <a:srgbClr val="3D26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EXPERIÊNCIA DE TRABALHO</a:t>
            </a:r>
            <a:endParaRPr b="1" i="0" sz="1200" u="none" cap="none" strike="noStrike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3369459" y="7928414"/>
            <a:ext cx="374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pt-BR" sz="11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rPr>
              <a:t>Assitente Administrativo</a:t>
            </a:r>
            <a:endParaRPr b="1" i="1" sz="1100" u="none" cap="none" strike="noStrike">
              <a:solidFill>
                <a:srgbClr val="565757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3483519" y="8389093"/>
            <a:ext cx="3742800" cy="2031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8750" lvl="0" marL="17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757"/>
              </a:buClr>
              <a:buSzPts val="1000"/>
              <a:buFont typeface="Chivo"/>
              <a:buChar char="●"/>
            </a:pPr>
            <a:r>
              <a:rPr b="0" i="0" lang="pt-BR" sz="10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rPr>
              <a:t>Procedimentos na Prefeitura - Banco - Imposto</a:t>
            </a:r>
            <a:endParaRPr/>
          </a:p>
          <a:p>
            <a:pPr indent="-158750" lvl="0" marL="17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757"/>
              </a:buClr>
              <a:buSzPts val="1000"/>
              <a:buFont typeface="Chivo"/>
              <a:buChar char="●"/>
            </a:pPr>
            <a:r>
              <a:rPr b="0" i="0" lang="pt-BR" sz="10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rPr>
              <a:t>Tributario. - Transcrição de dados contábeis -</a:t>
            </a:r>
            <a:endParaRPr/>
          </a:p>
          <a:p>
            <a:pPr indent="-158750" lvl="0" marL="17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757"/>
              </a:buClr>
              <a:buSzPts val="1000"/>
              <a:buFont typeface="Chivo"/>
              <a:buChar char="●"/>
            </a:pPr>
            <a:r>
              <a:rPr b="0" i="0" lang="pt-BR" sz="10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rPr>
              <a:t>Livro de bebidas alcoólicas - Análise inicial -</a:t>
            </a:r>
            <a:endParaRPr/>
          </a:p>
          <a:p>
            <a:pPr indent="-158750" lvl="0" marL="17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757"/>
              </a:buClr>
              <a:buSzPts val="1000"/>
              <a:buFont typeface="Chivo"/>
              <a:buChar char="●"/>
            </a:pPr>
            <a:r>
              <a:rPr b="0" i="0" lang="pt-BR" sz="10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rPr>
              <a:t>Elaboração de cheques - Arquivo de documentos</a:t>
            </a:r>
            <a:endParaRPr/>
          </a:p>
          <a:p>
            <a:pPr indent="-158750" lvl="0" marL="17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757"/>
              </a:buClr>
              <a:buSzPts val="1000"/>
              <a:buFont typeface="Chivo"/>
              <a:buChar char="●"/>
            </a:pPr>
            <a:r>
              <a:rPr b="0" i="0" lang="pt-BR" sz="10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rPr>
              <a:t>contábeis / administrativos - Preparação e</a:t>
            </a:r>
            <a:endParaRPr/>
          </a:p>
          <a:p>
            <a:pPr indent="-158750" lvl="0" marL="17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757"/>
              </a:buClr>
              <a:buSzPts val="1000"/>
              <a:buFont typeface="Chivo"/>
              <a:buChar char="●"/>
            </a:pPr>
            <a:r>
              <a:rPr b="0" i="0" lang="pt-BR" sz="10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rPr>
              <a:t>pagamento de declaração de imposto -</a:t>
            </a:r>
            <a:endParaRPr/>
          </a:p>
          <a:p>
            <a:pPr indent="-158750" lvl="0" marL="17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757"/>
              </a:buClr>
              <a:buSzPts val="1000"/>
              <a:buFont typeface="Chivo"/>
              <a:buChar char="●"/>
            </a:pPr>
            <a:r>
              <a:rPr b="0" i="0" lang="pt-BR" sz="10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rPr>
              <a:t>Conciliação bancária - Preparação de fatura -</a:t>
            </a:r>
            <a:endParaRPr/>
          </a:p>
          <a:p>
            <a:pPr indent="-158750" lvl="0" marL="17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757"/>
              </a:buClr>
              <a:buSzPts val="1000"/>
              <a:buFont typeface="Chivo"/>
              <a:buChar char="●"/>
            </a:pPr>
            <a:r>
              <a:rPr b="0" i="0" lang="pt-BR" sz="10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rPr>
              <a:t>Pedidos de compra - Orçamento - Lidar com</a:t>
            </a:r>
            <a:endParaRPr/>
          </a:p>
          <a:p>
            <a:pPr indent="-158750" lvl="0" marL="17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757"/>
              </a:buClr>
              <a:buSzPts val="1000"/>
              <a:buFont typeface="Chivo"/>
              <a:buChar char="●"/>
            </a:pPr>
            <a:r>
              <a:rPr b="0" i="0" lang="pt-BR" sz="10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rPr>
              <a:t>fornecedores - Analista de estoque -</a:t>
            </a:r>
            <a:endParaRPr/>
          </a:p>
          <a:p>
            <a:pPr indent="-158750" lvl="0" marL="17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757"/>
              </a:buClr>
              <a:buSzPts val="1000"/>
              <a:buFont typeface="Chivo"/>
              <a:buChar char="●"/>
            </a:pPr>
            <a:r>
              <a:rPr b="0" i="0" lang="pt-BR" sz="10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rPr>
              <a:t>Apresentação de informações mensais ao chefe</a:t>
            </a:r>
            <a:endParaRPr/>
          </a:p>
          <a:p>
            <a:pPr indent="-158750" lvl="0" marL="17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757"/>
              </a:buClr>
              <a:buSzPts val="1000"/>
              <a:buFont typeface="Chivo"/>
              <a:buChar char="●"/>
            </a:pPr>
            <a:r>
              <a:rPr b="0" i="0" lang="pt-BR" sz="10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rPr>
              <a:t>imediato - Suporte ao contador - Auxílio à gestão</a:t>
            </a:r>
            <a:endParaRPr/>
          </a:p>
          <a:p>
            <a:pPr indent="-158750" lvl="0" marL="17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757"/>
              </a:buClr>
              <a:buSzPts val="1000"/>
              <a:buFont typeface="Chivo"/>
              <a:buChar char="●"/>
            </a:pPr>
            <a:r>
              <a:rPr b="0" i="0" lang="pt-BR" sz="10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rPr>
              <a:t>- Outros atribuídos pelo chefe imediato</a:t>
            </a:r>
            <a:endParaRPr b="0" i="0" sz="1000" u="none" cap="none" strike="noStrike">
              <a:solidFill>
                <a:srgbClr val="565757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3385415" y="4234074"/>
            <a:ext cx="374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rPr>
              <a:t>Tecnólogo Administração Tributaria, 2005</a:t>
            </a:r>
            <a:endParaRPr b="0" i="0" sz="1100" u="none" cap="none" strike="noStrike">
              <a:solidFill>
                <a:srgbClr val="565757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565757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3366071" y="3857667"/>
            <a:ext cx="3742800" cy="5231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 sz="11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rPr>
              <a:t>Instituto Universitário de Tecnologia Industrial “Rodolfo Loero Arismendí”</a:t>
            </a:r>
            <a:endParaRPr b="1" i="1" sz="1100" u="none" cap="none" strike="noStrike">
              <a:solidFill>
                <a:srgbClr val="565757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grpSp>
        <p:nvGrpSpPr>
          <p:cNvPr id="117" name="Google Shape;117;p1"/>
          <p:cNvGrpSpPr/>
          <p:nvPr/>
        </p:nvGrpSpPr>
        <p:grpSpPr>
          <a:xfrm>
            <a:off x="3366071" y="4999150"/>
            <a:ext cx="3749573" cy="1206018"/>
            <a:chOff x="3369459" y="3102175"/>
            <a:chExt cx="3749573" cy="1206018"/>
          </a:xfrm>
        </p:grpSpPr>
        <p:sp>
          <p:nvSpPr>
            <p:cNvPr id="118" name="Google Shape;118;p1"/>
            <p:cNvSpPr/>
            <p:nvPr/>
          </p:nvSpPr>
          <p:spPr>
            <a:xfrm>
              <a:off x="3369461" y="3102175"/>
              <a:ext cx="3742800" cy="400200"/>
            </a:xfrm>
            <a:prstGeom prst="rect">
              <a:avLst/>
            </a:prstGeom>
            <a:solidFill>
              <a:srgbClr val="3D26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chemeClr val="lt1"/>
                  </a:solidFill>
                  <a:latin typeface="Chivo"/>
                  <a:ea typeface="Chivo"/>
                  <a:cs typeface="Chivo"/>
                  <a:sym typeface="Chivo"/>
                </a:rPr>
                <a:t>CURSOS</a:t>
              </a:r>
              <a:endParaRPr b="1" i="0" sz="1200" u="none" cap="none" strike="noStrik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119" name="Google Shape;119;p1"/>
            <p:cNvSpPr txBox="1"/>
            <p:nvPr/>
          </p:nvSpPr>
          <p:spPr>
            <a:xfrm>
              <a:off x="3376232" y="3489564"/>
              <a:ext cx="3742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1" lang="pt-BR" sz="1100" u="none" cap="none" strike="noStrike">
                  <a:solidFill>
                    <a:srgbClr val="565757"/>
                  </a:solidFill>
                  <a:latin typeface="Chivo"/>
                  <a:ea typeface="Chivo"/>
                  <a:cs typeface="Chivo"/>
                  <a:sym typeface="Chivo"/>
                </a:rPr>
                <a:t>Toti Diversidade</a:t>
              </a:r>
              <a:endParaRPr b="1" i="1" sz="11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120" name="Google Shape;120;p1"/>
            <p:cNvSpPr txBox="1"/>
            <p:nvPr/>
          </p:nvSpPr>
          <p:spPr>
            <a:xfrm>
              <a:off x="3369459" y="3691302"/>
              <a:ext cx="3742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pt-BR" sz="1100" u="none" cap="none" strike="noStrike">
                  <a:solidFill>
                    <a:srgbClr val="565757"/>
                  </a:solidFill>
                  <a:latin typeface="Chivo"/>
                  <a:ea typeface="Chivo"/>
                  <a:cs typeface="Chivo"/>
                  <a:sym typeface="Chivo"/>
                </a:rPr>
                <a:t>Desenvolvedora FrontEnd (190hr), 2021</a:t>
              </a:r>
              <a:endParaRPr b="0" i="0" sz="11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121" name="Google Shape;121;p1"/>
            <p:cNvSpPr txBox="1"/>
            <p:nvPr/>
          </p:nvSpPr>
          <p:spPr>
            <a:xfrm>
              <a:off x="3376232" y="3969493"/>
              <a:ext cx="3742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122" name="Google Shape;122;p1"/>
          <p:cNvGrpSpPr/>
          <p:nvPr/>
        </p:nvGrpSpPr>
        <p:grpSpPr>
          <a:xfrm>
            <a:off x="3366071" y="5900929"/>
            <a:ext cx="3749573" cy="837639"/>
            <a:chOff x="3369459" y="3470554"/>
            <a:chExt cx="3749573" cy="837639"/>
          </a:xfrm>
        </p:grpSpPr>
        <p:sp>
          <p:nvSpPr>
            <p:cNvPr id="123" name="Google Shape;123;p1"/>
            <p:cNvSpPr txBox="1"/>
            <p:nvPr/>
          </p:nvSpPr>
          <p:spPr>
            <a:xfrm>
              <a:off x="3369459" y="3470554"/>
              <a:ext cx="3742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1" lang="pt-BR" sz="1100" u="none" cap="none" strike="noStrike">
                  <a:solidFill>
                    <a:srgbClr val="565757"/>
                  </a:solidFill>
                  <a:latin typeface="Chivo"/>
                  <a:ea typeface="Chivo"/>
                  <a:cs typeface="Chivo"/>
                  <a:sym typeface="Chivo"/>
                </a:rPr>
                <a:t>Bemol</a:t>
              </a:r>
              <a:endParaRPr b="1" i="1" sz="11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3369459" y="3659481"/>
              <a:ext cx="3742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100" u="none" cap="none" strike="noStrike">
                  <a:solidFill>
                    <a:srgbClr val="565757"/>
                  </a:solidFill>
                  <a:latin typeface="Chivo"/>
                  <a:ea typeface="Chivo"/>
                  <a:cs typeface="Chivo"/>
                  <a:sym typeface="Chivo"/>
                </a:rPr>
                <a:t>Workshop Design, 2021</a:t>
              </a:r>
              <a:endParaRPr b="0" i="0" sz="11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125" name="Google Shape;125;p1"/>
            <p:cNvSpPr txBox="1"/>
            <p:nvPr/>
          </p:nvSpPr>
          <p:spPr>
            <a:xfrm>
              <a:off x="3376232" y="3969493"/>
              <a:ext cx="3742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126" name="Google Shape;126;p1"/>
          <p:cNvGrpSpPr/>
          <p:nvPr/>
        </p:nvGrpSpPr>
        <p:grpSpPr>
          <a:xfrm>
            <a:off x="3366071" y="6389950"/>
            <a:ext cx="3749573" cy="805818"/>
            <a:chOff x="3369459" y="3502375"/>
            <a:chExt cx="3749573" cy="805818"/>
          </a:xfrm>
        </p:grpSpPr>
        <p:sp>
          <p:nvSpPr>
            <p:cNvPr id="127" name="Google Shape;127;p1"/>
            <p:cNvSpPr txBox="1"/>
            <p:nvPr/>
          </p:nvSpPr>
          <p:spPr>
            <a:xfrm>
              <a:off x="3369459" y="3502375"/>
              <a:ext cx="3742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1" lang="pt-BR" sz="1100" u="none" cap="none" strike="noStrike">
                  <a:solidFill>
                    <a:srgbClr val="565757"/>
                  </a:solidFill>
                  <a:latin typeface="Chivo"/>
                  <a:ea typeface="Chivo"/>
                  <a:cs typeface="Chivo"/>
                  <a:sym typeface="Chivo"/>
                </a:rPr>
                <a:t>Visão Mundial</a:t>
              </a:r>
              <a:endParaRPr b="1" i="1" sz="11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128" name="Google Shape;128;p1"/>
            <p:cNvSpPr txBox="1"/>
            <p:nvPr/>
          </p:nvSpPr>
          <p:spPr>
            <a:xfrm>
              <a:off x="3369459" y="3691302"/>
              <a:ext cx="3742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pt-BR" sz="1100" u="none" cap="none" strike="noStrike">
                  <a:solidFill>
                    <a:srgbClr val="565757"/>
                  </a:solidFill>
                  <a:latin typeface="Chivo"/>
                  <a:ea typeface="Chivo"/>
                  <a:cs typeface="Chivo"/>
                  <a:sym typeface="Chivo"/>
                </a:rPr>
                <a:t>Metodologia GOLD, 2021</a:t>
              </a:r>
              <a:endParaRPr b="0" i="0" sz="11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129" name="Google Shape;129;p1"/>
            <p:cNvSpPr txBox="1"/>
            <p:nvPr/>
          </p:nvSpPr>
          <p:spPr>
            <a:xfrm>
              <a:off x="3376232" y="3969493"/>
              <a:ext cx="3742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  <p:grpSp>
        <p:nvGrpSpPr>
          <p:cNvPr id="130" name="Google Shape;130;p1"/>
          <p:cNvGrpSpPr/>
          <p:nvPr/>
        </p:nvGrpSpPr>
        <p:grpSpPr>
          <a:xfrm>
            <a:off x="3366071" y="6869879"/>
            <a:ext cx="3749573" cy="805818"/>
            <a:chOff x="3369459" y="3502375"/>
            <a:chExt cx="3749573" cy="805818"/>
          </a:xfrm>
        </p:grpSpPr>
        <p:sp>
          <p:nvSpPr>
            <p:cNvPr id="131" name="Google Shape;131;p1"/>
            <p:cNvSpPr txBox="1"/>
            <p:nvPr/>
          </p:nvSpPr>
          <p:spPr>
            <a:xfrm>
              <a:off x="3369459" y="3502375"/>
              <a:ext cx="3742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1" lang="pt-BR" sz="1100" u="none" cap="none" strike="noStrike">
                  <a:solidFill>
                    <a:srgbClr val="565757"/>
                  </a:solidFill>
                  <a:latin typeface="Chivo"/>
                  <a:ea typeface="Chivo"/>
                  <a:cs typeface="Chivo"/>
                  <a:sym typeface="Chivo"/>
                </a:rPr>
                <a:t>Cetam</a:t>
              </a:r>
              <a:endParaRPr b="1" i="1" sz="11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132" name="Google Shape;132;p1"/>
            <p:cNvSpPr txBox="1"/>
            <p:nvPr/>
          </p:nvSpPr>
          <p:spPr>
            <a:xfrm>
              <a:off x="3369459" y="3691302"/>
              <a:ext cx="3742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pt-BR" sz="1100" u="none" cap="none" strike="noStrike">
                  <a:solidFill>
                    <a:srgbClr val="565757"/>
                  </a:solidFill>
                  <a:latin typeface="Chivo"/>
                  <a:ea typeface="Chivo"/>
                  <a:cs typeface="Chivo"/>
                  <a:sym typeface="Chivo"/>
                </a:rPr>
                <a:t>Português Básico, 2021</a:t>
              </a:r>
              <a:endParaRPr b="0" i="0" sz="11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  <p:sp>
          <p:nvSpPr>
            <p:cNvPr id="133" name="Google Shape;133;p1"/>
            <p:cNvSpPr txBox="1"/>
            <p:nvPr/>
          </p:nvSpPr>
          <p:spPr>
            <a:xfrm>
              <a:off x="3376232" y="3969493"/>
              <a:ext cx="3742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"/>
          <p:cNvSpPr/>
          <p:nvPr/>
        </p:nvSpPr>
        <p:spPr>
          <a:xfrm>
            <a:off x="511585" y="735825"/>
            <a:ext cx="6524700" cy="400200"/>
          </a:xfrm>
          <a:prstGeom prst="rect">
            <a:avLst/>
          </a:prstGeom>
          <a:solidFill>
            <a:srgbClr val="3D26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EXPERIÊNCIA DE TRABALHO</a:t>
            </a:r>
            <a:endParaRPr b="1" i="0" sz="1200" u="none" cap="none" strike="noStrike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139" name="Google Shape;13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8600" y="8804899"/>
            <a:ext cx="1881225" cy="18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"/>
          <p:cNvSpPr txBox="1"/>
          <p:nvPr/>
        </p:nvSpPr>
        <p:spPr>
          <a:xfrm>
            <a:off x="494070" y="1418854"/>
            <a:ext cx="602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rPr>
              <a:t>Porcuraduría General del Edo. Bolivar, 2008 - 2011</a:t>
            </a:r>
            <a:endParaRPr b="0" i="0" sz="1100" u="none" cap="none" strike="noStrike">
              <a:solidFill>
                <a:srgbClr val="565757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41" name="Google Shape;141;p2"/>
          <p:cNvSpPr txBox="1"/>
          <p:nvPr/>
        </p:nvSpPr>
        <p:spPr>
          <a:xfrm>
            <a:off x="494070" y="1229925"/>
            <a:ext cx="602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pt-BR" sz="11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rPr>
              <a:t>Asistente Administrativo</a:t>
            </a:r>
            <a:endParaRPr b="1" i="1" sz="1100" u="none" cap="none" strike="noStrike">
              <a:solidFill>
                <a:srgbClr val="565757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42" name="Google Shape;142;p2"/>
          <p:cNvSpPr txBox="1"/>
          <p:nvPr/>
        </p:nvSpPr>
        <p:spPr>
          <a:xfrm>
            <a:off x="500509" y="1688147"/>
            <a:ext cx="3742800" cy="23390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8750" lvl="0" marL="17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757"/>
              </a:buClr>
              <a:buSzPts val="1000"/>
              <a:buFont typeface="Chivo"/>
              <a:buChar char="●"/>
            </a:pPr>
            <a:r>
              <a:rPr b="0" i="0" lang="pt-BR" sz="10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rPr>
              <a:t>Banco</a:t>
            </a:r>
            <a:endParaRPr/>
          </a:p>
          <a:p>
            <a:pPr indent="-158750" lvl="0" marL="17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757"/>
              </a:buClr>
              <a:buSzPts val="1000"/>
              <a:buFont typeface="Chivo"/>
              <a:buChar char="●"/>
            </a:pPr>
            <a:r>
              <a:rPr b="0" i="0" lang="pt-BR" sz="10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rPr>
              <a:t> Transcrição de dados contábeis -</a:t>
            </a:r>
            <a:endParaRPr/>
          </a:p>
          <a:p>
            <a:pPr indent="-158750" lvl="0" marL="17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757"/>
              </a:buClr>
              <a:buSzPts val="1000"/>
              <a:buFont typeface="Chivo"/>
              <a:buChar char="●"/>
            </a:pPr>
            <a:r>
              <a:rPr b="0" i="0" lang="pt-BR" sz="10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rPr>
              <a:t>Análise inicial </a:t>
            </a:r>
            <a:endParaRPr/>
          </a:p>
          <a:p>
            <a:pPr indent="-158750" lvl="0" marL="17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757"/>
              </a:buClr>
              <a:buSzPts val="1000"/>
              <a:buFont typeface="Chivo"/>
              <a:buChar char="●"/>
            </a:pPr>
            <a:r>
              <a:rPr b="0" i="0" lang="pt-BR" sz="10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rPr>
              <a:t>Elaboração de cheques</a:t>
            </a:r>
            <a:endParaRPr/>
          </a:p>
          <a:p>
            <a:pPr indent="-158750" lvl="0" marL="17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757"/>
              </a:buClr>
              <a:buSzPts val="1000"/>
              <a:buFont typeface="Chivo"/>
              <a:buChar char="●"/>
            </a:pPr>
            <a:r>
              <a:rPr b="0" i="0" lang="pt-BR" sz="10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rPr>
              <a:t>Arquivo de documentos contábeis / administrativos</a:t>
            </a:r>
            <a:endParaRPr/>
          </a:p>
          <a:p>
            <a:pPr indent="-158750" lvl="0" marL="17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757"/>
              </a:buClr>
              <a:buSzPts val="1000"/>
              <a:buFont typeface="Chivo"/>
              <a:buChar char="●"/>
            </a:pPr>
            <a:r>
              <a:rPr b="0" i="0" lang="pt-BR" sz="10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rPr>
              <a:t>Conciliação bancária </a:t>
            </a:r>
            <a:endParaRPr b="0" i="0" sz="1000" u="none" cap="none" strike="noStrike">
              <a:solidFill>
                <a:srgbClr val="565757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158750" lvl="0" marL="17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757"/>
              </a:buClr>
              <a:buSzPts val="1000"/>
              <a:buFont typeface="Chivo"/>
              <a:buChar char="●"/>
            </a:pPr>
            <a:r>
              <a:rPr b="0" i="0" lang="pt-BR" sz="10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rPr>
              <a:t>Pedidos de compra </a:t>
            </a:r>
            <a:endParaRPr b="0" i="0" sz="1000" u="none" cap="none" strike="noStrike">
              <a:solidFill>
                <a:srgbClr val="565757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158750" lvl="0" marL="17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757"/>
              </a:buClr>
              <a:buSzPts val="1000"/>
              <a:buFont typeface="Chivo"/>
              <a:buChar char="●"/>
            </a:pPr>
            <a:r>
              <a:rPr b="0" i="0" lang="pt-BR" sz="10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rPr>
              <a:t>Orçamento </a:t>
            </a:r>
            <a:endParaRPr/>
          </a:p>
          <a:p>
            <a:pPr indent="-158750" lvl="0" marL="17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757"/>
              </a:buClr>
              <a:buSzPts val="1000"/>
              <a:buFont typeface="Chivo"/>
              <a:buChar char="●"/>
            </a:pPr>
            <a:r>
              <a:rPr b="0" i="0" lang="pt-BR" sz="10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rPr>
              <a:t> Lidar com fornecedores</a:t>
            </a:r>
            <a:endParaRPr/>
          </a:p>
          <a:p>
            <a:pPr indent="-158750" lvl="0" marL="17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757"/>
              </a:buClr>
              <a:buSzPts val="1000"/>
              <a:buFont typeface="Chivo"/>
              <a:buChar char="●"/>
            </a:pPr>
            <a:r>
              <a:rPr b="0" i="0" lang="pt-BR" sz="10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rPr>
              <a:t> Analista de estoque -</a:t>
            </a:r>
            <a:endParaRPr/>
          </a:p>
          <a:p>
            <a:pPr indent="-158750" lvl="0" marL="17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757"/>
              </a:buClr>
              <a:buSzPts val="1000"/>
              <a:buFont typeface="Chivo"/>
              <a:buChar char="●"/>
            </a:pPr>
            <a:r>
              <a:rPr b="0" i="0" lang="pt-BR" sz="10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rPr>
              <a:t>Apresentação de informações mensais ao chefe</a:t>
            </a:r>
            <a:endParaRPr/>
          </a:p>
          <a:p>
            <a:pPr indent="-158750" lvl="0" marL="17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757"/>
              </a:buClr>
              <a:buSzPts val="1000"/>
              <a:buFont typeface="Chivo"/>
              <a:buChar char="●"/>
            </a:pPr>
            <a:r>
              <a:rPr b="0" i="0" lang="pt-BR" sz="10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rPr>
              <a:t>imediato </a:t>
            </a:r>
            <a:endParaRPr b="0" i="0" sz="1000" u="none" cap="none" strike="noStrike">
              <a:solidFill>
                <a:srgbClr val="565757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158750" lvl="0" marL="17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757"/>
              </a:buClr>
              <a:buSzPts val="1000"/>
              <a:buFont typeface="Chivo"/>
              <a:buChar char="●"/>
            </a:pPr>
            <a:r>
              <a:rPr b="0" i="0" lang="pt-BR" sz="10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rPr>
              <a:t>Auxílio à gestão</a:t>
            </a:r>
            <a:endParaRPr/>
          </a:p>
          <a:p>
            <a:pPr indent="-158750" lvl="0" marL="17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757"/>
              </a:buClr>
              <a:buSzPts val="1000"/>
              <a:buFont typeface="Chivo"/>
              <a:buChar char="●"/>
            </a:pPr>
            <a:r>
              <a:rPr b="0" i="0" lang="pt-BR" sz="1000" u="none" cap="none" strike="noStrike">
                <a:solidFill>
                  <a:srgbClr val="565757"/>
                </a:solidFill>
                <a:latin typeface="Chivo"/>
                <a:ea typeface="Chivo"/>
                <a:cs typeface="Chivo"/>
                <a:sym typeface="Chivo"/>
              </a:rPr>
              <a:t> Outros atribuídos pelo chefe imediato</a:t>
            </a:r>
            <a:endParaRPr b="0" i="0" sz="1000" u="none" cap="none" strike="noStrike">
              <a:solidFill>
                <a:srgbClr val="565757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Rina</dc:creator>
</cp:coreProperties>
</file>