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6D3A683-9A1F-424E-805D-A19CA1D5C2C9}" type="datetimeFigureOut">
              <a:rPr lang="en-IN" smtClean="0"/>
              <a:t>05-10-2024</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E2BB6B5-4C06-42C0-967F-FD073CFC7AD2}"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092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A683-9A1F-424E-805D-A19CA1D5C2C9}"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29514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A683-9A1F-424E-805D-A19CA1D5C2C9}"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104359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A683-9A1F-424E-805D-A19CA1D5C2C9}"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2BB6B5-4C06-42C0-967F-FD073CFC7AD2}"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1527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A683-9A1F-424E-805D-A19CA1D5C2C9}"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158440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D3A683-9A1F-424E-805D-A19CA1D5C2C9}"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180792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D3A683-9A1F-424E-805D-A19CA1D5C2C9}"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365001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3A683-9A1F-424E-805D-A19CA1D5C2C9}"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2445966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3A683-9A1F-424E-805D-A19CA1D5C2C9}"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209828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3A683-9A1F-424E-805D-A19CA1D5C2C9}"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92099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3A683-9A1F-424E-805D-A19CA1D5C2C9}"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61229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3A683-9A1F-424E-805D-A19CA1D5C2C9}"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278255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3A683-9A1F-424E-805D-A19CA1D5C2C9}"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298954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3A683-9A1F-424E-805D-A19CA1D5C2C9}"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290963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3A683-9A1F-424E-805D-A19CA1D5C2C9}" type="datetimeFigureOut">
              <a:rPr lang="en-IN" smtClean="0"/>
              <a:t>05-10-2024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73421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A683-9A1F-424E-805D-A19CA1D5C2C9}"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8717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A683-9A1F-424E-805D-A19CA1D5C2C9}"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2BB6B5-4C06-42C0-967F-FD073CFC7AD2}" type="slidenum">
              <a:rPr lang="en-IN" smtClean="0"/>
              <a:t>‹#›</a:t>
            </a:fld>
            <a:endParaRPr lang="en-IN"/>
          </a:p>
        </p:txBody>
      </p:sp>
    </p:spTree>
    <p:extLst>
      <p:ext uri="{BB962C8B-B14F-4D97-AF65-F5344CB8AC3E}">
        <p14:creationId xmlns:p14="http://schemas.microsoft.com/office/powerpoint/2010/main" val="86837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6D3A683-9A1F-424E-805D-A19CA1D5C2C9}" type="datetimeFigureOut">
              <a:rPr lang="en-IN" smtClean="0"/>
              <a:t>05-10-2024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E2BB6B5-4C06-42C0-967F-FD073CFC7AD2}" type="slidenum">
              <a:rPr lang="en-IN" smtClean="0"/>
              <a:t>‹#›</a:t>
            </a:fld>
            <a:endParaRPr lang="en-IN"/>
          </a:p>
        </p:txBody>
      </p:sp>
    </p:spTree>
    <p:extLst>
      <p:ext uri="{BB962C8B-B14F-4D97-AF65-F5344CB8AC3E}">
        <p14:creationId xmlns:p14="http://schemas.microsoft.com/office/powerpoint/2010/main" val="3784439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DDE9AFD-5D8E-B352-9A04-02727A5582DE}"/>
              </a:ext>
            </a:extLst>
          </p:cNvPr>
          <p:cNvSpPr>
            <a:spLocks noGrp="1" noChangeArrowheads="1"/>
          </p:cNvSpPr>
          <p:nvPr>
            <p:ph type="ctrTitle"/>
          </p:nvPr>
        </p:nvSpPr>
        <p:spPr bwMode="auto">
          <a:xfrm rot="21179852">
            <a:off x="55060" y="1203465"/>
            <a:ext cx="1063486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4400" b="1" i="1" strike="noStrike" cap="none" normalizeH="0" baseline="0" dirty="0">
                <a:ln>
                  <a:noFill/>
                </a:ln>
                <a:solidFill>
                  <a:srgbClr val="EA0000"/>
                </a:solidFill>
                <a:effectLst/>
                <a:latin typeface="+mn-lt"/>
              </a:rPr>
              <a:t>Gender and Climate Change: A Nexus for Sustainable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02C8DFB-2D8D-3134-85BA-7239EAD72C0F}"/>
              </a:ext>
            </a:extLst>
          </p:cNvPr>
          <p:cNvSpPr>
            <a:spLocks noGrp="1"/>
          </p:cNvSpPr>
          <p:nvPr>
            <p:ph type="subTitle" idx="1"/>
          </p:nvPr>
        </p:nvSpPr>
        <p:spPr>
          <a:xfrm rot="21182164">
            <a:off x="4641708" y="2713139"/>
            <a:ext cx="5375242" cy="1224723"/>
          </a:xfrm>
        </p:spPr>
        <p:txBody>
          <a:bodyPr/>
          <a:lstStyle/>
          <a:p>
            <a:r>
              <a:rPr lang="en-US" sz="2400" b="1" i="1" dirty="0">
                <a:solidFill>
                  <a:srgbClr val="FF0000"/>
                </a:solidFill>
              </a:rPr>
              <a:t>presented by  TEAM Sage</a:t>
            </a:r>
            <a:endParaRPr lang="en-IN" sz="1200" b="1" i="1" dirty="0"/>
          </a:p>
        </p:txBody>
      </p:sp>
    </p:spTree>
    <p:extLst>
      <p:ext uri="{BB962C8B-B14F-4D97-AF65-F5344CB8AC3E}">
        <p14:creationId xmlns:p14="http://schemas.microsoft.com/office/powerpoint/2010/main" val="105796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B1CE-51A6-6701-73CD-F85912A8B4EF}"/>
              </a:ext>
            </a:extLst>
          </p:cNvPr>
          <p:cNvSpPr>
            <a:spLocks noGrp="1"/>
          </p:cNvSpPr>
          <p:nvPr>
            <p:ph type="title"/>
          </p:nvPr>
        </p:nvSpPr>
        <p:spPr>
          <a:xfrm>
            <a:off x="113123" y="1"/>
            <a:ext cx="10396882" cy="989814"/>
          </a:xfrm>
        </p:spPr>
        <p:txBody>
          <a:bodyPr/>
          <a:lstStyle/>
          <a:p>
            <a:r>
              <a:rPr lang="en-IN" dirty="0"/>
              <a:t>Introduction :</a:t>
            </a:r>
          </a:p>
        </p:txBody>
      </p:sp>
      <p:sp>
        <p:nvSpPr>
          <p:cNvPr id="3" name="Content Placeholder 2">
            <a:extLst>
              <a:ext uri="{FF2B5EF4-FFF2-40B4-BE49-F238E27FC236}">
                <a16:creationId xmlns:a16="http://schemas.microsoft.com/office/drawing/2014/main" id="{09C3D06B-150A-9943-2E29-ACC2E5262E93}"/>
              </a:ext>
            </a:extLst>
          </p:cNvPr>
          <p:cNvSpPr>
            <a:spLocks noGrp="1"/>
          </p:cNvSpPr>
          <p:nvPr>
            <p:ph sz="quarter" idx="13"/>
          </p:nvPr>
        </p:nvSpPr>
        <p:spPr>
          <a:xfrm>
            <a:off x="113123" y="762497"/>
            <a:ext cx="11425285" cy="4874732"/>
          </a:xfrm>
        </p:spPr>
        <p:txBody>
          <a:bodyPr>
            <a:normAutofit fontScale="70000" lnSpcReduction="20000"/>
          </a:bodyPr>
          <a:lstStyle/>
          <a:p>
            <a:r>
              <a:rPr lang="en-US" dirty="0">
                <a:latin typeface="Arial Black" panose="020B0A04020102020204" pitchFamily="34" charset="0"/>
                <a:cs typeface="Arial" panose="020B0604020202020204" pitchFamily="34" charset="0"/>
              </a:rPr>
              <a:t>The intersection of gender and climate change is a complex and critical issue. While often considered separately, these two global challenges are deeply interconnected with significant implications for sustainable development.</a:t>
            </a:r>
          </a:p>
          <a:p>
            <a:r>
              <a:rPr lang="en-US" dirty="0">
                <a:latin typeface="Arial Black" panose="020B0A04020102020204" pitchFamily="34" charset="0"/>
                <a:cs typeface="Arial" panose="020B0604020202020204" pitchFamily="34" charset="0"/>
              </a:rPr>
              <a:t>The Significance of Gender and Climate Change :The intersection of gender and climate change is a critical issue that demands urgent attention for several reasons</a:t>
            </a:r>
          </a:p>
          <a:p>
            <a:pPr>
              <a:buFont typeface="Wingdings" panose="05000000000000000000" pitchFamily="2" charset="2"/>
              <a:buChar char="Ø"/>
            </a:pPr>
            <a:r>
              <a:rPr lang="en-IN" dirty="0">
                <a:latin typeface="Arial Black" panose="020B0A04020102020204" pitchFamily="34" charset="0"/>
                <a:cs typeface="Arial" panose="020B0604020202020204" pitchFamily="34" charset="0"/>
              </a:rPr>
              <a:t>Disproportionate Impact on Women</a:t>
            </a:r>
          </a:p>
          <a:p>
            <a:pPr>
              <a:buFont typeface="Wingdings" panose="05000000000000000000" pitchFamily="2" charset="2"/>
              <a:buChar char="Ø"/>
            </a:pPr>
            <a:r>
              <a:rPr lang="en-IN" dirty="0">
                <a:latin typeface="Arial Black" panose="020B0A04020102020204" pitchFamily="34" charset="0"/>
                <a:cs typeface="Arial" panose="020B0604020202020204" pitchFamily="34" charset="0"/>
              </a:rPr>
              <a:t>Amplified Impacts</a:t>
            </a:r>
          </a:p>
          <a:p>
            <a:pPr>
              <a:buFont typeface="Wingdings" panose="05000000000000000000" pitchFamily="2" charset="2"/>
              <a:buChar char="Ø"/>
            </a:pPr>
            <a:r>
              <a:rPr lang="en-IN" dirty="0">
                <a:latin typeface="Arial Black" panose="020B0A04020102020204" pitchFamily="34" charset="0"/>
                <a:cs typeface="Arial" panose="020B0604020202020204" pitchFamily="34" charset="0"/>
              </a:rPr>
              <a:t>Missed Opportunities</a:t>
            </a:r>
            <a:endParaRPr lang="en-US" dirty="0">
              <a:latin typeface="Arial Black" panose="020B0A04020102020204" pitchFamily="34" charset="0"/>
              <a:cs typeface="Arial" panose="020B0604020202020204" pitchFamily="34" charset="0"/>
            </a:endParaRPr>
          </a:p>
          <a:p>
            <a:pPr>
              <a:buFont typeface="Wingdings" panose="05000000000000000000" pitchFamily="2" charset="2"/>
              <a:buChar char="Ø"/>
            </a:pPr>
            <a:r>
              <a:rPr lang="en-IN" dirty="0">
                <a:latin typeface="Arial Black" panose="020B0A04020102020204" pitchFamily="34" charset="0"/>
                <a:cs typeface="Arial" panose="020B0604020202020204" pitchFamily="34" charset="0"/>
              </a:rPr>
              <a:t>Ethical Imperative</a:t>
            </a:r>
          </a:p>
          <a:p>
            <a:pPr>
              <a:buFont typeface="Wingdings" panose="05000000000000000000" pitchFamily="2" charset="2"/>
              <a:buChar char="Ø"/>
            </a:pPr>
            <a:r>
              <a:rPr lang="en-US" dirty="0">
                <a:latin typeface="Arial Black" panose="020B0A04020102020204" pitchFamily="34" charset="0"/>
                <a:cs typeface="Arial" panose="020B0604020202020204" pitchFamily="34" charset="0"/>
              </a:rPr>
              <a:t>Synergies with Other Sustainable Development Goals</a:t>
            </a:r>
          </a:p>
          <a:p>
            <a:r>
              <a:rPr lang="en-IN" dirty="0">
                <a:latin typeface="Arial Black" panose="020B0A04020102020204" pitchFamily="34" charset="0"/>
                <a:cs typeface="Arial" panose="020B0604020202020204" pitchFamily="34" charset="0"/>
              </a:rPr>
              <a:t>project's objective : </a:t>
            </a:r>
            <a:r>
              <a:rPr lang="en-US" dirty="0">
                <a:latin typeface="Arial Black" panose="020B0A04020102020204" pitchFamily="34" charset="0"/>
                <a:cs typeface="Arial" panose="020B0604020202020204" pitchFamily="34" charset="0"/>
              </a:rPr>
              <a:t>To develop a comprehensive model that accurately represents the complex relationship between gender and climate change and to propose innovative and effective solutions that address the unique challenges faced by women in the context of climate change. </a:t>
            </a:r>
          </a:p>
          <a:p>
            <a:r>
              <a:rPr lang="en-US" dirty="0">
                <a:latin typeface="Arial Black" panose="020B0A04020102020204" pitchFamily="34" charset="0"/>
                <a:cs typeface="Arial" panose="020B0604020202020204" pitchFamily="34" charset="0"/>
              </a:rPr>
              <a:t>This model will serve as a valuable tool for policymakers, researchers, and practitioners to inform evidence-based decision-making and promote sustainable development.</a:t>
            </a:r>
          </a:p>
        </p:txBody>
      </p:sp>
    </p:spTree>
    <p:extLst>
      <p:ext uri="{BB962C8B-B14F-4D97-AF65-F5344CB8AC3E}">
        <p14:creationId xmlns:p14="http://schemas.microsoft.com/office/powerpoint/2010/main" val="367901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63B8-EDFF-98BD-9574-EA7F89DD8330}"/>
              </a:ext>
            </a:extLst>
          </p:cNvPr>
          <p:cNvSpPr>
            <a:spLocks noGrp="1"/>
          </p:cNvSpPr>
          <p:nvPr>
            <p:ph type="title"/>
          </p:nvPr>
        </p:nvSpPr>
        <p:spPr>
          <a:xfrm>
            <a:off x="242741" y="176752"/>
            <a:ext cx="9287758" cy="115479"/>
          </a:xfrm>
        </p:spPr>
        <p:txBody>
          <a:bodyPr>
            <a:noAutofit/>
          </a:bodyPr>
          <a:lstStyle/>
          <a:p>
            <a:r>
              <a:rPr lang="en-US" sz="2800" dirty="0"/>
              <a:t>The Interconnectedness of Gender and Climate Change :</a:t>
            </a:r>
            <a:endParaRPr lang="en-IN" sz="2800" dirty="0"/>
          </a:p>
        </p:txBody>
      </p:sp>
      <p:sp>
        <p:nvSpPr>
          <p:cNvPr id="3" name="Content Placeholder 2">
            <a:extLst>
              <a:ext uri="{FF2B5EF4-FFF2-40B4-BE49-F238E27FC236}">
                <a16:creationId xmlns:a16="http://schemas.microsoft.com/office/drawing/2014/main" id="{883F970B-275D-2017-7871-C6E2CF995226}"/>
              </a:ext>
            </a:extLst>
          </p:cNvPr>
          <p:cNvSpPr>
            <a:spLocks noGrp="1"/>
          </p:cNvSpPr>
          <p:nvPr>
            <p:ph sz="quarter" idx="13"/>
          </p:nvPr>
        </p:nvSpPr>
        <p:spPr>
          <a:xfrm>
            <a:off x="242741" y="384143"/>
            <a:ext cx="10887958" cy="5139964"/>
          </a:xfrm>
        </p:spPr>
        <p:txBody>
          <a:bodyPr>
            <a:normAutofit fontScale="85000" lnSpcReduction="20000"/>
          </a:bodyPr>
          <a:lstStyle/>
          <a:p>
            <a:r>
              <a:rPr lang="en-US" sz="1400" dirty="0">
                <a:latin typeface="Arial Black" panose="020B0A04020102020204" pitchFamily="34" charset="0"/>
              </a:rPr>
              <a:t>Key Linkages Between Gender Inequality and Climate Change : The interconnectedness between gender inequality and climate change is complex and multifaceted. Here are some key linkages</a:t>
            </a:r>
          </a:p>
          <a:p>
            <a:pPr>
              <a:buFont typeface="Wingdings" panose="05000000000000000000" pitchFamily="2" charset="2"/>
              <a:buChar char="Ø"/>
            </a:pPr>
            <a:r>
              <a:rPr lang="en-US" sz="1400" dirty="0">
                <a:latin typeface="Arial Black" panose="020B0A04020102020204" pitchFamily="34" charset="0"/>
              </a:rPr>
              <a:t>Disproportionate Impact on Women :</a:t>
            </a:r>
          </a:p>
          <a:p>
            <a:pPr marL="457200" indent="-457200">
              <a:buFont typeface="+mj-lt"/>
              <a:buAutoNum type="arabicPeriod"/>
            </a:pPr>
            <a:r>
              <a:rPr lang="en-IN" sz="1400" dirty="0">
                <a:latin typeface="Arial Black" panose="020B0A04020102020204" pitchFamily="34" charset="0"/>
              </a:rPr>
              <a:t>Vulnerability to Natural Disasters</a:t>
            </a:r>
          </a:p>
          <a:p>
            <a:pPr marL="457200" indent="-457200">
              <a:buFont typeface="+mj-lt"/>
              <a:buAutoNum type="arabicPeriod"/>
            </a:pPr>
            <a:r>
              <a:rPr lang="en-IN" sz="1400" dirty="0">
                <a:latin typeface="Arial Black" panose="020B0A04020102020204" pitchFamily="34" charset="0"/>
              </a:rPr>
              <a:t>Limited Access to Resources</a:t>
            </a:r>
          </a:p>
          <a:p>
            <a:pPr marL="457200" indent="-457200">
              <a:buFont typeface="+mj-lt"/>
              <a:buAutoNum type="arabicPeriod"/>
            </a:pPr>
            <a:r>
              <a:rPr lang="en-IN" sz="1400" dirty="0">
                <a:latin typeface="Arial Black" panose="020B0A04020102020204" pitchFamily="34" charset="0"/>
              </a:rPr>
              <a:t>Increased Workload</a:t>
            </a:r>
          </a:p>
          <a:p>
            <a:pPr>
              <a:buFont typeface="Wingdings" panose="05000000000000000000" pitchFamily="2" charset="2"/>
              <a:buChar char="Ø"/>
            </a:pPr>
            <a:r>
              <a:rPr lang="en-IN" sz="1400" dirty="0">
                <a:latin typeface="Arial Black" panose="020B0A04020102020204" pitchFamily="34" charset="0"/>
              </a:rPr>
              <a:t>Gendered Roles and Responsibilities :</a:t>
            </a:r>
          </a:p>
          <a:p>
            <a:pPr marL="457200" indent="-457200">
              <a:buFont typeface="+mj-lt"/>
              <a:buAutoNum type="arabicPeriod"/>
            </a:pPr>
            <a:r>
              <a:rPr lang="en-IN" sz="1400" dirty="0">
                <a:latin typeface="Arial Black" panose="020B0A04020102020204" pitchFamily="34" charset="0"/>
              </a:rPr>
              <a:t>Traditional Gender Roles</a:t>
            </a:r>
          </a:p>
          <a:p>
            <a:pPr marL="457200" indent="-457200">
              <a:buFont typeface="+mj-lt"/>
              <a:buAutoNum type="arabicPeriod"/>
            </a:pPr>
            <a:r>
              <a:rPr lang="en-IN" sz="1400" dirty="0">
                <a:latin typeface="Arial Black" panose="020B0A04020102020204" pitchFamily="34" charset="0"/>
              </a:rPr>
              <a:t>Limited Decision-Making Power</a:t>
            </a:r>
          </a:p>
          <a:p>
            <a:pPr>
              <a:buFont typeface="Wingdings" panose="05000000000000000000" pitchFamily="2" charset="2"/>
              <a:buChar char="Ø"/>
            </a:pPr>
            <a:r>
              <a:rPr lang="en-IN" sz="1400" dirty="0">
                <a:latin typeface="Arial Black" panose="020B0A04020102020204" pitchFamily="34" charset="0"/>
              </a:rPr>
              <a:t>Barriers to Climate Action:</a:t>
            </a:r>
          </a:p>
          <a:p>
            <a:pPr marL="457200" indent="-457200">
              <a:buFont typeface="+mj-lt"/>
              <a:buAutoNum type="arabicPeriod"/>
            </a:pPr>
            <a:r>
              <a:rPr lang="en-IN" sz="1400" dirty="0">
                <a:latin typeface="Arial Black" panose="020B0A04020102020204" pitchFamily="34" charset="0"/>
              </a:rPr>
              <a:t>Discrimination and Stereotypes</a:t>
            </a:r>
          </a:p>
          <a:p>
            <a:pPr marL="457200" indent="-457200">
              <a:buFont typeface="+mj-lt"/>
              <a:buAutoNum type="arabicPeriod"/>
            </a:pPr>
            <a:r>
              <a:rPr lang="en-US" sz="1400" dirty="0">
                <a:latin typeface="Arial Black" panose="020B0A04020102020204" pitchFamily="34" charset="0"/>
              </a:rPr>
              <a:t>Lack of Access to Education and Training</a:t>
            </a:r>
          </a:p>
          <a:p>
            <a:pPr marL="457200" indent="-457200">
              <a:buFont typeface="+mj-lt"/>
              <a:buAutoNum type="arabicPeriod"/>
            </a:pPr>
            <a:r>
              <a:rPr lang="en-US" sz="1400" dirty="0">
                <a:latin typeface="Arial Black" panose="020B0A04020102020204" pitchFamily="34" charset="0"/>
              </a:rPr>
              <a:t>Limited Access to Financial Resources</a:t>
            </a:r>
          </a:p>
          <a:p>
            <a:pPr>
              <a:buFont typeface="Wingdings" panose="05000000000000000000" pitchFamily="2" charset="2"/>
              <a:buChar char="Ø"/>
            </a:pPr>
            <a:r>
              <a:rPr lang="en-US" sz="1400" dirty="0">
                <a:latin typeface="Arial Black" panose="020B0A04020102020204" pitchFamily="34" charset="0"/>
              </a:rPr>
              <a:t>Women as Agents of Change:</a:t>
            </a:r>
          </a:p>
          <a:p>
            <a:pPr marL="457200" indent="-457200">
              <a:buFont typeface="+mj-lt"/>
              <a:buAutoNum type="arabicPeriod"/>
            </a:pPr>
            <a:r>
              <a:rPr lang="en-IN" sz="1400" dirty="0">
                <a:latin typeface="Arial Black" panose="020B0A04020102020204" pitchFamily="34" charset="0"/>
              </a:rPr>
              <a:t>Knowledge and Expertise</a:t>
            </a:r>
            <a:endParaRPr lang="en-US" sz="1400" dirty="0">
              <a:latin typeface="Arial Black" panose="020B0A04020102020204" pitchFamily="34" charset="0"/>
            </a:endParaRPr>
          </a:p>
          <a:p>
            <a:pPr marL="457200" indent="-457200">
              <a:buFont typeface="+mj-lt"/>
              <a:buAutoNum type="arabicPeriod"/>
            </a:pPr>
            <a:r>
              <a:rPr lang="en-IN" sz="1400" dirty="0">
                <a:latin typeface="Arial Black" panose="020B0A04020102020204" pitchFamily="34" charset="0"/>
              </a:rPr>
              <a:t>Leadership and Innovation</a:t>
            </a:r>
            <a:endParaRPr lang="en-US" sz="1400" dirty="0">
              <a:latin typeface="Arial Black" panose="020B0A04020102020204" pitchFamily="34" charset="0"/>
            </a:endParaRPr>
          </a:p>
          <a:p>
            <a:pPr marL="457200" indent="-457200">
              <a:buFont typeface="+mj-lt"/>
              <a:buAutoNum type="arabicPeriod"/>
            </a:pPr>
            <a:r>
              <a:rPr lang="en-IN" sz="1400" dirty="0">
                <a:latin typeface="Arial Black" panose="020B0A04020102020204" pitchFamily="34" charset="0"/>
              </a:rPr>
              <a:t>Empowerment</a:t>
            </a:r>
            <a:endParaRPr lang="en-IN" sz="400" dirty="0">
              <a:latin typeface="Arial Black" panose="020B0A04020102020204" pitchFamily="34" charset="0"/>
            </a:endParaRPr>
          </a:p>
        </p:txBody>
      </p:sp>
      <p:pic>
        <p:nvPicPr>
          <p:cNvPr id="5" name="Picture 4">
            <a:extLst>
              <a:ext uri="{FF2B5EF4-FFF2-40B4-BE49-F238E27FC236}">
                <a16:creationId xmlns:a16="http://schemas.microsoft.com/office/drawing/2014/main" id="{7C22648A-FD34-B6FA-58F1-EE666FF03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373" y="857839"/>
            <a:ext cx="5601879" cy="4590854"/>
          </a:xfrm>
          <a:prstGeom prst="rect">
            <a:avLst/>
          </a:prstGeom>
        </p:spPr>
      </p:pic>
    </p:spTree>
    <p:extLst>
      <p:ext uri="{BB962C8B-B14F-4D97-AF65-F5344CB8AC3E}">
        <p14:creationId xmlns:p14="http://schemas.microsoft.com/office/powerpoint/2010/main" val="118269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EC-5ADB-315A-7EF4-D4F58F9DEA88}"/>
              </a:ext>
            </a:extLst>
          </p:cNvPr>
          <p:cNvSpPr>
            <a:spLocks noGrp="1"/>
          </p:cNvSpPr>
          <p:nvPr>
            <p:ph type="title"/>
          </p:nvPr>
        </p:nvSpPr>
        <p:spPr/>
        <p:txBody>
          <a:bodyPr>
            <a:noAutofit/>
          </a:bodyPr>
          <a:lstStyle/>
          <a:p>
            <a:r>
              <a:rPr lang="en-US" sz="2400" dirty="0"/>
              <a:t>Primary Barriers to Addressing Gender Inequality and Climate Change:</a:t>
            </a:r>
            <a:br>
              <a:rPr lang="en-US" sz="2400" dirty="0"/>
            </a:br>
            <a:br>
              <a:rPr lang="en-US" sz="2400" dirty="0"/>
            </a:br>
            <a:endParaRPr lang="en-IN" sz="2400" dirty="0"/>
          </a:p>
        </p:txBody>
      </p:sp>
      <p:sp>
        <p:nvSpPr>
          <p:cNvPr id="3" name="Content Placeholder 2">
            <a:extLst>
              <a:ext uri="{FF2B5EF4-FFF2-40B4-BE49-F238E27FC236}">
                <a16:creationId xmlns:a16="http://schemas.microsoft.com/office/drawing/2014/main" id="{449C05E7-58EE-0B99-CB32-61D41AE6EA78}"/>
              </a:ext>
            </a:extLst>
          </p:cNvPr>
          <p:cNvSpPr>
            <a:spLocks noGrp="1"/>
          </p:cNvSpPr>
          <p:nvPr>
            <p:ph sz="quarter" idx="13"/>
          </p:nvPr>
        </p:nvSpPr>
        <p:spPr>
          <a:xfrm>
            <a:off x="687976" y="1076307"/>
            <a:ext cx="10394707" cy="4705385"/>
          </a:xfrm>
        </p:spPr>
        <p:txBody>
          <a:bodyPr>
            <a:normAutofit/>
          </a:bodyPr>
          <a:lstStyle/>
          <a:p>
            <a:r>
              <a:rPr lang="en-IN" sz="1400" dirty="0">
                <a:latin typeface="Arial Black" panose="020B0A04020102020204" pitchFamily="34" charset="0"/>
              </a:rPr>
              <a:t>Social and Cultural Norms</a:t>
            </a:r>
          </a:p>
          <a:p>
            <a:r>
              <a:rPr lang="en-US" sz="1400" dirty="0">
                <a:latin typeface="Arial Black" panose="020B0A04020102020204" pitchFamily="34" charset="0"/>
              </a:rPr>
              <a:t>Limited Access to Education and Resources</a:t>
            </a:r>
            <a:endParaRPr lang="en-IN" sz="1400" dirty="0">
              <a:latin typeface="Arial Black" panose="020B0A04020102020204" pitchFamily="34" charset="0"/>
            </a:endParaRPr>
          </a:p>
          <a:p>
            <a:r>
              <a:rPr lang="en-IN" sz="1400" dirty="0">
                <a:latin typeface="Arial Black" panose="020B0A04020102020204" pitchFamily="34" charset="0"/>
              </a:rPr>
              <a:t>Institutional Barriers</a:t>
            </a:r>
          </a:p>
          <a:p>
            <a:r>
              <a:rPr lang="en-US" sz="1400" dirty="0">
                <a:latin typeface="Arial Black" panose="020B0A04020102020204" pitchFamily="34" charset="0"/>
              </a:rPr>
              <a:t>Lack of Awareness and Understanding</a:t>
            </a:r>
          </a:p>
          <a:p>
            <a:pPr marL="0" indent="0">
              <a:buNone/>
            </a:pPr>
            <a:r>
              <a:rPr lang="en-US" sz="1400" dirty="0">
                <a:latin typeface="Arial Black" panose="020B0A04020102020204" pitchFamily="34" charset="0"/>
              </a:rPr>
              <a:t>  Specific Challenges Faced by Women and Marginalized Communities</a:t>
            </a:r>
          </a:p>
          <a:p>
            <a:r>
              <a:rPr lang="en-US" sz="1400" dirty="0">
                <a:latin typeface="Arial Black" panose="020B0A04020102020204" pitchFamily="34" charset="0"/>
              </a:rPr>
              <a:t>Women and marginalized communities often experience unique and intersecting challenges in the context of climate change.</a:t>
            </a:r>
          </a:p>
          <a:p>
            <a:r>
              <a:rPr lang="en-US" sz="1400" dirty="0">
                <a:latin typeface="Arial Black" panose="020B0A04020102020204" pitchFamily="34" charset="0"/>
              </a:rPr>
              <a:t> These challenges can be exacerbated by factors such as poverty, discrimination, and limited access to resources.</a:t>
            </a:r>
          </a:p>
          <a:p>
            <a:pPr marL="0" indent="0">
              <a:buNone/>
            </a:pPr>
            <a:endParaRPr lang="en-IN" dirty="0"/>
          </a:p>
        </p:txBody>
      </p:sp>
    </p:spTree>
    <p:extLst>
      <p:ext uri="{BB962C8B-B14F-4D97-AF65-F5344CB8AC3E}">
        <p14:creationId xmlns:p14="http://schemas.microsoft.com/office/powerpoint/2010/main" val="244190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DC6B-A00E-D233-2CCD-1A0F742B14FB}"/>
              </a:ext>
            </a:extLst>
          </p:cNvPr>
          <p:cNvSpPr>
            <a:spLocks noGrp="1"/>
          </p:cNvSpPr>
          <p:nvPr>
            <p:ph type="title"/>
          </p:nvPr>
        </p:nvSpPr>
        <p:spPr>
          <a:xfrm>
            <a:off x="195607" y="-153186"/>
            <a:ext cx="10164451" cy="797615"/>
          </a:xfrm>
        </p:spPr>
        <p:txBody>
          <a:bodyPr>
            <a:noAutofit/>
          </a:bodyPr>
          <a:lstStyle/>
          <a:p>
            <a:r>
              <a:rPr lang="en-US" sz="2800" dirty="0"/>
              <a:t>Proposed Solution: Gender-Inclusive Climate Action Framework</a:t>
            </a:r>
            <a:endParaRPr lang="en-IN" sz="2800" dirty="0"/>
          </a:p>
        </p:txBody>
      </p:sp>
      <p:sp>
        <p:nvSpPr>
          <p:cNvPr id="4" name="Content Placeholder 2">
            <a:extLst>
              <a:ext uri="{FF2B5EF4-FFF2-40B4-BE49-F238E27FC236}">
                <a16:creationId xmlns:a16="http://schemas.microsoft.com/office/drawing/2014/main" id="{CDA29F1D-4F49-3F35-BABA-29D25AA94005}"/>
              </a:ext>
            </a:extLst>
          </p:cNvPr>
          <p:cNvSpPr txBox="1">
            <a:spLocks/>
          </p:cNvSpPr>
          <p:nvPr/>
        </p:nvSpPr>
        <p:spPr>
          <a:xfrm>
            <a:off x="500407" y="3110845"/>
            <a:ext cx="9418161" cy="2501244"/>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panose="05000000000000000000" pitchFamily="2" charset="2"/>
              <a:buChar char="v"/>
            </a:pPr>
            <a:r>
              <a:rPr lang="en-IN" sz="1200" dirty="0">
                <a:latin typeface="Arial Black" panose="020B0A04020102020204" pitchFamily="34" charset="0"/>
              </a:rPr>
              <a:t>BENEFITS:</a:t>
            </a:r>
          </a:p>
          <a:p>
            <a:r>
              <a:rPr lang="en-IN" sz="1200" dirty="0">
                <a:latin typeface="Arial Black" panose="020B0A04020102020204" pitchFamily="34" charset="0"/>
              </a:rPr>
              <a:t>Increased Resilience</a:t>
            </a:r>
            <a:endParaRPr lang="en-IN" sz="1400" dirty="0">
              <a:latin typeface="Arial Black" panose="020B0A04020102020204" pitchFamily="34" charset="0"/>
            </a:endParaRPr>
          </a:p>
          <a:p>
            <a:r>
              <a:rPr lang="en-IN" sz="1200" dirty="0">
                <a:latin typeface="Arial Black" panose="020B0A04020102020204" pitchFamily="34" charset="0"/>
              </a:rPr>
              <a:t>Improved Equity</a:t>
            </a:r>
            <a:endParaRPr lang="en-IN" sz="1400" dirty="0">
              <a:latin typeface="Arial Black" panose="020B0A04020102020204" pitchFamily="34" charset="0"/>
            </a:endParaRPr>
          </a:p>
          <a:p>
            <a:r>
              <a:rPr lang="en-US" sz="1200" dirty="0">
                <a:latin typeface="Arial Black" panose="020B0A04020102020204" pitchFamily="34" charset="0"/>
              </a:rPr>
              <a:t>Enhanced Effectiveness of Climate Interventions</a:t>
            </a:r>
            <a:endParaRPr lang="en-IN" sz="1400" dirty="0">
              <a:latin typeface="Arial Black" panose="020B0A04020102020204" pitchFamily="34" charset="0"/>
            </a:endParaRPr>
          </a:p>
          <a:p>
            <a:r>
              <a:rPr lang="en-IN" sz="1200" dirty="0">
                <a:latin typeface="Arial Black" panose="020B0A04020102020204" pitchFamily="34" charset="0"/>
              </a:rPr>
              <a:t>Strengthened Climate Governance</a:t>
            </a:r>
            <a:endParaRPr lang="en-IN" sz="1400" dirty="0">
              <a:latin typeface="Arial Black" panose="020B0A04020102020204" pitchFamily="34" charset="0"/>
            </a:endParaRPr>
          </a:p>
          <a:p>
            <a:r>
              <a:rPr lang="en-IN" sz="1200" dirty="0">
                <a:latin typeface="Arial Black" panose="020B0A04020102020204" pitchFamily="34" charset="0"/>
              </a:rPr>
              <a:t>Positive Impacts on Sustainable Development</a:t>
            </a:r>
            <a:endParaRPr lang="en-IN" sz="1400" dirty="0">
              <a:latin typeface="Arial Black" panose="020B0A04020102020204" pitchFamily="34" charset="0"/>
            </a:endParaRPr>
          </a:p>
        </p:txBody>
      </p:sp>
      <p:sp>
        <p:nvSpPr>
          <p:cNvPr id="7" name="Content Placeholder 2">
            <a:extLst>
              <a:ext uri="{FF2B5EF4-FFF2-40B4-BE49-F238E27FC236}">
                <a16:creationId xmlns:a16="http://schemas.microsoft.com/office/drawing/2014/main" id="{65942BBF-8700-C27C-BB6E-0CFC0DDEC2E4}"/>
              </a:ext>
            </a:extLst>
          </p:cNvPr>
          <p:cNvSpPr txBox="1">
            <a:spLocks/>
          </p:cNvSpPr>
          <p:nvPr/>
        </p:nvSpPr>
        <p:spPr>
          <a:xfrm>
            <a:off x="500408" y="727435"/>
            <a:ext cx="9418161" cy="2501244"/>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panose="05000000000000000000" pitchFamily="2" charset="2"/>
              <a:buChar char="v"/>
            </a:pPr>
            <a:r>
              <a:rPr lang="en-IN" sz="1200" dirty="0">
                <a:latin typeface="Arial Black" panose="020B0A04020102020204" pitchFamily="34" charset="0"/>
              </a:rPr>
              <a:t>Key Components:</a:t>
            </a:r>
          </a:p>
          <a:p>
            <a:r>
              <a:rPr lang="en-IN" sz="1200" dirty="0">
                <a:latin typeface="Arial Black" panose="020B0A04020102020204" pitchFamily="34" charset="0"/>
              </a:rPr>
              <a:t>Gender Assessment and Baseline Data</a:t>
            </a:r>
          </a:p>
          <a:p>
            <a:r>
              <a:rPr lang="en-IN" sz="1200" dirty="0">
                <a:latin typeface="Arial Black" panose="020B0A04020102020204" pitchFamily="34" charset="0"/>
              </a:rPr>
              <a:t>Gender-Sensitive Climate Planning</a:t>
            </a:r>
          </a:p>
          <a:p>
            <a:r>
              <a:rPr lang="en-IN" sz="1200" dirty="0">
                <a:latin typeface="Arial Black" panose="020B0A04020102020204" pitchFamily="34" charset="0"/>
              </a:rPr>
              <a:t>Capacity Building and Empowerment</a:t>
            </a:r>
          </a:p>
          <a:p>
            <a:r>
              <a:rPr lang="en-IN" sz="1200" dirty="0">
                <a:latin typeface="Arial Black" panose="020B0A04020102020204" pitchFamily="34" charset="0"/>
              </a:rPr>
              <a:t>Inclusive Decision-Making</a:t>
            </a:r>
          </a:p>
          <a:p>
            <a:r>
              <a:rPr lang="en-IN" sz="1200" dirty="0">
                <a:latin typeface="Arial Black" panose="020B0A04020102020204" pitchFamily="34" charset="0"/>
              </a:rPr>
              <a:t>Targeted Investments</a:t>
            </a:r>
          </a:p>
          <a:p>
            <a:r>
              <a:rPr lang="en-IN" sz="1200" dirty="0">
                <a:latin typeface="Arial Black" panose="020B0A04020102020204" pitchFamily="34" charset="0"/>
              </a:rPr>
              <a:t>Monitoring and evaluation</a:t>
            </a:r>
            <a:endParaRPr lang="en-IN" sz="1200" b="1" dirty="0">
              <a:latin typeface="Arial Black" panose="020B0A04020102020204" pitchFamily="34" charset="0"/>
            </a:endParaRPr>
          </a:p>
        </p:txBody>
      </p:sp>
    </p:spTree>
    <p:extLst>
      <p:ext uri="{BB962C8B-B14F-4D97-AF65-F5344CB8AC3E}">
        <p14:creationId xmlns:p14="http://schemas.microsoft.com/office/powerpoint/2010/main" val="157008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D046-CEE3-AD92-4B08-03997AB5C214}"/>
              </a:ext>
            </a:extLst>
          </p:cNvPr>
          <p:cNvSpPr>
            <a:spLocks noGrp="1"/>
          </p:cNvSpPr>
          <p:nvPr>
            <p:ph type="title"/>
          </p:nvPr>
        </p:nvSpPr>
        <p:spPr>
          <a:xfrm>
            <a:off x="348792" y="103695"/>
            <a:ext cx="11170763" cy="1178350"/>
          </a:xfrm>
        </p:spPr>
        <p:txBody>
          <a:bodyPr>
            <a:normAutofit fontScale="90000"/>
          </a:bodyPr>
          <a:lstStyle/>
          <a:p>
            <a:r>
              <a:rPr lang="en-US" b="1" dirty="0"/>
              <a:t>Outline the steps</a:t>
            </a:r>
            <a:r>
              <a:rPr lang="en-US" dirty="0"/>
              <a:t> involved in implementing your solution</a:t>
            </a:r>
            <a:endParaRPr lang="en-IN" dirty="0"/>
          </a:p>
        </p:txBody>
      </p:sp>
      <p:sp>
        <p:nvSpPr>
          <p:cNvPr id="3" name="Content Placeholder 2">
            <a:extLst>
              <a:ext uri="{FF2B5EF4-FFF2-40B4-BE49-F238E27FC236}">
                <a16:creationId xmlns:a16="http://schemas.microsoft.com/office/drawing/2014/main" id="{CEACE6F6-F86B-28FF-2B5A-1A989B7BC4C6}"/>
              </a:ext>
            </a:extLst>
          </p:cNvPr>
          <p:cNvSpPr>
            <a:spLocks noGrp="1"/>
          </p:cNvSpPr>
          <p:nvPr>
            <p:ph sz="quarter" idx="13"/>
          </p:nvPr>
        </p:nvSpPr>
        <p:spPr>
          <a:xfrm>
            <a:off x="348792" y="1366887"/>
            <a:ext cx="11246177" cy="4298621"/>
          </a:xfrm>
        </p:spPr>
        <p:txBody>
          <a:bodyPr>
            <a:normAutofit fontScale="77500" lnSpcReduction="20000"/>
          </a:bodyPr>
          <a:lstStyle/>
          <a:p>
            <a:r>
              <a:rPr lang="en-IN" dirty="0">
                <a:latin typeface="Arial Black" panose="020B0A04020102020204" pitchFamily="34" charset="0"/>
              </a:rPr>
              <a:t>Conduct a Comprehensive Gender Assessment</a:t>
            </a:r>
          </a:p>
          <a:p>
            <a:r>
              <a:rPr lang="en-IN" dirty="0">
                <a:latin typeface="Arial Black" panose="020B0A04020102020204" pitchFamily="34" charset="0"/>
              </a:rPr>
              <a:t>Develop a Gender-Sensitive Climate Action Plan</a:t>
            </a:r>
          </a:p>
          <a:p>
            <a:r>
              <a:rPr lang="en-US" dirty="0">
                <a:latin typeface="Arial Black" panose="020B0A04020102020204" pitchFamily="34" charset="0"/>
              </a:rPr>
              <a:t>Build Capacity and Empower Women and Marginalized Communities</a:t>
            </a:r>
          </a:p>
          <a:p>
            <a:r>
              <a:rPr lang="en-IN" dirty="0">
                <a:latin typeface="Arial Black" panose="020B0A04020102020204" pitchFamily="34" charset="0"/>
              </a:rPr>
              <a:t>Establish Inclusive Decision-Making Structures</a:t>
            </a:r>
            <a:endParaRPr lang="en-US" dirty="0">
              <a:latin typeface="Arial Black" panose="020B0A04020102020204" pitchFamily="34" charset="0"/>
            </a:endParaRPr>
          </a:p>
          <a:p>
            <a:r>
              <a:rPr lang="en-IN" dirty="0">
                <a:latin typeface="Arial Black" panose="020B0A04020102020204" pitchFamily="34" charset="0"/>
              </a:rPr>
              <a:t>Allocate Resources and Investments</a:t>
            </a:r>
            <a:endParaRPr lang="en-US" dirty="0">
              <a:latin typeface="Arial Black" panose="020B0A04020102020204" pitchFamily="34" charset="0"/>
            </a:endParaRPr>
          </a:p>
          <a:p>
            <a:r>
              <a:rPr lang="en-IN" dirty="0">
                <a:latin typeface="Arial Black" panose="020B0A04020102020204" pitchFamily="34" charset="0"/>
              </a:rPr>
              <a:t>Monitor and Evaluate Progress</a:t>
            </a:r>
            <a:endParaRPr lang="en-US" dirty="0">
              <a:latin typeface="Arial Black" panose="020B0A04020102020204" pitchFamily="34" charset="0"/>
            </a:endParaRPr>
          </a:p>
          <a:p>
            <a:r>
              <a:rPr lang="en-IN" dirty="0">
                <a:latin typeface="Arial Black" panose="020B0A04020102020204" pitchFamily="34" charset="0"/>
              </a:rPr>
              <a:t>Foster Partnerships and Collaboration</a:t>
            </a:r>
          </a:p>
          <a:p>
            <a:r>
              <a:rPr lang="en-IN" dirty="0">
                <a:latin typeface="Arial Black" panose="020B0A04020102020204" pitchFamily="34" charset="0"/>
              </a:rPr>
              <a:t>Promote Awareness and Advocacy</a:t>
            </a:r>
            <a:endParaRPr lang="en-US" dirty="0">
              <a:latin typeface="Arial Black" panose="020B0A04020102020204" pitchFamily="34" charset="0"/>
            </a:endParaRPr>
          </a:p>
          <a:p>
            <a:r>
              <a:rPr lang="en-IN" dirty="0">
                <a:latin typeface="Arial Black" panose="020B0A04020102020204" pitchFamily="34" charset="0"/>
              </a:rPr>
              <a:t>Adapt and Learn</a:t>
            </a:r>
          </a:p>
          <a:p>
            <a:pPr marL="0" indent="0">
              <a:buNone/>
            </a:pPr>
            <a:r>
              <a:rPr lang="en-US" dirty="0">
                <a:latin typeface="Arial Black" panose="020B0A04020102020204" pitchFamily="34" charset="0"/>
              </a:rPr>
              <a:t>By following these steps, the Gender-Inclusive Climate Action Framework can be effectively implemented to address the interconnected issues of gender and climate change and promote sustainable development for all.</a:t>
            </a:r>
            <a:endParaRPr lang="en-IN" dirty="0">
              <a:latin typeface="Arial Black" panose="020B0A04020102020204" pitchFamily="34" charset="0"/>
            </a:endParaRPr>
          </a:p>
        </p:txBody>
      </p:sp>
    </p:spTree>
    <p:extLst>
      <p:ext uri="{BB962C8B-B14F-4D97-AF65-F5344CB8AC3E}">
        <p14:creationId xmlns:p14="http://schemas.microsoft.com/office/powerpoint/2010/main" val="101199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188-9AF7-4E28-4874-ACD390AD82F9}"/>
              </a:ext>
            </a:extLst>
          </p:cNvPr>
          <p:cNvSpPr>
            <a:spLocks noGrp="1"/>
          </p:cNvSpPr>
          <p:nvPr>
            <p:ph type="title"/>
          </p:nvPr>
        </p:nvSpPr>
        <p:spPr/>
        <p:txBody>
          <a:bodyPr>
            <a:normAutofit fontScale="90000"/>
          </a:bodyPr>
          <a:lstStyle/>
          <a:p>
            <a:r>
              <a:rPr lang="en-US" b="1" dirty="0"/>
              <a:t>Conclusion: Gender Inequality and Climate Change</a:t>
            </a:r>
            <a:br>
              <a:rPr lang="en-US" b="1" dirty="0"/>
            </a:br>
            <a:endParaRPr lang="en-IN" dirty="0"/>
          </a:p>
        </p:txBody>
      </p:sp>
      <p:sp>
        <p:nvSpPr>
          <p:cNvPr id="3" name="Content Placeholder 2">
            <a:extLst>
              <a:ext uri="{FF2B5EF4-FFF2-40B4-BE49-F238E27FC236}">
                <a16:creationId xmlns:a16="http://schemas.microsoft.com/office/drawing/2014/main" id="{7A787F19-4C0A-6331-9004-C2454522F447}"/>
              </a:ext>
            </a:extLst>
          </p:cNvPr>
          <p:cNvSpPr>
            <a:spLocks noGrp="1"/>
          </p:cNvSpPr>
          <p:nvPr>
            <p:ph sz="quarter" idx="13"/>
          </p:nvPr>
        </p:nvSpPr>
        <p:spPr>
          <a:xfrm>
            <a:off x="685801" y="2280825"/>
            <a:ext cx="10394707" cy="3311189"/>
          </a:xfrm>
        </p:spPr>
        <p:txBody>
          <a:bodyPr>
            <a:normAutofit fontScale="92500" lnSpcReduction="10000"/>
          </a:bodyPr>
          <a:lstStyle/>
          <a:p>
            <a:r>
              <a:rPr lang="en-US" dirty="0">
                <a:latin typeface="Arial Black" panose="020B0A04020102020204" pitchFamily="34" charset="0"/>
              </a:rPr>
              <a:t>The interconnectedness of gender inequality and climate change presents a complex and urgent challenge. </a:t>
            </a:r>
          </a:p>
          <a:p>
            <a:r>
              <a:rPr lang="en-US" dirty="0">
                <a:latin typeface="Arial Black" panose="020B0A04020102020204" pitchFamily="34" charset="0"/>
              </a:rPr>
              <a:t>While women are disproportionately affected by the impacts of climate change, they also possess valuable knowledge and skills that can contribute to building resilience and promoting sustainable development.</a:t>
            </a:r>
          </a:p>
          <a:p>
            <a:r>
              <a:rPr lang="en-US" dirty="0">
                <a:latin typeface="Arial Black" panose="020B0A04020102020204" pitchFamily="34" charset="0"/>
              </a:rPr>
              <a:t>WITH THE KEY COMPONENTS ,THE SOLUTION FOR PROMOTING EQUALITY CAN BE ACCOMPLISHED AND promote sustainable development for all.</a:t>
            </a:r>
          </a:p>
          <a:p>
            <a:endParaRPr lang="en-US" dirty="0"/>
          </a:p>
          <a:p>
            <a:endParaRPr lang="en-IN" dirty="0"/>
          </a:p>
        </p:txBody>
      </p:sp>
    </p:spTree>
    <p:extLst>
      <p:ext uri="{BB962C8B-B14F-4D97-AF65-F5344CB8AC3E}">
        <p14:creationId xmlns:p14="http://schemas.microsoft.com/office/powerpoint/2010/main" val="1474104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133</TotalTime>
  <Words>528</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Impact</vt:lpstr>
      <vt:lpstr>Wingdings</vt:lpstr>
      <vt:lpstr>Main Event</vt:lpstr>
      <vt:lpstr> Gender and Climate Change: A Nexus for Sustainable Development </vt:lpstr>
      <vt:lpstr>Introduction :</vt:lpstr>
      <vt:lpstr>The Interconnectedness of Gender and Climate Change :</vt:lpstr>
      <vt:lpstr>Primary Barriers to Addressing Gender Inequality and Climate Change:  </vt:lpstr>
      <vt:lpstr>Proposed Solution: Gender-Inclusive Climate Action Framework</vt:lpstr>
      <vt:lpstr>Outline the steps involved in implementing your solution</vt:lpstr>
      <vt:lpstr>Conclusion: Gender Inequality and Climate Change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S240149 REJOICE P REGI</dc:creator>
  <cp:lastModifiedBy>S240149 REJOICE P REGI</cp:lastModifiedBy>
  <cp:revision>1</cp:revision>
  <dcterms:created xsi:type="dcterms:W3CDTF">2024-10-05T15:50:11Z</dcterms:created>
  <dcterms:modified xsi:type="dcterms:W3CDTF">2024-10-05T18:04:08Z</dcterms:modified>
</cp:coreProperties>
</file>