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78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81" r:id="rId12"/>
    <p:sldId id="272" r:id="rId13"/>
    <p:sldId id="273" r:id="rId14"/>
    <p:sldId id="274" r:id="rId15"/>
    <p:sldId id="275" r:id="rId16"/>
    <p:sldId id="276" r:id="rId17"/>
    <p:sldId id="280" r:id="rId18"/>
    <p:sldId id="279" r:id="rId19"/>
    <p:sldId id="283" r:id="rId20"/>
    <p:sldId id="284" r:id="rId21"/>
    <p:sldId id="285" r:id="rId22"/>
    <p:sldId id="286" r:id="rId23"/>
    <p:sldId id="287" r:id="rId24"/>
    <p:sldId id="282" r:id="rId25"/>
    <p:sldId id="288" r:id="rId26"/>
  </p:sldIdLst>
  <p:sldSz cx="12192000" cy="6858000"/>
  <p:notesSz cx="6858000" cy="9144000"/>
  <p:defaultTextStyle>
    <a:defPPr>
      <a:defRPr lang="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5E7BB9-68C4-1CB8-13A7-8B32C248C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D4801-C962-85C8-0FF0-AC40FC82C0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01AA-FA34-448F-91E1-346AB329BF25}" type="datetimeFigureOut">
              <a:rPr lang="id-ID" smtClean="0"/>
              <a:t>17/03/2025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F7BF2-CFC6-39E6-0D87-219BF4CB81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43F1E-1824-5BB2-29A8-61228A33A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EC353-21FA-4027-8CEB-B4C0687CFA3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8971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A9551-68E3-47EB-AA8A-68471D111322}" type="datetimeFigureOut">
              <a:rPr lang="id-ID" smtClean="0"/>
              <a:t>17/03/2025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0F24F-B7EB-461A-A8C6-A68B833C422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3435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5C528DC-AD9C-0441-B677-FB748BAF44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206832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90084D5-71FF-4E46-B71E-11C9929D1F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17261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D68-91A0-44DF-9EE7-FD36C3B887A7}" type="datetime1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45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E87A384-A223-4684-B485-2E502906E44F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23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36D2-B0DA-4071-91B2-97ADBAF2542F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2678FD5-8CAF-2C43-8F98-1DC180DD16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8527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DA9A5F-B4CD-034A-AFB2-14B44C1517D3}"/>
              </a:ext>
            </a:extLst>
          </p:cNvPr>
          <p:cNvSpPr txBox="1">
            <a:spLocks/>
          </p:cNvSpPr>
          <p:nvPr/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BA74171-8F7C-FF46-BCE7-3D2B782B8F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292302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CFE4E6D1-2B62-1F40-87A0-C75F2B8280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5397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EBE1D585-8498-7042-B6BA-115EFB1BF3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13032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9B602A9C-97E0-FE43-AF44-C5C69B1D4B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160813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691255AA-ABF0-7149-8E81-A4A902F231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261521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9CC6CC4-0B9B-5C4E-931C-F34A434422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42713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F9212BE0-606A-2B4E-B930-BA8AEC576F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08361" y="6398880"/>
            <a:ext cx="7992029" cy="3651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>
                <a:solidFill>
                  <a:srgbClr val="0E1F4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 (course name)</a:t>
            </a:r>
          </a:p>
        </p:txBody>
      </p:sp>
    </p:spTree>
    <p:extLst>
      <p:ext uri="{BB962C8B-B14F-4D97-AF65-F5344CB8AC3E}">
        <p14:creationId xmlns:p14="http://schemas.microsoft.com/office/powerpoint/2010/main" val="351123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1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wnloads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4EKNiLnJhuXw9Y6bqv2mxnCtyfRO6N0p/view?usp=sha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33BD5E-BB1B-17DF-AB92-D63F91AA1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>
                <a:solidFill>
                  <a:schemeClr val="tx1"/>
                </a:solidFill>
              </a:rPr>
              <a:t>Lebih lanjut tentang</a:t>
            </a:r>
            <a:br>
              <a:rPr lang="en-US"/>
            </a:br>
            <a:r>
              <a:rPr lang="en-US" sz="6000">
                <a:solidFill>
                  <a:schemeClr val="tx1"/>
                </a:solidFill>
              </a:rPr>
              <a:t>A</a:t>
            </a:r>
            <a:r>
              <a:rPr lang="id" sz="6000">
                <a:solidFill>
                  <a:schemeClr val="tx1"/>
                </a:solidFill>
              </a:rPr>
              <a:t>pache </a:t>
            </a:r>
            <a:r>
              <a:rPr lang="en-US" sz="6000">
                <a:solidFill>
                  <a:schemeClr val="tx1"/>
                </a:solidFill>
              </a:rPr>
              <a:t>S</a:t>
            </a:r>
            <a:r>
              <a:rPr lang="id" sz="6000">
                <a:solidFill>
                  <a:schemeClr val="tx1"/>
                </a:solidFill>
              </a:rPr>
              <a:t>park</a:t>
            </a:r>
            <a:endParaRPr lang="id-ID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B233876-DDE1-2F81-49C6-99F984063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id">
                <a:solidFill>
                  <a:schemeClr val="tx1"/>
                </a:solidFill>
              </a:rPr>
              <a:t>Tim Pengajar Big Data © 2025</a:t>
            </a:r>
          </a:p>
          <a:p>
            <a:pPr>
              <a:spcAft>
                <a:spcPts val="600"/>
              </a:spcAft>
            </a:pPr>
            <a:r>
              <a:rPr lang="id">
                <a:solidFill>
                  <a:schemeClr val="tx1"/>
                </a:solidFill>
              </a:rPr>
              <a:t>D4 Teknik Informatika</a:t>
            </a:r>
          </a:p>
          <a:p>
            <a:pPr>
              <a:spcAft>
                <a:spcPts val="600"/>
              </a:spcAft>
            </a:pPr>
            <a:r>
              <a:rPr lang="id"/>
              <a:t>Jurusan Teknologi Informasi</a:t>
            </a:r>
            <a:endParaRPr lang="en-US">
              <a:solidFill>
                <a:schemeClr val="tx1"/>
              </a:solidFill>
            </a:endParaRPr>
          </a:p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11685-5E62-72FA-9579-1E435A09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CA1B71-E790-A6C2-465D-671384944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Big 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597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63AF-F3BC-0DA3-A7F7-0CE5F843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Resilient Distributed Dataset </a:t>
            </a:r>
            <a:r>
              <a:rPr lang="id" b="1"/>
              <a:t>(</a:t>
            </a:r>
            <a:r>
              <a:rPr lang="id" b="1" dirty="0"/>
              <a:t>RDD)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FFB2-B66C-2AC2-116D-552B12D0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id" sz="2400" b="1" i="0" dirty="0">
                <a:solidFill>
                  <a:srgbClr val="000000"/>
                </a:solidFill>
                <a:effectLst/>
                <a:latin typeface="BookAntiqua"/>
              </a:rPr>
              <a:t>RDD merupakan unit data fundamental dalam Spark dan pemrograman </a:t>
            </a:r>
            <a:r>
              <a:rPr lang="id" sz="2400" b="1" i="0">
                <a:solidFill>
                  <a:srgbClr val="000000"/>
                </a:solidFill>
                <a:effectLst/>
                <a:latin typeface="BookAntiqua"/>
              </a:rPr>
              <a:t>Spark </a:t>
            </a:r>
            <a:r>
              <a:rPr lang="en-US" sz="2400">
                <a:solidFill>
                  <a:srgbClr val="000000"/>
                </a:solidFill>
                <a:latin typeface="BookAntiqua"/>
              </a:rPr>
              <a:t>yang 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berpusat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pada pembuatan dan pelaksanaan operasi pada RDD.</a:t>
            </a:r>
          </a:p>
          <a:p>
            <a:pPr algn="just"/>
            <a:r>
              <a:rPr lang="en-US" sz="2400" b="0" i="0">
                <a:solidFill>
                  <a:srgbClr val="000000"/>
                </a:solidFill>
                <a:effectLst/>
                <a:latin typeface="BookAntiqua"/>
              </a:rPr>
              <a:t>RDD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merupakan </a:t>
            </a:r>
            <a:r>
              <a:rPr lang="id" sz="2400" b="1" i="0">
                <a:solidFill>
                  <a:srgbClr val="000000"/>
                </a:solidFill>
                <a:effectLst/>
                <a:latin typeface="BookAntiqua"/>
              </a:rPr>
              <a:t>koleksi </a:t>
            </a:r>
            <a:r>
              <a:rPr lang="en-US" sz="2400" b="1" i="0">
                <a:solidFill>
                  <a:srgbClr val="000000"/>
                </a:solidFill>
                <a:effectLst/>
                <a:latin typeface="BookAntiqua"/>
              </a:rPr>
              <a:t>bersifat </a:t>
            </a:r>
            <a:r>
              <a:rPr lang="en-US" sz="2400" b="1" i="1">
                <a:solidFill>
                  <a:srgbClr val="000000"/>
                </a:solidFill>
                <a:effectLst/>
                <a:latin typeface="BookAntiqua"/>
              </a:rPr>
              <a:t>immutable</a:t>
            </a:r>
            <a:r>
              <a:rPr lang="id" sz="2400" b="1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2400" b="1" i="0" dirty="0">
                <a:solidFill>
                  <a:srgbClr val="000000"/>
                </a:solidFill>
                <a:effectLst/>
                <a:latin typeface="BookAntiqua"/>
              </a:rPr>
              <a:t>yang dipartisi ke seluruh kluster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yang dapat dibangun 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kembali (</a:t>
            </a:r>
            <a:r>
              <a:rPr lang="en-US" sz="2400" b="0" i="1">
                <a:solidFill>
                  <a:srgbClr val="000000"/>
                </a:solidFill>
                <a:effectLst/>
                <a:latin typeface="BookAntiqua"/>
              </a:rPr>
              <a:t>re-computed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)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jika suatu partisi hilang.</a:t>
            </a:r>
          </a:p>
          <a:p>
            <a:pPr algn="just"/>
            <a:r>
              <a:rPr lang="en-US" sz="2400" b="0" i="0">
                <a:solidFill>
                  <a:srgbClr val="000000"/>
                </a:solidFill>
                <a:effectLst/>
                <a:latin typeface="BookAntiqua"/>
              </a:rPr>
              <a:t>RDD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dibuat dengan </a:t>
            </a:r>
            <a:r>
              <a:rPr lang="id" sz="2400" b="1" i="0" dirty="0">
                <a:solidFill>
                  <a:srgbClr val="000000"/>
                </a:solidFill>
                <a:effectLst/>
                <a:latin typeface="BookAntiqua"/>
              </a:rPr>
              <a:t>mentransformasikan data dalam penyimpanan stabil menggunakan </a:t>
            </a:r>
            <a:r>
              <a:rPr lang="id" sz="2400" b="1" i="0">
                <a:solidFill>
                  <a:srgbClr val="000000"/>
                </a:solidFill>
                <a:effectLst/>
                <a:latin typeface="BookAntiqua"/>
              </a:rPr>
              <a:t>operator </a:t>
            </a:r>
            <a:r>
              <a:rPr lang="en-US" sz="2400" b="1" i="1">
                <a:solidFill>
                  <a:srgbClr val="000000"/>
                </a:solidFill>
                <a:effectLst/>
                <a:latin typeface="BookAntiqua"/>
              </a:rPr>
              <a:t>data flow</a:t>
            </a:r>
            <a:r>
              <a:rPr lang="id" sz="2400" b="1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(</a:t>
            </a:r>
            <a:r>
              <a:rPr lang="en-US" sz="2400" b="0" i="1">
                <a:solidFill>
                  <a:srgbClr val="000000"/>
                </a:solidFill>
                <a:effectLst/>
                <a:latin typeface="BookAntiqua"/>
              </a:rPr>
              <a:t>map</a:t>
            </a:r>
            <a:r>
              <a:rPr lang="id" sz="2400" b="0" i="1">
                <a:solidFill>
                  <a:srgbClr val="000000"/>
                </a:solidFill>
                <a:effectLst/>
                <a:latin typeface="BookAntiqua"/>
              </a:rPr>
              <a:t>, </a:t>
            </a:r>
            <a:r>
              <a:rPr lang="id" sz="2400" b="0" i="1" dirty="0">
                <a:solidFill>
                  <a:srgbClr val="000000"/>
                </a:solidFill>
                <a:effectLst/>
                <a:latin typeface="BookAntiqua"/>
              </a:rPr>
              <a:t>filter</a:t>
            </a:r>
            <a:r>
              <a:rPr lang="id" sz="2400" b="0" i="1">
                <a:solidFill>
                  <a:srgbClr val="000000"/>
                </a:solidFill>
                <a:effectLst/>
                <a:latin typeface="BookAntiqua"/>
              </a:rPr>
              <a:t>, </a:t>
            </a:r>
            <a:r>
              <a:rPr lang="en-US" sz="2400" b="0" i="1">
                <a:solidFill>
                  <a:srgbClr val="000000"/>
                </a:solidFill>
                <a:effectLst/>
                <a:latin typeface="BookAntiqua"/>
              </a:rPr>
              <a:t>group-by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)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dan </a:t>
            </a:r>
            <a:r>
              <a:rPr lang="id" sz="2400" b="1" i="0" dirty="0">
                <a:solidFill>
                  <a:srgbClr val="000000"/>
                </a:solidFill>
                <a:effectLst/>
                <a:latin typeface="BookAntiqua"/>
              </a:rPr>
              <a:t>dapat di-</a:t>
            </a:r>
            <a:r>
              <a:rPr lang="id" sz="2400" b="1" i="1" dirty="0">
                <a:solidFill>
                  <a:srgbClr val="000000"/>
                </a:solidFill>
                <a:effectLst/>
                <a:latin typeface="BookAntiqua"/>
              </a:rPr>
              <a:t>cache</a:t>
            </a:r>
            <a:r>
              <a:rPr lang="id" sz="2400" b="1" i="0" dirty="0">
                <a:solidFill>
                  <a:srgbClr val="000000"/>
                </a:solidFill>
                <a:effectLst/>
                <a:latin typeface="BookAntiqua"/>
              </a:rPr>
              <a:t> dalam memori melalui operasi paralel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:</a:t>
            </a:r>
            <a:r>
              <a:rPr lang="id" sz="1600" dirty="0"/>
              <a:t> </a:t>
            </a:r>
          </a:p>
          <a:p>
            <a:pPr lvl="1"/>
            <a:r>
              <a:rPr lang="en-US" sz="2400" b="1" i="0">
                <a:solidFill>
                  <a:srgbClr val="000000"/>
                </a:solidFill>
                <a:effectLst/>
                <a:latin typeface="BookAntiqua-Bold"/>
              </a:rPr>
              <a:t>Resilient (Tangguh)</a:t>
            </a:r>
            <a:r>
              <a:rPr lang="id" sz="2400" b="1" i="0">
                <a:solidFill>
                  <a:srgbClr val="000000"/>
                </a:solidFill>
                <a:effectLst/>
                <a:latin typeface="BookAntiqua-Bold"/>
              </a:rPr>
              <a:t>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: Jika data dalam memori hilang, data tersebut dapat dibuat ulang (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atau </a:t>
            </a:r>
            <a:r>
              <a:rPr lang="en-US" sz="2400" b="0" i="1">
                <a:solidFill>
                  <a:srgbClr val="000000"/>
                </a:solidFill>
                <a:effectLst/>
                <a:latin typeface="BookAntiqua"/>
              </a:rPr>
              <a:t>recomputed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)</a:t>
            </a:r>
            <a:endParaRPr lang="id" sz="2400" b="0" i="0" dirty="0">
              <a:solidFill>
                <a:srgbClr val="000000"/>
              </a:solidFill>
              <a:effectLst/>
              <a:latin typeface="BookAntiqua"/>
            </a:endParaRPr>
          </a:p>
          <a:p>
            <a:pPr lvl="1"/>
            <a:r>
              <a:rPr lang="en-US" sz="2400" b="1" i="0">
                <a:solidFill>
                  <a:srgbClr val="000000"/>
                </a:solidFill>
                <a:effectLst/>
                <a:latin typeface="BookAntiqua-Bold"/>
              </a:rPr>
              <a:t>Distributed (</a:t>
            </a:r>
            <a:r>
              <a:rPr lang="id" sz="2400" b="1" i="0">
                <a:solidFill>
                  <a:srgbClr val="000000"/>
                </a:solidFill>
                <a:effectLst/>
                <a:latin typeface="BookAntiqua-Bold"/>
              </a:rPr>
              <a:t>Terdistribusi</a:t>
            </a:r>
            <a:r>
              <a:rPr lang="en-US" sz="2400" b="1" i="0">
                <a:solidFill>
                  <a:srgbClr val="000000"/>
                </a:solidFill>
                <a:effectLst/>
                <a:latin typeface="BookAntiqua-Bold"/>
              </a:rPr>
              <a:t>)</a:t>
            </a:r>
            <a:r>
              <a:rPr lang="id" sz="2400" b="1" i="0">
                <a:solidFill>
                  <a:srgbClr val="000000"/>
                </a:solidFill>
                <a:effectLst/>
                <a:latin typeface="BookAntiqua-Bold"/>
              </a:rPr>
              <a:t>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: Didistribusikan ke seluruh cluster</a:t>
            </a:r>
          </a:p>
          <a:p>
            <a:pPr lvl="1"/>
            <a:r>
              <a:rPr lang="id" sz="2400" b="1" i="0" dirty="0">
                <a:solidFill>
                  <a:srgbClr val="000000"/>
                </a:solidFill>
                <a:effectLst/>
                <a:latin typeface="BookAntiqua-Bold"/>
              </a:rPr>
              <a:t>Dataset </a:t>
            </a:r>
            <a:r>
              <a:rPr lang="id" sz="2400" b="0" i="0" dirty="0">
                <a:solidFill>
                  <a:srgbClr val="000000"/>
                </a:solidFill>
                <a:effectLst/>
                <a:latin typeface="BookAntiqua"/>
              </a:rPr>
              <a:t>: Data awal dapat berasal dari file atau dibuat secara </a:t>
            </a:r>
            <a:r>
              <a:rPr lang="id" sz="2400" b="0" i="0">
                <a:solidFill>
                  <a:srgbClr val="000000"/>
                </a:solidFill>
                <a:effectLst/>
                <a:latin typeface="BookAntiqua"/>
              </a:rPr>
              <a:t>terprogram</a:t>
            </a:r>
            <a:r>
              <a:rPr lang="id" sz="1800"/>
              <a:t> </a:t>
            </a:r>
            <a:r>
              <a:rPr lang="en-US" sz="1800"/>
              <a:t>.</a:t>
            </a:r>
            <a:br>
              <a:rPr lang="en-US" dirty="0"/>
            </a:br>
            <a:br>
              <a:rPr lang="en-US" dirty="0"/>
            </a:b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94901-DF58-A133-A183-D32375B4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481-E0C6-C7DC-2DA1-82B93922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Membuat RDD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1091-B47B-2D7B-43F2-6C5D9ADB9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Ada 2 cara untuk membuat RDD, yaitu:</a:t>
            </a:r>
          </a:p>
          <a:p>
            <a:pPr lvl="1"/>
            <a:r>
              <a:rPr lang="en-US"/>
              <a:t>Secara parallel</a:t>
            </a:r>
          </a:p>
          <a:p>
            <a:pPr lvl="1"/>
            <a:r>
              <a:rPr lang="en-US"/>
              <a:t>Baca dari sebuah file</a:t>
            </a: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64609-AD65-A014-326A-6FFF6BEB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663C-111C-9126-A857-335C5D1A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" sz="3200" b="1" dirty="0"/>
              <a:t>RDD – Metode 1: memparalelkan koleksi</a:t>
            </a:r>
            <a:endParaRPr lang="id-ID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EE90-EAB3-834A-B388-F8A94E86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Ambil </a:t>
            </a:r>
            <a:r>
              <a:rPr lang="en-US" sz="1800" b="0" i="1">
                <a:solidFill>
                  <a:srgbClr val="000000"/>
                </a:solidFill>
                <a:effectLst/>
                <a:latin typeface="BookAntiqua"/>
              </a:rPr>
              <a:t>collection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data dalam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memori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yang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tersedia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dan </a:t>
            </a:r>
            <a:r>
              <a:rPr lang="en-US" sz="1800" b="1">
                <a:solidFill>
                  <a:srgbClr val="000000"/>
                </a:solidFill>
                <a:latin typeface="BookAntiqua"/>
              </a:rPr>
              <a:t>masukkan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 ke </a:t>
            </a:r>
            <a:r>
              <a:rPr lang="en-US" sz="1800" b="1" i="0">
                <a:solidFill>
                  <a:srgbClr val="000000"/>
                </a:solidFill>
                <a:effectLst/>
                <a:latin typeface="BookAntiqua"/>
              </a:rPr>
              <a:t>parameter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metode </a:t>
            </a:r>
            <a:r>
              <a:rPr lang="id" sz="1800" b="1" i="1">
                <a:solidFill>
                  <a:srgbClr val="000000"/>
                </a:solidFill>
                <a:effectLst/>
                <a:latin typeface="BookAntiqua"/>
              </a:rPr>
              <a:t>parallelize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en-US" sz="1800" b="1" i="0">
                <a:solidFill>
                  <a:srgbClr val="000000"/>
                </a:solidFill>
                <a:effectLst/>
                <a:latin typeface="BookAntiqua"/>
              </a:rPr>
              <a:t>dari objek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SparkContext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.</a:t>
            </a: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Cara </a:t>
            </a:r>
            <a:r>
              <a:rPr lang="en-US" sz="1800">
                <a:solidFill>
                  <a:srgbClr val="000000"/>
                </a:solidFill>
                <a:latin typeface="BookAntiqua"/>
              </a:rPr>
              <a:t>i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ni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"/>
              </a:rPr>
              <a:t>umumnya tidak digunakan dalam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sistem </a:t>
            </a:r>
            <a:r>
              <a:rPr lang="en-US" sz="1800" b="1" i="1">
                <a:solidFill>
                  <a:srgbClr val="000000"/>
                </a:solidFill>
                <a:effectLst/>
                <a:latin typeface="BookAntiqua"/>
              </a:rPr>
              <a:t>production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"/>
              </a:rPr>
              <a:t>tetapi digunakan untuk pembuatan prototipe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dan </a:t>
            </a:r>
            <a:r>
              <a:rPr lang="en-US" sz="1800" b="1" i="0">
                <a:solidFill>
                  <a:srgbClr val="000000"/>
                </a:solidFill>
                <a:effectLst/>
                <a:latin typeface="BookAntiqua"/>
              </a:rPr>
              <a:t>testing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karena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"/>
              </a:rPr>
              <a:t>memerlukan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seluruh </a:t>
            </a:r>
            <a:r>
              <a:rPr lang="en-US" sz="1800" b="1" i="1">
                <a:solidFill>
                  <a:srgbClr val="000000"/>
                </a:solidFill>
                <a:effectLst/>
                <a:latin typeface="BookAntiqua"/>
              </a:rPr>
              <a:t>dataset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"/>
              </a:rPr>
              <a:t>dalam memori pada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satu mesin</a:t>
            </a:r>
            <a:r>
              <a:rPr lang="en-US" sz="1800" b="1" i="0">
                <a:solidFill>
                  <a:srgbClr val="000000"/>
                </a:solidFill>
                <a:effectLst/>
                <a:latin typeface="BookAntiqua"/>
              </a:rPr>
              <a:t>/komputer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.</a:t>
            </a:r>
            <a:r>
              <a:rPr lang="id"/>
              <a:t> </a:t>
            </a:r>
            <a:br>
              <a:rPr lang="en-US" dirty="0"/>
            </a:b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490FE-B424-2F32-BC41-42F938AD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3204F-AD84-25C3-9567-3014782E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71" y="3255263"/>
            <a:ext cx="7870171" cy="277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0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1FAE-1D32-0299-2C50-A59AA920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" sz="3200" b="1" dirty="0"/>
              <a:t>RDD – Metode 2: membaca dari file</a:t>
            </a:r>
            <a:endParaRPr lang="id-ID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D7C59-6332-A362-EA9E-DB738FA1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Metode kedua adalah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"/>
              </a:rPr>
              <a:t>membaca data dari HDFS, S3, HBase, Avro,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file Parquet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,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dan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"/>
              </a:rPr>
              <a:t>format lain yang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didukung Hadoop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.</a:t>
            </a:r>
            <a:endParaRPr lang="id" sz="1800" b="0" i="0" dirty="0">
              <a:solidFill>
                <a:srgbClr val="000000"/>
              </a:solidFill>
              <a:effectLst/>
              <a:latin typeface="BookAntiqua"/>
            </a:endParaRPr>
          </a:p>
          <a:p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Masukan dapat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berupa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file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atau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direktori.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en-US" sz="1800" b="0" i="1">
                <a:solidFill>
                  <a:srgbClr val="000000"/>
                </a:solidFill>
                <a:effectLst/>
                <a:latin typeface="BookAntiqua"/>
              </a:rPr>
              <a:t>Wildcard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juga didukung.</a:t>
            </a:r>
            <a:r>
              <a:rPr lang="id" dirty="0"/>
              <a:t> </a:t>
            </a:r>
            <a:br>
              <a:rPr lang="en-US" dirty="0"/>
            </a:b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6494-DB2F-9B1F-C3A5-98A1DBC4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6BE7A-8CD6-294D-82B8-683B2AA4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55" y="3242815"/>
            <a:ext cx="6757445" cy="24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7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D8ED-C483-6FBC-48A6-E1CF772A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Siklus hidup </a:t>
            </a:r>
            <a:r>
              <a:rPr lang="id"/>
              <a:t>program Spark</a:t>
            </a:r>
            <a:r>
              <a:rPr lang="en-US"/>
              <a:t> (1)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CA15F-4610-53BD-273E-965B4BA4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1091"/>
            <a:ext cx="10058400" cy="4151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Langkah-langkah berikut menjelaskan </a:t>
            </a:r>
            <a:r>
              <a:rPr lang="id" sz="2000" b="1" i="0" dirty="0">
                <a:solidFill>
                  <a:srgbClr val="000000"/>
                </a:solidFill>
                <a:effectLst/>
                <a:latin typeface="BookAntiqua"/>
              </a:rPr>
              <a:t>siklus hidup aplikasi Spark 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dengan </a:t>
            </a:r>
            <a:r>
              <a:rPr lang="en-US" sz="2000" b="1" i="0">
                <a:solidFill>
                  <a:srgbClr val="000000"/>
                </a:solidFill>
                <a:effectLst/>
                <a:latin typeface="BookAntiqua"/>
              </a:rPr>
              <a:t>standalone resource manager</a:t>
            </a:r>
            <a:r>
              <a:rPr lang="id" sz="2000" b="1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Pengguna mengirimkan aplikasi spark menggunakan 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perintah </a:t>
            </a:r>
            <a:r>
              <a:rPr lang="id" sz="2000" b="0" i="0">
                <a:solidFill>
                  <a:srgbClr val="000000"/>
                </a:solidFill>
                <a:effectLst/>
                <a:latin typeface="CourierStd"/>
              </a:rPr>
              <a:t>spark-submit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.</a:t>
            </a:r>
            <a:r>
              <a:rPr lang="id" sz="1600"/>
              <a:t> </a:t>
            </a:r>
            <a:endParaRPr lang="id" sz="1600" dirty="0"/>
          </a:p>
          <a:p>
            <a:pPr marL="342900" indent="-342900">
              <a:buFont typeface="+mj-lt"/>
              <a:buAutoNum type="arabicPeriod"/>
            </a:pP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Spark-submit meluncurkan program driver pada node yang sama dalam (mode klien) atau pada kluster (mode kluster) dan memanggil metode utama yang ditentukan oleh pengguna.</a:t>
            </a:r>
            <a:r>
              <a:rPr lang="id" sz="16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Program driver menghubungi manajer kluster untuk meminta sumber daya guna meluncurkan 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JVM </a:t>
            </a:r>
            <a:r>
              <a:rPr lang="en-US" sz="2000" b="0" i="0">
                <a:solidFill>
                  <a:srgbClr val="000000"/>
                </a:solidFill>
                <a:effectLst/>
                <a:latin typeface="BookAntiqua"/>
              </a:rPr>
              <a:t>executor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berdasarkan parameter konfigurasi yang diberikan.</a:t>
            </a:r>
          </a:p>
          <a:p>
            <a:pPr marL="342900" indent="-342900">
              <a:buFont typeface="+mj-lt"/>
              <a:buAutoNum type="arabicPeriod"/>
            </a:pP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Manajer klaster meluncurkan 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JVM </a:t>
            </a:r>
            <a:r>
              <a:rPr lang="en-US" sz="2000" b="0" i="0">
                <a:solidFill>
                  <a:srgbClr val="000000"/>
                </a:solidFill>
                <a:effectLst/>
                <a:latin typeface="BookAntiqua"/>
              </a:rPr>
              <a:t>executor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 pada </a:t>
            </a:r>
            <a:r>
              <a:rPr lang="en-US" sz="2000" b="0" i="0">
                <a:solidFill>
                  <a:srgbClr val="000000"/>
                </a:solidFill>
                <a:effectLst/>
                <a:latin typeface="BookAntiqua"/>
              </a:rPr>
              <a:t>worker 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node.</a:t>
            </a:r>
            <a:r>
              <a:rPr lang="id" sz="1600"/>
              <a:t> </a:t>
            </a:r>
            <a:endParaRPr lang="id" sz="1600" dirty="0"/>
          </a:p>
          <a:p>
            <a:pPr marL="342900" indent="-342900">
              <a:buFont typeface="+mj-lt"/>
              <a:buAutoNum type="arabicPeriod"/>
            </a:pP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Proses driver memindai aplikasi pengguna. Berdasarkan tindakan RDD dan transformasi dalam program, Spark membuat grafik operator.</a:t>
            </a:r>
          </a:p>
          <a:p>
            <a:pPr marL="342900" indent="-342900">
              <a:buFont typeface="+mj-lt"/>
              <a:buAutoNum type="arabicPeriod"/>
            </a:pP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Saat suatu tindakan (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seperti </a:t>
            </a:r>
            <a:r>
              <a:rPr lang="en-US" sz="2000" b="0" i="0">
                <a:solidFill>
                  <a:srgbClr val="000000"/>
                </a:solidFill>
                <a:effectLst/>
                <a:latin typeface="BookAntiqua"/>
              </a:rPr>
              <a:t>proses collect</a:t>
            </a:r>
            <a:r>
              <a:rPr lang="id" sz="2000" b="0" i="0">
                <a:solidFill>
                  <a:srgbClr val="000000"/>
                </a:solidFill>
                <a:effectLst/>
                <a:latin typeface="BookAntiqua"/>
              </a:rPr>
              <a:t>) </a:t>
            </a:r>
            <a:r>
              <a:rPr lang="id" sz="2000" b="0" i="0" dirty="0">
                <a:solidFill>
                  <a:srgbClr val="000000"/>
                </a:solidFill>
                <a:effectLst/>
                <a:latin typeface="BookAntiqua"/>
              </a:rPr>
              <a:t>dipanggil, grafik dikirimkan ke penjadwal DAG. Penjadwal DAG membagi grafik operator menjadi beberapa tahap.</a:t>
            </a:r>
            <a:r>
              <a:rPr lang="id" sz="1600" dirty="0"/>
              <a:t> </a:t>
            </a:r>
            <a:endParaRPr lang="id-ID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9C5C7-3A5B-5E1C-F573-F1EDF9D6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D94F-9361-0CC1-742F-69BA63DA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/>
              <a:t>Siklus hidup program Spark</a:t>
            </a:r>
            <a:r>
              <a:rPr lang="en-US"/>
              <a:t> (2)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FACB-D682-9CA6-109A-08BE96D36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Tahapan terdiri dari tugas-tugas berdasarkan partisi data input. Operator-operator jaringan penjadwal DAG bersama-sama mengoptimalkan grafik. Misalnya, banyak operator peta dapat dijadwalkan dalam satu tahapan. Pengoptimalan ini adalah kunci kinerja Spark. Hasil akhir dari penjadwal DAG adalah serangkaian tahapan.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Tahapan-tahapan tersebut diteruskan ke penjadwal tugas. Penjadwal tugas meluncurkan tugas melalui manajer kluster. (Spark Standalone/Yarn/Mesos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).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Task scheduler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tidak mengetahui tentang ketergantungan antar tahapan.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Tugas dijalankan pada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proses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executor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untuk menghitung dan menyimpan hasil.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Jika metode utama driver keluar atau memanggil </a:t>
            </a:r>
            <a:r>
              <a:rPr lang="id" sz="1800" b="0" i="0" dirty="0" err="1">
                <a:solidFill>
                  <a:srgbClr val="000000"/>
                </a:solidFill>
                <a:effectLst/>
                <a:latin typeface="CourierStd"/>
              </a:rPr>
              <a:t>SparkContext</a:t>
            </a:r>
            <a:r>
              <a:rPr lang="id" sz="1800" b="0" i="0" err="1">
                <a:solidFill>
                  <a:srgbClr val="000000"/>
                </a:solidFill>
                <a:effectLst/>
                <a:latin typeface="CourierStd"/>
              </a:rPr>
              <a:t>.</a:t>
            </a:r>
            <a:r>
              <a:rPr lang="id" sz="1800" b="0" i="0">
                <a:solidFill>
                  <a:srgbClr val="000000"/>
                </a:solidFill>
                <a:effectLst/>
                <a:latin typeface="CourierStd"/>
              </a:rPr>
              <a:t>stop()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, maka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executor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akan dihentikan dan sumber daya akan dilepaskan dari manajer kluster.</a:t>
            </a:r>
            <a:r>
              <a:rPr lang="id" dirty="0"/>
              <a:t> </a:t>
            </a:r>
            <a:br>
              <a:rPr lang="en-US" dirty="0"/>
            </a:b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378C7-8973-457F-0B60-BE343989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69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FDA1-AF71-3F4D-2782-BC05C869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Proses </a:t>
            </a:r>
            <a:r>
              <a:rPr lang="id"/>
              <a:t>penjadwalan </a:t>
            </a:r>
            <a:r>
              <a:rPr lang="en-US"/>
              <a:t>Spark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C2A1C3-D8C4-B81C-25A9-A2DD1FB54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47"/>
          <a:stretch/>
        </p:blipFill>
        <p:spPr>
          <a:xfrm>
            <a:off x="2897944" y="1770929"/>
            <a:ext cx="6501514" cy="404465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55CE8-277B-074A-1636-EF89B399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4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4C5065-E55C-2844-A729-C431FDF4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Praktikum</a:t>
            </a:r>
            <a:endParaRPr lang="id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70FB12-E917-1508-6124-B27B8C7A6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D285E0-6383-5B1A-CEB0-74632304A0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51504-A556-68FC-F6A8-C01B44FE6A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34B7E4EF-A1BD-40F4-AB7B-04F084DD99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5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16D0-E846-1D65-9999-21DDA90D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Instalasi Apache Spark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55CC-C0E2-7718-6D6D-C195121E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Silakan gunakan Cluster Hadoop dari hasil kuis sebelumnya di VBox kelompok Anda.</a:t>
            </a:r>
          </a:p>
          <a:p>
            <a:r>
              <a:rPr lang="en-US"/>
              <a:t>Lakukan instalasi Apache Spark.</a:t>
            </a:r>
          </a:p>
          <a:p>
            <a:r>
              <a:rPr lang="id-ID"/>
              <a:t>Unduh versi terbaru Spark dari </a:t>
            </a:r>
            <a:r>
              <a:rPr lang="id-ID">
                <a:hlinkClick r:id="rId2"/>
              </a:rPr>
              <a:t>situs resmi</a:t>
            </a:r>
            <a:r>
              <a:rPr lang="id-ID"/>
              <a:t> atau gunakan </a:t>
            </a:r>
            <a:r>
              <a:rPr lang="id-ID" i="1">
                <a:latin typeface="Arial Narrow" panose="020B0606020202030204" pitchFamily="34" charset="0"/>
              </a:rPr>
              <a:t>wget</a:t>
            </a:r>
            <a:r>
              <a:rPr lang="en-US" i="1">
                <a:latin typeface="Arial Narrow" panose="020B0606020202030204" pitchFamily="34" charset="0"/>
              </a:rPr>
              <a:t> </a:t>
            </a:r>
            <a:r>
              <a:rPr lang="en-US"/>
              <a:t>dari dalam namenode vbox Anda</a:t>
            </a:r>
            <a:r>
              <a:rPr lang="id-ID"/>
              <a:t>:</a:t>
            </a:r>
            <a:endParaRPr lang="en-US"/>
          </a:p>
          <a:p>
            <a:pPr lvl="1"/>
            <a:r>
              <a:rPr lang="da-DK" i="1">
                <a:latin typeface="Arial Narrow" panose="020B0606020202030204" pitchFamily="34" charset="0"/>
              </a:rPr>
              <a:t>wget https://downloads.apache.org/spark/spark-3.5.5/spark-3.5.5-bin-hadoop3.tgz</a:t>
            </a:r>
          </a:p>
          <a:p>
            <a:pPr lvl="1"/>
            <a:r>
              <a:rPr lang="id-ID"/>
              <a:t>(Ubah versi sesuai kebutuhan)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42401-BAD7-FA47-876D-E6A97200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E5D6-78DD-5CF7-8AF2-DA5BA499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Instalasi Apache Spark (2)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F3D5-9EF9-DD6A-77A0-E42BA448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Ekstrak dan pindahkan direktori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tar -xvzf spark-3.4.1-bin-hadoop3.tgz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sudo mv spark-3.4.1-bin-hadoop3 /opt/spark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D5F74-3DE5-14D0-CC8B-C39AF011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" dirty="0"/>
              <a:t>Topik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20510B-C00F-3015-6053-8A491752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" sz="2400"/>
              <a:t>Konsep inti </a:t>
            </a:r>
            <a:r>
              <a:rPr lang="en-US" sz="2400"/>
              <a:t>dari </a:t>
            </a:r>
            <a:r>
              <a:rPr lang="id" sz="2400"/>
              <a:t>Spark</a:t>
            </a:r>
            <a:endParaRPr lang="id" sz="2400" dirty="0"/>
          </a:p>
          <a:p>
            <a:r>
              <a:rPr lang="en-US" sz="2400"/>
              <a:t>Pairing</a:t>
            </a:r>
            <a:r>
              <a:rPr lang="id" sz="2400"/>
              <a:t> </a:t>
            </a:r>
            <a:r>
              <a:rPr lang="id" sz="2400" dirty="0"/>
              <a:t>Resilient Distributed Dataset (RDD)</a:t>
            </a:r>
          </a:p>
          <a:p>
            <a:r>
              <a:rPr lang="id" sz="2400"/>
              <a:t>Spark</a:t>
            </a:r>
            <a:r>
              <a:rPr lang="en-US" sz="2400"/>
              <a:t> applications</a:t>
            </a:r>
          </a:p>
          <a:p>
            <a:r>
              <a:rPr lang="id" sz="2400"/>
              <a:t>Siklus </a:t>
            </a:r>
            <a:r>
              <a:rPr lang="id" sz="2400" dirty="0"/>
              <a:t>hidup program Spark</a:t>
            </a:r>
          </a:p>
          <a:p>
            <a:r>
              <a:rPr lang="en-US" sz="2400"/>
              <a:t>Setup Apache Spark di Hadoop Cluster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A8F7-6F44-73A0-3C74-038218E0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Konfigurasi Apache Spark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5582-F53C-0E33-1501-153BD3CD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Konfigurasi environment variables. Edit </a:t>
            </a:r>
            <a:r>
              <a:rPr lang="en-US">
                <a:solidFill>
                  <a:srgbClr val="FF0000"/>
                </a:solidFill>
                <a:latin typeface="Arial Narrow" panose="020B0606020202030204" pitchFamily="34" charset="0"/>
              </a:rPr>
              <a:t>.bashrc</a:t>
            </a:r>
            <a:r>
              <a:rPr lang="en-US"/>
              <a:t> atau </a:t>
            </a:r>
            <a:r>
              <a:rPr lang="en-US">
                <a:solidFill>
                  <a:srgbClr val="FF0000"/>
                </a:solidFill>
                <a:latin typeface="Arial Narrow" panose="020B0606020202030204" pitchFamily="34" charset="0"/>
              </a:rPr>
              <a:t>.profile</a:t>
            </a:r>
            <a:r>
              <a:rPr lang="en-US"/>
              <a:t> :</a:t>
            </a:r>
          </a:p>
          <a:p>
            <a:pPr marL="457200" lvl="1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nano ~/.bashrc</a:t>
            </a:r>
          </a:p>
          <a:p>
            <a:r>
              <a:rPr lang="en-US"/>
              <a:t>Tambahkan baris berikut:</a:t>
            </a:r>
          </a:p>
          <a:p>
            <a:pPr marL="622300" indent="0">
              <a:buNone/>
            </a:pPr>
            <a:r>
              <a:rPr lang="id-ID" sz="20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SPARK_HOME=/opt/spark</a:t>
            </a:r>
          </a:p>
          <a:p>
            <a:pPr marL="622300" indent="0">
              <a:buNone/>
            </a:pPr>
            <a:r>
              <a:rPr lang="id-ID" sz="20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PATH=$SPARK_HOME/bin:$SPARK_HOME/sbin:$PATH</a:t>
            </a:r>
          </a:p>
          <a:p>
            <a:pPr marL="622300" indent="0">
              <a:buNone/>
            </a:pPr>
            <a:r>
              <a:rPr lang="id-ID" sz="20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LD_LIBRARY_PATH=$HADOOP_HOME/lib/native:$LD_LIBRARY_PATH</a:t>
            </a:r>
          </a:p>
          <a:p>
            <a:pPr marL="622300" indent="0">
              <a:buNone/>
            </a:pPr>
            <a:r>
              <a:rPr lang="id-ID" sz="20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HADOOP_CONF_DIR=$HADOOP_HOME/etc/hadoop</a:t>
            </a:r>
          </a:p>
          <a:p>
            <a:pPr marL="622300" indent="0">
              <a:buNone/>
            </a:pPr>
            <a:r>
              <a:rPr lang="id-ID" sz="20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SPARK_MASTER_HOST=&lt;IP_MASTER_NODE&gt;</a:t>
            </a:r>
          </a:p>
          <a:p>
            <a:pPr marL="0" indent="0">
              <a:buNone/>
            </a:pPr>
            <a:r>
              <a:rPr lang="en-US"/>
              <a:t>Kemudian jalankan:</a:t>
            </a:r>
          </a:p>
          <a:p>
            <a:pPr marL="536575" indent="0">
              <a:buNone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source ~/.bashrc</a:t>
            </a:r>
            <a:endParaRPr lang="id-ID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81B3B-FF7A-4E1E-33A2-85C35D2F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9C0F-3B67-9A4D-87D4-9655E4BA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Konfigurasi Apache Spark (2)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A7FE-3060-34F3-AF82-02E599E0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Konfigurasi spark-env.sh</a:t>
            </a:r>
          </a:p>
          <a:p>
            <a:pPr lvl="1"/>
            <a:r>
              <a:rPr lang="en-US"/>
              <a:t>Salin templat dan edit: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cp /opt/spark/conf/spark-env.sh.template /opt/spark/conf/spark-env.sh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nano /opt/spark/conf/spark-env.sh</a:t>
            </a:r>
          </a:p>
          <a:p>
            <a:r>
              <a:rPr lang="en-US"/>
              <a:t>Tambahkan: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JAVA_HOME=$(readlink -f /usr/bin/java | sed "s:bin/java::")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SPARK_MASTER_HOST=&lt;IP_MASTER_NODE&gt;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HADOOP_CONF_DIR=$HADOOP_HOME/etc/hadoop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SPARK_WORKER_CORES=2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SPARK_WORKER_MEMORY=4g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SPARK_DRIVER_MEMORY=2g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export SPARK_EXECUTOR_MEMORY=2g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7E6B-3B17-566E-901A-3BF4D33C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9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8C7-6CAC-1892-31BD-F232E194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nl-NL"/>
              <a:t>Menjalankan Apache Spark di Cluster Hadoop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1951-6A22-C7D7-E268-736AABD0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Jalankan Spark Master di namenode (Master Node), jalankan:</a:t>
            </a:r>
          </a:p>
          <a:p>
            <a:pPr marL="457200" lvl="1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start-master.sh</a:t>
            </a:r>
          </a:p>
          <a:p>
            <a:r>
              <a:rPr lang="en-US"/>
              <a:t>Buka di browser: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http://&lt;IP_MASTER&gt;:8080</a:t>
            </a:r>
          </a:p>
          <a:p>
            <a:endParaRPr lang="en-US"/>
          </a:p>
          <a:p>
            <a:r>
              <a:rPr lang="en-US"/>
              <a:t>Di setiap Worker Node (data node-pastikan spark sudah setup), jalankan:</a:t>
            </a:r>
          </a:p>
          <a:p>
            <a:pPr marL="457200" lvl="1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start-worker.sh spark://&lt;IP_MASTER&gt;:7077</a:t>
            </a:r>
            <a:endParaRPr lang="id-ID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DCE83-5C0F-CB03-08B6-0E5C2A4C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7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8128-F5F7-57DC-F541-0A45189D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Uji Apache Spark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386B-F9FD-0A04-F259-CFBCC7B1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Cek apakah Spark bekerja dengan baik:</a:t>
            </a:r>
          </a:p>
          <a:p>
            <a:pPr marL="457200" lvl="1" indent="0">
              <a:buNone/>
            </a:pPr>
            <a:r>
              <a:rPr lang="id-ID">
                <a:solidFill>
                  <a:schemeClr val="accent1">
                    <a:lumMod val="75000"/>
                  </a:schemeClr>
                </a:solidFill>
              </a:rPr>
              <a:t>spark-shell --master spark://&lt;IP_MASTER&gt;:7077</a:t>
            </a:r>
          </a:p>
          <a:p>
            <a:endParaRPr lang="en-US"/>
          </a:p>
          <a:p>
            <a:r>
              <a:rPr lang="en-US"/>
              <a:t>Atau jalankan contoh aplikasi:</a:t>
            </a:r>
          </a:p>
          <a:p>
            <a:pPr marL="457200" lvl="1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/opt/spark/bin/run-example SparkPi 10</a:t>
            </a:r>
          </a:p>
          <a:p>
            <a:endParaRPr lang="en-US"/>
          </a:p>
          <a:p>
            <a:r>
              <a:rPr lang="en-US"/>
              <a:t>Jika terdapat masalah atau error, silakan diskusikan dengan kelompok Anda untuk mencari solusinya.</a:t>
            </a:r>
          </a:p>
          <a:p>
            <a:pPr marL="0" indent="0" algn="ctr">
              <a:buNone/>
            </a:pPr>
            <a:r>
              <a:rPr lang="en-US"/>
              <a:t>~ Selamat Praktikum </a:t>
            </a:r>
            <a:r>
              <a:rPr lang="en-US">
                <a:sym typeface="Wingdings" panose="05000000000000000000" pitchFamily="2" charset="2"/>
              </a:rPr>
              <a:t> ~</a:t>
            </a: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18D97-70F6-A0F0-EC15-4D888775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FF16-7DA3-C367-7F48-2232A599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</a:t>
            </a:r>
            <a:endParaRPr lang="id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31233E-00F9-F555-DA20-8F29152F1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3719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142B-AE41-1BC1-0DE1-C529A1DC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30F1B-5EB7-4923-F2F5-2AB245290AF2}"/>
              </a:ext>
            </a:extLst>
          </p:cNvPr>
          <p:cNvSpPr txBox="1"/>
          <p:nvPr/>
        </p:nvSpPr>
        <p:spPr>
          <a:xfrm>
            <a:off x="4181856" y="3105834"/>
            <a:ext cx="616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Dapat unduh </a:t>
            </a:r>
            <a:r>
              <a:rPr lang="en-US">
                <a:hlinkClick r:id="rId3"/>
              </a:rPr>
              <a:t>di sini.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9033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4E5C81-885B-7699-6524-FC676B51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Terima kasih!</a:t>
            </a:r>
            <a:endParaRPr lang="id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EDCDE1-5CE4-5E0F-5C3D-C687A65CA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Ada pertanyaan ?</a:t>
            </a:r>
            <a:endParaRPr lang="id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0DA4C0-8C5F-48C2-9AB6-5ED9C63983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Big Data</a:t>
            </a:r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7C44-3F81-C40D-78D2-904C6BF184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34B7E4EF-A1BD-40F4-AB7B-04F084DD99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8CB3D0-F4B4-8312-7EBB-16174F5A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Konsep inti Spark</a:t>
            </a:r>
            <a:endParaRPr lang="id-ID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14E6D8-375C-C326-9982-FC815F32F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630F9-A025-A745-6BDE-FC6B77FA1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33D2F-ED99-099C-5884-4C9EAAFB60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36200" y="5176838"/>
            <a:ext cx="1955800" cy="228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3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F412-CB94-AD4C-1BFD-52C9A7D3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Mempelajari konsep inti Spark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4D5B-0404-623E-0BAD-1BF140E6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Mari kita pahami konsep inti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Spark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terlebih dahulu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.</a:t>
            </a:r>
            <a:endParaRPr lang="id" sz="1800" b="0" i="0" dirty="0">
              <a:solidFill>
                <a:srgbClr val="000000"/>
              </a:solidFill>
              <a:effectLst/>
              <a:latin typeface="BookAntiqua"/>
            </a:endParaRPr>
          </a:p>
          <a:p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Abstraksi utama yang disediakan Spark adalah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-Bold"/>
              </a:rPr>
              <a:t>Resilient Distributed Dataset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(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-Bold"/>
              </a:rPr>
              <a:t>RDD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).</a:t>
            </a:r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K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ita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pahami apa itu RDD dan operasi dalam RDD yang menyediakan kinerja dalam memori dan toleransi kesalahan.</a:t>
            </a:r>
          </a:p>
          <a:p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Tapi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,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kita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pelajari cara bekerja dengan Spark terlebih dahulu.</a:t>
            </a:r>
            <a:r>
              <a:rPr lang="id" dirty="0"/>
              <a:t> </a:t>
            </a:r>
            <a:br>
              <a:rPr lang="en-US" dirty="0"/>
            </a:b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FBEBB-286F-AB90-9E4A-4243D716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BC69-B01C-EAAA-D52D-A998F55E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 dirty="0"/>
              <a:t>Cara bekerja dengan Spark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2B24-0245-0DAD-4111-66B02937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Kita bisa menggunakan Spark dengan 2 cara, yaitu:</a:t>
            </a:r>
          </a:p>
          <a:p>
            <a:pPr lvl="1"/>
            <a:r>
              <a:rPr lang="en-US"/>
              <a:t>Spark Shell</a:t>
            </a:r>
            <a:endParaRPr lang="id" dirty="0"/>
          </a:p>
          <a:p>
            <a:pPr lvl="1"/>
            <a:r>
              <a:rPr lang="id"/>
              <a:t>Spark</a:t>
            </a:r>
            <a:r>
              <a:rPr lang="en-US"/>
              <a:t> Applications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7971C-EE1A-FF5C-6C61-811B002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7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7E18-25BB-CBD1-251D-9A4723BD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Cara 1: Spark Shell</a:t>
            </a:r>
            <a:endParaRPr lang="id-ID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38F73-CE6E-6E91-FF6C-35BAD5E9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0CF66-24FD-FC93-5D95-29522DCC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25" y="3429000"/>
            <a:ext cx="7890874" cy="286718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8C776-D693-6F6B-55AC-4A48B22F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id-ID"/>
              <a:t>Konsep </a:t>
            </a:r>
            <a:r>
              <a:rPr lang="id-ID" b="1"/>
              <a:t>REPL (read-eval-print loop) </a:t>
            </a:r>
            <a:r>
              <a:rPr lang="id-ID"/>
              <a:t>interaktif untuk eksplorasi data menggunakan Scala, Python, atau R. Berikut ini 3 contoh run spark dari cloudera (Anda dapat menyesuaikan dengan versi spark dan path folder Anda) dengan 3 Bahasa pemrograman berbeda. </a:t>
            </a:r>
          </a:p>
        </p:txBody>
      </p:sp>
    </p:spTree>
    <p:extLst>
      <p:ext uri="{BB962C8B-B14F-4D97-AF65-F5344CB8AC3E}">
        <p14:creationId xmlns:p14="http://schemas.microsoft.com/office/powerpoint/2010/main" val="110817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145-231A-8433-842D-0D119388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"/>
              <a:t>Menjelajahi Spark Scala</a:t>
            </a:r>
            <a:r>
              <a:rPr lang="en-US"/>
              <a:t> shell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2E7DB7-A7E3-BD12-9FE5-A69208C69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8594"/>
            <a:ext cx="5816599" cy="44795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1F47-98ED-16EF-7061-B93E301F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1DB0-A62A-7947-1A8C-D7D7369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Cara 2: </a:t>
            </a:r>
            <a:r>
              <a:rPr lang="id" b="1"/>
              <a:t>Spark</a:t>
            </a:r>
            <a:r>
              <a:rPr lang="en-US" b="1"/>
              <a:t> applications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4431-1430-A8C8-0BF5-3C7AA64D4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Spark shell </a:t>
            </a:r>
            <a:r>
              <a:rPr lang="en-US" sz="1800" b="1" i="0">
                <a:solidFill>
                  <a:srgbClr val="000000"/>
                </a:solidFill>
                <a:effectLst/>
                <a:latin typeface="BookAntiqua"/>
              </a:rPr>
              <a:t>lebih cocok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digunakan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"/>
              </a:rPr>
              <a:t>untuk pengembangan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dan pengujian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,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sedangkan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Spark </a:t>
            </a:r>
            <a:r>
              <a:rPr lang="en-US" sz="1800" b="1" i="0">
                <a:solidFill>
                  <a:srgbClr val="000000"/>
                </a:solidFill>
                <a:effectLst/>
                <a:latin typeface="BookAntiqua"/>
              </a:rPr>
              <a:t>applications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digunakan </a:t>
            </a:r>
            <a:r>
              <a:rPr lang="id" sz="1800" b="1" i="0" dirty="0">
                <a:solidFill>
                  <a:srgbClr val="000000"/>
                </a:solidFill>
                <a:effectLst/>
                <a:latin typeface="BookAntiqua"/>
              </a:rPr>
              <a:t>untuk membuat dan menjadwalkan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aplikasi pemrosesan data berskala besar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dalam </a:t>
            </a:r>
            <a:r>
              <a:rPr lang="en-US" sz="1800" b="1" i="0">
                <a:solidFill>
                  <a:srgbClr val="000000"/>
                </a:solidFill>
                <a:effectLst/>
                <a:latin typeface="BookAntiqua"/>
              </a:rPr>
              <a:t>mode </a:t>
            </a:r>
            <a:r>
              <a:rPr lang="id" sz="1800" b="1" i="0">
                <a:solidFill>
                  <a:srgbClr val="000000"/>
                </a:solidFill>
                <a:effectLst/>
                <a:latin typeface="BookAntiqua"/>
              </a:rPr>
              <a:t>prod</a:t>
            </a:r>
            <a:r>
              <a:rPr lang="en-US" sz="1800" b="1" i="1">
                <a:solidFill>
                  <a:srgbClr val="000000"/>
                </a:solidFill>
                <a:effectLst/>
                <a:latin typeface="BookAntiqua"/>
              </a:rPr>
              <a:t>uction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.</a:t>
            </a:r>
            <a:endParaRPr lang="id" sz="1800" b="0" i="0" dirty="0">
              <a:solidFill>
                <a:srgbClr val="000000"/>
              </a:solidFill>
              <a:effectLst/>
              <a:latin typeface="BookAntiqua"/>
            </a:endParaRPr>
          </a:p>
          <a:p>
            <a:pPr algn="just"/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Aplikasi dapat dibuat dalam bahasa yang didukung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secara </a:t>
            </a:r>
            <a:r>
              <a:rPr lang="en-US" sz="1800" i="1">
                <a:solidFill>
                  <a:srgbClr val="000000"/>
                </a:solidFill>
                <a:latin typeface="BookAntiqua"/>
              </a:rPr>
              <a:t>native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seperti Python, Scala, Java, SQL, R, atau program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eksternal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yang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menggunakan metode </a:t>
            </a:r>
            <a:r>
              <a:rPr lang="id" sz="1800" b="0" i="1">
                <a:solidFill>
                  <a:srgbClr val="000000"/>
                </a:solidFill>
                <a:effectLst/>
                <a:latin typeface="BookAntiqua"/>
              </a:rPr>
              <a:t>pip</a:t>
            </a:r>
            <a:r>
              <a:rPr lang="en-US" sz="1800" b="0" i="1">
                <a:solidFill>
                  <a:srgbClr val="000000"/>
                </a:solidFill>
                <a:effectLst/>
                <a:latin typeface="BookAntiqua"/>
              </a:rPr>
              <a:t>e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.</a:t>
            </a:r>
            <a:endParaRPr lang="id" sz="1800" b="0" i="0" dirty="0">
              <a:solidFill>
                <a:srgbClr val="000000"/>
              </a:solidFill>
              <a:effectLst/>
              <a:latin typeface="BookAntiqua"/>
            </a:endParaRPr>
          </a:p>
          <a:p>
            <a:pPr algn="just"/>
            <a:r>
              <a:rPr lang="id" sz="1800" b="1" i="0" dirty="0">
                <a:solidFill>
                  <a:srgbClr val="000000"/>
                </a:solidFill>
                <a:effectLst/>
                <a:latin typeface="BookAntiqua"/>
              </a:rPr>
              <a:t>Spark-submit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digunakan untuk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mengirimkan </a:t>
            </a:r>
            <a:r>
              <a:rPr lang="en-US" sz="1800" b="0" i="0">
                <a:solidFill>
                  <a:srgbClr val="000000"/>
                </a:solidFill>
                <a:effectLst/>
                <a:latin typeface="BookAntiqua"/>
              </a:rPr>
              <a:t>sebuah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aplikasi </a:t>
            </a:r>
            <a:r>
              <a:rPr lang="id" sz="1800" b="0" i="0" dirty="0">
                <a:solidFill>
                  <a:srgbClr val="000000"/>
                </a:solidFill>
                <a:effectLst/>
                <a:latin typeface="BookAntiqua"/>
              </a:rPr>
              <a:t>spark seperti yang ditunjukkan dalam contoh 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aplikasi berbasis </a:t>
            </a:r>
            <a:r>
              <a:rPr lang="en-US" sz="1800" b="0" i="1">
                <a:solidFill>
                  <a:srgbClr val="000000"/>
                </a:solidFill>
                <a:effectLst/>
                <a:latin typeface="BookAntiqua"/>
              </a:rPr>
              <a:t>Python</a:t>
            </a:r>
            <a:r>
              <a:rPr lang="id" sz="1800" b="0" i="0">
                <a:solidFill>
                  <a:srgbClr val="000000"/>
                </a:solidFill>
                <a:effectLst/>
                <a:latin typeface="BookAntiqua"/>
              </a:rPr>
              <a:t> </a:t>
            </a:r>
            <a:r>
              <a:rPr lang="en-US" sz="1800">
                <a:solidFill>
                  <a:srgbClr val="000000"/>
                </a:solidFill>
                <a:latin typeface="BookAntiqua"/>
              </a:rPr>
              <a:t>pada slide berikutnya.</a:t>
            </a:r>
            <a:endParaRPr lang="id" sz="1800" b="0" i="0" dirty="0">
              <a:solidFill>
                <a:srgbClr val="000000"/>
              </a:solidFill>
              <a:effectLst/>
              <a:latin typeface="BookAntiqua"/>
            </a:endParaRPr>
          </a:p>
          <a:p>
            <a:pPr marL="0" indent="0">
              <a:buNone/>
            </a:pPr>
            <a:br>
              <a:rPr lang="en-US" dirty="0"/>
            </a:b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0037D-1242-3292-B234-428C22B6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B8D7-583C-BBF3-1871-6F703A0A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640140"/>
            <a:ext cx="10515600" cy="1325563"/>
          </a:xfrm>
        </p:spPr>
        <p:txBody>
          <a:bodyPr/>
          <a:lstStyle/>
          <a:p>
            <a:r>
              <a:rPr lang="id" dirty="0"/>
              <a:t>Spark-submit </a:t>
            </a:r>
            <a:r>
              <a:rPr lang="id"/>
              <a:t>untuk aplikasi berbasis </a:t>
            </a:r>
            <a:r>
              <a:rPr lang="en-US"/>
              <a:t>P</a:t>
            </a:r>
            <a:r>
              <a:rPr lang="id"/>
              <a:t>ython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7A8B03-00DC-FE14-E356-485FBBA1C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83" y="1965703"/>
            <a:ext cx="6277764" cy="40693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4D5CD-4287-AC37-432E-B652149F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5853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JTI Polin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JTI Polinema" id="{A48E1DA3-8CB1-4584-BAF7-BEA321B0156E}" vid="{3981D105-6826-4510-A911-066F71CFD2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JTI Polinema</Template>
  <TotalTime>0</TotalTime>
  <Words>1223</Words>
  <Application>Microsoft Office PowerPoint</Application>
  <PresentationFormat>Widescreen</PresentationFormat>
  <Paragraphs>141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BookAntiqua</vt:lpstr>
      <vt:lpstr>BookAntiqua-Bold</vt:lpstr>
      <vt:lpstr>Calibri</vt:lpstr>
      <vt:lpstr>Calibri Light</vt:lpstr>
      <vt:lpstr>CourierStd</vt:lpstr>
      <vt:lpstr>Theme JTI Polinema</vt:lpstr>
      <vt:lpstr>Lebih lanjut tentang Apache Spark</vt:lpstr>
      <vt:lpstr>Topik</vt:lpstr>
      <vt:lpstr>Konsep inti Spark</vt:lpstr>
      <vt:lpstr>Mempelajari konsep inti Spark</vt:lpstr>
      <vt:lpstr>Cara bekerja dengan Spark</vt:lpstr>
      <vt:lpstr>Cara 1: Spark Shell</vt:lpstr>
      <vt:lpstr>Menjelajahi Spark Scala shell</vt:lpstr>
      <vt:lpstr>Cara 2: Spark applications</vt:lpstr>
      <vt:lpstr>Spark-submit untuk aplikasi berbasis Python</vt:lpstr>
      <vt:lpstr>Resilient Distributed Dataset (RDD)</vt:lpstr>
      <vt:lpstr>Cara Membuat RDD</vt:lpstr>
      <vt:lpstr>RDD – Metode 1: memparalelkan koleksi</vt:lpstr>
      <vt:lpstr>RDD – Metode 2: membaca dari file</vt:lpstr>
      <vt:lpstr>Siklus hidup program Spark (1)</vt:lpstr>
      <vt:lpstr>Siklus hidup program Spark (2)</vt:lpstr>
      <vt:lpstr>Proses penjadwalan Spark</vt:lpstr>
      <vt:lpstr>Tugas Praktikum</vt:lpstr>
      <vt:lpstr>1. Instalasi Apache Spark</vt:lpstr>
      <vt:lpstr>1. Instalasi Apache Spark (2)</vt:lpstr>
      <vt:lpstr>2. Konfigurasi Apache Spark</vt:lpstr>
      <vt:lpstr>2. Konfigurasi Apache Spark (2)</vt:lpstr>
      <vt:lpstr>3. Menjalankan Apache Spark di Cluster Hadoop</vt:lpstr>
      <vt:lpstr>4. Uji Apache Spark</vt:lpstr>
      <vt:lpstr>Referensi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2022-02-13T03:01:31Z</dcterms:created>
  <dcterms:modified xsi:type="dcterms:W3CDTF">2025-03-17T04:43:45Z</dcterms:modified>
</cp:coreProperties>
</file>