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1" r:id="rId4"/>
    <p:sldId id="262" r:id="rId5"/>
    <p:sldId id="264" r:id="rId6"/>
    <p:sldId id="265" r:id="rId7"/>
    <p:sldId id="267" r:id="rId8"/>
    <p:sldId id="270" r:id="rId9"/>
    <p:sldId id="268" r:id="rId10"/>
    <p:sldId id="293" r:id="rId11"/>
    <p:sldId id="258" r:id="rId12"/>
    <p:sldId id="272" r:id="rId13"/>
    <p:sldId id="273" r:id="rId14"/>
    <p:sldId id="274" r:id="rId15"/>
    <p:sldId id="275" r:id="rId16"/>
    <p:sldId id="271" r:id="rId17"/>
    <p:sldId id="291" r:id="rId18"/>
    <p:sldId id="294" r:id="rId19"/>
    <p:sldId id="259" r:id="rId20"/>
    <p:sldId id="292" r:id="rId21"/>
    <p:sldId id="276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4" r:id="rId30"/>
    <p:sldId id="295" r:id="rId31"/>
    <p:sldId id="260" r:id="rId32"/>
    <p:sldId id="285" r:id="rId33"/>
    <p:sldId id="287" r:id="rId34"/>
    <p:sldId id="286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83"/>
    <a:srgbClr val="D4A000"/>
    <a:srgbClr val="FFFFFF"/>
    <a:srgbClr val="33D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2"/>
    <p:restoredTop sz="94505"/>
  </p:normalViewPr>
  <p:slideViewPr>
    <p:cSldViewPr snapToGrid="0" snapToObjects="1">
      <p:cViewPr>
        <p:scale>
          <a:sx n="79" d="100"/>
          <a:sy n="79" d="100"/>
        </p:scale>
        <p:origin x="171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18C99-CB46-B04D-B8A8-68C9E41934EF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7C4A3-ED83-1747-BF0D-21535B6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7C4A3-ED83-1747-BF0D-21535B6357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7C4A3-ED83-1747-BF0D-21535B6357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7C4A3-ED83-1747-BF0D-21535B6357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7C4A3-ED83-1747-BF0D-21535B6357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7C4A3-ED83-1747-BF0D-21535B6357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4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30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2421-144D-E745-973A-6D9037FC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8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Relationships Between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Functionality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Security</a:t>
            </a:r>
            <a:r>
              <a:rPr lang="en-US" b="1" dirty="0"/>
              <a:t>,</a:t>
            </a:r>
            <a:br>
              <a:rPr lang="en-US" b="1" dirty="0"/>
            </a:br>
            <a:r>
              <a:rPr lang="en-US" b="1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Privacy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964F0-052A-DB4F-92EE-A97E1A58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8066" y="5053746"/>
            <a:ext cx="4165600" cy="664243"/>
          </a:xfrm>
        </p:spPr>
        <p:txBody>
          <a:bodyPr/>
          <a:lstStyle/>
          <a:p>
            <a:r>
              <a:rPr lang="en-US" dirty="0"/>
              <a:t>Rio </a:t>
            </a:r>
            <a:r>
              <a:rPr lang="en-US" dirty="0" err="1"/>
              <a:t>LaVigne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07FF-D2F7-504C-8FD1-74EA504C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1" y="21698"/>
            <a:ext cx="2931911" cy="2931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7542B-8066-C04E-8548-E35DB556E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19636" r="27354" b="8048"/>
          <a:stretch/>
        </p:blipFill>
        <p:spPr>
          <a:xfrm>
            <a:off x="9312530" y="1374570"/>
            <a:ext cx="1694137" cy="2428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F62C8-ED6F-E140-BA71-6369B9E3B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52" t="15105" r="19796"/>
          <a:stretch/>
        </p:blipFill>
        <p:spPr>
          <a:xfrm>
            <a:off x="3778798" y="3330389"/>
            <a:ext cx="2037802" cy="26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B59D-BBB8-F240-B5BC-47B5434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175-F3B9-3D4B-8FC6-00A11932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B3F3-7BC1-3D4F-A3F7-391A3C8B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945" y="2502322"/>
            <a:ext cx="7408333" cy="753534"/>
          </a:xfrm>
        </p:spPr>
        <p:txBody>
          <a:bodyPr>
            <a:normAutofit/>
          </a:bodyPr>
          <a:lstStyle/>
          <a:p>
            <a:r>
              <a:rPr lang="en-US" sz="3200" dirty="0"/>
              <a:t>[Table of results based off of PKCR]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8EB15A-53C7-D44F-AD2B-63B790112E2B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72B77-2CF8-4440-8A27-4D0943987F5B}"/>
              </a:ext>
            </a:extLst>
          </p:cNvPr>
          <p:cNvSpPr/>
          <p:nvPr/>
        </p:nvSpPr>
        <p:spPr>
          <a:xfrm>
            <a:off x="4156018" y="1270147"/>
            <a:ext cx="4395315" cy="6587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Quantum-Secure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39BBB4-0C11-EC4B-BFBB-DD5403B52F8F}"/>
              </a:ext>
            </a:extLst>
          </p:cNvPr>
          <p:cNvSpPr/>
          <p:nvPr/>
        </p:nvSpPr>
        <p:spPr>
          <a:xfrm>
            <a:off x="8148298" y="4459295"/>
            <a:ext cx="1533045" cy="10534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PKCR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CCD80-32E6-724A-9E12-1CAD15FBCFB1}"/>
              </a:ext>
            </a:extLst>
          </p:cNvPr>
          <p:cNvSpPr/>
          <p:nvPr/>
        </p:nvSpPr>
        <p:spPr>
          <a:xfrm>
            <a:off x="2606619" y="4673699"/>
            <a:ext cx="2438400" cy="652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08D3C-DC01-344E-AA16-649E6F5E0E17}"/>
              </a:ext>
            </a:extLst>
          </p:cNvPr>
          <p:cNvSpPr/>
          <p:nvPr/>
        </p:nvSpPr>
        <p:spPr>
          <a:xfrm>
            <a:off x="2606619" y="3646237"/>
            <a:ext cx="2438400" cy="652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DDH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DBBD4-E8B0-F844-B15C-244AB4F9C5A2}"/>
              </a:ext>
            </a:extLst>
          </p:cNvPr>
          <p:cNvSpPr/>
          <p:nvPr/>
        </p:nvSpPr>
        <p:spPr>
          <a:xfrm>
            <a:off x="2606619" y="5661893"/>
            <a:ext cx="2438400" cy="6520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LWE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F2E77E3-9158-7F4F-8533-AF20E1059581}"/>
              </a:ext>
            </a:extLst>
          </p:cNvPr>
          <p:cNvSpPr/>
          <p:nvPr/>
        </p:nvSpPr>
        <p:spPr>
          <a:xfrm>
            <a:off x="5462125" y="4481357"/>
            <a:ext cx="2269067" cy="100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64CDF4-9126-1349-99A4-10C966087C59}"/>
              </a:ext>
            </a:extLst>
          </p:cNvPr>
          <p:cNvSpPr txBox="1">
            <a:spLocks/>
          </p:cNvSpPr>
          <p:nvPr/>
        </p:nvSpPr>
        <p:spPr>
          <a:xfrm>
            <a:off x="3533430" y="4232492"/>
            <a:ext cx="622588" cy="75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B9AD59-5B13-FE40-9377-ACDD8B5DBAC7}"/>
              </a:ext>
            </a:extLst>
          </p:cNvPr>
          <p:cNvSpPr txBox="1">
            <a:spLocks/>
          </p:cNvSpPr>
          <p:nvPr/>
        </p:nvSpPr>
        <p:spPr>
          <a:xfrm>
            <a:off x="3514525" y="5234390"/>
            <a:ext cx="622588" cy="75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2671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BC20-8A6F-1849-BA59-27CFBF5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PKCR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802B-B94C-5F4C-8DD7-525C3E35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EAE9-792A-B147-93B7-1D958EDD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LWE Implies PKCR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8D3B-4898-7B41-A305-70C927D0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255A0C-9619-BF42-8565-4B3FE3770951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5" cy="64473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C6C3F-32EF-E343-AEB6-8BF6181B5437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4AC001-C1DC-214D-89A5-1EBC6F4DF89A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6C6C09-C856-7E43-AAA0-708399059C12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05361F-278C-6E4B-9E81-0806CACAFCC7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3474C9-94B5-A94F-B9E0-5DDC38DCBF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8CB98B-710C-CA42-A416-ABFB1127088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A2EE17-07F6-3D4E-B805-7BEABE09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C26DA4-F117-8541-B0FA-08111595B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C25F36-41D8-ED4F-9600-3F247299E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177F46-2E22-D14D-864E-65707DE075D4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6EEA3-F7C9-3549-813C-CAA9474049C3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E551C8-C6E1-C543-BB16-52EE239BF2AF}"/>
              </a:ext>
            </a:extLst>
          </p:cNvPr>
          <p:cNvSpPr/>
          <p:nvPr/>
        </p:nvSpPr>
        <p:spPr>
          <a:xfrm>
            <a:off x="8654751" y="2523381"/>
            <a:ext cx="2582209" cy="5216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Delaying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70F7D-B07D-DE46-A588-C4D81C3D5F89}"/>
              </a:ext>
            </a:extLst>
          </p:cNvPr>
          <p:cNvSpPr/>
          <p:nvPr/>
        </p:nvSpPr>
        <p:spPr>
          <a:xfrm>
            <a:off x="2793640" y="5305291"/>
            <a:ext cx="2159673" cy="521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D7EE1-CB4D-EE4B-9CBF-33BC05F96B7E}"/>
              </a:ext>
            </a:extLst>
          </p:cNvPr>
          <p:cNvSpPr/>
          <p:nvPr/>
        </p:nvSpPr>
        <p:spPr>
          <a:xfrm>
            <a:off x="8747625" y="1766700"/>
            <a:ext cx="2159673" cy="5216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Quantum</a:t>
            </a:r>
          </a:p>
        </p:txBody>
      </p:sp>
    </p:spTree>
    <p:extLst>
      <p:ext uri="{BB962C8B-B14F-4D97-AF65-F5344CB8AC3E}">
        <p14:creationId xmlns:p14="http://schemas.microsoft.com/office/powerpoint/2010/main" val="24117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255A0C-9619-BF42-8565-4B3FE3770951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5" cy="64473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C6C3F-32EF-E343-AEB6-8BF6181B5437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4AC001-C1DC-214D-89A5-1EBC6F4DF89A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6C6C09-C856-7E43-AAA0-708399059C12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05361F-278C-6E4B-9E81-0806CACAFCC7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3474C9-94B5-A94F-B9E0-5DDC38DCBF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8CB98B-710C-CA42-A416-ABFB1127088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A2EE17-07F6-3D4E-B805-7BEABE09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C26DA4-F117-8541-B0FA-08111595B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C25F36-41D8-ED4F-9600-3F247299E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177F46-2E22-D14D-864E-65707DE075D4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6EEA3-F7C9-3549-813C-CAA9474049C3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70F7D-B07D-DE46-A588-C4D81C3D5F89}"/>
              </a:ext>
            </a:extLst>
          </p:cNvPr>
          <p:cNvSpPr/>
          <p:nvPr/>
        </p:nvSpPr>
        <p:spPr>
          <a:xfrm>
            <a:off x="2793640" y="5305291"/>
            <a:ext cx="2159673" cy="521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7E0EE0-CEC3-564A-855B-313E82F7B51E}"/>
              </a:ext>
            </a:extLst>
          </p:cNvPr>
          <p:cNvSpPr/>
          <p:nvPr/>
        </p:nvSpPr>
        <p:spPr>
          <a:xfrm>
            <a:off x="2599267" y="3846492"/>
            <a:ext cx="4842933" cy="2876204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C8F02C-2404-1D44-B245-68531D974BF2}"/>
              </a:ext>
            </a:extLst>
          </p:cNvPr>
          <p:cNvGrpSpPr/>
          <p:nvPr/>
        </p:nvGrpSpPr>
        <p:grpSpPr>
          <a:xfrm>
            <a:off x="5643518" y="1099205"/>
            <a:ext cx="3704777" cy="3704777"/>
            <a:chOff x="6784919" y="1404250"/>
            <a:chExt cx="2447250" cy="24472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E39438-00B2-794C-81F7-A151851E4DC8}"/>
                </a:ext>
              </a:extLst>
            </p:cNvPr>
            <p:cNvSpPr/>
            <p:nvPr/>
          </p:nvSpPr>
          <p:spPr>
            <a:xfrm>
              <a:off x="6784919" y="1404250"/>
              <a:ext cx="2447250" cy="24472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363696E-CBBF-934C-BF6A-AF6DFEF69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82149" y="1886773"/>
              <a:ext cx="1052790" cy="1509279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2A7230-1FDC-9A4A-A34A-48B6865A5530}"/>
              </a:ext>
            </a:extLst>
          </p:cNvPr>
          <p:cNvSpPr/>
          <p:nvPr/>
        </p:nvSpPr>
        <p:spPr>
          <a:xfrm>
            <a:off x="8837656" y="2819094"/>
            <a:ext cx="2582209" cy="5216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Delaying messages</a:t>
            </a:r>
          </a:p>
        </p:txBody>
      </p:sp>
    </p:spTree>
    <p:extLst>
      <p:ext uri="{BB962C8B-B14F-4D97-AF65-F5344CB8AC3E}">
        <p14:creationId xmlns:p14="http://schemas.microsoft.com/office/powerpoint/2010/main" val="331061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D34C-F8DA-1449-8196-0F293C56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of THC with Adversarial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B3F3-7BC1-3D4F-A3F7-391A3C8B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6F50-6E6D-1744-B6A9-FC3AA2D8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446-EF49-1B49-8F4C-54F24486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E31FD9B-7CE5-B741-998B-AC0C87790E61}"/>
              </a:ext>
            </a:extLst>
          </p:cNvPr>
          <p:cNvGrpSpPr/>
          <p:nvPr/>
        </p:nvGrpSpPr>
        <p:grpSpPr>
          <a:xfrm>
            <a:off x="2957902" y="425950"/>
            <a:ext cx="6986014" cy="5990526"/>
            <a:chOff x="2071914" y="226697"/>
            <a:chExt cx="7518775" cy="64473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701D3E-1F88-AF4D-875A-0717C9E6C490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772962-9E5A-744E-A02F-F164D5D88A1D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4EC0DD-04AE-F842-B98D-A0A94A4059C4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7B94C1-966A-3447-8E78-27368D17A259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460233-33ED-4445-AF20-2E3EF4D1C2C8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2450A3-4E6B-8248-A7F5-4A5EC0CA8F7E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6A361CB-9E99-7D42-9727-5A1732E4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F699442-5E7A-1647-9583-5CF2C973E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1D16AD-6242-D846-957F-8780BC254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4D69D9-61DF-5A41-A29F-9E2640B76CF2}"/>
              </a:ext>
            </a:extLst>
          </p:cNvPr>
          <p:cNvGrpSpPr/>
          <p:nvPr/>
        </p:nvGrpSpPr>
        <p:grpSpPr>
          <a:xfrm>
            <a:off x="1447222" y="938144"/>
            <a:ext cx="10007374" cy="4580423"/>
            <a:chOff x="1447222" y="938144"/>
            <a:chExt cx="10007374" cy="458042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87ED3C2-07A5-E54B-B21F-D5A423ACD8CB}"/>
                </a:ext>
              </a:extLst>
            </p:cNvPr>
            <p:cNvSpPr/>
            <p:nvPr/>
          </p:nvSpPr>
          <p:spPr>
            <a:xfrm>
              <a:off x="1447222" y="93814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1. Topology-Hiding Computation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1E8A6-1C70-254F-9B1C-02BB7732CB75}"/>
                </a:ext>
              </a:extLst>
            </p:cNvPr>
            <p:cNvSpPr/>
            <p:nvPr/>
          </p:nvSpPr>
          <p:spPr>
            <a:xfrm>
              <a:off x="1447222" y="270162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2. Robust Property Preserving Hashing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342904E-F413-4A47-9E95-4F8795D8D122}"/>
                </a:ext>
              </a:extLst>
            </p:cNvPr>
            <p:cNvSpPr/>
            <p:nvPr/>
          </p:nvSpPr>
          <p:spPr>
            <a:xfrm>
              <a:off x="1447222" y="446510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3. Fine-Grained Cryptography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8245FA-D36B-FB45-A188-7BDDBF6A1CCE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3" cy="6447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507E1C-4FB4-5B4C-90F0-F98BC9856215}"/>
                </a:ext>
              </a:extLst>
            </p:cNvPr>
            <p:cNvSpPr/>
            <p:nvPr/>
          </p:nvSpPr>
          <p:spPr>
            <a:xfrm>
              <a:off x="2071914" y="229635"/>
              <a:ext cx="2927130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314871-3689-834B-AE1D-CA5F8A12EC1D}"/>
                </a:ext>
              </a:extLst>
            </p:cNvPr>
            <p:cNvSpPr/>
            <p:nvPr/>
          </p:nvSpPr>
          <p:spPr>
            <a:xfrm>
              <a:off x="6663557" y="226697"/>
              <a:ext cx="2927130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2754D7-4BEC-B645-A0D7-88AF7D1A627E}"/>
                </a:ext>
              </a:extLst>
            </p:cNvPr>
            <p:cNvSpPr/>
            <p:nvPr/>
          </p:nvSpPr>
          <p:spPr>
            <a:xfrm>
              <a:off x="4346026" y="3746937"/>
              <a:ext cx="2927130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918E40-D4DB-B84F-8B56-3BA6FDE61934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4570376" y="2728098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704A05-D53A-3943-92DE-2E6659295F2A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5809591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95331E-112A-CA48-8FE6-276AE7CF0F9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809592" y="3153828"/>
              <a:ext cx="0" cy="59310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ECC1FC-C53B-9343-9D04-E1EBF2717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7170D9-CF06-D84D-883F-068708A9B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7" y="803838"/>
              <a:ext cx="1259231" cy="1805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69E155-4231-374B-AF87-7E3E7C617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57DBC-093B-7A4A-81BA-005A7356DBBE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B795-C965-F440-92F5-508EF126E940}"/>
              </a:ext>
            </a:extLst>
          </p:cNvPr>
          <p:cNvSpPr/>
          <p:nvPr/>
        </p:nvSpPr>
        <p:spPr>
          <a:xfrm>
            <a:off x="8747625" y="1766700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Access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33534-A12F-DE44-966A-9D384473B715}"/>
              </a:ext>
            </a:extLst>
          </p:cNvPr>
          <p:cNvSpPr/>
          <p:nvPr/>
        </p:nvSpPr>
        <p:spPr>
          <a:xfrm>
            <a:off x="966111" y="2644710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Greater-than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3DB21CF-E6F4-7145-9479-53F81F3B68C2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</p:spTree>
    <p:extLst>
      <p:ext uri="{BB962C8B-B14F-4D97-AF65-F5344CB8AC3E}">
        <p14:creationId xmlns:p14="http://schemas.microsoft.com/office/powerpoint/2010/main" val="401677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7E4B-BC4D-6346-AE20-ADBD7FA4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D6EF-AAA0-FE4A-AF63-A9F138DA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B59D-BBB8-F240-B5BC-47B5434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175-F3B9-3D4B-8FC6-00A11932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507E1C-4FB4-5B4C-90F0-F98BC9856215}"/>
              </a:ext>
            </a:extLst>
          </p:cNvPr>
          <p:cNvSpPr/>
          <p:nvPr/>
        </p:nvSpPr>
        <p:spPr>
          <a:xfrm>
            <a:off x="2793640" y="1516772"/>
            <a:ext cx="2447250" cy="24472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314871-3689-834B-AE1D-CA5F8A12EC1D}"/>
              </a:ext>
            </a:extLst>
          </p:cNvPr>
          <p:cNvSpPr/>
          <p:nvPr/>
        </p:nvSpPr>
        <p:spPr>
          <a:xfrm>
            <a:off x="6632519" y="1514316"/>
            <a:ext cx="2447250" cy="24472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918E40-D4DB-B84F-8B56-3BA6FDE6193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82499" y="3605631"/>
            <a:ext cx="1002327" cy="387893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04A05-D53A-3943-92DE-2E6659295F2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84826" y="3603175"/>
            <a:ext cx="1106084" cy="390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CC1FC-C53B-9343-9D04-E1EBF271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68" y="1996839"/>
            <a:ext cx="1509279" cy="1509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7170D9-CF06-D84D-883F-068708A9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19636" r="27354" b="8048"/>
          <a:stretch/>
        </p:blipFill>
        <p:spPr>
          <a:xfrm>
            <a:off x="7329749" y="1996839"/>
            <a:ext cx="1052790" cy="15092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A57DBC-093B-7A4A-81BA-005A7356DBBE}"/>
              </a:ext>
            </a:extLst>
          </p:cNvPr>
          <p:cNvSpPr/>
          <p:nvPr/>
        </p:nvSpPr>
        <p:spPr>
          <a:xfrm>
            <a:off x="353538" y="2238710"/>
            <a:ext cx="2622418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Hamming Distance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B795-C965-F440-92F5-508EF126E940}"/>
              </a:ext>
            </a:extLst>
          </p:cNvPr>
          <p:cNvSpPr/>
          <p:nvPr/>
        </p:nvSpPr>
        <p:spPr>
          <a:xfrm>
            <a:off x="6289096" y="6204515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33534-A12F-DE44-966A-9D384473B715}"/>
              </a:ext>
            </a:extLst>
          </p:cNvPr>
          <p:cNvSpPr/>
          <p:nvPr/>
        </p:nvSpPr>
        <p:spPr>
          <a:xfrm>
            <a:off x="966111" y="2907176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Greater-Than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E71FF-463F-7742-A1EE-301F2611C97D}"/>
              </a:ext>
            </a:extLst>
          </p:cNvPr>
          <p:cNvSpPr/>
          <p:nvPr/>
        </p:nvSpPr>
        <p:spPr>
          <a:xfrm>
            <a:off x="9364059" y="6219052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Adaptive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56726C-6A9D-414A-8A25-FB1AD084C4AB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BD1EC8-EA29-E141-8637-FDEB1B3D0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9993" y="4698070"/>
            <a:ext cx="1306907" cy="14412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D7BA0-CF4F-9D42-BA4C-32597119CDD2}"/>
              </a:ext>
            </a:extLst>
          </p:cNvPr>
          <p:cNvGrpSpPr/>
          <p:nvPr/>
        </p:nvGrpSpPr>
        <p:grpSpPr>
          <a:xfrm>
            <a:off x="10436642" y="3683694"/>
            <a:ext cx="1533592" cy="1444685"/>
            <a:chOff x="8640372" y="2557879"/>
            <a:chExt cx="1533592" cy="1444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loud 24">
                  <a:extLst>
                    <a:ext uri="{FF2B5EF4-FFF2-40B4-BE49-F238E27FC236}">
                      <a16:creationId xmlns:a16="http://schemas.microsoft.com/office/drawing/2014/main" id="{EEC2CB4C-ADD7-4E45-874C-677F16B7EA6A}"/>
                    </a:ext>
                  </a:extLst>
                </p:cNvPr>
                <p:cNvSpPr/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Cloud 146">
                  <a:extLst>
                    <a:ext uri="{FF2B5EF4-FFF2-40B4-BE49-F238E27FC236}">
                      <a16:creationId xmlns:a16="http://schemas.microsoft.com/office/drawing/2014/main" id="{D8B90192-E085-F041-A3B8-65F903DD3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99C313-A2B4-CF4C-948B-A5A5C77CA043}"/>
                </a:ext>
              </a:extLst>
            </p:cNvPr>
            <p:cNvSpPr/>
            <p:nvPr/>
          </p:nvSpPr>
          <p:spPr>
            <a:xfrm>
              <a:off x="9011533" y="3534015"/>
              <a:ext cx="328350" cy="32835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1E8BE2-36DC-B343-A236-E58A6E906D60}"/>
                </a:ext>
              </a:extLst>
            </p:cNvPr>
            <p:cNvSpPr/>
            <p:nvPr/>
          </p:nvSpPr>
          <p:spPr>
            <a:xfrm>
              <a:off x="8731048" y="3744249"/>
              <a:ext cx="258315" cy="2583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A1C8889-DB6F-384B-A499-01FFA915FE4B}"/>
              </a:ext>
            </a:extLst>
          </p:cNvPr>
          <p:cNvSpPr/>
          <p:nvPr/>
        </p:nvSpPr>
        <p:spPr>
          <a:xfrm>
            <a:off x="630290" y="4444089"/>
            <a:ext cx="3831667" cy="645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1. Lower bounds vs Passive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F9E6F3-957E-514C-83F6-7ADC15A8A0FB}"/>
              </a:ext>
            </a:extLst>
          </p:cNvPr>
          <p:cNvSpPr/>
          <p:nvPr/>
        </p:nvSpPr>
        <p:spPr>
          <a:xfrm>
            <a:off x="630290" y="5245862"/>
            <a:ext cx="3825665" cy="64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2. Constructions vs Adaptive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77A4508-5C23-B34F-B86E-AC009A7F4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5276" y="4615389"/>
            <a:ext cx="1306907" cy="14412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1A2229-C358-8D49-9698-A3FF4C34FB59}"/>
              </a:ext>
            </a:extLst>
          </p:cNvPr>
          <p:cNvSpPr txBox="1"/>
          <p:nvPr/>
        </p:nvSpPr>
        <p:spPr>
          <a:xfrm>
            <a:off x="6393689" y="6034386"/>
            <a:ext cx="250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dice for passive</a:t>
            </a:r>
          </a:p>
        </p:txBody>
      </p:sp>
    </p:spTree>
    <p:extLst>
      <p:ext uri="{BB962C8B-B14F-4D97-AF65-F5344CB8AC3E}">
        <p14:creationId xmlns:p14="http://schemas.microsoft.com/office/powerpoint/2010/main" val="42229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F314871-3689-834B-AE1D-CA5F8A12EC1D}"/>
              </a:ext>
            </a:extLst>
          </p:cNvPr>
          <p:cNvSpPr/>
          <p:nvPr/>
        </p:nvSpPr>
        <p:spPr>
          <a:xfrm>
            <a:off x="6632519" y="1514316"/>
            <a:ext cx="2447250" cy="24472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918E40-D4DB-B84F-8B56-3BA6FDE6193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82499" y="3605631"/>
            <a:ext cx="1002327" cy="387893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04A05-D53A-3943-92DE-2E6659295F2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84826" y="3603175"/>
            <a:ext cx="1106084" cy="390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DE4569-4D65-474D-B9FF-CD930DF0303B}"/>
              </a:ext>
            </a:extLst>
          </p:cNvPr>
          <p:cNvGrpSpPr/>
          <p:nvPr/>
        </p:nvGrpSpPr>
        <p:grpSpPr>
          <a:xfrm>
            <a:off x="2793640" y="1516772"/>
            <a:ext cx="2447250" cy="2447250"/>
            <a:chOff x="2793640" y="1516772"/>
            <a:chExt cx="2447250" cy="24472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507E1C-4FB4-5B4C-90F0-F98BC9856215}"/>
                </a:ext>
              </a:extLst>
            </p:cNvPr>
            <p:cNvSpPr/>
            <p:nvPr/>
          </p:nvSpPr>
          <p:spPr>
            <a:xfrm>
              <a:off x="2793640" y="1516772"/>
              <a:ext cx="2447250" cy="244725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ECC1FC-C53B-9343-9D04-E1EBF2717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268" y="1996839"/>
              <a:ext cx="1509279" cy="150927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70D9-CF06-D84D-883F-068708A9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19636" r="27354" b="8048"/>
          <a:stretch/>
        </p:blipFill>
        <p:spPr>
          <a:xfrm>
            <a:off x="7329749" y="1996839"/>
            <a:ext cx="1052790" cy="15092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28B795-C965-F440-92F5-508EF126E940}"/>
              </a:ext>
            </a:extLst>
          </p:cNvPr>
          <p:cNvSpPr/>
          <p:nvPr/>
        </p:nvSpPr>
        <p:spPr>
          <a:xfrm>
            <a:off x="9161098" y="3425333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Passive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56726C-6A9D-414A-8A25-FB1AD084C4AB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77A4508-5C23-B34F-B86E-AC009A7F4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7278" y="1836207"/>
            <a:ext cx="1306907" cy="14412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1A2229-C358-8D49-9698-A3FF4C34FB59}"/>
              </a:ext>
            </a:extLst>
          </p:cNvPr>
          <p:cNvSpPr txBox="1"/>
          <p:nvPr/>
        </p:nvSpPr>
        <p:spPr>
          <a:xfrm>
            <a:off x="9265691" y="3255204"/>
            <a:ext cx="250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dice for passive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0BF4BD-5141-944A-A7B1-913227942652}"/>
              </a:ext>
            </a:extLst>
          </p:cNvPr>
          <p:cNvSpPr/>
          <p:nvPr/>
        </p:nvSpPr>
        <p:spPr>
          <a:xfrm>
            <a:off x="5884826" y="1440686"/>
            <a:ext cx="3276272" cy="286999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E270D-DE51-384C-98FB-2C77F67CCB42}"/>
              </a:ext>
            </a:extLst>
          </p:cNvPr>
          <p:cNvGrpSpPr/>
          <p:nvPr/>
        </p:nvGrpSpPr>
        <p:grpSpPr>
          <a:xfrm>
            <a:off x="2380774" y="1440686"/>
            <a:ext cx="3508063" cy="3508063"/>
            <a:chOff x="2793640" y="1516772"/>
            <a:chExt cx="2447250" cy="244725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020C72-A53D-2546-A836-A42B324C8723}"/>
                </a:ext>
              </a:extLst>
            </p:cNvPr>
            <p:cNvSpPr/>
            <p:nvPr/>
          </p:nvSpPr>
          <p:spPr>
            <a:xfrm>
              <a:off x="2793640" y="1516772"/>
              <a:ext cx="2447250" cy="244725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7D1530-C9FF-6044-B14B-B7FAFF4FD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268" y="1996839"/>
              <a:ext cx="1509279" cy="1509279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DD4C1-82EC-5F4D-A5B4-91B966C46D92}"/>
              </a:ext>
            </a:extLst>
          </p:cNvPr>
          <p:cNvSpPr/>
          <p:nvPr/>
        </p:nvSpPr>
        <p:spPr>
          <a:xfrm>
            <a:off x="175169" y="2496059"/>
            <a:ext cx="2622418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Hamming Distance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E9E04F-C8B4-C94E-A386-ECD5BD0A8702}"/>
              </a:ext>
            </a:extLst>
          </p:cNvPr>
          <p:cNvSpPr/>
          <p:nvPr/>
        </p:nvSpPr>
        <p:spPr>
          <a:xfrm>
            <a:off x="787742" y="3164525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Greater-Than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1ECE0AC-D6D8-194D-B4CD-7DF61B3C836E}"/>
              </a:ext>
            </a:extLst>
          </p:cNvPr>
          <p:cNvSpPr/>
          <p:nvPr/>
        </p:nvSpPr>
        <p:spPr>
          <a:xfrm>
            <a:off x="4072749" y="1239378"/>
            <a:ext cx="3831667" cy="645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1. Lower bounds vs Passive</a:t>
            </a:r>
          </a:p>
        </p:txBody>
      </p:sp>
    </p:spTree>
    <p:extLst>
      <p:ext uri="{BB962C8B-B14F-4D97-AF65-F5344CB8AC3E}">
        <p14:creationId xmlns:p14="http://schemas.microsoft.com/office/powerpoint/2010/main" val="1497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09D2-E807-BF45-AB8B-E62A5C49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Lower Bounds: One-Way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1C6B-15EF-B047-910D-2D1FEA5F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C172-36AC-304A-85AC-D2778FCB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Lower Bounds: Reconstructing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BEED-169B-5545-B3F2-5378B704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34E1-F325-9C4D-AB3D-49570D15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Lower Bounds: Gap-Hamming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CA10-3AFE-F84C-84B8-2E9EBADC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507E1C-4FB4-5B4C-90F0-F98BC9856215}"/>
              </a:ext>
            </a:extLst>
          </p:cNvPr>
          <p:cNvSpPr/>
          <p:nvPr/>
        </p:nvSpPr>
        <p:spPr>
          <a:xfrm>
            <a:off x="2793640" y="1516772"/>
            <a:ext cx="2447250" cy="24472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314871-3689-834B-AE1D-CA5F8A12EC1D}"/>
              </a:ext>
            </a:extLst>
          </p:cNvPr>
          <p:cNvSpPr/>
          <p:nvPr/>
        </p:nvSpPr>
        <p:spPr>
          <a:xfrm>
            <a:off x="6632519" y="1514316"/>
            <a:ext cx="2447250" cy="24472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918E40-D4DB-B84F-8B56-3BA6FDE6193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82499" y="3605631"/>
            <a:ext cx="1002327" cy="387893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04A05-D53A-3943-92DE-2E6659295F2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84826" y="3603175"/>
            <a:ext cx="1106084" cy="390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CC1FC-C53B-9343-9D04-E1EBF271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68" y="1996839"/>
            <a:ext cx="1509279" cy="1509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7170D9-CF06-D84D-883F-068708A9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19636" r="27354" b="8048"/>
          <a:stretch/>
        </p:blipFill>
        <p:spPr>
          <a:xfrm>
            <a:off x="7329749" y="1996839"/>
            <a:ext cx="1052790" cy="15092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A57DBC-093B-7A4A-81BA-005A7356DBBE}"/>
              </a:ext>
            </a:extLst>
          </p:cNvPr>
          <p:cNvSpPr/>
          <p:nvPr/>
        </p:nvSpPr>
        <p:spPr>
          <a:xfrm>
            <a:off x="435859" y="2619794"/>
            <a:ext cx="2622418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Hamming Distance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E71FF-463F-7742-A1EE-301F2611C97D}"/>
              </a:ext>
            </a:extLst>
          </p:cNvPr>
          <p:cNvSpPr/>
          <p:nvPr/>
        </p:nvSpPr>
        <p:spPr>
          <a:xfrm>
            <a:off x="9251049" y="3428420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Adaptive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56726C-6A9D-414A-8A25-FB1AD084C4AB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BD1EC8-EA29-E141-8637-FDEB1B3D0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06983" y="1907438"/>
            <a:ext cx="1306907" cy="14412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D7BA0-CF4F-9D42-BA4C-32597119CDD2}"/>
              </a:ext>
            </a:extLst>
          </p:cNvPr>
          <p:cNvGrpSpPr/>
          <p:nvPr/>
        </p:nvGrpSpPr>
        <p:grpSpPr>
          <a:xfrm>
            <a:off x="10323632" y="893062"/>
            <a:ext cx="1533592" cy="1444685"/>
            <a:chOff x="8640372" y="2557879"/>
            <a:chExt cx="1533592" cy="1444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loud 24">
                  <a:extLst>
                    <a:ext uri="{FF2B5EF4-FFF2-40B4-BE49-F238E27FC236}">
                      <a16:creationId xmlns:a16="http://schemas.microsoft.com/office/drawing/2014/main" id="{EEC2CB4C-ADD7-4E45-874C-677F16B7EA6A}"/>
                    </a:ext>
                  </a:extLst>
                </p:cNvPr>
                <p:cNvSpPr/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Cloud 146">
                  <a:extLst>
                    <a:ext uri="{FF2B5EF4-FFF2-40B4-BE49-F238E27FC236}">
                      <a16:creationId xmlns:a16="http://schemas.microsoft.com/office/drawing/2014/main" id="{D8B90192-E085-F041-A3B8-65F903DD3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99C313-A2B4-CF4C-948B-A5A5C77CA043}"/>
                </a:ext>
              </a:extLst>
            </p:cNvPr>
            <p:cNvSpPr/>
            <p:nvPr/>
          </p:nvSpPr>
          <p:spPr>
            <a:xfrm>
              <a:off x="9011533" y="3534015"/>
              <a:ext cx="328350" cy="32835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1E8BE2-36DC-B343-A236-E58A6E906D60}"/>
                </a:ext>
              </a:extLst>
            </p:cNvPr>
            <p:cNvSpPr/>
            <p:nvPr/>
          </p:nvSpPr>
          <p:spPr>
            <a:xfrm>
              <a:off x="8731048" y="3744249"/>
              <a:ext cx="258315" cy="2583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F9E6F3-957E-514C-83F6-7ADC15A8A0FB}"/>
              </a:ext>
            </a:extLst>
          </p:cNvPr>
          <p:cNvSpPr/>
          <p:nvPr/>
        </p:nvSpPr>
        <p:spPr>
          <a:xfrm>
            <a:off x="4135570" y="1316556"/>
            <a:ext cx="3825665" cy="64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2. Constructions vs Adaptive</a:t>
            </a:r>
          </a:p>
        </p:txBody>
      </p:sp>
    </p:spTree>
    <p:extLst>
      <p:ext uri="{BB962C8B-B14F-4D97-AF65-F5344CB8AC3E}">
        <p14:creationId xmlns:p14="http://schemas.microsoft.com/office/powerpoint/2010/main" val="233696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00D6-A44C-1742-8733-2099CAE1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Construction: CRHFs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9FEF-8075-4741-8615-924DBAC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3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4BD9-A7B3-A540-B750-671C39D4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Construction: Coding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7128-A900-E947-8398-464B1CBB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D3E-0A14-9441-9B70-97218C43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C384-AE06-2641-A0AE-1FF62539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E5B12-21B2-6946-88C7-9783BB29BE4D}"/>
              </a:ext>
            </a:extLst>
          </p:cNvPr>
          <p:cNvSpPr txBox="1"/>
          <p:nvPr/>
        </p:nvSpPr>
        <p:spPr>
          <a:xfrm>
            <a:off x="226509" y="476163"/>
            <a:ext cx="235513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03EDF-2A17-9C40-9A9D-B15EE09C3996}"/>
              </a:ext>
            </a:extLst>
          </p:cNvPr>
          <p:cNvSpPr txBox="1"/>
          <p:nvPr/>
        </p:nvSpPr>
        <p:spPr>
          <a:xfrm>
            <a:off x="9195966" y="448488"/>
            <a:ext cx="15279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E6927-B306-694D-994B-802F402E2952}"/>
              </a:ext>
            </a:extLst>
          </p:cNvPr>
          <p:cNvSpPr txBox="1"/>
          <p:nvPr/>
        </p:nvSpPr>
        <p:spPr>
          <a:xfrm>
            <a:off x="6907149" y="5831701"/>
            <a:ext cx="13696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Privacy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544EEA-F82A-A945-90E9-8F88D6EE66EA}"/>
              </a:ext>
            </a:extLst>
          </p:cNvPr>
          <p:cNvGrpSpPr/>
          <p:nvPr/>
        </p:nvGrpSpPr>
        <p:grpSpPr>
          <a:xfrm>
            <a:off x="2357913" y="425950"/>
            <a:ext cx="6986014" cy="5990526"/>
            <a:chOff x="2071914" y="226697"/>
            <a:chExt cx="7518775" cy="64473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6CDF80-AA60-E145-A05E-7925FFB8DAC5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EACDB9-F605-B04A-B255-23D38D563934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9C79B4-6CD3-D84C-A5F3-A00DA9A529AA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56D062-EEF0-5145-9479-0ED94A736138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C1E14B-2828-3042-89A7-1B163E5F20F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88626F-783F-8F42-B044-7C985AB405F9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37A1431-A165-2649-BB81-6814C69CF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B721DB-CA8F-3048-A319-E1EE32CDC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C75FD3A-7A5C-F040-B558-9033446FF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98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E31FD9B-7CE5-B741-998B-AC0C87790E61}"/>
              </a:ext>
            </a:extLst>
          </p:cNvPr>
          <p:cNvGrpSpPr/>
          <p:nvPr/>
        </p:nvGrpSpPr>
        <p:grpSpPr>
          <a:xfrm>
            <a:off x="2957902" y="425950"/>
            <a:ext cx="6986014" cy="5990526"/>
            <a:chOff x="2071914" y="226697"/>
            <a:chExt cx="7518775" cy="64473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701D3E-1F88-AF4D-875A-0717C9E6C490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772962-9E5A-744E-A02F-F164D5D88A1D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4EC0DD-04AE-F842-B98D-A0A94A4059C4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7B94C1-966A-3447-8E78-27368D17A259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460233-33ED-4445-AF20-2E3EF4D1C2C8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2450A3-4E6B-8248-A7F5-4A5EC0CA8F7E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6A361CB-9E99-7D42-9727-5A1732E4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F699442-5E7A-1647-9583-5CF2C973E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1D16AD-6242-D846-957F-8780BC254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4D69D9-61DF-5A41-A29F-9E2640B76CF2}"/>
              </a:ext>
            </a:extLst>
          </p:cNvPr>
          <p:cNvGrpSpPr/>
          <p:nvPr/>
        </p:nvGrpSpPr>
        <p:grpSpPr>
          <a:xfrm>
            <a:off x="1447222" y="938144"/>
            <a:ext cx="10007374" cy="4580423"/>
            <a:chOff x="1447222" y="938144"/>
            <a:chExt cx="10007374" cy="458042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87ED3C2-07A5-E54B-B21F-D5A423ACD8CB}"/>
                </a:ext>
              </a:extLst>
            </p:cNvPr>
            <p:cNvSpPr/>
            <p:nvPr/>
          </p:nvSpPr>
          <p:spPr>
            <a:xfrm>
              <a:off x="1447222" y="93814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1. Topology-Hiding Computation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1E8A6-1C70-254F-9B1C-02BB7732CB75}"/>
                </a:ext>
              </a:extLst>
            </p:cNvPr>
            <p:cNvSpPr/>
            <p:nvPr/>
          </p:nvSpPr>
          <p:spPr>
            <a:xfrm>
              <a:off x="1447222" y="270162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2. Robust Property Preserving Hashing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342904E-F413-4A47-9E95-4F8795D8D122}"/>
                </a:ext>
              </a:extLst>
            </p:cNvPr>
            <p:cNvSpPr/>
            <p:nvPr/>
          </p:nvSpPr>
          <p:spPr>
            <a:xfrm>
              <a:off x="1447222" y="446510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3. Fine-Grained Cryptography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7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6D2F3C-DAAA-6B42-A8C6-63EE73DD471F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3" cy="64473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A1EF76-64EB-9842-B293-A2F7D60EC587}"/>
                </a:ext>
              </a:extLst>
            </p:cNvPr>
            <p:cNvSpPr/>
            <p:nvPr/>
          </p:nvSpPr>
          <p:spPr>
            <a:xfrm>
              <a:off x="2071914" y="229635"/>
              <a:ext cx="2927130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888931-6150-7445-BD31-1CD1A57D4BE1}"/>
                </a:ext>
              </a:extLst>
            </p:cNvPr>
            <p:cNvSpPr/>
            <p:nvPr/>
          </p:nvSpPr>
          <p:spPr>
            <a:xfrm>
              <a:off x="6663557" y="226697"/>
              <a:ext cx="2927130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266EB6-849D-A147-85B5-C9B06A695B9B}"/>
                </a:ext>
              </a:extLst>
            </p:cNvPr>
            <p:cNvSpPr/>
            <p:nvPr/>
          </p:nvSpPr>
          <p:spPr>
            <a:xfrm>
              <a:off x="4346026" y="3746937"/>
              <a:ext cx="2927130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4E2A36-8C8D-FD4F-B59D-D88DFE5EB611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4570376" y="2728098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05CE55-B089-1342-B3CE-EEBB41A3FE73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5809591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1CAB12-6D99-904F-A6E8-03F781AB705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809592" y="3153828"/>
              <a:ext cx="0" cy="59310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198E3D-0AA6-214C-8462-70A44D44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AE12E6-2D84-9E43-8C45-01BAF5C86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2" t="19636" r="27354" b="8048"/>
            <a:stretch/>
          </p:blipFill>
          <p:spPr>
            <a:xfrm>
              <a:off x="7497507" y="803838"/>
              <a:ext cx="1259231" cy="18052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7D6EB4-10A3-AF47-8DDA-3DD5283D6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97943-C8C3-0B4B-A5AC-7253CE48C9F0}"/>
              </a:ext>
            </a:extLst>
          </p:cNvPr>
          <p:cNvSpPr/>
          <p:nvPr/>
        </p:nvSpPr>
        <p:spPr>
          <a:xfrm>
            <a:off x="892482" y="2236086"/>
            <a:ext cx="2937213" cy="10075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Messaging in O(</a:t>
            </a:r>
            <a:r>
              <a:rPr lang="en-US" sz="2400" dirty="0" err="1"/>
              <a:t>n^a</a:t>
            </a:r>
            <a:r>
              <a:rPr lang="en-US" sz="2400" dirty="0"/>
              <a:t>)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923E76-036D-9C48-A9E4-CB79C7DB8B7E}"/>
                  </a:ext>
                </a:extLst>
              </p:cNvPr>
              <p:cNvSpPr/>
              <p:nvPr/>
            </p:nvSpPr>
            <p:spPr>
              <a:xfrm>
                <a:off x="8848421" y="2229742"/>
                <a:ext cx="2606175" cy="101391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-Time</a:t>
                </a:r>
              </a:p>
              <a:p>
                <a:pPr algn="ctr"/>
                <a:r>
                  <a:rPr lang="en-US" sz="2400" dirty="0"/>
                  <a:t>C &gt;&gt; a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923E76-036D-9C48-A9E4-CB79C7DB8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421" y="2229742"/>
                <a:ext cx="2606175" cy="1013910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9EEFEF-3A7F-664C-A310-48EEE2114B01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3. Fine-Grained Cryptography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A66527-4B61-904D-BF52-642B07FDC543}"/>
              </a:ext>
            </a:extLst>
          </p:cNvPr>
          <p:cNvSpPr/>
          <p:nvPr/>
        </p:nvSpPr>
        <p:spPr>
          <a:xfrm>
            <a:off x="3052155" y="5539363"/>
            <a:ext cx="2159673" cy="5216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3742634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B59D-BBB8-F240-B5BC-47B5434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175-F3B9-3D4B-8FC6-00A11932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C1C2-AF3F-A44D-8C3A-EF3CE4D3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D4D1-1CE5-C743-BD90-6F475793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in detail</a:t>
            </a:r>
          </a:p>
        </p:txBody>
      </p:sp>
    </p:spTree>
    <p:extLst>
      <p:ext uri="{BB962C8B-B14F-4D97-AF65-F5344CB8AC3E}">
        <p14:creationId xmlns:p14="http://schemas.microsoft.com/office/powerpoint/2010/main" val="3133621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CF2C-CF4F-AB41-9874-C6D46BF7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OWFs + HC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2C14-2253-AA45-B058-0F166D15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5709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3094-A81D-3044-9ED8-51360E39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 Crypto 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141B-F630-A047-8957-23CAE6D7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95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3C9D90-4F79-C241-A930-CBE8D52756E3}"/>
              </a:ext>
            </a:extLst>
          </p:cNvPr>
          <p:cNvGrpSpPr/>
          <p:nvPr/>
        </p:nvGrpSpPr>
        <p:grpSpPr>
          <a:xfrm>
            <a:off x="7219078" y="1770522"/>
            <a:ext cx="4581874" cy="3928969"/>
            <a:chOff x="2071914" y="226697"/>
            <a:chExt cx="7518775" cy="64473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DE37C6-E0C6-3649-9669-1A5E52BD2567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1C705A-6A22-C446-80E3-2E483885D88B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84F79F-CCBD-874E-B10A-FEF0AB033C24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A9E42B-D53F-904A-8429-904F6AA94001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71A8C23-D8A6-E346-B2B4-529F806A7D1E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32409A-F27E-1248-A99D-B85DCE116E6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269A00-32DA-7D4B-B90A-2D06B4E9A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C69CB7-E670-5B45-B042-CA04212F3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32721B-42D0-8A4F-9EF0-95740C979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ECC6FD2-C907-6946-9734-1EF94FCE8464}"/>
              </a:ext>
            </a:extLst>
          </p:cNvPr>
          <p:cNvSpPr/>
          <p:nvPr/>
        </p:nvSpPr>
        <p:spPr>
          <a:xfrm>
            <a:off x="320177" y="1405467"/>
            <a:ext cx="5933702" cy="1132120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97A3E20-4176-FD41-9129-1671D5D0BF35}"/>
              </a:ext>
            </a:extLst>
          </p:cNvPr>
          <p:cNvSpPr/>
          <p:nvPr/>
        </p:nvSpPr>
        <p:spPr>
          <a:xfrm>
            <a:off x="320177" y="3168947"/>
            <a:ext cx="6825164" cy="1132120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 Robust Property Preserving Hashing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048E347-1EF5-CA47-BFDC-2DC186FF0614}"/>
              </a:ext>
            </a:extLst>
          </p:cNvPr>
          <p:cNvSpPr/>
          <p:nvPr/>
        </p:nvSpPr>
        <p:spPr>
          <a:xfrm>
            <a:off x="320177" y="4932427"/>
            <a:ext cx="5318623" cy="1132120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3. Fine-Grained Cryptography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775870E-86F2-1C4E-A9EF-3033CFE850D5}"/>
              </a:ext>
            </a:extLst>
          </p:cNvPr>
          <p:cNvSpPr/>
          <p:nvPr/>
        </p:nvSpPr>
        <p:spPr>
          <a:xfrm>
            <a:off x="3216766" y="127269"/>
            <a:ext cx="5933702" cy="837931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3800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BC8A-2A7B-594E-BDD7-4C321F6E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B190-7B14-5C48-A334-339DD5F7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604BCFA-47DF-8741-8239-0039941EC62D}"/>
              </a:ext>
            </a:extLst>
          </p:cNvPr>
          <p:cNvGrpSpPr/>
          <p:nvPr/>
        </p:nvGrpSpPr>
        <p:grpSpPr>
          <a:xfrm>
            <a:off x="2723673" y="385310"/>
            <a:ext cx="6986014" cy="5990526"/>
            <a:chOff x="2071914" y="226697"/>
            <a:chExt cx="7518775" cy="644737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E39B84-96B3-1545-A129-233025D4C1EF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5C5BB6-C856-BC48-94A2-9173AC471DD1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5D59E6-2843-2944-984F-62CEA271BBDB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AB50F0-CAD8-554D-A446-AB6480FC5B8E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0BD345-4CDF-D04B-9039-2431A33D90F8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554AB3-BEF7-CF4A-BA77-D94421590C0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38A4F90-70CA-D84D-9B8B-826819D6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200019-04AB-ED40-8537-5AECD577C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4CF9819-FF51-0B49-96E9-9287DEA08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50A87-7B17-CC40-98B2-8C4D852E53A9}"/>
              </a:ext>
            </a:extLst>
          </p:cNvPr>
          <p:cNvSpPr/>
          <p:nvPr/>
        </p:nvSpPr>
        <p:spPr>
          <a:xfrm>
            <a:off x="367655" y="1166873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C6C0A5-4E7E-0040-B2C8-47A34B2780B8}"/>
              </a:ext>
            </a:extLst>
          </p:cNvPr>
          <p:cNvSpPr/>
          <p:nvPr/>
        </p:nvSpPr>
        <p:spPr>
          <a:xfrm>
            <a:off x="604223" y="1955023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8083C-C784-4741-800C-F52591A48E2D}"/>
              </a:ext>
            </a:extLst>
          </p:cNvPr>
          <p:cNvSpPr/>
          <p:nvPr/>
        </p:nvSpPr>
        <p:spPr>
          <a:xfrm>
            <a:off x="1032472" y="2700780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8B6D5-C132-4243-83E8-BDACCD39B9E1}"/>
              </a:ext>
            </a:extLst>
          </p:cNvPr>
          <p:cNvSpPr/>
          <p:nvPr/>
        </p:nvSpPr>
        <p:spPr>
          <a:xfrm>
            <a:off x="9256874" y="1163883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FDC9CF-2C46-9540-8D50-CB4F6D7C8DF6}"/>
              </a:ext>
            </a:extLst>
          </p:cNvPr>
          <p:cNvSpPr/>
          <p:nvPr/>
        </p:nvSpPr>
        <p:spPr>
          <a:xfrm>
            <a:off x="9100179" y="2045212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EF46E0-22C3-5A42-8AD1-A679E62654EE}"/>
              </a:ext>
            </a:extLst>
          </p:cNvPr>
          <p:cNvSpPr/>
          <p:nvPr/>
        </p:nvSpPr>
        <p:spPr>
          <a:xfrm>
            <a:off x="8366441" y="2810653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BD56E0-E40A-F742-927B-44D21D264C8C}"/>
              </a:ext>
            </a:extLst>
          </p:cNvPr>
          <p:cNvSpPr/>
          <p:nvPr/>
        </p:nvSpPr>
        <p:spPr>
          <a:xfrm>
            <a:off x="7252662" y="4990373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6F346-22B8-5941-8E92-F8DCC79BF813}"/>
              </a:ext>
            </a:extLst>
          </p:cNvPr>
          <p:cNvSpPr/>
          <p:nvPr/>
        </p:nvSpPr>
        <p:spPr>
          <a:xfrm>
            <a:off x="2638704" y="4990372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E052FE-A892-CF4D-B9AC-9C8B5AF45706}"/>
              </a:ext>
            </a:extLst>
          </p:cNvPr>
          <p:cNvSpPr/>
          <p:nvPr/>
        </p:nvSpPr>
        <p:spPr>
          <a:xfrm>
            <a:off x="4935130" y="5811899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3351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38D1F9-FB05-8C47-8B26-62FDA74EEDF2}"/>
              </a:ext>
            </a:extLst>
          </p:cNvPr>
          <p:cNvGrpSpPr/>
          <p:nvPr/>
        </p:nvGrpSpPr>
        <p:grpSpPr>
          <a:xfrm>
            <a:off x="2662713" y="424083"/>
            <a:ext cx="6986014" cy="5990526"/>
            <a:chOff x="2071914" y="226697"/>
            <a:chExt cx="7518775" cy="644737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B0A2764-E7E0-4243-8D26-7B7158530764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0D13CF-556A-184D-8769-65305CF4E76E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76F0B3-3A72-AD44-8DC3-B49D70993BA9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D78D3B-E54C-BC49-AA39-6BF798AFD3C1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30B2A5-7E43-8E41-AC06-001465F1F1A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F18BE1C-6F87-F84D-8C56-879BA6277E82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F560B43-8F40-4B45-8C09-5FE2C1483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65142C5-BADC-F946-A7D5-47D2C6285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A8CA0E-6C45-F04E-9B11-F7A26C83B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907284B-C5A7-5C48-B299-C82F5DCE38DB}"/>
              </a:ext>
            </a:extLst>
          </p:cNvPr>
          <p:cNvSpPr/>
          <p:nvPr/>
        </p:nvSpPr>
        <p:spPr>
          <a:xfrm>
            <a:off x="306695" y="1205646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C1619B-C290-8841-8F83-3523969E3B9B}"/>
              </a:ext>
            </a:extLst>
          </p:cNvPr>
          <p:cNvSpPr/>
          <p:nvPr/>
        </p:nvSpPr>
        <p:spPr>
          <a:xfrm>
            <a:off x="543263" y="1993796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664B44-ACDF-654F-9B60-7B7A02C242A4}"/>
              </a:ext>
            </a:extLst>
          </p:cNvPr>
          <p:cNvSpPr/>
          <p:nvPr/>
        </p:nvSpPr>
        <p:spPr>
          <a:xfrm>
            <a:off x="971512" y="2739553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E62D5C-89FB-844D-BBD1-322499C8B6E1}"/>
              </a:ext>
            </a:extLst>
          </p:cNvPr>
          <p:cNvSpPr/>
          <p:nvPr/>
        </p:nvSpPr>
        <p:spPr>
          <a:xfrm>
            <a:off x="9195914" y="1202656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7112F8-751E-E342-AD6C-2E9DA0E15AC4}"/>
              </a:ext>
            </a:extLst>
          </p:cNvPr>
          <p:cNvSpPr/>
          <p:nvPr/>
        </p:nvSpPr>
        <p:spPr>
          <a:xfrm>
            <a:off x="9039219" y="2083985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4D298F-63E5-624B-877F-496E15DCEC96}"/>
              </a:ext>
            </a:extLst>
          </p:cNvPr>
          <p:cNvSpPr/>
          <p:nvPr/>
        </p:nvSpPr>
        <p:spPr>
          <a:xfrm>
            <a:off x="8305481" y="2849426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67D7D-2A82-C645-9150-361521DAD0A3}"/>
              </a:ext>
            </a:extLst>
          </p:cNvPr>
          <p:cNvSpPr/>
          <p:nvPr/>
        </p:nvSpPr>
        <p:spPr>
          <a:xfrm>
            <a:off x="7191702" y="5029146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043EAF-40B9-5548-97DF-9DB6D916F7F7}"/>
              </a:ext>
            </a:extLst>
          </p:cNvPr>
          <p:cNvSpPr/>
          <p:nvPr/>
        </p:nvSpPr>
        <p:spPr>
          <a:xfrm>
            <a:off x="2577744" y="5029145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AD7392-7F84-784F-ABE2-F2209869A570}"/>
              </a:ext>
            </a:extLst>
          </p:cNvPr>
          <p:cNvSpPr/>
          <p:nvPr/>
        </p:nvSpPr>
        <p:spPr>
          <a:xfrm>
            <a:off x="4874170" y="5850672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AA171-3694-DC4D-AFFC-BCC2EB80D2FE}"/>
              </a:ext>
            </a:extLst>
          </p:cNvPr>
          <p:cNvGrpSpPr/>
          <p:nvPr/>
        </p:nvGrpSpPr>
        <p:grpSpPr>
          <a:xfrm>
            <a:off x="6968358" y="224830"/>
            <a:ext cx="2927131" cy="2927131"/>
            <a:chOff x="6637282" y="709447"/>
            <a:chExt cx="2927131" cy="29271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EACDB9-F605-B04A-B255-23D38D563934}"/>
                </a:ext>
              </a:extLst>
            </p:cNvPr>
            <p:cNvSpPr/>
            <p:nvPr/>
          </p:nvSpPr>
          <p:spPr>
            <a:xfrm>
              <a:off x="6637282" y="709447"/>
              <a:ext cx="2927131" cy="29271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Adversarial power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B03EDF-2A17-9C40-9A9D-B15EE09C3996}"/>
                </a:ext>
              </a:extLst>
            </p:cNvPr>
            <p:cNvSpPr txBox="1"/>
            <p:nvPr/>
          </p:nvSpPr>
          <p:spPr>
            <a:xfrm>
              <a:off x="7336856" y="1105488"/>
              <a:ext cx="1527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Security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3A956C7-0CDC-B34F-B6E5-D2DED6A30D9A}"/>
              </a:ext>
            </a:extLst>
          </p:cNvPr>
          <p:cNvSpPr/>
          <p:nvPr/>
        </p:nvSpPr>
        <p:spPr>
          <a:xfrm>
            <a:off x="237329" y="133815"/>
            <a:ext cx="9493623" cy="662940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4EB4B1-2C18-7147-9596-C519F1EA26EC}"/>
              </a:ext>
            </a:extLst>
          </p:cNvPr>
          <p:cNvGrpSpPr/>
          <p:nvPr/>
        </p:nvGrpSpPr>
        <p:grpSpPr>
          <a:xfrm>
            <a:off x="5962689" y="0"/>
            <a:ext cx="4685578" cy="4685578"/>
            <a:chOff x="6624205" y="425950"/>
            <a:chExt cx="2719722" cy="27197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0810DB-EA85-8844-9C4C-61A24ADFDD77}"/>
                </a:ext>
              </a:extLst>
            </p:cNvPr>
            <p:cNvSpPr/>
            <p:nvPr/>
          </p:nvSpPr>
          <p:spPr>
            <a:xfrm>
              <a:off x="6624205" y="425950"/>
              <a:ext cx="2719722" cy="271972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93C741-71AB-584A-8A65-1454EEE0C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399063" y="962196"/>
              <a:ext cx="1170005" cy="167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4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AFCD09A-65AB-684F-B5F4-24C3D0C7727C}"/>
              </a:ext>
            </a:extLst>
          </p:cNvPr>
          <p:cNvGrpSpPr/>
          <p:nvPr/>
        </p:nvGrpSpPr>
        <p:grpSpPr>
          <a:xfrm>
            <a:off x="2886233" y="454146"/>
            <a:ext cx="6986014" cy="5990526"/>
            <a:chOff x="2071914" y="226697"/>
            <a:chExt cx="7518775" cy="644737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2D0956-3454-1046-9632-11D55A07E2A4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7F93FE-8868-5849-AE4C-688ACBB73855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901C6C-0500-684F-81FA-BCB5C7120735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7EE5-C275-5842-8FBC-C5E04595AE42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3DE1F5-36B9-1D40-AA4A-99BD4BEF99E9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E52F7A-A16E-5049-8AB9-0F76E1B435C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3377E39-D751-9149-9614-ADB2CA5A9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865C713-DDF9-8D42-A144-EDBAD7A8D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C4CC17-B81F-C348-B7A2-667CFBE0E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E9F5ED7-883C-6640-B9FA-9FDC47DB9580}"/>
              </a:ext>
            </a:extLst>
          </p:cNvPr>
          <p:cNvSpPr/>
          <p:nvPr/>
        </p:nvSpPr>
        <p:spPr>
          <a:xfrm>
            <a:off x="530215" y="1235709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9A771C-28BC-9341-894F-DD89F28208F8}"/>
              </a:ext>
            </a:extLst>
          </p:cNvPr>
          <p:cNvSpPr/>
          <p:nvPr/>
        </p:nvSpPr>
        <p:spPr>
          <a:xfrm>
            <a:off x="766783" y="2023859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767B28-13B2-0D42-950D-741FF8178EEF}"/>
              </a:ext>
            </a:extLst>
          </p:cNvPr>
          <p:cNvSpPr/>
          <p:nvPr/>
        </p:nvSpPr>
        <p:spPr>
          <a:xfrm>
            <a:off x="1195032" y="2769616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2E680B-66F6-8041-807E-96EFC232FE82}"/>
              </a:ext>
            </a:extLst>
          </p:cNvPr>
          <p:cNvSpPr/>
          <p:nvPr/>
        </p:nvSpPr>
        <p:spPr>
          <a:xfrm>
            <a:off x="9419434" y="1232719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F2D39E-85ED-0C49-822F-69D2F73B4DD2}"/>
              </a:ext>
            </a:extLst>
          </p:cNvPr>
          <p:cNvSpPr/>
          <p:nvPr/>
        </p:nvSpPr>
        <p:spPr>
          <a:xfrm>
            <a:off x="9262739" y="2114048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4A51A6-CAAD-1C4E-B76D-69AB0FD7AACD}"/>
              </a:ext>
            </a:extLst>
          </p:cNvPr>
          <p:cNvSpPr/>
          <p:nvPr/>
        </p:nvSpPr>
        <p:spPr>
          <a:xfrm>
            <a:off x="8529001" y="2879489"/>
            <a:ext cx="2480442" cy="599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2601AD-F452-5047-B6AE-D6521829EAF6}"/>
              </a:ext>
            </a:extLst>
          </p:cNvPr>
          <p:cNvSpPr/>
          <p:nvPr/>
        </p:nvSpPr>
        <p:spPr>
          <a:xfrm>
            <a:off x="7415222" y="5059209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5A524B-DA99-6F4F-902E-D5FFB340E2A3}"/>
              </a:ext>
            </a:extLst>
          </p:cNvPr>
          <p:cNvSpPr/>
          <p:nvPr/>
        </p:nvSpPr>
        <p:spPr>
          <a:xfrm>
            <a:off x="2801264" y="5059208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65B0D-DEE2-B54B-A540-92D8D0A03399}"/>
              </a:ext>
            </a:extLst>
          </p:cNvPr>
          <p:cNvSpPr/>
          <p:nvPr/>
        </p:nvSpPr>
        <p:spPr>
          <a:xfrm>
            <a:off x="5097690" y="5880735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3D7FE1-0C4E-DD4B-AF26-B6EFEB03F8FD}"/>
              </a:ext>
            </a:extLst>
          </p:cNvPr>
          <p:cNvSpPr/>
          <p:nvPr/>
        </p:nvSpPr>
        <p:spPr>
          <a:xfrm>
            <a:off x="533584" y="63348"/>
            <a:ext cx="5690034" cy="3661602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295E2F-DAEA-8B46-818D-F9C001B3A582}"/>
              </a:ext>
            </a:extLst>
          </p:cNvPr>
          <p:cNvGrpSpPr/>
          <p:nvPr/>
        </p:nvGrpSpPr>
        <p:grpSpPr>
          <a:xfrm>
            <a:off x="3975272" y="2551033"/>
            <a:ext cx="4306967" cy="4306967"/>
            <a:chOff x="4623288" y="3849154"/>
            <a:chExt cx="2719722" cy="27197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FA85B47-0972-A64A-B83E-E3E6CECE8563}"/>
                </a:ext>
              </a:extLst>
            </p:cNvPr>
            <p:cNvSpPr/>
            <p:nvPr/>
          </p:nvSpPr>
          <p:spPr>
            <a:xfrm>
              <a:off x="4623288" y="3849154"/>
              <a:ext cx="2719722" cy="271972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7DF2F33-EF54-E841-94B3-E4267776B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5209863" y="4213621"/>
              <a:ext cx="1546570" cy="1990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24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A39C352-2FC3-604D-8EC5-56BEAD0EFE13}"/>
              </a:ext>
            </a:extLst>
          </p:cNvPr>
          <p:cNvGrpSpPr/>
          <p:nvPr/>
        </p:nvGrpSpPr>
        <p:grpSpPr>
          <a:xfrm>
            <a:off x="2723673" y="385310"/>
            <a:ext cx="6986014" cy="5990526"/>
            <a:chOff x="2071914" y="226697"/>
            <a:chExt cx="7518775" cy="64473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3C2BD3-1200-C744-94A4-54F08A7EA718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2D6F00-8DB5-6A41-9551-6DC482D43116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4A8553-46FD-6743-8718-709EB6731701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048B37-7596-6842-BB2B-FB35694C8D80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1D8EBB-DC68-FA43-BEF8-9771C91319E1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7193BC-D3F9-0B4F-94AD-178DCE8E7A40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5AB028B-44ED-EB4C-BC59-713EAA7A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E71A69A-D90F-614F-8E51-633C72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605DBA4-FA53-D547-AE60-3973EF01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6664-5619-4F4E-819D-B5FFE5E2EB48}"/>
              </a:ext>
            </a:extLst>
          </p:cNvPr>
          <p:cNvSpPr/>
          <p:nvPr/>
        </p:nvSpPr>
        <p:spPr>
          <a:xfrm>
            <a:off x="367655" y="1166873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EA9D3F-6779-7543-B680-406FC6DD5A09}"/>
              </a:ext>
            </a:extLst>
          </p:cNvPr>
          <p:cNvSpPr/>
          <p:nvPr/>
        </p:nvSpPr>
        <p:spPr>
          <a:xfrm>
            <a:off x="604223" y="1955023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2FBDAD-3A9B-F841-8BAA-93DACDC96484}"/>
              </a:ext>
            </a:extLst>
          </p:cNvPr>
          <p:cNvSpPr/>
          <p:nvPr/>
        </p:nvSpPr>
        <p:spPr>
          <a:xfrm>
            <a:off x="1032472" y="2700780"/>
            <a:ext cx="2480442" cy="5990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5821E7-C642-024F-B672-22195BDB9A7A}"/>
              </a:ext>
            </a:extLst>
          </p:cNvPr>
          <p:cNvSpPr/>
          <p:nvPr/>
        </p:nvSpPr>
        <p:spPr>
          <a:xfrm>
            <a:off x="9256874" y="1163883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E29215-28F2-444F-91F3-F247C01569C0}"/>
              </a:ext>
            </a:extLst>
          </p:cNvPr>
          <p:cNvSpPr/>
          <p:nvPr/>
        </p:nvSpPr>
        <p:spPr>
          <a:xfrm>
            <a:off x="9100179" y="2045212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24AC62-A85A-2C43-B00B-F45DAFAB61E6}"/>
              </a:ext>
            </a:extLst>
          </p:cNvPr>
          <p:cNvSpPr/>
          <p:nvPr/>
        </p:nvSpPr>
        <p:spPr>
          <a:xfrm>
            <a:off x="8366441" y="2810653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93BF1-7F19-8F40-AEB4-490A7C7ABAFF}"/>
              </a:ext>
            </a:extLst>
          </p:cNvPr>
          <p:cNvSpPr/>
          <p:nvPr/>
        </p:nvSpPr>
        <p:spPr>
          <a:xfrm>
            <a:off x="7252662" y="4990373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17D03E-35EB-8E4C-919D-74AD4AD06BEC}"/>
              </a:ext>
            </a:extLst>
          </p:cNvPr>
          <p:cNvSpPr/>
          <p:nvPr/>
        </p:nvSpPr>
        <p:spPr>
          <a:xfrm>
            <a:off x="2638704" y="4990372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6A794E-65C5-C649-8CE4-C25B5FD1E2FF}"/>
              </a:ext>
            </a:extLst>
          </p:cNvPr>
          <p:cNvSpPr/>
          <p:nvPr/>
        </p:nvSpPr>
        <p:spPr>
          <a:xfrm>
            <a:off x="4935130" y="5811899"/>
            <a:ext cx="2480442" cy="5990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4936E3-5788-E54C-A773-C1DD4876B92D}"/>
              </a:ext>
            </a:extLst>
          </p:cNvPr>
          <p:cNvSpPr/>
          <p:nvPr/>
        </p:nvSpPr>
        <p:spPr>
          <a:xfrm>
            <a:off x="2480649" y="27403"/>
            <a:ext cx="9711351" cy="359356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2671C4-D3C0-B84E-8054-94B30C53E487}"/>
              </a:ext>
            </a:extLst>
          </p:cNvPr>
          <p:cNvGrpSpPr/>
          <p:nvPr/>
        </p:nvGrpSpPr>
        <p:grpSpPr>
          <a:xfrm>
            <a:off x="1998910" y="33315"/>
            <a:ext cx="4125757" cy="4125757"/>
            <a:chOff x="2876073" y="540439"/>
            <a:chExt cx="2719722" cy="271972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B35ED4-9CDA-174E-BEA3-7F7CF6F2A475}"/>
                </a:ext>
              </a:extLst>
            </p:cNvPr>
            <p:cNvSpPr/>
            <p:nvPr/>
          </p:nvSpPr>
          <p:spPr>
            <a:xfrm>
              <a:off x="2876073" y="540439"/>
              <a:ext cx="2719722" cy="271972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DCDA57B-8FF3-4343-8A76-017EE3EC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529" y="1073956"/>
              <a:ext cx="1677319" cy="167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42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E31FD9B-7CE5-B741-998B-AC0C87790E61}"/>
              </a:ext>
            </a:extLst>
          </p:cNvPr>
          <p:cNvGrpSpPr/>
          <p:nvPr/>
        </p:nvGrpSpPr>
        <p:grpSpPr>
          <a:xfrm>
            <a:off x="2957902" y="425950"/>
            <a:ext cx="6986014" cy="5990526"/>
            <a:chOff x="2071914" y="226697"/>
            <a:chExt cx="7518775" cy="64473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701D3E-1F88-AF4D-875A-0717C9E6C490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772962-9E5A-744E-A02F-F164D5D88A1D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4EC0DD-04AE-F842-B98D-A0A94A4059C4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7B94C1-966A-3447-8E78-27368D17A259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460233-33ED-4445-AF20-2E3EF4D1C2C8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2450A3-4E6B-8248-A7F5-4A5EC0CA8F7E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6A361CB-9E99-7D42-9727-5A1732E4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F699442-5E7A-1647-9583-5CF2C973E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1D16AD-6242-D846-957F-8780BC254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4D69D9-61DF-5A41-A29F-9E2640B76CF2}"/>
              </a:ext>
            </a:extLst>
          </p:cNvPr>
          <p:cNvGrpSpPr/>
          <p:nvPr/>
        </p:nvGrpSpPr>
        <p:grpSpPr>
          <a:xfrm>
            <a:off x="1447222" y="938144"/>
            <a:ext cx="10007374" cy="4580423"/>
            <a:chOff x="1447222" y="938144"/>
            <a:chExt cx="10007374" cy="458042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87ED3C2-07A5-E54B-B21F-D5A423ACD8CB}"/>
                </a:ext>
              </a:extLst>
            </p:cNvPr>
            <p:cNvSpPr/>
            <p:nvPr/>
          </p:nvSpPr>
          <p:spPr>
            <a:xfrm>
              <a:off x="1447222" y="93814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1. Topology-Hiding Computation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1E8A6-1C70-254F-9B1C-02BB7732CB75}"/>
                </a:ext>
              </a:extLst>
            </p:cNvPr>
            <p:cNvSpPr/>
            <p:nvPr/>
          </p:nvSpPr>
          <p:spPr>
            <a:xfrm>
              <a:off x="1447222" y="270162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2. Robust Property Preserving Hashing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342904E-F413-4A47-9E95-4F8795D8D122}"/>
                </a:ext>
              </a:extLst>
            </p:cNvPr>
            <p:cNvSpPr/>
            <p:nvPr/>
          </p:nvSpPr>
          <p:spPr>
            <a:xfrm>
              <a:off x="1447222" y="446510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3. Fine-Grained Cryptography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23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2E73272-B7D4-5A40-9C49-C626342AD50E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5" cy="644737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DA3A784-6762-0941-A7D0-D325BED8D41C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979CA9-FD0C-A942-BB20-9D70E9005223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138CDD-89B3-F14F-BFB1-D3A1976BAD8F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31B367-F2A0-F74E-A006-69EAD64B025C}"/>
                </a:ext>
              </a:extLst>
            </p:cNvPr>
            <p:cNvCxnSpPr>
              <a:cxnSpLocks/>
              <a:stCxn id="29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CE8B90-A559-EF4E-A538-27BB5EDBAC40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6D4347-C9EB-B048-B489-E8C405B516E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7C1871B-7A24-B140-8E58-684D8508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4251E7-0F6D-8048-8839-89C4DC62E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E43DECA-4949-5C45-B20F-76973C6B1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7032C7-30A8-BC43-AF69-5F596C4F4772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50A87-7B17-CC40-98B2-8C4D852E53A9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8B6D5-C132-4243-83E8-BDACCD39B9E1}"/>
              </a:ext>
            </a:extLst>
          </p:cNvPr>
          <p:cNvSpPr/>
          <p:nvPr/>
        </p:nvSpPr>
        <p:spPr>
          <a:xfrm>
            <a:off x="8654751" y="2523381"/>
            <a:ext cx="2582209" cy="5216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Delaying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6F346-22B8-5941-8E92-F8DCC79BF813}"/>
              </a:ext>
            </a:extLst>
          </p:cNvPr>
          <p:cNvSpPr/>
          <p:nvPr/>
        </p:nvSpPr>
        <p:spPr>
          <a:xfrm>
            <a:off x="2793640" y="5305291"/>
            <a:ext cx="2159673" cy="521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F2003E-636E-AF46-86C6-1B2D729B90B7}"/>
              </a:ext>
            </a:extLst>
          </p:cNvPr>
          <p:cNvSpPr/>
          <p:nvPr/>
        </p:nvSpPr>
        <p:spPr>
          <a:xfrm>
            <a:off x="8747625" y="1766700"/>
            <a:ext cx="2159673" cy="5216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Quantum</a:t>
            </a:r>
          </a:p>
        </p:txBody>
      </p:sp>
    </p:spTree>
    <p:extLst>
      <p:ext uri="{BB962C8B-B14F-4D97-AF65-F5344CB8AC3E}">
        <p14:creationId xmlns:p14="http://schemas.microsoft.com/office/powerpoint/2010/main" val="36312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ense 2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7980FF"/>
      </a:accent1>
      <a:accent2>
        <a:srgbClr val="E85049"/>
      </a:accent2>
      <a:accent3>
        <a:srgbClr val="75D961"/>
      </a:accent3>
      <a:accent4>
        <a:srgbClr val="6CDCB7"/>
      </a:accent4>
      <a:accent5>
        <a:srgbClr val="8971E1"/>
      </a:accent5>
      <a:accent6>
        <a:srgbClr val="D54773"/>
      </a:accent6>
      <a:hlink>
        <a:srgbClr val="23249F"/>
      </a:hlink>
      <a:folHlink>
        <a:srgbClr val="8024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15793</TotalTime>
  <Words>346</Words>
  <Application>Microsoft Macintosh PowerPoint</Application>
  <PresentationFormat>Widescreen</PresentationFormat>
  <Paragraphs>134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Relationships Between Functionality, Security, and Privacy</vt:lpstr>
      <vt:lpstr>Outline &amp;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</vt:lpstr>
      <vt:lpstr>PowerPoint Presentation</vt:lpstr>
      <vt:lpstr>Definition of PKCR</vt:lpstr>
      <vt:lpstr>LWE Implies PKCR</vt:lpstr>
      <vt:lpstr>PowerPoint Presentation</vt:lpstr>
      <vt:lpstr>PowerPoint Presentation</vt:lpstr>
      <vt:lpstr>Impossibility of THC with Adversarial Delays</vt:lpstr>
      <vt:lpstr>Summary of THC results</vt:lpstr>
      <vt:lpstr>PowerPoint Presentation</vt:lpstr>
      <vt:lpstr>PowerPoint Presentation</vt:lpstr>
      <vt:lpstr>Motivation</vt:lpstr>
      <vt:lpstr>PowerPoint Presentation</vt:lpstr>
      <vt:lpstr>PowerPoint Presentation</vt:lpstr>
      <vt:lpstr>PPH Lower Bounds: One-Way Communication</vt:lpstr>
      <vt:lpstr>PPH Lower Bounds: Reconstructing Predicates</vt:lpstr>
      <vt:lpstr>PPH Lower Bounds: Gap-Hamming</vt:lpstr>
      <vt:lpstr>PowerPoint Presentation</vt:lpstr>
      <vt:lpstr>PPH Construction: CRHFs</vt:lpstr>
      <vt:lpstr>PPH Construction: Coding Assumption</vt:lpstr>
      <vt:lpstr>PPH Results Summary</vt:lpstr>
      <vt:lpstr>PowerPoint Presentation</vt:lpstr>
      <vt:lpstr>PowerPoint Presentation</vt:lpstr>
      <vt:lpstr>Motivation</vt:lpstr>
      <vt:lpstr>FG Key Exchange</vt:lpstr>
      <vt:lpstr>OWFs + HC Bits</vt:lpstr>
      <vt:lpstr>FG Crypto Summary of results</vt:lpstr>
      <vt:lpstr>PowerPoint Presentation</vt:lpstr>
      <vt:lpstr>Acknowledgements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Between Functionality, Security, and Privacy</dc:title>
  <dc:creator>Kristen Rio LaVigne</dc:creator>
  <cp:lastModifiedBy>Kristen Rio LaVigne</cp:lastModifiedBy>
  <cp:revision>38</cp:revision>
  <dcterms:created xsi:type="dcterms:W3CDTF">2020-03-09T18:39:08Z</dcterms:created>
  <dcterms:modified xsi:type="dcterms:W3CDTF">2020-03-20T18:47:54Z</dcterms:modified>
</cp:coreProperties>
</file>