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5" r:id="rId2"/>
    <p:sldId id="450" r:id="rId3"/>
    <p:sldId id="483" r:id="rId4"/>
    <p:sldId id="451" r:id="rId5"/>
    <p:sldId id="485" r:id="rId6"/>
    <p:sldId id="486" r:id="rId7"/>
    <p:sldId id="492" r:id="rId8"/>
    <p:sldId id="487" r:id="rId9"/>
    <p:sldId id="493" r:id="rId10"/>
    <p:sldId id="497" r:id="rId11"/>
    <p:sldId id="488" r:id="rId12"/>
    <p:sldId id="496" r:id="rId13"/>
    <p:sldId id="495" r:id="rId14"/>
    <p:sldId id="494" r:id="rId15"/>
    <p:sldId id="489" r:id="rId16"/>
    <p:sldId id="491" r:id="rId17"/>
    <p:sldId id="490" r:id="rId18"/>
    <p:sldId id="378" r:id="rId19"/>
    <p:sldId id="456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4">
          <p15:clr>
            <a:srgbClr val="A4A3A4"/>
          </p15:clr>
        </p15:guide>
        <p15:guide id="2" pos="3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758" y="77"/>
      </p:cViewPr>
      <p:guideLst>
        <p:guide orient="horz" pos="1804"/>
        <p:guide pos="30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Montserrat" panose="00000500000000000000" charset="0"/>
              </a:rPr>
              <a:t>2025/8/12</a:t>
            </a:fld>
            <a:endParaRPr lang="zh-CN" altLang="en-US">
              <a:cs typeface="Montserrat" panose="000005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Montserrat" panose="00000500000000000000" charset="0"/>
              </a:rPr>
              <a:t>‹#›</a:t>
            </a:fld>
            <a:endParaRPr lang="zh-CN" altLang="en-US"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fld id="{8AADD754-F49E-4351-AAFE-19D83F43501C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fld id="{B78F6036-E835-44CB-A25A-34C755DFD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/>
        <a:ea typeface="Montserrat"/>
        <a:cs typeface="Montserrat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/>
        <a:ea typeface="Montserrat"/>
        <a:cs typeface="Montserrat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/>
        <a:ea typeface="Montserrat"/>
        <a:cs typeface="Montserrat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/>
        <a:ea typeface="Montserrat"/>
        <a:cs typeface="Montserrat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/>
        <a:ea typeface="Montserrat"/>
        <a:cs typeface="Montserrat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9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0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4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6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3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vi-VN" altLang="vi-VN" sz="1800">
                <a:latin typeface="Noto Sans"/>
                <a:ea typeface="Noto Sans"/>
              </a:rPr>
              <a:t>Bấm vào đây để chỉnh sửa kiểu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vi-VN" sz="3000">
                <a:latin typeface="Noto Sans"/>
                <a:ea typeface="Noto Sans"/>
              </a:rPr>
              <a:t>Bấm vào đây để chỉnh sửa kiểu văn bản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vi-VN" altLang="vi-VN" sz="1800">
                <a:latin typeface="Noto Sans"/>
                <a:ea typeface="Noto Sans"/>
              </a:rPr>
              <a:t>Bấm vào đây để chỉnh sửa kiểu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vi-VN" altLang="vi-VN" sz="2100">
                <a:latin typeface="Noto Sans"/>
                <a:ea typeface="Noto Sans"/>
              </a:rPr>
              <a:t>Bấm vào đây để chỉnh sửa kiểu văn bản chính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vert">
            <a:normAutofit/>
          </a:bodyPr>
          <a:lstStyle/>
          <a:p>
            <a:r>
              <a:rPr lang="vi-VN" altLang="vi-VN" sz="2900">
                <a:latin typeface="Noto Sans"/>
                <a:ea typeface="Noto Sans"/>
              </a:rPr>
              <a:t>Bấm vào đây để chỉnh sửa kiểu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vert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 sửa kiểu văn bản chính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2278717" cy="36941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defRPr/>
            </a:pPr>
            <a:r>
              <a:rPr lang="vi-VN" altLang="vi-VN" kern="1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Barlow Condensed Medium" panose="00000606000000000000" charset="0"/>
                <a:sym typeface="+mn-ea"/>
              </a:rPr>
              <a:t>Bối cảnh và ý nghĩa</a:t>
            </a:r>
            <a:endParaRPr lang="zh-CN" altLang="en-US" sz="1800"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2742092" cy="35402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defRPr/>
            </a:pPr>
            <a:r>
              <a:rPr lang="vi-VN" altLang="vi-VN" sz="1700" kern="1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Barlow Condensed Medium" panose="00000606000000000000" charset="0"/>
                <a:sym typeface="+mn-ea"/>
              </a:rPr>
              <a:t>Ý tưởng và phương pháp</a:t>
            </a:r>
            <a:endParaRPr lang="zh-CN" altLang="en-US" sz="1800"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3587071" cy="36941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defRPr/>
            </a:pPr>
            <a:r>
              <a:rPr lang="vi-VN" altLang="vi-VN" kern="1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Barlow Condensed Medium" panose="00000606000000000000" charset="0"/>
                <a:sym typeface="+mn-ea"/>
              </a:rPr>
              <a:t>Công nghệ chính và những khó</a:t>
            </a:r>
            <a:endParaRPr lang="zh-CN" altLang="en-US" sz="1800"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3587071" cy="36941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defRPr/>
            </a:pPr>
            <a:r>
              <a:rPr lang="vi-VN" altLang="vi-VN" kern="1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Barlow Condensed Medium" panose="00000606000000000000" charset="0"/>
                <a:sym typeface="+mn-ea"/>
              </a:rPr>
              <a:t>Công nghệ chính và những khó</a:t>
            </a:r>
            <a:endParaRPr lang="zh-CN" altLang="en-US" sz="1800"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2180910" cy="36941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defRPr/>
            </a:pPr>
            <a:r>
              <a:rPr lang="vi-VN" altLang="vi-VN" kern="1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Barlow Condensed Medium" panose="00000606000000000000" charset="0"/>
                <a:sym typeface="+mn-ea"/>
              </a:rPr>
              <a:t>Đề xuất và tóm tắt</a:t>
            </a:r>
            <a:endParaRPr lang="zh-CN" altLang="en-US" sz="1800"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fld id="{0CEB1B6A-AEF1-4ACD-BD61-958570690F55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/>
        </p:nvSpPr>
        <p:spPr>
          <a:xfrm>
            <a:off x="-18888" y="-15644"/>
            <a:ext cx="9154756" cy="515914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9144000 w 9144000"/>
              <a:gd name="connsiteY2-6" fmla="*/ 5143500 h 5143500"/>
              <a:gd name="connsiteX3-7" fmla="*/ 10758 w 9144000"/>
              <a:gd name="connsiteY3-8" fmla="*/ 3346973 h 5143500"/>
              <a:gd name="connsiteX4-9" fmla="*/ 0 w 9144000"/>
              <a:gd name="connsiteY4-10" fmla="*/ 0 h 5143500"/>
              <a:gd name="connsiteX0-11" fmla="*/ 21515 w 9165515"/>
              <a:gd name="connsiteY0-12" fmla="*/ 0 h 5143500"/>
              <a:gd name="connsiteX1-13" fmla="*/ 9165515 w 9165515"/>
              <a:gd name="connsiteY1-14" fmla="*/ 0 h 5143500"/>
              <a:gd name="connsiteX2-15" fmla="*/ 9165515 w 9165515"/>
              <a:gd name="connsiteY2-16" fmla="*/ 5143500 h 5143500"/>
              <a:gd name="connsiteX3-17" fmla="*/ 0 w 9165515"/>
              <a:gd name="connsiteY3-18" fmla="*/ 3346973 h 5143500"/>
              <a:gd name="connsiteX4-19" fmla="*/ 21515 w 9165515"/>
              <a:gd name="connsiteY4-20" fmla="*/ 0 h 5143500"/>
              <a:gd name="connsiteX0-21" fmla="*/ 10757 w 9154757"/>
              <a:gd name="connsiteY0-22" fmla="*/ 0 h 5143500"/>
              <a:gd name="connsiteX1-23" fmla="*/ 9154757 w 9154757"/>
              <a:gd name="connsiteY1-24" fmla="*/ 0 h 5143500"/>
              <a:gd name="connsiteX2-25" fmla="*/ 9154757 w 9154757"/>
              <a:gd name="connsiteY2-26" fmla="*/ 5143500 h 5143500"/>
              <a:gd name="connsiteX3-27" fmla="*/ 0 w 9154757"/>
              <a:gd name="connsiteY3-28" fmla="*/ 3346973 h 5143500"/>
              <a:gd name="connsiteX4-29" fmla="*/ 10757 w 9154757"/>
              <a:gd name="connsiteY4-30" fmla="*/ 0 h 5143500"/>
              <a:gd name="connsiteX0-31" fmla="*/ 477 w 9144477"/>
              <a:gd name="connsiteY0-32" fmla="*/ 0 h 5143500"/>
              <a:gd name="connsiteX1-33" fmla="*/ 9144477 w 9144477"/>
              <a:gd name="connsiteY1-34" fmla="*/ 0 h 5143500"/>
              <a:gd name="connsiteX2-35" fmla="*/ 9144477 w 9144477"/>
              <a:gd name="connsiteY2-36" fmla="*/ 5143500 h 5143500"/>
              <a:gd name="connsiteX3-37" fmla="*/ 11235 w 9144477"/>
              <a:gd name="connsiteY3-38" fmla="*/ 3949401 h 5143500"/>
              <a:gd name="connsiteX4-39" fmla="*/ 477 w 9144477"/>
              <a:gd name="connsiteY4-40" fmla="*/ 0 h 5143500"/>
              <a:gd name="connsiteX0-41" fmla="*/ 477 w 9144477"/>
              <a:gd name="connsiteY0-42" fmla="*/ 0 h 5143500"/>
              <a:gd name="connsiteX1-43" fmla="*/ 9144477 w 9144477"/>
              <a:gd name="connsiteY1-44" fmla="*/ 0 h 5143500"/>
              <a:gd name="connsiteX2-45" fmla="*/ 9144477 w 9144477"/>
              <a:gd name="connsiteY2-46" fmla="*/ 5143500 h 5143500"/>
              <a:gd name="connsiteX3-47" fmla="*/ 11235 w 9144477"/>
              <a:gd name="connsiteY3-48" fmla="*/ 3938644 h 5143500"/>
              <a:gd name="connsiteX4-49" fmla="*/ 477 w 9144477"/>
              <a:gd name="connsiteY4-50" fmla="*/ 0 h 5143500"/>
              <a:gd name="connsiteX0-51" fmla="*/ 1035 w 9145035"/>
              <a:gd name="connsiteY0-52" fmla="*/ 0 h 5143500"/>
              <a:gd name="connsiteX1-53" fmla="*/ 9145035 w 9145035"/>
              <a:gd name="connsiteY1-54" fmla="*/ 0 h 5143500"/>
              <a:gd name="connsiteX2-55" fmla="*/ 9145035 w 9145035"/>
              <a:gd name="connsiteY2-56" fmla="*/ 5143500 h 5143500"/>
              <a:gd name="connsiteX3-57" fmla="*/ 1036 w 9145035"/>
              <a:gd name="connsiteY3-58" fmla="*/ 3938644 h 5143500"/>
              <a:gd name="connsiteX4-59" fmla="*/ 1035 w 9145035"/>
              <a:gd name="connsiteY4-60" fmla="*/ 0 h 5143500"/>
              <a:gd name="connsiteX0-61" fmla="*/ 10756 w 9154756"/>
              <a:gd name="connsiteY0-62" fmla="*/ 0 h 5143500"/>
              <a:gd name="connsiteX1-63" fmla="*/ 9154756 w 9154756"/>
              <a:gd name="connsiteY1-64" fmla="*/ 0 h 5143500"/>
              <a:gd name="connsiteX2-65" fmla="*/ 9154756 w 9154756"/>
              <a:gd name="connsiteY2-66" fmla="*/ 5143500 h 5143500"/>
              <a:gd name="connsiteX3-67" fmla="*/ 0 w 9154756"/>
              <a:gd name="connsiteY3-68" fmla="*/ 4325919 h 5143500"/>
              <a:gd name="connsiteX4-69" fmla="*/ 10756 w 9154756"/>
              <a:gd name="connsiteY4-7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4756" h="5143500">
                <a:moveTo>
                  <a:pt x="10756" y="0"/>
                </a:moveTo>
                <a:lnTo>
                  <a:pt x="9154756" y="0"/>
                </a:lnTo>
                <a:lnTo>
                  <a:pt x="9154756" y="5143500"/>
                </a:lnTo>
                <a:lnTo>
                  <a:pt x="0" y="4325919"/>
                </a:lnTo>
                <a:cubicBezTo>
                  <a:pt x="3586" y="3210261"/>
                  <a:pt x="7170" y="1115658"/>
                  <a:pt x="107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4409998"/>
            <a:ext cx="8153400" cy="73350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06308" y="135501"/>
            <a:ext cx="4569846" cy="456984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0631" y="1200150"/>
            <a:ext cx="299742" cy="2997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91697" y="531382"/>
            <a:ext cx="361568" cy="36156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75326" y="2159386"/>
            <a:ext cx="361568" cy="36156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97209" y="1885950"/>
            <a:ext cx="361568" cy="3615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28351" y="3402316"/>
            <a:ext cx="1107634" cy="110763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9962" y="2587394"/>
            <a:ext cx="760821" cy="76082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885378" y="-257297"/>
            <a:ext cx="1568824" cy="2050837"/>
            <a:chOff x="640976" y="1435313"/>
            <a:chExt cx="1568824" cy="2050837"/>
          </a:xfrm>
        </p:grpSpPr>
        <p:sp>
          <p:nvSpPr>
            <p:cNvPr id="25" name="椭圆 24"/>
            <p:cNvSpPr/>
            <p:nvPr/>
          </p:nvSpPr>
          <p:spPr>
            <a:xfrm>
              <a:off x="640976" y="1917326"/>
              <a:ext cx="1568824" cy="15688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  <p:cxnSp>
          <p:nvCxnSpPr>
            <p:cNvPr id="27" name="直接连接符 26"/>
            <p:cNvCxnSpPr>
              <a:stCxn id="25" idx="2"/>
            </p:cNvCxnSpPr>
            <p:nvPr/>
          </p:nvCxnSpPr>
          <p:spPr>
            <a:xfrm flipH="1" flipV="1">
              <a:off x="640976" y="1435313"/>
              <a:ext cx="0" cy="12664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 flipV="1">
              <a:off x="2209800" y="1435313"/>
              <a:ext cx="0" cy="12473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2532380" y="1806729"/>
            <a:ext cx="4274820" cy="1188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vi-VN" altLang="vi-VN" sz="3600" b="1" dirty="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Báo cáo</a:t>
            </a:r>
            <a:r>
              <a:rPr lang="en-US" altLang="vi-VN" sz="3600" b="1" dirty="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vi-VN" sz="3600" b="1" dirty="0" err="1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bài</a:t>
            </a:r>
            <a:r>
              <a:rPr lang="en-US" altLang="vi-VN" sz="3600" b="1" dirty="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vi-VN" sz="3600" b="1" dirty="0" err="1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tập</a:t>
            </a:r>
            <a:r>
              <a:rPr lang="en-US" altLang="vi-VN" sz="3600" b="1" dirty="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vi-VN" sz="3600" b="1" dirty="0" err="1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nhóm</a:t>
            </a:r>
            <a:r>
              <a:rPr lang="en-US" altLang="vi-VN" sz="3600" b="1" dirty="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vi-VN" sz="3600" b="1" dirty="0" err="1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đợt</a:t>
            </a:r>
            <a:r>
              <a:rPr lang="en-US" altLang="vi-VN" sz="3600" b="1" dirty="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 1</a:t>
            </a:r>
            <a:r>
              <a:rPr lang="vi-VN" altLang="vi-VN" sz="3600" b="1" dirty="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+mn-ea"/>
              <a:cs typeface="Montserrat" panose="00000500000000000000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55796" y="1023432"/>
            <a:ext cx="1029801" cy="649830"/>
            <a:chOff x="4155796" y="1023432"/>
            <a:chExt cx="1029801" cy="649830"/>
          </a:xfrm>
        </p:grpSpPr>
        <p:sp>
          <p:nvSpPr>
            <p:cNvPr id="15" name="文本框 14"/>
            <p:cNvSpPr txBox="1"/>
            <p:nvPr/>
          </p:nvSpPr>
          <p:spPr>
            <a:xfrm>
              <a:off x="4163606" y="1350021"/>
              <a:ext cx="1021991" cy="32324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vi-VN" altLang="vi-VN" sz="1500">
                  <a:solidFill>
                    <a:schemeClr val="accent1"/>
                  </a:solidFill>
                  <a:latin typeface="Noto Sans"/>
                  <a:ea typeface="Noto Sans"/>
                  <a:cs typeface="Montserrat" panose="00000500000000000000" charset="0"/>
                </a:rPr>
                <a:t>BÁO CÁO</a:t>
              </a:r>
              <a:endParaRPr lang="zh-CN" altLang="en-US" sz="1600">
                <a:solidFill>
                  <a:schemeClr val="accent1"/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55796" y="1023432"/>
              <a:ext cx="976776" cy="47716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vi-VN" altLang="vi-VN" sz="2500" b="1" dirty="0">
                  <a:solidFill>
                    <a:schemeClr val="accent1"/>
                  </a:solidFill>
                  <a:latin typeface="Noto Sans"/>
                  <a:ea typeface="Noto Sans"/>
                  <a:cs typeface="Montserrat" panose="00000500000000000000" charset="0"/>
                </a:rPr>
                <a:t>20</a:t>
              </a:r>
              <a:r>
                <a:rPr lang="en-US" altLang="vi-VN" sz="2500" b="1" dirty="0">
                  <a:solidFill>
                    <a:schemeClr val="accent1"/>
                  </a:solidFill>
                  <a:latin typeface="Noto Sans"/>
                  <a:ea typeface="Noto Sans"/>
                  <a:cs typeface="Montserrat" panose="00000500000000000000" charset="0"/>
                </a:rPr>
                <a:t>25</a:t>
              </a:r>
              <a:endParaRPr lang="zh-CN" altLang="en-US" sz="2500" b="1" dirty="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621448" y="3411339"/>
            <a:ext cx="4139565" cy="2514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dist"/>
            <a:endParaRPr lang="zh-CN" altLang="en-US" sz="1050" dirty="0">
              <a:solidFill>
                <a:schemeClr val="bg1"/>
              </a:solidFill>
              <a:latin typeface="+mn-ea"/>
              <a:cs typeface="Montserrat" panose="0000050000000000000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44B3A-AAF2-4601-8224-461A08D0D0E8}"/>
              </a:ext>
            </a:extLst>
          </p:cNvPr>
          <p:cNvSpPr txBox="1"/>
          <p:nvPr/>
        </p:nvSpPr>
        <p:spPr>
          <a:xfrm>
            <a:off x="3747539" y="2975506"/>
            <a:ext cx="172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Nhóm</a:t>
            </a:r>
            <a:r>
              <a:rPr lang="en-US" sz="2000" b="1" dirty="0">
                <a:solidFill>
                  <a:schemeClr val="bg1"/>
                </a:solidFill>
              </a:rPr>
              <a:t> 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649F7-6808-49EA-9FB1-B65D8CA43014}"/>
              </a:ext>
            </a:extLst>
          </p:cNvPr>
          <p:cNvSpPr txBox="1"/>
          <p:nvPr/>
        </p:nvSpPr>
        <p:spPr>
          <a:xfrm>
            <a:off x="3411292" y="3375616"/>
            <a:ext cx="286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2212430-Nguyễn </a:t>
            </a:r>
            <a:r>
              <a:rPr lang="en-US" sz="1200" dirty="0" err="1">
                <a:solidFill>
                  <a:schemeClr val="bg1"/>
                </a:solidFill>
              </a:rPr>
              <a:t>Thành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Nhân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2212473-Ngô </a:t>
            </a:r>
            <a:r>
              <a:rPr lang="en-US" sz="1200" dirty="0" err="1">
                <a:solidFill>
                  <a:schemeClr val="bg1"/>
                </a:solidFill>
              </a:rPr>
              <a:t>Hồ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Tấn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Toàn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2212471-Nguyễn </a:t>
            </a:r>
            <a:r>
              <a:rPr lang="en-US" sz="1200" dirty="0" err="1">
                <a:solidFill>
                  <a:schemeClr val="bg1"/>
                </a:solidFill>
              </a:rPr>
              <a:t>Đức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Thủy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73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>
            <a:extLst>
              <a:ext uri="{FF2B5EF4-FFF2-40B4-BE49-F238E27FC236}">
                <a16:creationId xmlns:a16="http://schemas.microsoft.com/office/drawing/2014/main" id="{D7919A78-1C2B-4AC6-AE12-3277CDB83724}"/>
              </a:ext>
            </a:extLst>
          </p:cNvPr>
          <p:cNvSpPr/>
          <p:nvPr/>
        </p:nvSpPr>
        <p:spPr>
          <a:xfrm>
            <a:off x="771531" y="209550"/>
            <a:ext cx="7746547" cy="46481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3" name="矩形 93">
            <a:extLst>
              <a:ext uri="{FF2B5EF4-FFF2-40B4-BE49-F238E27FC236}">
                <a16:creationId xmlns:a16="http://schemas.microsoft.com/office/drawing/2014/main" id="{2E7D442E-8765-44D5-8AFC-D9BCC496FFA3}"/>
              </a:ext>
            </a:extLst>
          </p:cNvPr>
          <p:cNvSpPr/>
          <p:nvPr/>
        </p:nvSpPr>
        <p:spPr>
          <a:xfrm>
            <a:off x="723111" y="75700"/>
            <a:ext cx="303751" cy="58119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4" name="矩形 93">
            <a:extLst>
              <a:ext uri="{FF2B5EF4-FFF2-40B4-BE49-F238E27FC236}">
                <a16:creationId xmlns:a16="http://schemas.microsoft.com/office/drawing/2014/main" id="{15216AF5-2A4A-4671-9537-BAB43B84812D}"/>
              </a:ext>
            </a:extLst>
          </p:cNvPr>
          <p:cNvSpPr/>
          <p:nvPr/>
        </p:nvSpPr>
        <p:spPr>
          <a:xfrm rot="10800000">
            <a:off x="8309794" y="4254474"/>
            <a:ext cx="303751" cy="76276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D6B8A-91BA-455D-937F-68C61D5D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62" y="1428750"/>
            <a:ext cx="7247757" cy="19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1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/>
        </p:nvSpPr>
        <p:spPr>
          <a:xfrm>
            <a:off x="0" y="0"/>
            <a:ext cx="9154756" cy="515914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9144000 w 9144000"/>
              <a:gd name="connsiteY2-6" fmla="*/ 5143500 h 5143500"/>
              <a:gd name="connsiteX3-7" fmla="*/ 10758 w 9144000"/>
              <a:gd name="connsiteY3-8" fmla="*/ 3346973 h 5143500"/>
              <a:gd name="connsiteX4-9" fmla="*/ 0 w 9144000"/>
              <a:gd name="connsiteY4-10" fmla="*/ 0 h 5143500"/>
              <a:gd name="connsiteX0-11" fmla="*/ 21515 w 9165515"/>
              <a:gd name="connsiteY0-12" fmla="*/ 0 h 5143500"/>
              <a:gd name="connsiteX1-13" fmla="*/ 9165515 w 9165515"/>
              <a:gd name="connsiteY1-14" fmla="*/ 0 h 5143500"/>
              <a:gd name="connsiteX2-15" fmla="*/ 9165515 w 9165515"/>
              <a:gd name="connsiteY2-16" fmla="*/ 5143500 h 5143500"/>
              <a:gd name="connsiteX3-17" fmla="*/ 0 w 9165515"/>
              <a:gd name="connsiteY3-18" fmla="*/ 3346973 h 5143500"/>
              <a:gd name="connsiteX4-19" fmla="*/ 21515 w 9165515"/>
              <a:gd name="connsiteY4-20" fmla="*/ 0 h 5143500"/>
              <a:gd name="connsiteX0-21" fmla="*/ 10757 w 9154757"/>
              <a:gd name="connsiteY0-22" fmla="*/ 0 h 5143500"/>
              <a:gd name="connsiteX1-23" fmla="*/ 9154757 w 9154757"/>
              <a:gd name="connsiteY1-24" fmla="*/ 0 h 5143500"/>
              <a:gd name="connsiteX2-25" fmla="*/ 9154757 w 9154757"/>
              <a:gd name="connsiteY2-26" fmla="*/ 5143500 h 5143500"/>
              <a:gd name="connsiteX3-27" fmla="*/ 0 w 9154757"/>
              <a:gd name="connsiteY3-28" fmla="*/ 3346973 h 5143500"/>
              <a:gd name="connsiteX4-29" fmla="*/ 10757 w 9154757"/>
              <a:gd name="connsiteY4-30" fmla="*/ 0 h 5143500"/>
              <a:gd name="connsiteX0-31" fmla="*/ 477 w 9144477"/>
              <a:gd name="connsiteY0-32" fmla="*/ 0 h 5143500"/>
              <a:gd name="connsiteX1-33" fmla="*/ 9144477 w 9144477"/>
              <a:gd name="connsiteY1-34" fmla="*/ 0 h 5143500"/>
              <a:gd name="connsiteX2-35" fmla="*/ 9144477 w 9144477"/>
              <a:gd name="connsiteY2-36" fmla="*/ 5143500 h 5143500"/>
              <a:gd name="connsiteX3-37" fmla="*/ 11235 w 9144477"/>
              <a:gd name="connsiteY3-38" fmla="*/ 3949401 h 5143500"/>
              <a:gd name="connsiteX4-39" fmla="*/ 477 w 9144477"/>
              <a:gd name="connsiteY4-40" fmla="*/ 0 h 5143500"/>
              <a:gd name="connsiteX0-41" fmla="*/ 477 w 9144477"/>
              <a:gd name="connsiteY0-42" fmla="*/ 0 h 5143500"/>
              <a:gd name="connsiteX1-43" fmla="*/ 9144477 w 9144477"/>
              <a:gd name="connsiteY1-44" fmla="*/ 0 h 5143500"/>
              <a:gd name="connsiteX2-45" fmla="*/ 9144477 w 9144477"/>
              <a:gd name="connsiteY2-46" fmla="*/ 5143500 h 5143500"/>
              <a:gd name="connsiteX3-47" fmla="*/ 11235 w 9144477"/>
              <a:gd name="connsiteY3-48" fmla="*/ 3938644 h 5143500"/>
              <a:gd name="connsiteX4-49" fmla="*/ 477 w 9144477"/>
              <a:gd name="connsiteY4-50" fmla="*/ 0 h 5143500"/>
              <a:gd name="connsiteX0-51" fmla="*/ 1035 w 9145035"/>
              <a:gd name="connsiteY0-52" fmla="*/ 0 h 5143500"/>
              <a:gd name="connsiteX1-53" fmla="*/ 9145035 w 9145035"/>
              <a:gd name="connsiteY1-54" fmla="*/ 0 h 5143500"/>
              <a:gd name="connsiteX2-55" fmla="*/ 9145035 w 9145035"/>
              <a:gd name="connsiteY2-56" fmla="*/ 5143500 h 5143500"/>
              <a:gd name="connsiteX3-57" fmla="*/ 1036 w 9145035"/>
              <a:gd name="connsiteY3-58" fmla="*/ 3938644 h 5143500"/>
              <a:gd name="connsiteX4-59" fmla="*/ 1035 w 9145035"/>
              <a:gd name="connsiteY4-60" fmla="*/ 0 h 5143500"/>
              <a:gd name="connsiteX0-61" fmla="*/ 10756 w 9154756"/>
              <a:gd name="connsiteY0-62" fmla="*/ 0 h 5143500"/>
              <a:gd name="connsiteX1-63" fmla="*/ 9154756 w 9154756"/>
              <a:gd name="connsiteY1-64" fmla="*/ 0 h 5143500"/>
              <a:gd name="connsiteX2-65" fmla="*/ 9154756 w 9154756"/>
              <a:gd name="connsiteY2-66" fmla="*/ 5143500 h 5143500"/>
              <a:gd name="connsiteX3-67" fmla="*/ 0 w 9154756"/>
              <a:gd name="connsiteY3-68" fmla="*/ 4325919 h 5143500"/>
              <a:gd name="connsiteX4-69" fmla="*/ 10756 w 9154756"/>
              <a:gd name="connsiteY4-7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4756" h="5143500">
                <a:moveTo>
                  <a:pt x="10756" y="0"/>
                </a:moveTo>
                <a:lnTo>
                  <a:pt x="9154756" y="0"/>
                </a:lnTo>
                <a:lnTo>
                  <a:pt x="9154756" y="5143500"/>
                </a:lnTo>
                <a:lnTo>
                  <a:pt x="0" y="4325919"/>
                </a:lnTo>
                <a:cubicBezTo>
                  <a:pt x="3586" y="3210261"/>
                  <a:pt x="7170" y="1115658"/>
                  <a:pt x="107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4409998"/>
            <a:ext cx="8153400" cy="73350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06308" y="156126"/>
            <a:ext cx="4569846" cy="45698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0631" y="1200150"/>
            <a:ext cx="299742" cy="2997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91697" y="531382"/>
            <a:ext cx="361568" cy="36156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75326" y="2159386"/>
            <a:ext cx="361568" cy="36156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97209" y="1885950"/>
            <a:ext cx="361568" cy="3615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28351" y="3402316"/>
            <a:ext cx="1107634" cy="110763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9962" y="2587394"/>
            <a:ext cx="760821" cy="76082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54927" y="1358691"/>
            <a:ext cx="901209" cy="87716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5100" b="1" dirty="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</a:t>
            </a:r>
            <a:r>
              <a:rPr lang="en-US" altLang="vi-VN" sz="5100" b="1" dirty="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4</a:t>
            </a:r>
            <a:endParaRPr lang="zh-CN" altLang="en-US" sz="5100" b="1" dirty="0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sp>
        <p:nvSpPr>
          <p:cNvPr id="56" name="文本框 32"/>
          <p:cNvSpPr txBox="1"/>
          <p:nvPr/>
        </p:nvSpPr>
        <p:spPr>
          <a:xfrm>
            <a:off x="2743200" y="2063501"/>
            <a:ext cx="3924664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400">
              <a:defRPr/>
            </a:pP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Screenshots demo</a:t>
            </a:r>
          </a:p>
        </p:txBody>
      </p:sp>
    </p:spTree>
    <p:extLst>
      <p:ext uri="{BB962C8B-B14F-4D97-AF65-F5344CB8AC3E}">
        <p14:creationId xmlns:p14="http://schemas.microsoft.com/office/powerpoint/2010/main" val="25541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>
            <a:extLst>
              <a:ext uri="{FF2B5EF4-FFF2-40B4-BE49-F238E27FC236}">
                <a16:creationId xmlns:a16="http://schemas.microsoft.com/office/drawing/2014/main" id="{D7919A78-1C2B-4AC6-AE12-3277CDB83724}"/>
              </a:ext>
            </a:extLst>
          </p:cNvPr>
          <p:cNvSpPr/>
          <p:nvPr/>
        </p:nvSpPr>
        <p:spPr>
          <a:xfrm>
            <a:off x="771531" y="209550"/>
            <a:ext cx="7746547" cy="46481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3" name="矩形 93">
            <a:extLst>
              <a:ext uri="{FF2B5EF4-FFF2-40B4-BE49-F238E27FC236}">
                <a16:creationId xmlns:a16="http://schemas.microsoft.com/office/drawing/2014/main" id="{2E7D442E-8765-44D5-8AFC-D9BCC496FFA3}"/>
              </a:ext>
            </a:extLst>
          </p:cNvPr>
          <p:cNvSpPr/>
          <p:nvPr/>
        </p:nvSpPr>
        <p:spPr>
          <a:xfrm>
            <a:off x="723111" y="75700"/>
            <a:ext cx="303751" cy="58119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4" name="矩形 93">
            <a:extLst>
              <a:ext uri="{FF2B5EF4-FFF2-40B4-BE49-F238E27FC236}">
                <a16:creationId xmlns:a16="http://schemas.microsoft.com/office/drawing/2014/main" id="{15216AF5-2A4A-4671-9537-BAB43B84812D}"/>
              </a:ext>
            </a:extLst>
          </p:cNvPr>
          <p:cNvSpPr/>
          <p:nvPr/>
        </p:nvSpPr>
        <p:spPr>
          <a:xfrm rot="10800000">
            <a:off x="8309794" y="4254474"/>
            <a:ext cx="303751" cy="76276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64A5B-0839-49F1-8090-572C908A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16" y="411425"/>
            <a:ext cx="7178376" cy="42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3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>
            <a:extLst>
              <a:ext uri="{FF2B5EF4-FFF2-40B4-BE49-F238E27FC236}">
                <a16:creationId xmlns:a16="http://schemas.microsoft.com/office/drawing/2014/main" id="{D7919A78-1C2B-4AC6-AE12-3277CDB83724}"/>
              </a:ext>
            </a:extLst>
          </p:cNvPr>
          <p:cNvSpPr/>
          <p:nvPr/>
        </p:nvSpPr>
        <p:spPr>
          <a:xfrm>
            <a:off x="771531" y="209550"/>
            <a:ext cx="7746547" cy="46481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3" name="矩形 93">
            <a:extLst>
              <a:ext uri="{FF2B5EF4-FFF2-40B4-BE49-F238E27FC236}">
                <a16:creationId xmlns:a16="http://schemas.microsoft.com/office/drawing/2014/main" id="{2E7D442E-8765-44D5-8AFC-D9BCC496FFA3}"/>
              </a:ext>
            </a:extLst>
          </p:cNvPr>
          <p:cNvSpPr/>
          <p:nvPr/>
        </p:nvSpPr>
        <p:spPr>
          <a:xfrm>
            <a:off x="723111" y="75700"/>
            <a:ext cx="303751" cy="58119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4" name="矩形 93">
            <a:extLst>
              <a:ext uri="{FF2B5EF4-FFF2-40B4-BE49-F238E27FC236}">
                <a16:creationId xmlns:a16="http://schemas.microsoft.com/office/drawing/2014/main" id="{15216AF5-2A4A-4671-9537-BAB43B84812D}"/>
              </a:ext>
            </a:extLst>
          </p:cNvPr>
          <p:cNvSpPr/>
          <p:nvPr/>
        </p:nvSpPr>
        <p:spPr>
          <a:xfrm rot="10800000">
            <a:off x="8309794" y="4254474"/>
            <a:ext cx="303751" cy="76276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F9EA8-0206-4B1A-8CB2-E1B14957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32" y="366296"/>
            <a:ext cx="6752743" cy="43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9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>
            <a:extLst>
              <a:ext uri="{FF2B5EF4-FFF2-40B4-BE49-F238E27FC236}">
                <a16:creationId xmlns:a16="http://schemas.microsoft.com/office/drawing/2014/main" id="{D7919A78-1C2B-4AC6-AE12-3277CDB83724}"/>
              </a:ext>
            </a:extLst>
          </p:cNvPr>
          <p:cNvSpPr/>
          <p:nvPr/>
        </p:nvSpPr>
        <p:spPr>
          <a:xfrm>
            <a:off x="771531" y="209550"/>
            <a:ext cx="7746547" cy="46481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3" name="矩形 93">
            <a:extLst>
              <a:ext uri="{FF2B5EF4-FFF2-40B4-BE49-F238E27FC236}">
                <a16:creationId xmlns:a16="http://schemas.microsoft.com/office/drawing/2014/main" id="{2E7D442E-8765-44D5-8AFC-D9BCC496FFA3}"/>
              </a:ext>
            </a:extLst>
          </p:cNvPr>
          <p:cNvSpPr/>
          <p:nvPr/>
        </p:nvSpPr>
        <p:spPr>
          <a:xfrm>
            <a:off x="723111" y="75700"/>
            <a:ext cx="303751" cy="58119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4" name="矩形 93">
            <a:extLst>
              <a:ext uri="{FF2B5EF4-FFF2-40B4-BE49-F238E27FC236}">
                <a16:creationId xmlns:a16="http://schemas.microsoft.com/office/drawing/2014/main" id="{15216AF5-2A4A-4671-9537-BAB43B84812D}"/>
              </a:ext>
            </a:extLst>
          </p:cNvPr>
          <p:cNvSpPr/>
          <p:nvPr/>
        </p:nvSpPr>
        <p:spPr>
          <a:xfrm rot="10800000">
            <a:off x="8309794" y="4254474"/>
            <a:ext cx="303751" cy="76276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977CD-B701-4F00-9771-CD26671C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62" y="455125"/>
            <a:ext cx="7183403" cy="423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8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/>
        </p:nvSpPr>
        <p:spPr>
          <a:xfrm>
            <a:off x="0" y="0"/>
            <a:ext cx="9154756" cy="515914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9144000 w 9144000"/>
              <a:gd name="connsiteY2-6" fmla="*/ 5143500 h 5143500"/>
              <a:gd name="connsiteX3-7" fmla="*/ 10758 w 9144000"/>
              <a:gd name="connsiteY3-8" fmla="*/ 3346973 h 5143500"/>
              <a:gd name="connsiteX4-9" fmla="*/ 0 w 9144000"/>
              <a:gd name="connsiteY4-10" fmla="*/ 0 h 5143500"/>
              <a:gd name="connsiteX0-11" fmla="*/ 21515 w 9165515"/>
              <a:gd name="connsiteY0-12" fmla="*/ 0 h 5143500"/>
              <a:gd name="connsiteX1-13" fmla="*/ 9165515 w 9165515"/>
              <a:gd name="connsiteY1-14" fmla="*/ 0 h 5143500"/>
              <a:gd name="connsiteX2-15" fmla="*/ 9165515 w 9165515"/>
              <a:gd name="connsiteY2-16" fmla="*/ 5143500 h 5143500"/>
              <a:gd name="connsiteX3-17" fmla="*/ 0 w 9165515"/>
              <a:gd name="connsiteY3-18" fmla="*/ 3346973 h 5143500"/>
              <a:gd name="connsiteX4-19" fmla="*/ 21515 w 9165515"/>
              <a:gd name="connsiteY4-20" fmla="*/ 0 h 5143500"/>
              <a:gd name="connsiteX0-21" fmla="*/ 10757 w 9154757"/>
              <a:gd name="connsiteY0-22" fmla="*/ 0 h 5143500"/>
              <a:gd name="connsiteX1-23" fmla="*/ 9154757 w 9154757"/>
              <a:gd name="connsiteY1-24" fmla="*/ 0 h 5143500"/>
              <a:gd name="connsiteX2-25" fmla="*/ 9154757 w 9154757"/>
              <a:gd name="connsiteY2-26" fmla="*/ 5143500 h 5143500"/>
              <a:gd name="connsiteX3-27" fmla="*/ 0 w 9154757"/>
              <a:gd name="connsiteY3-28" fmla="*/ 3346973 h 5143500"/>
              <a:gd name="connsiteX4-29" fmla="*/ 10757 w 9154757"/>
              <a:gd name="connsiteY4-30" fmla="*/ 0 h 5143500"/>
              <a:gd name="connsiteX0-31" fmla="*/ 477 w 9144477"/>
              <a:gd name="connsiteY0-32" fmla="*/ 0 h 5143500"/>
              <a:gd name="connsiteX1-33" fmla="*/ 9144477 w 9144477"/>
              <a:gd name="connsiteY1-34" fmla="*/ 0 h 5143500"/>
              <a:gd name="connsiteX2-35" fmla="*/ 9144477 w 9144477"/>
              <a:gd name="connsiteY2-36" fmla="*/ 5143500 h 5143500"/>
              <a:gd name="connsiteX3-37" fmla="*/ 11235 w 9144477"/>
              <a:gd name="connsiteY3-38" fmla="*/ 3949401 h 5143500"/>
              <a:gd name="connsiteX4-39" fmla="*/ 477 w 9144477"/>
              <a:gd name="connsiteY4-40" fmla="*/ 0 h 5143500"/>
              <a:gd name="connsiteX0-41" fmla="*/ 477 w 9144477"/>
              <a:gd name="connsiteY0-42" fmla="*/ 0 h 5143500"/>
              <a:gd name="connsiteX1-43" fmla="*/ 9144477 w 9144477"/>
              <a:gd name="connsiteY1-44" fmla="*/ 0 h 5143500"/>
              <a:gd name="connsiteX2-45" fmla="*/ 9144477 w 9144477"/>
              <a:gd name="connsiteY2-46" fmla="*/ 5143500 h 5143500"/>
              <a:gd name="connsiteX3-47" fmla="*/ 11235 w 9144477"/>
              <a:gd name="connsiteY3-48" fmla="*/ 3938644 h 5143500"/>
              <a:gd name="connsiteX4-49" fmla="*/ 477 w 9144477"/>
              <a:gd name="connsiteY4-50" fmla="*/ 0 h 5143500"/>
              <a:gd name="connsiteX0-51" fmla="*/ 1035 w 9145035"/>
              <a:gd name="connsiteY0-52" fmla="*/ 0 h 5143500"/>
              <a:gd name="connsiteX1-53" fmla="*/ 9145035 w 9145035"/>
              <a:gd name="connsiteY1-54" fmla="*/ 0 h 5143500"/>
              <a:gd name="connsiteX2-55" fmla="*/ 9145035 w 9145035"/>
              <a:gd name="connsiteY2-56" fmla="*/ 5143500 h 5143500"/>
              <a:gd name="connsiteX3-57" fmla="*/ 1036 w 9145035"/>
              <a:gd name="connsiteY3-58" fmla="*/ 3938644 h 5143500"/>
              <a:gd name="connsiteX4-59" fmla="*/ 1035 w 9145035"/>
              <a:gd name="connsiteY4-60" fmla="*/ 0 h 5143500"/>
              <a:gd name="connsiteX0-61" fmla="*/ 10756 w 9154756"/>
              <a:gd name="connsiteY0-62" fmla="*/ 0 h 5143500"/>
              <a:gd name="connsiteX1-63" fmla="*/ 9154756 w 9154756"/>
              <a:gd name="connsiteY1-64" fmla="*/ 0 h 5143500"/>
              <a:gd name="connsiteX2-65" fmla="*/ 9154756 w 9154756"/>
              <a:gd name="connsiteY2-66" fmla="*/ 5143500 h 5143500"/>
              <a:gd name="connsiteX3-67" fmla="*/ 0 w 9154756"/>
              <a:gd name="connsiteY3-68" fmla="*/ 4325919 h 5143500"/>
              <a:gd name="connsiteX4-69" fmla="*/ 10756 w 9154756"/>
              <a:gd name="connsiteY4-7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4756" h="5143500">
                <a:moveTo>
                  <a:pt x="10756" y="0"/>
                </a:moveTo>
                <a:lnTo>
                  <a:pt x="9154756" y="0"/>
                </a:lnTo>
                <a:lnTo>
                  <a:pt x="9154756" y="5143500"/>
                </a:lnTo>
                <a:lnTo>
                  <a:pt x="0" y="4325919"/>
                </a:lnTo>
                <a:cubicBezTo>
                  <a:pt x="3586" y="3210261"/>
                  <a:pt x="7170" y="1115658"/>
                  <a:pt x="107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4409998"/>
            <a:ext cx="8153400" cy="73350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06308" y="156126"/>
            <a:ext cx="4569846" cy="45698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0631" y="1200150"/>
            <a:ext cx="299742" cy="2997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91697" y="531382"/>
            <a:ext cx="361568" cy="36156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75326" y="2159386"/>
            <a:ext cx="361568" cy="36156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97209" y="1885950"/>
            <a:ext cx="361568" cy="3615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28351" y="3402316"/>
            <a:ext cx="1107634" cy="110763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9962" y="2587394"/>
            <a:ext cx="760821" cy="76082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54927" y="1358691"/>
            <a:ext cx="901209" cy="87716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5100" b="1" dirty="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</a:t>
            </a:r>
            <a:r>
              <a:rPr lang="en-US" altLang="vi-VN" sz="5100" b="1" dirty="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5</a:t>
            </a:r>
            <a:endParaRPr lang="zh-CN" altLang="en-US" sz="5100" b="1" dirty="0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sp>
        <p:nvSpPr>
          <p:cNvPr id="56" name="文本框 32"/>
          <p:cNvSpPr txBox="1"/>
          <p:nvPr/>
        </p:nvSpPr>
        <p:spPr>
          <a:xfrm>
            <a:off x="2743200" y="2063501"/>
            <a:ext cx="3924664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400">
              <a:defRPr/>
            </a:pP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Phân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tích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hiệu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suất</a:t>
            </a:r>
            <a:endParaRPr lang="en-US" altLang="zh-CN" sz="3200" b="1" kern="0" dirty="0">
              <a:solidFill>
                <a:schemeClr val="accent2"/>
              </a:solidFill>
              <a:latin typeface="Noto Sans"/>
              <a:ea typeface="Noto Sans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5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>
            <a:extLst>
              <a:ext uri="{FF2B5EF4-FFF2-40B4-BE49-F238E27FC236}">
                <a16:creationId xmlns:a16="http://schemas.microsoft.com/office/drawing/2014/main" id="{D7919A78-1C2B-4AC6-AE12-3277CDB83724}"/>
              </a:ext>
            </a:extLst>
          </p:cNvPr>
          <p:cNvSpPr/>
          <p:nvPr/>
        </p:nvSpPr>
        <p:spPr>
          <a:xfrm>
            <a:off x="771531" y="209550"/>
            <a:ext cx="7746547" cy="46481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3" name="矩形 93">
            <a:extLst>
              <a:ext uri="{FF2B5EF4-FFF2-40B4-BE49-F238E27FC236}">
                <a16:creationId xmlns:a16="http://schemas.microsoft.com/office/drawing/2014/main" id="{2E7D442E-8765-44D5-8AFC-D9BCC496FFA3}"/>
              </a:ext>
            </a:extLst>
          </p:cNvPr>
          <p:cNvSpPr/>
          <p:nvPr/>
        </p:nvSpPr>
        <p:spPr>
          <a:xfrm>
            <a:off x="723111" y="75700"/>
            <a:ext cx="303751" cy="58119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4" name="矩形 93">
            <a:extLst>
              <a:ext uri="{FF2B5EF4-FFF2-40B4-BE49-F238E27FC236}">
                <a16:creationId xmlns:a16="http://schemas.microsoft.com/office/drawing/2014/main" id="{15216AF5-2A4A-4671-9537-BAB43B84812D}"/>
              </a:ext>
            </a:extLst>
          </p:cNvPr>
          <p:cNvSpPr/>
          <p:nvPr/>
        </p:nvSpPr>
        <p:spPr>
          <a:xfrm rot="10800000">
            <a:off x="8309794" y="4254474"/>
            <a:ext cx="303751" cy="76276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E7E95ECA-6CCB-431C-9FD3-7990C3AB9C23}"/>
              </a:ext>
            </a:extLst>
          </p:cNvPr>
          <p:cNvSpPr/>
          <p:nvPr/>
        </p:nvSpPr>
        <p:spPr>
          <a:xfrm>
            <a:off x="1371601" y="1698784"/>
            <a:ext cx="3024188" cy="277796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>
                  <a:lumMod val="95000"/>
                </a:schemeClr>
              </a:solidFill>
              <a:latin typeface="Montserrat"/>
              <a:ea typeface="Montserrat"/>
              <a:cs typeface="Montserrat" panose="00000500000000000000" charset="0"/>
              <a:sym typeface="Montserrat"/>
            </a:endParaRPr>
          </a:p>
        </p:txBody>
      </p:sp>
      <p:sp>
        <p:nvSpPr>
          <p:cNvPr id="10" name="圆角矩形 10">
            <a:extLst>
              <a:ext uri="{FF2B5EF4-FFF2-40B4-BE49-F238E27FC236}">
                <a16:creationId xmlns:a16="http://schemas.microsoft.com/office/drawing/2014/main" id="{8BC8BE55-11E4-468D-BB9B-A73B7081A800}"/>
              </a:ext>
            </a:extLst>
          </p:cNvPr>
          <p:cNvSpPr/>
          <p:nvPr/>
        </p:nvSpPr>
        <p:spPr>
          <a:xfrm>
            <a:off x="2325910" y="1031081"/>
            <a:ext cx="952024" cy="9520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>
                  <a:lumMod val="95000"/>
                </a:schemeClr>
              </a:solidFill>
              <a:latin typeface="Montserrat"/>
              <a:ea typeface="Montserrat"/>
              <a:cs typeface="Montserrat" panose="00000500000000000000" charset="0"/>
              <a:sym typeface="Montserrat"/>
            </a:endParaRPr>
          </a:p>
        </p:txBody>
      </p:sp>
      <p:sp>
        <p:nvSpPr>
          <p:cNvPr id="11" name="Freeform 394">
            <a:extLst>
              <a:ext uri="{FF2B5EF4-FFF2-40B4-BE49-F238E27FC236}">
                <a16:creationId xmlns:a16="http://schemas.microsoft.com/office/drawing/2014/main" id="{86C964E6-2FF5-42E8-9403-5D9192432327}"/>
              </a:ext>
            </a:extLst>
          </p:cNvPr>
          <p:cNvSpPr>
            <a:spLocks noEditPoints="1"/>
          </p:cNvSpPr>
          <p:nvPr/>
        </p:nvSpPr>
        <p:spPr bwMode="auto">
          <a:xfrm>
            <a:off x="2613803" y="1340803"/>
            <a:ext cx="376238" cy="326231"/>
          </a:xfrm>
          <a:custGeom>
            <a:avLst/>
            <a:gdLst>
              <a:gd name="T0" fmla="*/ 39 w 183"/>
              <a:gd name="T1" fmla="*/ 1 h 159"/>
              <a:gd name="T2" fmla="*/ 57 w 183"/>
              <a:gd name="T3" fmla="*/ 16 h 159"/>
              <a:gd name="T4" fmla="*/ 22 w 183"/>
              <a:gd name="T5" fmla="*/ 16 h 159"/>
              <a:gd name="T6" fmla="*/ 39 w 183"/>
              <a:gd name="T7" fmla="*/ 1 h 159"/>
              <a:gd name="T8" fmla="*/ 106 w 183"/>
              <a:gd name="T9" fmla="*/ 32 h 159"/>
              <a:gd name="T10" fmla="*/ 147 w 183"/>
              <a:gd name="T11" fmla="*/ 49 h 159"/>
              <a:gd name="T12" fmla="*/ 163 w 183"/>
              <a:gd name="T13" fmla="*/ 90 h 159"/>
              <a:gd name="T14" fmla="*/ 147 w 183"/>
              <a:gd name="T15" fmla="*/ 130 h 159"/>
              <a:gd name="T16" fmla="*/ 106 w 183"/>
              <a:gd name="T17" fmla="*/ 147 h 159"/>
              <a:gd name="T18" fmla="*/ 66 w 183"/>
              <a:gd name="T19" fmla="*/ 130 h 159"/>
              <a:gd name="T20" fmla="*/ 49 w 183"/>
              <a:gd name="T21" fmla="*/ 90 h 159"/>
              <a:gd name="T22" fmla="*/ 66 w 183"/>
              <a:gd name="T23" fmla="*/ 49 h 159"/>
              <a:gd name="T24" fmla="*/ 106 w 183"/>
              <a:gd name="T25" fmla="*/ 32 h 159"/>
              <a:gd name="T26" fmla="*/ 99 w 183"/>
              <a:gd name="T27" fmla="*/ 62 h 159"/>
              <a:gd name="T28" fmla="*/ 76 w 183"/>
              <a:gd name="T29" fmla="*/ 71 h 159"/>
              <a:gd name="T30" fmla="*/ 79 w 183"/>
              <a:gd name="T31" fmla="*/ 96 h 159"/>
              <a:gd name="T32" fmla="*/ 95 w 183"/>
              <a:gd name="T33" fmla="*/ 82 h 159"/>
              <a:gd name="T34" fmla="*/ 99 w 183"/>
              <a:gd name="T35" fmla="*/ 62 h 159"/>
              <a:gd name="T36" fmla="*/ 134 w 183"/>
              <a:gd name="T37" fmla="*/ 62 h 159"/>
              <a:gd name="T38" fmla="*/ 106 w 183"/>
              <a:gd name="T39" fmla="*/ 50 h 159"/>
              <a:gd name="T40" fmla="*/ 79 w 183"/>
              <a:gd name="T41" fmla="*/ 62 h 159"/>
              <a:gd name="T42" fmla="*/ 67 w 183"/>
              <a:gd name="T43" fmla="*/ 90 h 159"/>
              <a:gd name="T44" fmla="*/ 79 w 183"/>
              <a:gd name="T45" fmla="*/ 117 h 159"/>
              <a:gd name="T46" fmla="*/ 106 w 183"/>
              <a:gd name="T47" fmla="*/ 129 h 159"/>
              <a:gd name="T48" fmla="*/ 134 w 183"/>
              <a:gd name="T49" fmla="*/ 117 h 159"/>
              <a:gd name="T50" fmla="*/ 145 w 183"/>
              <a:gd name="T51" fmla="*/ 90 h 159"/>
              <a:gd name="T52" fmla="*/ 134 w 183"/>
              <a:gd name="T53" fmla="*/ 62 h 159"/>
              <a:gd name="T54" fmla="*/ 77 w 183"/>
              <a:gd name="T55" fmla="*/ 0 h 159"/>
              <a:gd name="T56" fmla="*/ 64 w 183"/>
              <a:gd name="T57" fmla="*/ 24 h 159"/>
              <a:gd name="T58" fmla="*/ 21 w 183"/>
              <a:gd name="T59" fmla="*/ 24 h 159"/>
              <a:gd name="T60" fmla="*/ 0 w 183"/>
              <a:gd name="T61" fmla="*/ 45 h 159"/>
              <a:gd name="T62" fmla="*/ 0 w 183"/>
              <a:gd name="T63" fmla="*/ 137 h 159"/>
              <a:gd name="T64" fmla="*/ 21 w 183"/>
              <a:gd name="T65" fmla="*/ 159 h 159"/>
              <a:gd name="T66" fmla="*/ 161 w 183"/>
              <a:gd name="T67" fmla="*/ 159 h 159"/>
              <a:gd name="T68" fmla="*/ 183 w 183"/>
              <a:gd name="T69" fmla="*/ 137 h 159"/>
              <a:gd name="T70" fmla="*/ 183 w 183"/>
              <a:gd name="T71" fmla="*/ 45 h 159"/>
              <a:gd name="T72" fmla="*/ 161 w 183"/>
              <a:gd name="T73" fmla="*/ 24 h 159"/>
              <a:gd name="T74" fmla="*/ 154 w 183"/>
              <a:gd name="T75" fmla="*/ 24 h 159"/>
              <a:gd name="T76" fmla="*/ 140 w 183"/>
              <a:gd name="T77" fmla="*/ 0 h 159"/>
              <a:gd name="T78" fmla="*/ 77 w 183"/>
              <a:gd name="T7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3" h="159">
                <a:moveTo>
                  <a:pt x="39" y="1"/>
                </a:moveTo>
                <a:cubicBezTo>
                  <a:pt x="48" y="1"/>
                  <a:pt x="55" y="8"/>
                  <a:pt x="57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3" y="8"/>
                  <a:pt x="30" y="1"/>
                  <a:pt x="39" y="1"/>
                </a:cubicBezTo>
                <a:close/>
                <a:moveTo>
                  <a:pt x="106" y="32"/>
                </a:moveTo>
                <a:cubicBezTo>
                  <a:pt x="122" y="32"/>
                  <a:pt x="136" y="39"/>
                  <a:pt x="147" y="49"/>
                </a:cubicBezTo>
                <a:cubicBezTo>
                  <a:pt x="157" y="59"/>
                  <a:pt x="163" y="74"/>
                  <a:pt x="163" y="90"/>
                </a:cubicBezTo>
                <a:cubicBezTo>
                  <a:pt x="163" y="105"/>
                  <a:pt x="157" y="120"/>
                  <a:pt x="147" y="130"/>
                </a:cubicBezTo>
                <a:cubicBezTo>
                  <a:pt x="136" y="140"/>
                  <a:pt x="122" y="147"/>
                  <a:pt x="106" y="147"/>
                </a:cubicBezTo>
                <a:cubicBezTo>
                  <a:pt x="90" y="147"/>
                  <a:pt x="76" y="140"/>
                  <a:pt x="66" y="130"/>
                </a:cubicBezTo>
                <a:cubicBezTo>
                  <a:pt x="55" y="120"/>
                  <a:pt x="49" y="105"/>
                  <a:pt x="49" y="90"/>
                </a:cubicBezTo>
                <a:cubicBezTo>
                  <a:pt x="49" y="74"/>
                  <a:pt x="55" y="59"/>
                  <a:pt x="66" y="49"/>
                </a:cubicBezTo>
                <a:cubicBezTo>
                  <a:pt x="76" y="39"/>
                  <a:pt x="90" y="32"/>
                  <a:pt x="106" y="32"/>
                </a:cubicBezTo>
                <a:close/>
                <a:moveTo>
                  <a:pt x="99" y="62"/>
                </a:moveTo>
                <a:cubicBezTo>
                  <a:pt x="92" y="57"/>
                  <a:pt x="81" y="62"/>
                  <a:pt x="76" y="71"/>
                </a:cubicBezTo>
                <a:cubicBezTo>
                  <a:pt x="70" y="81"/>
                  <a:pt x="72" y="92"/>
                  <a:pt x="79" y="96"/>
                </a:cubicBezTo>
                <a:cubicBezTo>
                  <a:pt x="86" y="100"/>
                  <a:pt x="90" y="92"/>
                  <a:pt x="95" y="82"/>
                </a:cubicBezTo>
                <a:cubicBezTo>
                  <a:pt x="101" y="73"/>
                  <a:pt x="106" y="66"/>
                  <a:pt x="99" y="62"/>
                </a:cubicBezTo>
                <a:close/>
                <a:moveTo>
                  <a:pt x="134" y="62"/>
                </a:moveTo>
                <a:cubicBezTo>
                  <a:pt x="127" y="55"/>
                  <a:pt x="117" y="50"/>
                  <a:pt x="106" y="50"/>
                </a:cubicBezTo>
                <a:cubicBezTo>
                  <a:pt x="95" y="50"/>
                  <a:pt x="86" y="55"/>
                  <a:pt x="79" y="62"/>
                </a:cubicBezTo>
                <a:cubicBezTo>
                  <a:pt x="72" y="69"/>
                  <a:pt x="67" y="79"/>
                  <a:pt x="67" y="90"/>
                </a:cubicBezTo>
                <a:cubicBezTo>
                  <a:pt x="67" y="100"/>
                  <a:pt x="72" y="110"/>
                  <a:pt x="79" y="117"/>
                </a:cubicBezTo>
                <a:cubicBezTo>
                  <a:pt x="86" y="124"/>
                  <a:pt x="95" y="129"/>
                  <a:pt x="106" y="129"/>
                </a:cubicBezTo>
                <a:cubicBezTo>
                  <a:pt x="117" y="129"/>
                  <a:pt x="127" y="124"/>
                  <a:pt x="134" y="117"/>
                </a:cubicBezTo>
                <a:cubicBezTo>
                  <a:pt x="141" y="110"/>
                  <a:pt x="145" y="100"/>
                  <a:pt x="145" y="90"/>
                </a:cubicBezTo>
                <a:cubicBezTo>
                  <a:pt x="145" y="79"/>
                  <a:pt x="141" y="69"/>
                  <a:pt x="134" y="62"/>
                </a:cubicBezTo>
                <a:close/>
                <a:moveTo>
                  <a:pt x="77" y="0"/>
                </a:moveTo>
                <a:cubicBezTo>
                  <a:pt x="64" y="24"/>
                  <a:pt x="64" y="24"/>
                  <a:pt x="64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9" y="24"/>
                  <a:pt x="0" y="34"/>
                  <a:pt x="0" y="4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9"/>
                  <a:pt x="9" y="159"/>
                  <a:pt x="21" y="159"/>
                </a:cubicBezTo>
                <a:cubicBezTo>
                  <a:pt x="161" y="159"/>
                  <a:pt x="161" y="159"/>
                  <a:pt x="161" y="159"/>
                </a:cubicBezTo>
                <a:cubicBezTo>
                  <a:pt x="173" y="159"/>
                  <a:pt x="183" y="149"/>
                  <a:pt x="183" y="13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3" y="34"/>
                  <a:pt x="173" y="24"/>
                  <a:pt x="16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40" y="0"/>
                  <a:pt x="140" y="0"/>
                  <a:pt x="140" y="0"/>
                </a:cubicBez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0203" tIns="30102" rIns="60203" bIns="30102"/>
          <a:lstStyle/>
          <a:p>
            <a:pPr>
              <a:defRPr/>
            </a:pP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Montserrat"/>
              <a:ea typeface="Montserrat"/>
              <a:cs typeface="Montserrat" panose="00000500000000000000" charset="0"/>
              <a:sym typeface="Montserrat"/>
            </a:endParaRPr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94C4FBF5-6C5A-4FC5-B566-B97B6B944539}"/>
              </a:ext>
            </a:extLst>
          </p:cNvPr>
          <p:cNvSpPr/>
          <p:nvPr/>
        </p:nvSpPr>
        <p:spPr>
          <a:xfrm>
            <a:off x="4829652" y="1698784"/>
            <a:ext cx="3095148" cy="27779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>
                  <a:lumMod val="95000"/>
                </a:schemeClr>
              </a:solidFill>
              <a:latin typeface="Montserrat"/>
              <a:ea typeface="Montserrat"/>
              <a:cs typeface="Montserrat" panose="00000500000000000000" charset="0"/>
              <a:sym typeface="Montserrat"/>
            </a:endParaRPr>
          </a:p>
        </p:txBody>
      </p:sp>
      <p:sp>
        <p:nvSpPr>
          <p:cNvPr id="13" name="圆角矩形 17">
            <a:extLst>
              <a:ext uri="{FF2B5EF4-FFF2-40B4-BE49-F238E27FC236}">
                <a16:creationId xmlns:a16="http://schemas.microsoft.com/office/drawing/2014/main" id="{50D395CE-1A56-4355-991C-F0E8AC6C67B0}"/>
              </a:ext>
            </a:extLst>
          </p:cNvPr>
          <p:cNvSpPr/>
          <p:nvPr/>
        </p:nvSpPr>
        <p:spPr>
          <a:xfrm>
            <a:off x="5901214" y="1027906"/>
            <a:ext cx="952024" cy="952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>
                  <a:lumMod val="95000"/>
                </a:schemeClr>
              </a:solidFill>
              <a:latin typeface="Montserrat"/>
              <a:ea typeface="Montserrat"/>
              <a:cs typeface="Montserrat" panose="00000500000000000000" charset="0"/>
              <a:sym typeface="Montserrat"/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6BA6C668-DACE-4BE0-98BA-0A2FDA844CDD}"/>
              </a:ext>
            </a:extLst>
          </p:cNvPr>
          <p:cNvSpPr>
            <a:spLocks noEditPoints="1"/>
          </p:cNvSpPr>
          <p:nvPr/>
        </p:nvSpPr>
        <p:spPr bwMode="auto">
          <a:xfrm>
            <a:off x="6229193" y="1334069"/>
            <a:ext cx="293846" cy="350044"/>
          </a:xfrm>
          <a:custGeom>
            <a:avLst/>
            <a:gdLst>
              <a:gd name="T0" fmla="*/ 323 w 671"/>
              <a:gd name="T1" fmla="*/ 326 h 798"/>
              <a:gd name="T2" fmla="*/ 323 w 671"/>
              <a:gd name="T3" fmla="*/ 798 h 798"/>
              <a:gd name="T4" fmla="*/ 671 w 671"/>
              <a:gd name="T5" fmla="*/ 675 h 798"/>
              <a:gd name="T6" fmla="*/ 671 w 671"/>
              <a:gd name="T7" fmla="*/ 203 h 798"/>
              <a:gd name="T8" fmla="*/ 323 w 671"/>
              <a:gd name="T9" fmla="*/ 326 h 798"/>
              <a:gd name="T10" fmla="*/ 292 w 671"/>
              <a:gd name="T11" fmla="*/ 356 h 798"/>
              <a:gd name="T12" fmla="*/ 292 w 671"/>
              <a:gd name="T13" fmla="*/ 422 h 798"/>
              <a:gd name="T14" fmla="*/ 228 w 671"/>
              <a:gd name="T15" fmla="*/ 391 h 798"/>
              <a:gd name="T16" fmla="*/ 228 w 671"/>
              <a:gd name="T17" fmla="*/ 320 h 798"/>
              <a:gd name="T18" fmla="*/ 292 w 671"/>
              <a:gd name="T19" fmla="*/ 356 h 798"/>
              <a:gd name="T20" fmla="*/ 577 w 671"/>
              <a:gd name="T21" fmla="*/ 152 h 798"/>
              <a:gd name="T22" fmla="*/ 559 w 671"/>
              <a:gd name="T23" fmla="*/ 143 h 798"/>
              <a:gd name="T24" fmla="*/ 224 w 671"/>
              <a:gd name="T25" fmla="*/ 260 h 798"/>
              <a:gd name="T26" fmla="*/ 214 w 671"/>
              <a:gd name="T27" fmla="*/ 269 h 798"/>
              <a:gd name="T28" fmla="*/ 214 w 671"/>
              <a:gd name="T29" fmla="*/ 748 h 798"/>
              <a:gd name="T30" fmla="*/ 305 w 671"/>
              <a:gd name="T31" fmla="*/ 797 h 798"/>
              <a:gd name="T32" fmla="*/ 305 w 671"/>
              <a:gd name="T33" fmla="*/ 326 h 798"/>
              <a:gd name="T34" fmla="*/ 231 w 671"/>
              <a:gd name="T35" fmla="*/ 287 h 798"/>
              <a:gd name="T36" fmla="*/ 232 w 671"/>
              <a:gd name="T37" fmla="*/ 286 h 798"/>
              <a:gd name="T38" fmla="*/ 568 w 671"/>
              <a:gd name="T39" fmla="*/ 170 h 798"/>
              <a:gd name="T40" fmla="*/ 577 w 671"/>
              <a:gd name="T41" fmla="*/ 152 h 798"/>
              <a:gd name="T42" fmla="*/ 78 w 671"/>
              <a:gd name="T43" fmla="*/ 216 h 798"/>
              <a:gd name="T44" fmla="*/ 78 w 671"/>
              <a:gd name="T45" fmla="*/ 281 h 798"/>
              <a:gd name="T46" fmla="*/ 14 w 671"/>
              <a:gd name="T47" fmla="*/ 250 h 798"/>
              <a:gd name="T48" fmla="*/ 14 w 671"/>
              <a:gd name="T49" fmla="*/ 180 h 798"/>
              <a:gd name="T50" fmla="*/ 78 w 671"/>
              <a:gd name="T51" fmla="*/ 216 h 798"/>
              <a:gd name="T52" fmla="*/ 363 w 671"/>
              <a:gd name="T53" fmla="*/ 11 h 798"/>
              <a:gd name="T54" fmla="*/ 346 w 671"/>
              <a:gd name="T55" fmla="*/ 2 h 798"/>
              <a:gd name="T56" fmla="*/ 10 w 671"/>
              <a:gd name="T57" fmla="*/ 119 h 798"/>
              <a:gd name="T58" fmla="*/ 0 w 671"/>
              <a:gd name="T59" fmla="*/ 128 h 798"/>
              <a:gd name="T60" fmla="*/ 0 w 671"/>
              <a:gd name="T61" fmla="*/ 608 h 798"/>
              <a:gd name="T62" fmla="*/ 92 w 671"/>
              <a:gd name="T63" fmla="*/ 656 h 798"/>
              <a:gd name="T64" fmla="*/ 92 w 671"/>
              <a:gd name="T65" fmla="*/ 186 h 798"/>
              <a:gd name="T66" fmla="*/ 17 w 671"/>
              <a:gd name="T67" fmla="*/ 146 h 798"/>
              <a:gd name="T68" fmla="*/ 18 w 671"/>
              <a:gd name="T69" fmla="*/ 146 h 798"/>
              <a:gd name="T70" fmla="*/ 354 w 671"/>
              <a:gd name="T71" fmla="*/ 29 h 798"/>
              <a:gd name="T72" fmla="*/ 363 w 671"/>
              <a:gd name="T73" fmla="*/ 11 h 798"/>
              <a:gd name="T74" fmla="*/ 185 w 671"/>
              <a:gd name="T75" fmla="*/ 290 h 798"/>
              <a:gd name="T76" fmla="*/ 185 w 671"/>
              <a:gd name="T77" fmla="*/ 355 h 798"/>
              <a:gd name="T78" fmla="*/ 121 w 671"/>
              <a:gd name="T79" fmla="*/ 324 h 798"/>
              <a:gd name="T80" fmla="*/ 121 w 671"/>
              <a:gd name="T81" fmla="*/ 254 h 798"/>
              <a:gd name="T82" fmla="*/ 185 w 671"/>
              <a:gd name="T83" fmla="*/ 290 h 798"/>
              <a:gd name="T84" fmla="*/ 470 w 671"/>
              <a:gd name="T85" fmla="*/ 85 h 798"/>
              <a:gd name="T86" fmla="*/ 453 w 671"/>
              <a:gd name="T87" fmla="*/ 76 h 798"/>
              <a:gd name="T88" fmla="*/ 117 w 671"/>
              <a:gd name="T89" fmla="*/ 193 h 798"/>
              <a:gd name="T90" fmla="*/ 107 w 671"/>
              <a:gd name="T91" fmla="*/ 202 h 798"/>
              <a:gd name="T92" fmla="*/ 107 w 671"/>
              <a:gd name="T93" fmla="*/ 682 h 798"/>
              <a:gd name="T94" fmla="*/ 199 w 671"/>
              <a:gd name="T95" fmla="*/ 730 h 798"/>
              <a:gd name="T96" fmla="*/ 199 w 671"/>
              <a:gd name="T97" fmla="*/ 260 h 798"/>
              <a:gd name="T98" fmla="*/ 124 w 671"/>
              <a:gd name="T99" fmla="*/ 220 h 798"/>
              <a:gd name="T100" fmla="*/ 125 w 671"/>
              <a:gd name="T101" fmla="*/ 219 h 798"/>
              <a:gd name="T102" fmla="*/ 461 w 671"/>
              <a:gd name="T103" fmla="*/ 103 h 798"/>
              <a:gd name="T104" fmla="*/ 470 w 671"/>
              <a:gd name="T105" fmla="*/ 85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1" h="798">
                <a:moveTo>
                  <a:pt x="323" y="326"/>
                </a:moveTo>
                <a:lnTo>
                  <a:pt x="323" y="798"/>
                </a:lnTo>
                <a:lnTo>
                  <a:pt x="671" y="675"/>
                </a:lnTo>
                <a:lnTo>
                  <a:pt x="671" y="203"/>
                </a:lnTo>
                <a:lnTo>
                  <a:pt x="323" y="326"/>
                </a:lnTo>
                <a:close/>
                <a:moveTo>
                  <a:pt x="292" y="356"/>
                </a:moveTo>
                <a:lnTo>
                  <a:pt x="292" y="422"/>
                </a:lnTo>
                <a:cubicBezTo>
                  <a:pt x="260" y="416"/>
                  <a:pt x="228" y="391"/>
                  <a:pt x="228" y="391"/>
                </a:cubicBezTo>
                <a:lnTo>
                  <a:pt x="228" y="320"/>
                </a:lnTo>
                <a:cubicBezTo>
                  <a:pt x="267" y="352"/>
                  <a:pt x="292" y="356"/>
                  <a:pt x="292" y="356"/>
                </a:cubicBezTo>
                <a:close/>
                <a:moveTo>
                  <a:pt x="577" y="152"/>
                </a:moveTo>
                <a:cubicBezTo>
                  <a:pt x="575" y="145"/>
                  <a:pt x="567" y="141"/>
                  <a:pt x="559" y="143"/>
                </a:cubicBezTo>
                <a:lnTo>
                  <a:pt x="224" y="260"/>
                </a:lnTo>
                <a:cubicBezTo>
                  <a:pt x="219" y="261"/>
                  <a:pt x="215" y="265"/>
                  <a:pt x="214" y="269"/>
                </a:cubicBezTo>
                <a:lnTo>
                  <a:pt x="214" y="748"/>
                </a:lnTo>
                <a:cubicBezTo>
                  <a:pt x="226" y="772"/>
                  <a:pt x="275" y="797"/>
                  <a:pt x="305" y="797"/>
                </a:cubicBezTo>
                <a:lnTo>
                  <a:pt x="305" y="326"/>
                </a:lnTo>
                <a:cubicBezTo>
                  <a:pt x="289" y="324"/>
                  <a:pt x="253" y="305"/>
                  <a:pt x="231" y="287"/>
                </a:cubicBezTo>
                <a:cubicBezTo>
                  <a:pt x="231" y="286"/>
                  <a:pt x="232" y="286"/>
                  <a:pt x="232" y="286"/>
                </a:cubicBezTo>
                <a:lnTo>
                  <a:pt x="568" y="170"/>
                </a:lnTo>
                <a:cubicBezTo>
                  <a:pt x="575" y="167"/>
                  <a:pt x="579" y="159"/>
                  <a:pt x="577" y="152"/>
                </a:cubicBezTo>
                <a:close/>
                <a:moveTo>
                  <a:pt x="78" y="216"/>
                </a:moveTo>
                <a:lnTo>
                  <a:pt x="78" y="281"/>
                </a:lnTo>
                <a:cubicBezTo>
                  <a:pt x="46" y="275"/>
                  <a:pt x="14" y="250"/>
                  <a:pt x="14" y="250"/>
                </a:cubicBezTo>
                <a:lnTo>
                  <a:pt x="14" y="180"/>
                </a:lnTo>
                <a:cubicBezTo>
                  <a:pt x="53" y="212"/>
                  <a:pt x="78" y="216"/>
                  <a:pt x="78" y="216"/>
                </a:cubicBezTo>
                <a:close/>
                <a:moveTo>
                  <a:pt x="363" y="11"/>
                </a:moveTo>
                <a:cubicBezTo>
                  <a:pt x="361" y="4"/>
                  <a:pt x="353" y="0"/>
                  <a:pt x="346" y="2"/>
                </a:cubicBezTo>
                <a:lnTo>
                  <a:pt x="10" y="119"/>
                </a:lnTo>
                <a:cubicBezTo>
                  <a:pt x="5" y="121"/>
                  <a:pt x="2" y="124"/>
                  <a:pt x="0" y="128"/>
                </a:cubicBezTo>
                <a:lnTo>
                  <a:pt x="0" y="608"/>
                </a:lnTo>
                <a:cubicBezTo>
                  <a:pt x="12" y="631"/>
                  <a:pt x="61" y="656"/>
                  <a:pt x="92" y="656"/>
                </a:cubicBezTo>
                <a:lnTo>
                  <a:pt x="92" y="186"/>
                </a:lnTo>
                <a:cubicBezTo>
                  <a:pt x="76" y="183"/>
                  <a:pt x="40" y="164"/>
                  <a:pt x="17" y="146"/>
                </a:cubicBezTo>
                <a:cubicBezTo>
                  <a:pt x="18" y="146"/>
                  <a:pt x="18" y="146"/>
                  <a:pt x="18" y="146"/>
                </a:cubicBezTo>
                <a:lnTo>
                  <a:pt x="354" y="29"/>
                </a:lnTo>
                <a:cubicBezTo>
                  <a:pt x="362" y="26"/>
                  <a:pt x="366" y="19"/>
                  <a:pt x="363" y="11"/>
                </a:cubicBezTo>
                <a:close/>
                <a:moveTo>
                  <a:pt x="185" y="290"/>
                </a:moveTo>
                <a:lnTo>
                  <a:pt x="185" y="355"/>
                </a:lnTo>
                <a:cubicBezTo>
                  <a:pt x="153" y="349"/>
                  <a:pt x="121" y="324"/>
                  <a:pt x="121" y="324"/>
                </a:cubicBezTo>
                <a:lnTo>
                  <a:pt x="121" y="254"/>
                </a:lnTo>
                <a:cubicBezTo>
                  <a:pt x="160" y="286"/>
                  <a:pt x="185" y="290"/>
                  <a:pt x="185" y="290"/>
                </a:cubicBezTo>
                <a:close/>
                <a:moveTo>
                  <a:pt x="470" y="85"/>
                </a:moveTo>
                <a:cubicBezTo>
                  <a:pt x="468" y="78"/>
                  <a:pt x="460" y="74"/>
                  <a:pt x="453" y="76"/>
                </a:cubicBezTo>
                <a:lnTo>
                  <a:pt x="117" y="193"/>
                </a:lnTo>
                <a:cubicBezTo>
                  <a:pt x="112" y="195"/>
                  <a:pt x="108" y="198"/>
                  <a:pt x="107" y="202"/>
                </a:cubicBezTo>
                <a:lnTo>
                  <a:pt x="107" y="682"/>
                </a:lnTo>
                <a:cubicBezTo>
                  <a:pt x="119" y="705"/>
                  <a:pt x="168" y="730"/>
                  <a:pt x="199" y="730"/>
                </a:cubicBezTo>
                <a:lnTo>
                  <a:pt x="199" y="260"/>
                </a:lnTo>
                <a:cubicBezTo>
                  <a:pt x="183" y="257"/>
                  <a:pt x="146" y="238"/>
                  <a:pt x="124" y="220"/>
                </a:cubicBezTo>
                <a:cubicBezTo>
                  <a:pt x="125" y="220"/>
                  <a:pt x="125" y="220"/>
                  <a:pt x="125" y="219"/>
                </a:cubicBezTo>
                <a:lnTo>
                  <a:pt x="461" y="103"/>
                </a:lnTo>
                <a:cubicBezTo>
                  <a:pt x="469" y="100"/>
                  <a:pt x="473" y="93"/>
                  <a:pt x="470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000">
              <a:solidFill>
                <a:schemeClr val="bg1">
                  <a:lumMod val="95000"/>
                </a:schemeClr>
              </a:solidFill>
              <a:latin typeface="Montserrat"/>
              <a:ea typeface="Montserrat"/>
              <a:cs typeface="Montserrat" panose="00000500000000000000" charset="0"/>
              <a:sym typeface="Montserrat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02564B9B-3AB1-48AD-9A7E-36D9C5898D13}"/>
              </a:ext>
            </a:extLst>
          </p:cNvPr>
          <p:cNvSpPr txBox="1"/>
          <p:nvPr/>
        </p:nvSpPr>
        <p:spPr>
          <a:xfrm>
            <a:off x="2325910" y="2153544"/>
            <a:ext cx="1311910" cy="21336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vi-V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Phân</a:t>
            </a:r>
            <a:r>
              <a:rPr lang="en-US" altLang="vi-V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vi-V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tích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16" name="文本框 32">
            <a:extLst>
              <a:ext uri="{FF2B5EF4-FFF2-40B4-BE49-F238E27FC236}">
                <a16:creationId xmlns:a16="http://schemas.microsoft.com/office/drawing/2014/main" id="{B700A998-3CDE-41D1-AE00-09145A22F38B}"/>
              </a:ext>
            </a:extLst>
          </p:cNvPr>
          <p:cNvSpPr txBox="1"/>
          <p:nvPr/>
        </p:nvSpPr>
        <p:spPr>
          <a:xfrm>
            <a:off x="2154698" y="2465070"/>
            <a:ext cx="1670685" cy="37548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>
              <a:lnSpc>
                <a:spcPct val="104000"/>
              </a:lnSpc>
            </a:pPr>
            <a:r>
              <a:rPr lang="vi-VN" altLang="vi-V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  <a:sym typeface="+mn-ea"/>
              </a:rPr>
              <a:t>Công cụ: Browser DevTools (Network Tab) + monitor.jsChỉ số theo dõi:Thời gian phản hồi API (ms)Kích thước &amp; loại request (static/dynamic)Số lượng request &amp; băng thông tiêu thụTốc độ kết nối WebSocket</a:t>
            </a:r>
            <a:endParaRPr lang="zh-CN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 panose="00000500000000000000" charset="0"/>
              <a:sym typeface="+mn-ea"/>
            </a:endParaRPr>
          </a:p>
        </p:txBody>
      </p:sp>
      <p:sp>
        <p:nvSpPr>
          <p:cNvPr id="17" name="TextBox 76">
            <a:extLst>
              <a:ext uri="{FF2B5EF4-FFF2-40B4-BE49-F238E27FC236}">
                <a16:creationId xmlns:a16="http://schemas.microsoft.com/office/drawing/2014/main" id="{50F506A1-BFD0-40B0-BEFD-AC78ADDA6C20}"/>
              </a:ext>
            </a:extLst>
          </p:cNvPr>
          <p:cNvSpPr txBox="1"/>
          <p:nvPr/>
        </p:nvSpPr>
        <p:spPr>
          <a:xfrm>
            <a:off x="5901214" y="2143362"/>
            <a:ext cx="1828800" cy="29718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r>
              <a:rPr lang="en-US" altLang="zh-CN" sz="13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Nhận</a:t>
            </a:r>
            <a:r>
              <a:rPr lang="en-US" altLang="zh-CN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13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xét</a:t>
            </a:r>
            <a:endParaRPr lang="zh-CN" alt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9BBB1E46-E6A8-434C-8C78-18BCF340AA4D}"/>
              </a:ext>
            </a:extLst>
          </p:cNvPr>
          <p:cNvSpPr txBox="1"/>
          <p:nvPr/>
        </p:nvSpPr>
        <p:spPr>
          <a:xfrm>
            <a:off x="5529978" y="2455213"/>
            <a:ext cx="1692275" cy="37548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>
              <a:lnSpc>
                <a:spcPct val="104000"/>
              </a:lnSpc>
            </a:pPr>
            <a:r>
              <a:rPr lang="vi-VN" altLang="vi-V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  <a:sym typeface="+mn-ea"/>
              </a:rPr>
              <a:t>File tĩnh tải nhanh, cache hiệu quảAPI có độ trễ hợp lý (&lt;200ms) ngoại trừ endpoint delay testWebSocket giữ kết nối ổn định, độ trễ thấp (&lt;50ms)Không phát hiện bottleneck lớn trong tải dữ liệu</a:t>
            </a:r>
            <a:endParaRPr lang="zh-CN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 panose="00000500000000000000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10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/>
        </p:nvSpPr>
        <p:spPr>
          <a:xfrm>
            <a:off x="0" y="0"/>
            <a:ext cx="9154756" cy="515914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9144000 w 9144000"/>
              <a:gd name="connsiteY2-6" fmla="*/ 5143500 h 5143500"/>
              <a:gd name="connsiteX3-7" fmla="*/ 10758 w 9144000"/>
              <a:gd name="connsiteY3-8" fmla="*/ 3346973 h 5143500"/>
              <a:gd name="connsiteX4-9" fmla="*/ 0 w 9144000"/>
              <a:gd name="connsiteY4-10" fmla="*/ 0 h 5143500"/>
              <a:gd name="connsiteX0-11" fmla="*/ 21515 w 9165515"/>
              <a:gd name="connsiteY0-12" fmla="*/ 0 h 5143500"/>
              <a:gd name="connsiteX1-13" fmla="*/ 9165515 w 9165515"/>
              <a:gd name="connsiteY1-14" fmla="*/ 0 h 5143500"/>
              <a:gd name="connsiteX2-15" fmla="*/ 9165515 w 9165515"/>
              <a:gd name="connsiteY2-16" fmla="*/ 5143500 h 5143500"/>
              <a:gd name="connsiteX3-17" fmla="*/ 0 w 9165515"/>
              <a:gd name="connsiteY3-18" fmla="*/ 3346973 h 5143500"/>
              <a:gd name="connsiteX4-19" fmla="*/ 21515 w 9165515"/>
              <a:gd name="connsiteY4-20" fmla="*/ 0 h 5143500"/>
              <a:gd name="connsiteX0-21" fmla="*/ 10757 w 9154757"/>
              <a:gd name="connsiteY0-22" fmla="*/ 0 h 5143500"/>
              <a:gd name="connsiteX1-23" fmla="*/ 9154757 w 9154757"/>
              <a:gd name="connsiteY1-24" fmla="*/ 0 h 5143500"/>
              <a:gd name="connsiteX2-25" fmla="*/ 9154757 w 9154757"/>
              <a:gd name="connsiteY2-26" fmla="*/ 5143500 h 5143500"/>
              <a:gd name="connsiteX3-27" fmla="*/ 0 w 9154757"/>
              <a:gd name="connsiteY3-28" fmla="*/ 3346973 h 5143500"/>
              <a:gd name="connsiteX4-29" fmla="*/ 10757 w 9154757"/>
              <a:gd name="connsiteY4-30" fmla="*/ 0 h 5143500"/>
              <a:gd name="connsiteX0-31" fmla="*/ 477 w 9144477"/>
              <a:gd name="connsiteY0-32" fmla="*/ 0 h 5143500"/>
              <a:gd name="connsiteX1-33" fmla="*/ 9144477 w 9144477"/>
              <a:gd name="connsiteY1-34" fmla="*/ 0 h 5143500"/>
              <a:gd name="connsiteX2-35" fmla="*/ 9144477 w 9144477"/>
              <a:gd name="connsiteY2-36" fmla="*/ 5143500 h 5143500"/>
              <a:gd name="connsiteX3-37" fmla="*/ 11235 w 9144477"/>
              <a:gd name="connsiteY3-38" fmla="*/ 3949401 h 5143500"/>
              <a:gd name="connsiteX4-39" fmla="*/ 477 w 9144477"/>
              <a:gd name="connsiteY4-40" fmla="*/ 0 h 5143500"/>
              <a:gd name="connsiteX0-41" fmla="*/ 477 w 9144477"/>
              <a:gd name="connsiteY0-42" fmla="*/ 0 h 5143500"/>
              <a:gd name="connsiteX1-43" fmla="*/ 9144477 w 9144477"/>
              <a:gd name="connsiteY1-44" fmla="*/ 0 h 5143500"/>
              <a:gd name="connsiteX2-45" fmla="*/ 9144477 w 9144477"/>
              <a:gd name="connsiteY2-46" fmla="*/ 5143500 h 5143500"/>
              <a:gd name="connsiteX3-47" fmla="*/ 11235 w 9144477"/>
              <a:gd name="connsiteY3-48" fmla="*/ 3938644 h 5143500"/>
              <a:gd name="connsiteX4-49" fmla="*/ 477 w 9144477"/>
              <a:gd name="connsiteY4-50" fmla="*/ 0 h 5143500"/>
              <a:gd name="connsiteX0-51" fmla="*/ 1035 w 9145035"/>
              <a:gd name="connsiteY0-52" fmla="*/ 0 h 5143500"/>
              <a:gd name="connsiteX1-53" fmla="*/ 9145035 w 9145035"/>
              <a:gd name="connsiteY1-54" fmla="*/ 0 h 5143500"/>
              <a:gd name="connsiteX2-55" fmla="*/ 9145035 w 9145035"/>
              <a:gd name="connsiteY2-56" fmla="*/ 5143500 h 5143500"/>
              <a:gd name="connsiteX3-57" fmla="*/ 1036 w 9145035"/>
              <a:gd name="connsiteY3-58" fmla="*/ 3938644 h 5143500"/>
              <a:gd name="connsiteX4-59" fmla="*/ 1035 w 9145035"/>
              <a:gd name="connsiteY4-60" fmla="*/ 0 h 5143500"/>
              <a:gd name="connsiteX0-61" fmla="*/ 10756 w 9154756"/>
              <a:gd name="connsiteY0-62" fmla="*/ 0 h 5143500"/>
              <a:gd name="connsiteX1-63" fmla="*/ 9154756 w 9154756"/>
              <a:gd name="connsiteY1-64" fmla="*/ 0 h 5143500"/>
              <a:gd name="connsiteX2-65" fmla="*/ 9154756 w 9154756"/>
              <a:gd name="connsiteY2-66" fmla="*/ 5143500 h 5143500"/>
              <a:gd name="connsiteX3-67" fmla="*/ 0 w 9154756"/>
              <a:gd name="connsiteY3-68" fmla="*/ 4325919 h 5143500"/>
              <a:gd name="connsiteX4-69" fmla="*/ 10756 w 9154756"/>
              <a:gd name="connsiteY4-7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4756" h="5143500">
                <a:moveTo>
                  <a:pt x="10756" y="0"/>
                </a:moveTo>
                <a:lnTo>
                  <a:pt x="9154756" y="0"/>
                </a:lnTo>
                <a:lnTo>
                  <a:pt x="9154756" y="5143500"/>
                </a:lnTo>
                <a:lnTo>
                  <a:pt x="0" y="4325919"/>
                </a:lnTo>
                <a:cubicBezTo>
                  <a:pt x="3586" y="3210261"/>
                  <a:pt x="7170" y="1115658"/>
                  <a:pt x="107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4409998"/>
            <a:ext cx="8153400" cy="73350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06308" y="156126"/>
            <a:ext cx="4569846" cy="45698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0631" y="1200150"/>
            <a:ext cx="299742" cy="2997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91697" y="531382"/>
            <a:ext cx="361568" cy="36156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75326" y="2159386"/>
            <a:ext cx="361568" cy="36156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97209" y="1885950"/>
            <a:ext cx="361568" cy="3615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28351" y="3402316"/>
            <a:ext cx="1107634" cy="110763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9962" y="2587394"/>
            <a:ext cx="760821" cy="76082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54927" y="1358691"/>
            <a:ext cx="901209" cy="87716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5100" b="1" dirty="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</a:t>
            </a:r>
            <a:r>
              <a:rPr lang="en-US" altLang="vi-VN" sz="5100" b="1" dirty="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6</a:t>
            </a:r>
            <a:endParaRPr lang="zh-CN" altLang="en-US" sz="5100" b="1" dirty="0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sp>
        <p:nvSpPr>
          <p:cNvPr id="56" name="文本框 32"/>
          <p:cNvSpPr txBox="1"/>
          <p:nvPr/>
        </p:nvSpPr>
        <p:spPr>
          <a:xfrm>
            <a:off x="2743200" y="2063501"/>
            <a:ext cx="3924664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400">
              <a:defRPr/>
            </a:pP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Bài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học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rút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ra</a:t>
            </a:r>
          </a:p>
        </p:txBody>
      </p:sp>
    </p:spTree>
    <p:extLst>
      <p:ext uri="{BB962C8B-B14F-4D97-AF65-F5344CB8AC3E}">
        <p14:creationId xmlns:p14="http://schemas.microsoft.com/office/powerpoint/2010/main" val="24345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32318" y="992673"/>
            <a:ext cx="2995369" cy="3418304"/>
            <a:chOff x="3027762" y="998079"/>
            <a:chExt cx="2995774" cy="3418765"/>
          </a:xfrm>
        </p:grpSpPr>
        <p:sp>
          <p:nvSpPr>
            <p:cNvPr id="4" name="六边形 3"/>
            <p:cNvSpPr/>
            <p:nvPr/>
          </p:nvSpPr>
          <p:spPr>
            <a:xfrm>
              <a:off x="3197750" y="1494230"/>
              <a:ext cx="2825786" cy="2436022"/>
            </a:xfrm>
            <a:prstGeom prst="hexagon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350476" y="998079"/>
              <a:ext cx="936000" cy="936000"/>
              <a:chOff x="3076158" y="1130024"/>
              <a:chExt cx="936000" cy="93600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076158" y="1130024"/>
                <a:ext cx="936000" cy="93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148158" y="1202024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361255" y="1336414"/>
                <a:ext cx="394713" cy="52329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vi-VN" altLang="vi-VN" sz="2800">
                    <a:solidFill>
                      <a:schemeClr val="bg1"/>
                    </a:solidFill>
                    <a:latin typeface="Noto Sans"/>
                    <a:ea typeface="Noto Sans"/>
                    <a:cs typeface="Montserrat" panose="00000500000000000000" charset="0"/>
                  </a:rPr>
                  <a:t>1</a:t>
                </a:r>
                <a:endParaRPr lang="zh-CN" altLang="en-US" sz="2800">
                  <a:solidFill>
                    <a:schemeClr val="bg1"/>
                  </a:solidFill>
                  <a:latin typeface="+mn-ea"/>
                  <a:cs typeface="Montserrat" panose="00000500000000000000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350476" y="3480844"/>
              <a:ext cx="936000" cy="936000"/>
              <a:chOff x="3076158" y="1130024"/>
              <a:chExt cx="936000" cy="936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076158" y="1130024"/>
                <a:ext cx="936000" cy="9360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48158" y="1202024"/>
                <a:ext cx="792000" cy="792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361255" y="1336414"/>
                <a:ext cx="394713" cy="52329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Noto Sans"/>
                    <a:ea typeface="Noto Sans"/>
                    <a:cs typeface="Montserrat" panose="00000500000000000000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  <a:cs typeface="Montserrat" panose="00000500000000000000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914120" y="998079"/>
              <a:ext cx="936000" cy="936000"/>
              <a:chOff x="3076158" y="1130024"/>
              <a:chExt cx="936000" cy="9360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3076158" y="1130024"/>
                <a:ext cx="936000" cy="93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148158" y="1202024"/>
                <a:ext cx="792000" cy="79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361255" y="1336414"/>
                <a:ext cx="394713" cy="52329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vi-VN" altLang="vi-VN" sz="2800">
                    <a:solidFill>
                      <a:schemeClr val="bg1"/>
                    </a:solidFill>
                    <a:latin typeface="Noto Sans"/>
                    <a:ea typeface="Noto Sans"/>
                    <a:cs typeface="Montserrat" panose="00000500000000000000" charset="0"/>
                  </a:rPr>
                  <a:t>2</a:t>
                </a:r>
                <a:endParaRPr lang="zh-CN" altLang="en-US" sz="2800">
                  <a:solidFill>
                    <a:schemeClr val="bg1"/>
                  </a:solidFill>
                  <a:latin typeface="+mn-ea"/>
                  <a:cs typeface="Montserrat" panose="00000500000000000000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914120" y="3480844"/>
              <a:ext cx="936000" cy="936000"/>
              <a:chOff x="3076158" y="1130024"/>
              <a:chExt cx="936000" cy="93600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076158" y="1130024"/>
                <a:ext cx="936000" cy="93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148158" y="1202024"/>
                <a:ext cx="792000" cy="792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361255" y="1336414"/>
                <a:ext cx="394713" cy="52329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Noto Sans"/>
                    <a:ea typeface="Noto Sans"/>
                    <a:cs typeface="Montserrat" panose="00000500000000000000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  <a:cs typeface="Montserrat" panose="00000500000000000000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027762" y="2450632"/>
              <a:ext cx="394713" cy="52329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2800" dirty="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91479" y="2283812"/>
              <a:ext cx="1597241" cy="66568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vi-VN" sz="1600" dirty="0" err="1">
                  <a:latin typeface="Noto Sans"/>
                  <a:ea typeface="Noto Sans"/>
                  <a:cs typeface="Montserrat" panose="00000500000000000000" charset="0"/>
                </a:rPr>
                <a:t>Bài</a:t>
              </a:r>
              <a:r>
                <a:rPr lang="en-US" altLang="vi-VN" sz="1600" dirty="0">
                  <a:latin typeface="Noto Sans"/>
                  <a:ea typeface="Noto Sans"/>
                  <a:cs typeface="Montserrat" panose="00000500000000000000" charset="0"/>
                </a:rPr>
                <a:t> </a:t>
              </a:r>
              <a:r>
                <a:rPr lang="en-US" altLang="vi-VN" sz="1600" dirty="0" err="1">
                  <a:latin typeface="Noto Sans"/>
                  <a:ea typeface="Noto Sans"/>
                  <a:cs typeface="Montserrat" panose="00000500000000000000" charset="0"/>
                </a:rPr>
                <a:t>học</a:t>
              </a:r>
              <a:endParaRPr lang="en-US" altLang="vi-VN" sz="1600" dirty="0">
                <a:latin typeface="Noto Sans"/>
                <a:ea typeface="Noto Sans"/>
                <a:cs typeface="Montserrat" panose="00000500000000000000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600" dirty="0" err="1">
                  <a:latin typeface="Noto Sans"/>
                  <a:ea typeface="Noto Sans"/>
                  <a:cs typeface="Montserrat" panose="00000500000000000000" charset="0"/>
                </a:rPr>
                <a:t>rút</a:t>
              </a:r>
              <a:r>
                <a:rPr lang="en-US" altLang="zh-CN" sz="1600" dirty="0">
                  <a:latin typeface="Noto Sans"/>
                  <a:ea typeface="Noto Sans"/>
                  <a:cs typeface="Montserrat" panose="00000500000000000000" charset="0"/>
                </a:rPr>
                <a:t> ra</a:t>
              </a:r>
              <a:endParaRPr lang="zh-CN" altLang="en-US" sz="1600" dirty="0">
                <a:latin typeface="+mn-ea"/>
                <a:cs typeface="Montserrat" panose="00000500000000000000" charset="0"/>
              </a:endParaRPr>
            </a:p>
          </p:txBody>
        </p:sp>
      </p:grpSp>
      <p:grpSp>
        <p:nvGrpSpPr>
          <p:cNvPr id="32" name="说明文字"/>
          <p:cNvGrpSpPr/>
          <p:nvPr/>
        </p:nvGrpSpPr>
        <p:grpSpPr>
          <a:xfrm>
            <a:off x="5948031" y="992674"/>
            <a:ext cx="2103052" cy="891757"/>
            <a:chOff x="905241" y="1379053"/>
            <a:chExt cx="2180132" cy="924442"/>
          </a:xfrm>
        </p:grpSpPr>
        <p:sp>
          <p:nvSpPr>
            <p:cNvPr id="33" name="TextBox 35"/>
            <p:cNvSpPr txBox="1"/>
            <p:nvPr/>
          </p:nvSpPr>
          <p:spPr>
            <a:xfrm>
              <a:off x="909042" y="1379053"/>
              <a:ext cx="2176331" cy="2843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b="1" dirty="0" err="1"/>
                <a:t>Quy</a:t>
              </a:r>
              <a:r>
                <a:rPr lang="en-US" sz="1200" b="1" dirty="0"/>
                <a:t> </a:t>
              </a:r>
              <a:r>
                <a:rPr lang="en-US" sz="1200" b="1" dirty="0" err="1"/>
                <a:t>trình</a:t>
              </a:r>
              <a:r>
                <a:rPr lang="en-US" sz="1200" b="1" dirty="0"/>
                <a:t> </a:t>
              </a:r>
              <a:r>
                <a:rPr lang="en-US" sz="1200" b="1" dirty="0" err="1"/>
                <a:t>phát</a:t>
              </a:r>
              <a:r>
                <a:rPr lang="en-US" sz="1200" b="1" dirty="0"/>
                <a:t> </a:t>
              </a:r>
              <a:r>
                <a:rPr lang="en-US" sz="1200" b="1" dirty="0" err="1"/>
                <a:t>triển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34" name="TextBox 36"/>
            <p:cNvSpPr txBox="1"/>
            <p:nvPr/>
          </p:nvSpPr>
          <p:spPr>
            <a:xfrm>
              <a:off x="905241" y="1619040"/>
              <a:ext cx="2180131" cy="6844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vi-VN" altLang="vi-V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Phân tích yêu cầu → chia nhỏ thành các moduleKết hợp backend &amp; frontend thành hệ thống hoàn chỉnhKiểm thử từng phần trước khi tích hợp toàn bộ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ontserrat" panose="00000500000000000000" charset="0"/>
              </a:endParaRPr>
            </a:p>
          </p:txBody>
        </p:sp>
      </p:grpSp>
      <p:grpSp>
        <p:nvGrpSpPr>
          <p:cNvPr id="38" name="说明文字"/>
          <p:cNvGrpSpPr/>
          <p:nvPr/>
        </p:nvGrpSpPr>
        <p:grpSpPr>
          <a:xfrm>
            <a:off x="5893368" y="3533664"/>
            <a:ext cx="2103052" cy="891757"/>
            <a:chOff x="905240" y="1379052"/>
            <a:chExt cx="2180132" cy="924442"/>
          </a:xfrm>
        </p:grpSpPr>
        <p:sp>
          <p:nvSpPr>
            <p:cNvPr id="39" name="TextBox 35"/>
            <p:cNvSpPr txBox="1"/>
            <p:nvPr/>
          </p:nvSpPr>
          <p:spPr>
            <a:xfrm>
              <a:off x="909042" y="1379052"/>
              <a:ext cx="2176331" cy="2843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b="1" dirty="0" err="1"/>
                <a:t>Kinh</a:t>
              </a:r>
              <a:r>
                <a:rPr lang="en-US" sz="1200" b="1" dirty="0"/>
                <a:t> </a:t>
              </a:r>
              <a:r>
                <a:rPr lang="en-US" sz="1200" b="1" dirty="0" err="1"/>
                <a:t>nghiệm</a:t>
              </a:r>
              <a:r>
                <a:rPr lang="en-US" sz="1200" b="1" dirty="0"/>
                <a:t> </a:t>
              </a:r>
              <a:r>
                <a:rPr lang="en-US" sz="1200" b="1" dirty="0" err="1"/>
                <a:t>thực</a:t>
              </a:r>
              <a:r>
                <a:rPr lang="en-US" sz="1200" b="1" dirty="0"/>
                <a:t> </a:t>
              </a:r>
              <a:r>
                <a:rPr lang="en-US" sz="1200" b="1" dirty="0" err="1"/>
                <a:t>tế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40" name="TextBox 36"/>
            <p:cNvSpPr txBox="1"/>
            <p:nvPr/>
          </p:nvSpPr>
          <p:spPr>
            <a:xfrm>
              <a:off x="905240" y="1619040"/>
              <a:ext cx="2180131" cy="6844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sz="1050" dirty="0" err="1"/>
                <a:t>Luôn</a:t>
              </a:r>
              <a:r>
                <a:rPr lang="en-US" sz="1050" dirty="0"/>
                <a:t> </a:t>
              </a:r>
              <a:r>
                <a:rPr lang="en-US" sz="1050" dirty="0" err="1"/>
                <a:t>giám</a:t>
              </a:r>
              <a:r>
                <a:rPr lang="en-US" sz="1050" dirty="0"/>
                <a:t> </a:t>
              </a:r>
              <a:r>
                <a:rPr lang="en-US" sz="1050" dirty="0" err="1"/>
                <a:t>sát</a:t>
              </a:r>
              <a:r>
                <a:rPr lang="en-US" sz="1050" dirty="0"/>
                <a:t> </a:t>
              </a:r>
              <a:r>
                <a:rPr lang="en-US" sz="1050" dirty="0" err="1"/>
                <a:t>hiệu</a:t>
              </a:r>
              <a:r>
                <a:rPr lang="en-US" sz="1050" dirty="0"/>
                <a:t> </a:t>
              </a:r>
              <a:r>
                <a:rPr lang="en-US" sz="1050" dirty="0" err="1"/>
                <a:t>suất</a:t>
              </a:r>
              <a:r>
                <a:rPr lang="en-US" sz="1050" dirty="0"/>
                <a:t> </a:t>
              </a:r>
              <a:r>
                <a:rPr lang="en-US" sz="1050" dirty="0" err="1"/>
                <a:t>trong</a:t>
              </a:r>
              <a:r>
                <a:rPr lang="en-US" sz="1050" dirty="0"/>
                <a:t> </a:t>
              </a:r>
              <a:r>
                <a:rPr lang="en-US" sz="1050" dirty="0" err="1"/>
                <a:t>suốt</a:t>
              </a:r>
              <a:r>
                <a:rPr lang="en-US" sz="1050" dirty="0"/>
                <a:t> </a:t>
              </a:r>
              <a:r>
                <a:rPr lang="en-US" sz="1050" dirty="0" err="1"/>
                <a:t>quá</a:t>
              </a:r>
              <a:r>
                <a:rPr lang="en-US" sz="1050" dirty="0"/>
                <a:t> </a:t>
              </a:r>
              <a:r>
                <a:rPr lang="en-US" sz="1050" dirty="0" err="1"/>
                <a:t>trình</a:t>
              </a:r>
              <a:r>
                <a:rPr lang="en-US" sz="1050" dirty="0"/>
                <a:t> </a:t>
              </a:r>
              <a:r>
                <a:rPr lang="en-US" sz="1050" dirty="0" err="1"/>
                <a:t>phát</a:t>
              </a:r>
              <a:r>
                <a:rPr lang="en-US" sz="1050" dirty="0"/>
                <a:t> </a:t>
              </a:r>
              <a:r>
                <a:rPr lang="en-US" sz="1050" dirty="0" err="1"/>
                <a:t>triển</a:t>
              </a:r>
              <a:endParaRPr lang="en-US" sz="105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50" dirty="0" err="1"/>
                <a:t>Ghi</a:t>
              </a:r>
              <a:r>
                <a:rPr lang="en-US" sz="1050" dirty="0"/>
                <a:t> </a:t>
              </a:r>
              <a:r>
                <a:rPr lang="en-US" sz="1050" dirty="0" err="1"/>
                <a:t>chú</a:t>
              </a:r>
              <a:r>
                <a:rPr lang="en-US" sz="1050" dirty="0"/>
                <a:t>, </a:t>
              </a:r>
              <a:r>
                <a:rPr lang="en-US" sz="1050" dirty="0" err="1"/>
                <a:t>tài</a:t>
              </a:r>
              <a:r>
                <a:rPr lang="en-US" sz="1050" dirty="0"/>
                <a:t> </a:t>
              </a:r>
              <a:r>
                <a:rPr lang="en-US" sz="1050" dirty="0" err="1"/>
                <a:t>liệu</a:t>
              </a:r>
              <a:r>
                <a:rPr lang="en-US" sz="1050" dirty="0"/>
                <a:t> </a:t>
              </a:r>
              <a:r>
                <a:rPr lang="en-US" sz="1050" dirty="0" err="1"/>
                <a:t>và</a:t>
              </a:r>
              <a:r>
                <a:rPr lang="en-US" sz="1050" dirty="0"/>
                <a:t> </a:t>
              </a:r>
              <a:r>
                <a:rPr lang="en-US" sz="1050" dirty="0" err="1"/>
                <a:t>báo</a:t>
              </a:r>
              <a:r>
                <a:rPr lang="en-US" sz="1050" dirty="0"/>
                <a:t> </a:t>
              </a:r>
              <a:r>
                <a:rPr lang="en-US" sz="1050" dirty="0" err="1"/>
                <a:t>cáo</a:t>
              </a:r>
              <a:r>
                <a:rPr lang="en-US" sz="1050" dirty="0"/>
                <a:t> </a:t>
              </a:r>
              <a:r>
                <a:rPr lang="en-US" sz="1050" dirty="0" err="1"/>
                <a:t>đầy</a:t>
              </a:r>
              <a:r>
                <a:rPr lang="en-US" sz="1050" dirty="0"/>
                <a:t> </a:t>
              </a:r>
              <a:r>
                <a:rPr lang="en-US" sz="1050" dirty="0" err="1"/>
                <a:t>đủ</a:t>
              </a:r>
              <a:r>
                <a:rPr lang="en-US" sz="1050" dirty="0"/>
                <a:t> </a:t>
              </a:r>
              <a:r>
                <a:rPr lang="en-US" sz="1050" dirty="0" err="1"/>
                <a:t>giúp</a:t>
              </a:r>
              <a:r>
                <a:rPr lang="en-US" sz="1050" dirty="0"/>
                <a:t> </a:t>
              </a:r>
              <a:r>
                <a:rPr lang="en-US" sz="1050" dirty="0" err="1"/>
                <a:t>bảo</a:t>
              </a:r>
              <a:r>
                <a:rPr lang="en-US" sz="1050" dirty="0"/>
                <a:t> </a:t>
              </a:r>
              <a:r>
                <a:rPr lang="en-US" sz="1050" dirty="0" err="1"/>
                <a:t>trì</a:t>
              </a:r>
              <a:r>
                <a:rPr lang="en-US" sz="1050" dirty="0"/>
                <a:t> </a:t>
              </a:r>
              <a:r>
                <a:rPr lang="en-US" sz="1050" dirty="0" err="1"/>
                <a:t>dễ</a:t>
              </a:r>
              <a:r>
                <a:rPr lang="en-US" sz="1050" dirty="0"/>
                <a:t> </a:t>
              </a:r>
              <a:r>
                <a:rPr lang="en-US" sz="1050" dirty="0" err="1"/>
                <a:t>dàng</a:t>
              </a:r>
              <a:endParaRPr lang="en-US" sz="105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50" dirty="0" err="1"/>
                <a:t>Chuẩn</a:t>
              </a:r>
              <a:r>
                <a:rPr lang="en-US" sz="1050" dirty="0"/>
                <a:t> </a:t>
              </a:r>
              <a:r>
                <a:rPr lang="en-US" sz="1050" dirty="0" err="1"/>
                <a:t>bị</a:t>
              </a:r>
              <a:r>
                <a:rPr lang="en-US" sz="1050" dirty="0"/>
                <a:t> demo </a:t>
              </a:r>
              <a:r>
                <a:rPr lang="en-US" sz="1050" dirty="0" err="1"/>
                <a:t>minh</a:t>
              </a:r>
              <a:r>
                <a:rPr lang="en-US" sz="1050" dirty="0"/>
                <a:t> </a:t>
              </a:r>
              <a:r>
                <a:rPr lang="en-US" sz="1050" dirty="0" err="1"/>
                <a:t>họa</a:t>
              </a:r>
              <a:r>
                <a:rPr lang="en-US" sz="1050" dirty="0"/>
                <a:t> </a:t>
              </a:r>
              <a:r>
                <a:rPr lang="en-US" sz="1050" dirty="0" err="1"/>
                <a:t>trực</a:t>
              </a:r>
              <a:r>
                <a:rPr lang="en-US" sz="1050" dirty="0"/>
                <a:t> </a:t>
              </a:r>
              <a:r>
                <a:rPr lang="en-US" sz="1050" dirty="0" err="1"/>
                <a:t>quan</a:t>
              </a:r>
              <a:r>
                <a:rPr lang="en-US" sz="1050" dirty="0"/>
                <a:t> </a:t>
              </a:r>
              <a:r>
                <a:rPr lang="en-US" sz="1050" dirty="0" err="1"/>
                <a:t>khi</a:t>
              </a:r>
              <a:r>
                <a:rPr lang="en-US" sz="1050" dirty="0"/>
                <a:t> </a:t>
              </a:r>
              <a:r>
                <a:rPr lang="en-US" sz="1050" dirty="0" err="1"/>
                <a:t>thuyết</a:t>
              </a:r>
              <a:r>
                <a:rPr lang="en-US" sz="1050" dirty="0"/>
                <a:t> </a:t>
              </a:r>
              <a:r>
                <a:rPr lang="en-US" sz="1050" dirty="0" err="1"/>
                <a:t>trình</a:t>
              </a:r>
              <a:r>
                <a:rPr lang="en-US" sz="1050" dirty="0"/>
                <a:t> </a:t>
              </a:r>
              <a:r>
                <a:rPr lang="en-US" sz="1050" dirty="0" err="1"/>
                <a:t>hoặc</a:t>
              </a:r>
              <a:r>
                <a:rPr lang="en-US" sz="1050" dirty="0"/>
                <a:t> </a:t>
              </a:r>
              <a:r>
                <a:rPr lang="en-US" sz="1050" dirty="0" err="1"/>
                <a:t>bàn</a:t>
              </a:r>
              <a:r>
                <a:rPr lang="en-US" sz="1050" dirty="0"/>
                <a:t> </a:t>
              </a:r>
              <a:r>
                <a:rPr lang="en-US" sz="1050" dirty="0" err="1"/>
                <a:t>giao</a:t>
              </a:r>
              <a:endParaRPr lang="en-US" sz="1050" dirty="0"/>
            </a:p>
          </p:txBody>
        </p:sp>
      </p:grpSp>
      <p:grpSp>
        <p:nvGrpSpPr>
          <p:cNvPr id="46" name="说明文字"/>
          <p:cNvGrpSpPr/>
          <p:nvPr/>
        </p:nvGrpSpPr>
        <p:grpSpPr>
          <a:xfrm>
            <a:off x="1055966" y="992673"/>
            <a:ext cx="2118002" cy="898982"/>
            <a:chOff x="624104" y="1371564"/>
            <a:chExt cx="2195629" cy="931930"/>
          </a:xfrm>
        </p:grpSpPr>
        <p:sp>
          <p:nvSpPr>
            <p:cNvPr id="47" name="TextBox 35"/>
            <p:cNvSpPr txBox="1"/>
            <p:nvPr/>
          </p:nvSpPr>
          <p:spPr>
            <a:xfrm>
              <a:off x="699205" y="1371564"/>
              <a:ext cx="2114787" cy="2843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r"/>
              <a:r>
                <a:rPr lang="en-US" sz="1200" b="1" dirty="0" err="1"/>
                <a:t>Kiến</a:t>
              </a:r>
              <a:r>
                <a:rPr lang="en-US" sz="1200" b="1" dirty="0"/>
                <a:t> </a:t>
              </a:r>
              <a:r>
                <a:rPr lang="en-US" sz="1200" b="1" dirty="0" err="1"/>
                <a:t>thức</a:t>
              </a:r>
              <a:r>
                <a:rPr lang="en-US" sz="1200" b="1" dirty="0"/>
                <a:t> </a:t>
              </a:r>
              <a:r>
                <a:rPr lang="en-US" sz="1200" b="1" dirty="0" err="1"/>
                <a:t>kỹ</a:t>
              </a:r>
              <a:r>
                <a:rPr lang="en-US" sz="1200" b="1" dirty="0"/>
                <a:t> </a:t>
              </a:r>
              <a:r>
                <a:rPr lang="en-US" sz="1200" b="1" dirty="0" err="1"/>
                <a:t>thuật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48" name="TextBox 36"/>
            <p:cNvSpPr txBox="1"/>
            <p:nvPr/>
          </p:nvSpPr>
          <p:spPr>
            <a:xfrm>
              <a:off x="624104" y="1619040"/>
              <a:ext cx="2195629" cy="6844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vi-VN" altLang="vi-V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Triển khai Server &amp; API bằng Express.jsViết HTTP Client bằngmodulenative Node.jsNắm cơ chế Socket.IO cho chat real-timeỨng dụng monitoring để theo dõi hiệu suất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ontserrat" panose="00000500000000000000" charset="0"/>
              </a:endParaRPr>
            </a:p>
          </p:txBody>
        </p:sp>
      </p:grpSp>
      <p:grpSp>
        <p:nvGrpSpPr>
          <p:cNvPr id="49" name="说明文字"/>
          <p:cNvGrpSpPr/>
          <p:nvPr/>
        </p:nvGrpSpPr>
        <p:grpSpPr>
          <a:xfrm>
            <a:off x="1128412" y="3533664"/>
            <a:ext cx="2118002" cy="898982"/>
            <a:chOff x="624104" y="1371564"/>
            <a:chExt cx="2195629" cy="931931"/>
          </a:xfrm>
        </p:grpSpPr>
        <p:sp>
          <p:nvSpPr>
            <p:cNvPr id="50" name="TextBox 35"/>
            <p:cNvSpPr txBox="1"/>
            <p:nvPr/>
          </p:nvSpPr>
          <p:spPr>
            <a:xfrm>
              <a:off x="624104" y="1371564"/>
              <a:ext cx="2189890" cy="2843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r"/>
              <a:r>
                <a:rPr lang="vi-VN" sz="1200" b="1" dirty="0"/>
                <a:t>Tối ưu &amp; hiệu suất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51" name="TextBox 36"/>
            <p:cNvSpPr txBox="1"/>
            <p:nvPr/>
          </p:nvSpPr>
          <p:spPr>
            <a:xfrm>
              <a:off x="624104" y="1619040"/>
              <a:ext cx="2195629" cy="6844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vi-VN" altLang="vi-V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Đo thời gian phản hồi API, tải file tĩnh, độ trễ WebSocketÁp dụng cache và xử lý lỗi hợp lý để tăng tốc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/>
        </p:nvSpPr>
        <p:spPr>
          <a:xfrm>
            <a:off x="0" y="0"/>
            <a:ext cx="9154756" cy="515914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9144000 w 9144000"/>
              <a:gd name="connsiteY2-6" fmla="*/ 5143500 h 5143500"/>
              <a:gd name="connsiteX3-7" fmla="*/ 10758 w 9144000"/>
              <a:gd name="connsiteY3-8" fmla="*/ 3346973 h 5143500"/>
              <a:gd name="connsiteX4-9" fmla="*/ 0 w 9144000"/>
              <a:gd name="connsiteY4-10" fmla="*/ 0 h 5143500"/>
              <a:gd name="connsiteX0-11" fmla="*/ 21515 w 9165515"/>
              <a:gd name="connsiteY0-12" fmla="*/ 0 h 5143500"/>
              <a:gd name="connsiteX1-13" fmla="*/ 9165515 w 9165515"/>
              <a:gd name="connsiteY1-14" fmla="*/ 0 h 5143500"/>
              <a:gd name="connsiteX2-15" fmla="*/ 9165515 w 9165515"/>
              <a:gd name="connsiteY2-16" fmla="*/ 5143500 h 5143500"/>
              <a:gd name="connsiteX3-17" fmla="*/ 0 w 9165515"/>
              <a:gd name="connsiteY3-18" fmla="*/ 3346973 h 5143500"/>
              <a:gd name="connsiteX4-19" fmla="*/ 21515 w 9165515"/>
              <a:gd name="connsiteY4-20" fmla="*/ 0 h 5143500"/>
              <a:gd name="connsiteX0-21" fmla="*/ 10757 w 9154757"/>
              <a:gd name="connsiteY0-22" fmla="*/ 0 h 5143500"/>
              <a:gd name="connsiteX1-23" fmla="*/ 9154757 w 9154757"/>
              <a:gd name="connsiteY1-24" fmla="*/ 0 h 5143500"/>
              <a:gd name="connsiteX2-25" fmla="*/ 9154757 w 9154757"/>
              <a:gd name="connsiteY2-26" fmla="*/ 5143500 h 5143500"/>
              <a:gd name="connsiteX3-27" fmla="*/ 0 w 9154757"/>
              <a:gd name="connsiteY3-28" fmla="*/ 3346973 h 5143500"/>
              <a:gd name="connsiteX4-29" fmla="*/ 10757 w 9154757"/>
              <a:gd name="connsiteY4-30" fmla="*/ 0 h 5143500"/>
              <a:gd name="connsiteX0-31" fmla="*/ 477 w 9144477"/>
              <a:gd name="connsiteY0-32" fmla="*/ 0 h 5143500"/>
              <a:gd name="connsiteX1-33" fmla="*/ 9144477 w 9144477"/>
              <a:gd name="connsiteY1-34" fmla="*/ 0 h 5143500"/>
              <a:gd name="connsiteX2-35" fmla="*/ 9144477 w 9144477"/>
              <a:gd name="connsiteY2-36" fmla="*/ 5143500 h 5143500"/>
              <a:gd name="connsiteX3-37" fmla="*/ 11235 w 9144477"/>
              <a:gd name="connsiteY3-38" fmla="*/ 3949401 h 5143500"/>
              <a:gd name="connsiteX4-39" fmla="*/ 477 w 9144477"/>
              <a:gd name="connsiteY4-40" fmla="*/ 0 h 5143500"/>
              <a:gd name="connsiteX0-41" fmla="*/ 477 w 9144477"/>
              <a:gd name="connsiteY0-42" fmla="*/ 0 h 5143500"/>
              <a:gd name="connsiteX1-43" fmla="*/ 9144477 w 9144477"/>
              <a:gd name="connsiteY1-44" fmla="*/ 0 h 5143500"/>
              <a:gd name="connsiteX2-45" fmla="*/ 9144477 w 9144477"/>
              <a:gd name="connsiteY2-46" fmla="*/ 5143500 h 5143500"/>
              <a:gd name="connsiteX3-47" fmla="*/ 11235 w 9144477"/>
              <a:gd name="connsiteY3-48" fmla="*/ 3938644 h 5143500"/>
              <a:gd name="connsiteX4-49" fmla="*/ 477 w 9144477"/>
              <a:gd name="connsiteY4-50" fmla="*/ 0 h 5143500"/>
              <a:gd name="connsiteX0-51" fmla="*/ 1035 w 9145035"/>
              <a:gd name="connsiteY0-52" fmla="*/ 0 h 5143500"/>
              <a:gd name="connsiteX1-53" fmla="*/ 9145035 w 9145035"/>
              <a:gd name="connsiteY1-54" fmla="*/ 0 h 5143500"/>
              <a:gd name="connsiteX2-55" fmla="*/ 9145035 w 9145035"/>
              <a:gd name="connsiteY2-56" fmla="*/ 5143500 h 5143500"/>
              <a:gd name="connsiteX3-57" fmla="*/ 1036 w 9145035"/>
              <a:gd name="connsiteY3-58" fmla="*/ 3938644 h 5143500"/>
              <a:gd name="connsiteX4-59" fmla="*/ 1035 w 9145035"/>
              <a:gd name="connsiteY4-60" fmla="*/ 0 h 5143500"/>
              <a:gd name="connsiteX0-61" fmla="*/ 10756 w 9154756"/>
              <a:gd name="connsiteY0-62" fmla="*/ 0 h 5143500"/>
              <a:gd name="connsiteX1-63" fmla="*/ 9154756 w 9154756"/>
              <a:gd name="connsiteY1-64" fmla="*/ 0 h 5143500"/>
              <a:gd name="connsiteX2-65" fmla="*/ 9154756 w 9154756"/>
              <a:gd name="connsiteY2-66" fmla="*/ 5143500 h 5143500"/>
              <a:gd name="connsiteX3-67" fmla="*/ 0 w 9154756"/>
              <a:gd name="connsiteY3-68" fmla="*/ 4325919 h 5143500"/>
              <a:gd name="connsiteX4-69" fmla="*/ 10756 w 9154756"/>
              <a:gd name="connsiteY4-7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4756" h="5143500">
                <a:moveTo>
                  <a:pt x="10756" y="0"/>
                </a:moveTo>
                <a:lnTo>
                  <a:pt x="9154756" y="0"/>
                </a:lnTo>
                <a:lnTo>
                  <a:pt x="9154756" y="5143500"/>
                </a:lnTo>
                <a:lnTo>
                  <a:pt x="0" y="4325919"/>
                </a:lnTo>
                <a:cubicBezTo>
                  <a:pt x="3586" y="3210261"/>
                  <a:pt x="7170" y="1115658"/>
                  <a:pt x="107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4409998"/>
            <a:ext cx="8153400" cy="73350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06308" y="156126"/>
            <a:ext cx="4569846" cy="456984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0631" y="1200150"/>
            <a:ext cx="299742" cy="2997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91697" y="531382"/>
            <a:ext cx="361568" cy="36156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75326" y="2159386"/>
            <a:ext cx="361568" cy="36156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97209" y="1885950"/>
            <a:ext cx="361568" cy="3615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28351" y="3402316"/>
            <a:ext cx="1107634" cy="110763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9962" y="2587394"/>
            <a:ext cx="760821" cy="76082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886200" y="15644"/>
            <a:ext cx="1568824" cy="2050837"/>
            <a:chOff x="640976" y="1435313"/>
            <a:chExt cx="1568824" cy="2050837"/>
          </a:xfrm>
        </p:grpSpPr>
        <p:sp>
          <p:nvSpPr>
            <p:cNvPr id="25" name="椭圆 24"/>
            <p:cNvSpPr/>
            <p:nvPr/>
          </p:nvSpPr>
          <p:spPr>
            <a:xfrm>
              <a:off x="640976" y="1917326"/>
              <a:ext cx="1568824" cy="15688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  <p:cxnSp>
          <p:nvCxnSpPr>
            <p:cNvPr id="27" name="直接连接符 26"/>
            <p:cNvCxnSpPr>
              <a:stCxn id="25" idx="2"/>
            </p:cNvCxnSpPr>
            <p:nvPr/>
          </p:nvCxnSpPr>
          <p:spPr>
            <a:xfrm flipH="1" flipV="1">
              <a:off x="640976" y="1435313"/>
              <a:ext cx="0" cy="12664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 flipV="1">
              <a:off x="2209800" y="1435313"/>
              <a:ext cx="0" cy="12473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53795" y="2393070"/>
            <a:ext cx="2636410" cy="83119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4800" dirty="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CẢM ƠN!</a:t>
            </a:r>
            <a:endParaRPr lang="en-US" altLang="zh-CN" sz="4800" dirty="0">
              <a:solidFill>
                <a:schemeClr val="bg1"/>
              </a:solidFill>
              <a:latin typeface="+mn-ea"/>
              <a:cs typeface="Montserrat" panose="00000500000000000000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51437" y="957154"/>
            <a:ext cx="1029801" cy="649830"/>
            <a:chOff x="4155796" y="1023432"/>
            <a:chExt cx="1029801" cy="649830"/>
          </a:xfrm>
        </p:grpSpPr>
        <p:sp>
          <p:nvSpPr>
            <p:cNvPr id="15" name="文本框 14"/>
            <p:cNvSpPr txBox="1"/>
            <p:nvPr/>
          </p:nvSpPr>
          <p:spPr>
            <a:xfrm>
              <a:off x="4163606" y="1350021"/>
              <a:ext cx="1021991" cy="32324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vi-VN" altLang="vi-VN" sz="1500" dirty="0">
                  <a:solidFill>
                    <a:schemeClr val="accent1"/>
                  </a:solidFill>
                  <a:latin typeface="Noto Sans"/>
                  <a:ea typeface="Noto Sans"/>
                  <a:cs typeface="Montserrat" panose="00000500000000000000" charset="0"/>
                </a:rPr>
                <a:t>BÁO CÁO</a:t>
              </a:r>
              <a:endParaRPr lang="zh-CN" altLang="en-US" sz="1600" dirty="0">
                <a:solidFill>
                  <a:schemeClr val="accent1"/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55796" y="1023432"/>
              <a:ext cx="976776" cy="47716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en-US" altLang="zh-CN" sz="2500" b="1" dirty="0" err="1">
                  <a:solidFill>
                    <a:schemeClr val="accent1"/>
                  </a:solidFill>
                  <a:latin typeface="Noto Sans"/>
                  <a:ea typeface="Noto Sans"/>
                  <a:cs typeface="Montserrat" panose="00000500000000000000" charset="0"/>
                </a:rPr>
                <a:t>Nhóm</a:t>
              </a:r>
              <a:r>
                <a:rPr lang="en-US" altLang="zh-CN" sz="2500" b="1" dirty="0">
                  <a:solidFill>
                    <a:schemeClr val="accent1"/>
                  </a:solidFill>
                  <a:latin typeface="Noto Sans"/>
                  <a:ea typeface="Noto Sans"/>
                  <a:cs typeface="Montserrat" panose="00000500000000000000" charset="0"/>
                </a:rPr>
                <a:t> 19</a:t>
              </a:r>
              <a:endParaRPr lang="zh-CN" altLang="en-US" sz="2500" b="1" dirty="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/>
        </p:nvSpPr>
        <p:spPr>
          <a:xfrm>
            <a:off x="0" y="0"/>
            <a:ext cx="9154756" cy="515914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9144000 w 9144000"/>
              <a:gd name="connsiteY2-6" fmla="*/ 5143500 h 5143500"/>
              <a:gd name="connsiteX3-7" fmla="*/ 10758 w 9144000"/>
              <a:gd name="connsiteY3-8" fmla="*/ 3346973 h 5143500"/>
              <a:gd name="connsiteX4-9" fmla="*/ 0 w 9144000"/>
              <a:gd name="connsiteY4-10" fmla="*/ 0 h 5143500"/>
              <a:gd name="connsiteX0-11" fmla="*/ 21515 w 9165515"/>
              <a:gd name="connsiteY0-12" fmla="*/ 0 h 5143500"/>
              <a:gd name="connsiteX1-13" fmla="*/ 9165515 w 9165515"/>
              <a:gd name="connsiteY1-14" fmla="*/ 0 h 5143500"/>
              <a:gd name="connsiteX2-15" fmla="*/ 9165515 w 9165515"/>
              <a:gd name="connsiteY2-16" fmla="*/ 5143500 h 5143500"/>
              <a:gd name="connsiteX3-17" fmla="*/ 0 w 9165515"/>
              <a:gd name="connsiteY3-18" fmla="*/ 3346973 h 5143500"/>
              <a:gd name="connsiteX4-19" fmla="*/ 21515 w 9165515"/>
              <a:gd name="connsiteY4-20" fmla="*/ 0 h 5143500"/>
              <a:gd name="connsiteX0-21" fmla="*/ 10757 w 9154757"/>
              <a:gd name="connsiteY0-22" fmla="*/ 0 h 5143500"/>
              <a:gd name="connsiteX1-23" fmla="*/ 9154757 w 9154757"/>
              <a:gd name="connsiteY1-24" fmla="*/ 0 h 5143500"/>
              <a:gd name="connsiteX2-25" fmla="*/ 9154757 w 9154757"/>
              <a:gd name="connsiteY2-26" fmla="*/ 5143500 h 5143500"/>
              <a:gd name="connsiteX3-27" fmla="*/ 0 w 9154757"/>
              <a:gd name="connsiteY3-28" fmla="*/ 3346973 h 5143500"/>
              <a:gd name="connsiteX4-29" fmla="*/ 10757 w 9154757"/>
              <a:gd name="connsiteY4-30" fmla="*/ 0 h 5143500"/>
              <a:gd name="connsiteX0-31" fmla="*/ 477 w 9144477"/>
              <a:gd name="connsiteY0-32" fmla="*/ 0 h 5143500"/>
              <a:gd name="connsiteX1-33" fmla="*/ 9144477 w 9144477"/>
              <a:gd name="connsiteY1-34" fmla="*/ 0 h 5143500"/>
              <a:gd name="connsiteX2-35" fmla="*/ 9144477 w 9144477"/>
              <a:gd name="connsiteY2-36" fmla="*/ 5143500 h 5143500"/>
              <a:gd name="connsiteX3-37" fmla="*/ 11235 w 9144477"/>
              <a:gd name="connsiteY3-38" fmla="*/ 3949401 h 5143500"/>
              <a:gd name="connsiteX4-39" fmla="*/ 477 w 9144477"/>
              <a:gd name="connsiteY4-40" fmla="*/ 0 h 5143500"/>
              <a:gd name="connsiteX0-41" fmla="*/ 477 w 9144477"/>
              <a:gd name="connsiteY0-42" fmla="*/ 0 h 5143500"/>
              <a:gd name="connsiteX1-43" fmla="*/ 9144477 w 9144477"/>
              <a:gd name="connsiteY1-44" fmla="*/ 0 h 5143500"/>
              <a:gd name="connsiteX2-45" fmla="*/ 9144477 w 9144477"/>
              <a:gd name="connsiteY2-46" fmla="*/ 5143500 h 5143500"/>
              <a:gd name="connsiteX3-47" fmla="*/ 11235 w 9144477"/>
              <a:gd name="connsiteY3-48" fmla="*/ 3938644 h 5143500"/>
              <a:gd name="connsiteX4-49" fmla="*/ 477 w 9144477"/>
              <a:gd name="connsiteY4-50" fmla="*/ 0 h 5143500"/>
              <a:gd name="connsiteX0-51" fmla="*/ 1035 w 9145035"/>
              <a:gd name="connsiteY0-52" fmla="*/ 0 h 5143500"/>
              <a:gd name="connsiteX1-53" fmla="*/ 9145035 w 9145035"/>
              <a:gd name="connsiteY1-54" fmla="*/ 0 h 5143500"/>
              <a:gd name="connsiteX2-55" fmla="*/ 9145035 w 9145035"/>
              <a:gd name="connsiteY2-56" fmla="*/ 5143500 h 5143500"/>
              <a:gd name="connsiteX3-57" fmla="*/ 1036 w 9145035"/>
              <a:gd name="connsiteY3-58" fmla="*/ 3938644 h 5143500"/>
              <a:gd name="connsiteX4-59" fmla="*/ 1035 w 9145035"/>
              <a:gd name="connsiteY4-60" fmla="*/ 0 h 5143500"/>
              <a:gd name="connsiteX0-61" fmla="*/ 10756 w 9154756"/>
              <a:gd name="connsiteY0-62" fmla="*/ 0 h 5143500"/>
              <a:gd name="connsiteX1-63" fmla="*/ 9154756 w 9154756"/>
              <a:gd name="connsiteY1-64" fmla="*/ 0 h 5143500"/>
              <a:gd name="connsiteX2-65" fmla="*/ 9154756 w 9154756"/>
              <a:gd name="connsiteY2-66" fmla="*/ 5143500 h 5143500"/>
              <a:gd name="connsiteX3-67" fmla="*/ 0 w 9154756"/>
              <a:gd name="connsiteY3-68" fmla="*/ 4325919 h 5143500"/>
              <a:gd name="connsiteX4-69" fmla="*/ 10756 w 9154756"/>
              <a:gd name="connsiteY4-7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4756" h="5143500">
                <a:moveTo>
                  <a:pt x="10756" y="0"/>
                </a:moveTo>
                <a:lnTo>
                  <a:pt x="9154756" y="0"/>
                </a:lnTo>
                <a:lnTo>
                  <a:pt x="9154756" y="5143500"/>
                </a:lnTo>
                <a:lnTo>
                  <a:pt x="0" y="4325919"/>
                </a:lnTo>
                <a:cubicBezTo>
                  <a:pt x="3586" y="3210261"/>
                  <a:pt x="7170" y="1115658"/>
                  <a:pt x="107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4409998"/>
            <a:ext cx="8153400" cy="73350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06308" y="156126"/>
            <a:ext cx="4569846" cy="45698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0631" y="1200150"/>
            <a:ext cx="299742" cy="2997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91697" y="531382"/>
            <a:ext cx="361568" cy="36156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75326" y="2159386"/>
            <a:ext cx="361568" cy="36156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97209" y="1885950"/>
            <a:ext cx="361568" cy="3615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28351" y="3402316"/>
            <a:ext cx="1107634" cy="110763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9962" y="2587394"/>
            <a:ext cx="760821" cy="76082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rot="16200000" flipV="1">
            <a:off x="1846581" y="2119837"/>
            <a:ext cx="2755265" cy="609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vi-VN" altLang="vi-VN" sz="3400" b="1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NỘI DUNG</a:t>
            </a:r>
            <a:endParaRPr lang="zh-CN" altLang="en-US" sz="3600" b="1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965201" y="1032818"/>
            <a:ext cx="2497987" cy="385445"/>
            <a:chOff x="3527609" y="1954206"/>
            <a:chExt cx="2497987" cy="385444"/>
          </a:xfrm>
        </p:grpSpPr>
        <p:sp>
          <p:nvSpPr>
            <p:cNvPr id="56" name="圆角矩形 55"/>
            <p:cNvSpPr/>
            <p:nvPr/>
          </p:nvSpPr>
          <p:spPr>
            <a:xfrm>
              <a:off x="3996239" y="1954206"/>
              <a:ext cx="1950085" cy="38544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+mn-ea"/>
                  <a:cs typeface="Montserrat" panose="00000500000000000000" charset="0"/>
                </a:rPr>
                <a:t> </a:t>
              </a:r>
              <a:endParaRPr lang="zh-CN" altLang="en-US" sz="140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036826" y="2002059"/>
              <a:ext cx="1988770" cy="304840"/>
            </a:xfrm>
            <a:prstGeom prst="rect">
              <a:avLst/>
            </a:prstGeom>
          </p:spPr>
          <p:txBody>
            <a:bodyPr wrap="square" lIns="121960" tIns="60980" rIns="121960" bIns="60980">
              <a:normAutofit/>
            </a:bodyPr>
            <a:lstStyle/>
            <a:p>
              <a:pPr>
                <a:defRPr/>
              </a:pP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Giới</a:t>
              </a:r>
              <a:r>
                <a:rPr lang="en-US" altLang="zh-CN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 </a:t>
              </a: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thiệu</a:t>
              </a:r>
              <a:endParaRPr lang="zh-CN" altLang="en-US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Medium" panose="00000606000000000000" charset="0"/>
                <a:cs typeface="Barlow Condensed Medium" panose="00000606000000000000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+mn-ea"/>
                  <a:cs typeface="Montserrat" panose="00000500000000000000" charset="0"/>
                </a:rPr>
                <a:t> </a:t>
              </a:r>
              <a:endParaRPr lang="zh-CN" altLang="en-US" sz="140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59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338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normAutofit/>
            </a:bodyPr>
            <a:lstStyle/>
            <a:p>
              <a:r>
                <a:rPr lang="vi-VN" altLang="vi-VN" sz="16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01</a:t>
              </a:r>
              <a:endParaRPr lang="zh-CN" altLang="en-US" sz="16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65201" y="1661262"/>
            <a:ext cx="2497987" cy="385444"/>
            <a:chOff x="3527609" y="1954206"/>
            <a:chExt cx="2497987" cy="385444"/>
          </a:xfrm>
        </p:grpSpPr>
        <p:sp>
          <p:nvSpPr>
            <p:cNvPr id="61" name="圆角矩形 60"/>
            <p:cNvSpPr/>
            <p:nvPr/>
          </p:nvSpPr>
          <p:spPr>
            <a:xfrm>
              <a:off x="3996239" y="1954206"/>
              <a:ext cx="1949450" cy="38544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+mn-ea"/>
                  <a:cs typeface="Montserrat" panose="00000500000000000000" charset="0"/>
                </a:rPr>
                <a:t> </a:t>
              </a:r>
              <a:endParaRPr lang="zh-CN" altLang="en-US" sz="140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036826" y="1966306"/>
              <a:ext cx="1988770" cy="304840"/>
            </a:xfrm>
            <a:prstGeom prst="rect">
              <a:avLst/>
            </a:prstGeom>
          </p:spPr>
          <p:txBody>
            <a:bodyPr wrap="square" lIns="121960" tIns="60980" rIns="121960" bIns="60980">
              <a:normAutofit/>
            </a:bodyPr>
            <a:lstStyle/>
            <a:p>
              <a:pPr>
                <a:defRPr/>
              </a:pP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Sơ</a:t>
              </a:r>
              <a:r>
                <a:rPr lang="en-US" altLang="zh-CN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 </a:t>
              </a: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đồ</a:t>
              </a:r>
              <a:r>
                <a:rPr lang="en-US" altLang="zh-CN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 </a:t>
              </a: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kiến</a:t>
              </a:r>
              <a:r>
                <a:rPr lang="en-US" altLang="zh-CN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 </a:t>
              </a: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trúc</a:t>
              </a:r>
              <a:endParaRPr lang="zh-CN" altLang="en-US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Medium" panose="00000606000000000000" charset="0"/>
                <a:cs typeface="Barlow Condensed Medium" panose="00000606000000000000" charset="0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+mn-ea"/>
                  <a:cs typeface="Montserrat" panose="00000500000000000000" charset="0"/>
                </a:rPr>
                <a:t> </a:t>
              </a:r>
              <a:endParaRPr lang="zh-CN" altLang="en-US" sz="140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64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338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normAutofit/>
            </a:bodyPr>
            <a:lstStyle/>
            <a:p>
              <a:r>
                <a:rPr lang="vi-VN" altLang="vi-VN" sz="16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02</a:t>
              </a:r>
              <a:endParaRPr lang="zh-CN" altLang="en-US" sz="16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965201" y="2289704"/>
            <a:ext cx="2497987" cy="499822"/>
            <a:chOff x="3527609" y="1954206"/>
            <a:chExt cx="2497987" cy="499822"/>
          </a:xfrm>
        </p:grpSpPr>
        <p:sp>
          <p:nvSpPr>
            <p:cNvPr id="66" name="圆角矩形 65"/>
            <p:cNvSpPr/>
            <p:nvPr/>
          </p:nvSpPr>
          <p:spPr>
            <a:xfrm>
              <a:off x="3996239" y="1954206"/>
              <a:ext cx="1972945" cy="38544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+mn-ea"/>
                  <a:cs typeface="Montserrat" panose="00000500000000000000" charset="0"/>
                </a:rPr>
                <a:t> </a:t>
              </a:r>
              <a:endParaRPr lang="zh-CN" altLang="en-US" sz="140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036826" y="1966309"/>
              <a:ext cx="1988770" cy="487720"/>
            </a:xfrm>
            <a:prstGeom prst="rect">
              <a:avLst/>
            </a:prstGeom>
          </p:spPr>
          <p:txBody>
            <a:bodyPr wrap="square" lIns="121960" tIns="60980" rIns="121960" bIns="60980">
              <a:normAutofit/>
            </a:bodyPr>
            <a:lstStyle/>
            <a:p>
              <a:pPr>
                <a:defRPr/>
              </a:pP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Đoạn</a:t>
              </a:r>
              <a:r>
                <a:rPr lang="en-US" altLang="zh-CN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 code </a:t>
              </a: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chính</a:t>
              </a:r>
              <a:endParaRPr lang="zh-CN" altLang="en-US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Medium" panose="00000606000000000000" charset="0"/>
                <a:cs typeface="Barlow Condensed Medium" panose="00000606000000000000" charset="0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+mn-ea"/>
                  <a:cs typeface="Montserrat" panose="00000500000000000000" charset="0"/>
                </a:rPr>
                <a:t> </a:t>
              </a:r>
              <a:endParaRPr lang="zh-CN" altLang="en-US" sz="140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69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338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normAutofit/>
            </a:bodyPr>
            <a:lstStyle/>
            <a:p>
              <a:r>
                <a:rPr lang="vi-VN" altLang="vi-VN" sz="16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03</a:t>
              </a:r>
              <a:endParaRPr lang="zh-CN" altLang="en-US" sz="16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965201" y="2915129"/>
            <a:ext cx="2497987" cy="487720"/>
            <a:chOff x="3527609" y="1951188"/>
            <a:chExt cx="2497987" cy="487720"/>
          </a:xfrm>
        </p:grpSpPr>
        <p:sp>
          <p:nvSpPr>
            <p:cNvPr id="71" name="圆角矩形 70"/>
            <p:cNvSpPr/>
            <p:nvPr/>
          </p:nvSpPr>
          <p:spPr>
            <a:xfrm>
              <a:off x="3996239" y="1954206"/>
              <a:ext cx="1965325" cy="38544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+mn-ea"/>
                  <a:cs typeface="Montserrat" panose="00000500000000000000" charset="0"/>
                </a:rPr>
                <a:t> </a:t>
              </a:r>
              <a:endParaRPr lang="zh-CN" altLang="en-US" sz="140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036826" y="1951188"/>
              <a:ext cx="1988770" cy="487720"/>
            </a:xfrm>
            <a:prstGeom prst="rect">
              <a:avLst/>
            </a:prstGeom>
          </p:spPr>
          <p:txBody>
            <a:bodyPr wrap="square" lIns="121960" tIns="60980" rIns="121960" bIns="60980">
              <a:normAutofit/>
            </a:bodyPr>
            <a:lstStyle/>
            <a:p>
              <a:pPr>
                <a:defRPr/>
              </a:pPr>
              <a:r>
                <a:rPr lang="en-US" altLang="vi-V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Sreenshots</a:t>
              </a:r>
              <a:r>
                <a:rPr lang="en-US" altLang="vi-VN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 demo</a:t>
              </a:r>
              <a:endParaRPr lang="zh-CN" altLang="en-US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Medium" panose="00000606000000000000" charset="0"/>
                <a:cs typeface="Barlow Condensed Medium" panose="00000606000000000000" charset="0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+mn-ea"/>
                  <a:cs typeface="Montserrat" panose="00000500000000000000" charset="0"/>
                </a:rPr>
                <a:t> </a:t>
              </a:r>
              <a:endParaRPr lang="zh-CN" altLang="en-US" sz="140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74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338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normAutofit/>
            </a:bodyPr>
            <a:lstStyle/>
            <a:p>
              <a:r>
                <a:rPr lang="vi-VN" altLang="vi-VN" sz="16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04</a:t>
              </a:r>
              <a:endParaRPr lang="zh-CN" altLang="en-US" sz="16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965201" y="3546588"/>
            <a:ext cx="2497987" cy="385445"/>
            <a:chOff x="3527609" y="1954206"/>
            <a:chExt cx="2497987" cy="385444"/>
          </a:xfrm>
        </p:grpSpPr>
        <p:sp>
          <p:nvSpPr>
            <p:cNvPr id="76" name="圆角矩形 75"/>
            <p:cNvSpPr/>
            <p:nvPr/>
          </p:nvSpPr>
          <p:spPr>
            <a:xfrm>
              <a:off x="3996239" y="1954206"/>
              <a:ext cx="1972945" cy="38544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+mn-ea"/>
                  <a:cs typeface="Montserrat" panose="00000500000000000000" charset="0"/>
                </a:rPr>
                <a:t> </a:t>
              </a:r>
              <a:endParaRPr lang="zh-CN" altLang="en-US" sz="140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036826" y="1966308"/>
              <a:ext cx="1988770" cy="304840"/>
            </a:xfrm>
            <a:prstGeom prst="rect">
              <a:avLst/>
            </a:prstGeom>
          </p:spPr>
          <p:txBody>
            <a:bodyPr wrap="square" lIns="121960" tIns="60980" rIns="121960" bIns="60980">
              <a:normAutofit/>
            </a:bodyPr>
            <a:lstStyle/>
            <a:p>
              <a:pPr>
                <a:defRPr/>
              </a:pP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Phân</a:t>
              </a:r>
              <a:r>
                <a:rPr lang="en-US" altLang="zh-CN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 </a:t>
              </a: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tích</a:t>
              </a:r>
              <a:r>
                <a:rPr lang="en-US" altLang="zh-CN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 </a:t>
              </a: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hiệu</a:t>
              </a:r>
              <a:r>
                <a:rPr lang="en-US" altLang="zh-CN" sz="12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 </a:t>
              </a:r>
              <a:r>
                <a:rPr lang="en-US" altLang="zh-CN" sz="1200" kern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suất</a:t>
              </a:r>
              <a:endParaRPr lang="zh-CN" altLang="en-US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Medium" panose="00000606000000000000" charset="0"/>
                <a:cs typeface="Barlow Condensed Medium" panose="00000606000000000000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accent1"/>
                  </a:solidFill>
                  <a:latin typeface="+mn-ea"/>
                  <a:cs typeface="Montserrat" panose="00000500000000000000" charset="0"/>
                </a:rPr>
                <a:t> </a:t>
              </a:r>
              <a:endParaRPr lang="zh-CN" altLang="en-US" sz="1400">
                <a:solidFill>
                  <a:schemeClr val="accent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79" name="文本框 7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338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normAutofit/>
            </a:bodyPr>
            <a:lstStyle/>
            <a:p>
              <a:r>
                <a:rPr lang="vi-VN" altLang="vi-VN" sz="16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05</a:t>
              </a:r>
              <a:endParaRPr lang="zh-CN" altLang="en-US" sz="16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>
            <a:extLst>
              <a:ext uri="{FF2B5EF4-FFF2-40B4-BE49-F238E27FC236}">
                <a16:creationId xmlns:a16="http://schemas.microsoft.com/office/drawing/2014/main" id="{D43AE503-74EB-4FCE-A8F1-94A86858BEC1}"/>
              </a:ext>
            </a:extLst>
          </p:cNvPr>
          <p:cNvSpPr/>
          <p:nvPr/>
        </p:nvSpPr>
        <p:spPr>
          <a:xfrm>
            <a:off x="771532" y="730243"/>
            <a:ext cx="7640664" cy="217979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3" name="矩形 93">
            <a:extLst>
              <a:ext uri="{FF2B5EF4-FFF2-40B4-BE49-F238E27FC236}">
                <a16:creationId xmlns:a16="http://schemas.microsoft.com/office/drawing/2014/main" id="{296BAA37-94CE-4124-B5D5-1B0BC950583C}"/>
              </a:ext>
            </a:extLst>
          </p:cNvPr>
          <p:cNvSpPr/>
          <p:nvPr/>
        </p:nvSpPr>
        <p:spPr>
          <a:xfrm>
            <a:off x="700083" y="645751"/>
            <a:ext cx="303751" cy="30375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4" name="矩形 93">
            <a:extLst>
              <a:ext uri="{FF2B5EF4-FFF2-40B4-BE49-F238E27FC236}">
                <a16:creationId xmlns:a16="http://schemas.microsoft.com/office/drawing/2014/main" id="{4336EB7D-BD66-43DA-B2E3-F23A27FA7C71}"/>
              </a:ext>
            </a:extLst>
          </p:cNvPr>
          <p:cNvSpPr/>
          <p:nvPr/>
        </p:nvSpPr>
        <p:spPr>
          <a:xfrm rot="10800000">
            <a:off x="8216177" y="2703841"/>
            <a:ext cx="303751" cy="30375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A64F58-4EEA-4D7F-87B6-CCAD5CF6EA8A}"/>
              </a:ext>
            </a:extLst>
          </p:cNvPr>
          <p:cNvSpPr txBox="1"/>
          <p:nvPr/>
        </p:nvSpPr>
        <p:spPr>
          <a:xfrm>
            <a:off x="712324" y="208079"/>
            <a:ext cx="564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Giới</a:t>
            </a:r>
            <a:r>
              <a:rPr lang="en-US" b="1" i="1" dirty="0"/>
              <a:t> </a:t>
            </a:r>
            <a:r>
              <a:rPr lang="en-US" b="1" i="1" dirty="0" err="1"/>
              <a:t>thiệu</a:t>
            </a:r>
            <a:r>
              <a:rPr lang="en-US" b="1" i="1" dirty="0"/>
              <a:t> </a:t>
            </a:r>
            <a:r>
              <a:rPr lang="en-US" b="1" i="1" dirty="0" err="1"/>
              <a:t>thành</a:t>
            </a:r>
            <a:r>
              <a:rPr lang="en-US" b="1" i="1" dirty="0"/>
              <a:t> </a:t>
            </a:r>
            <a:r>
              <a:rPr lang="en-US" b="1" i="1" dirty="0" err="1"/>
              <a:t>viên</a:t>
            </a:r>
            <a:r>
              <a:rPr lang="en-US" b="1" i="1" dirty="0"/>
              <a:t> </a:t>
            </a:r>
            <a:r>
              <a:rPr lang="en-US" b="1" i="1" dirty="0" err="1"/>
              <a:t>và</a:t>
            </a:r>
            <a:r>
              <a:rPr lang="en-US" b="1" i="1" dirty="0"/>
              <a:t> </a:t>
            </a:r>
            <a:r>
              <a:rPr lang="en-US" b="1" i="1" dirty="0" err="1"/>
              <a:t>phân</a:t>
            </a:r>
            <a:r>
              <a:rPr lang="en-US" b="1" i="1" dirty="0"/>
              <a:t> chia </a:t>
            </a:r>
            <a:r>
              <a:rPr lang="en-US" b="1" i="1" dirty="0" err="1"/>
              <a:t>công</a:t>
            </a:r>
            <a:r>
              <a:rPr lang="en-US" b="1" i="1" dirty="0"/>
              <a:t> </a:t>
            </a:r>
            <a:r>
              <a:rPr lang="en-US" b="1" i="1" dirty="0" err="1"/>
              <a:t>việc</a:t>
            </a:r>
            <a:endParaRPr lang="en-US" b="1" i="1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AB12509-2B49-4718-8B24-15461D06D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91827"/>
              </p:ext>
            </p:extLst>
          </p:nvPr>
        </p:nvGraphicFramePr>
        <p:xfrm>
          <a:off x="762000" y="730242"/>
          <a:ext cx="7650195" cy="217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6674669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4876891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07398244"/>
                    </a:ext>
                  </a:extLst>
                </a:gridCol>
                <a:gridCol w="2392395">
                  <a:extLst>
                    <a:ext uri="{9D8B030D-6E8A-4147-A177-3AD203B41FA5}">
                      <a16:colId xmlns:a16="http://schemas.microsoft.com/office/drawing/2014/main" val="2748159507"/>
                    </a:ext>
                  </a:extLst>
                </a:gridCol>
              </a:tblGrid>
              <a:tr h="5449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32029"/>
                  </a:ext>
                </a:extLst>
              </a:tr>
              <a:tr h="544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2212430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9169"/>
                  </a:ext>
                </a:extLst>
              </a:tr>
              <a:tr h="544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2212471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Thủy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09105"/>
                  </a:ext>
                </a:extLst>
              </a:tr>
              <a:tr h="544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2212473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Hồ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Toàn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3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8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/>
        </p:nvSpPr>
        <p:spPr>
          <a:xfrm>
            <a:off x="0" y="0"/>
            <a:ext cx="9154756" cy="515914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9144000 w 9144000"/>
              <a:gd name="connsiteY2-6" fmla="*/ 5143500 h 5143500"/>
              <a:gd name="connsiteX3-7" fmla="*/ 10758 w 9144000"/>
              <a:gd name="connsiteY3-8" fmla="*/ 3346973 h 5143500"/>
              <a:gd name="connsiteX4-9" fmla="*/ 0 w 9144000"/>
              <a:gd name="connsiteY4-10" fmla="*/ 0 h 5143500"/>
              <a:gd name="connsiteX0-11" fmla="*/ 21515 w 9165515"/>
              <a:gd name="connsiteY0-12" fmla="*/ 0 h 5143500"/>
              <a:gd name="connsiteX1-13" fmla="*/ 9165515 w 9165515"/>
              <a:gd name="connsiteY1-14" fmla="*/ 0 h 5143500"/>
              <a:gd name="connsiteX2-15" fmla="*/ 9165515 w 9165515"/>
              <a:gd name="connsiteY2-16" fmla="*/ 5143500 h 5143500"/>
              <a:gd name="connsiteX3-17" fmla="*/ 0 w 9165515"/>
              <a:gd name="connsiteY3-18" fmla="*/ 3346973 h 5143500"/>
              <a:gd name="connsiteX4-19" fmla="*/ 21515 w 9165515"/>
              <a:gd name="connsiteY4-20" fmla="*/ 0 h 5143500"/>
              <a:gd name="connsiteX0-21" fmla="*/ 10757 w 9154757"/>
              <a:gd name="connsiteY0-22" fmla="*/ 0 h 5143500"/>
              <a:gd name="connsiteX1-23" fmla="*/ 9154757 w 9154757"/>
              <a:gd name="connsiteY1-24" fmla="*/ 0 h 5143500"/>
              <a:gd name="connsiteX2-25" fmla="*/ 9154757 w 9154757"/>
              <a:gd name="connsiteY2-26" fmla="*/ 5143500 h 5143500"/>
              <a:gd name="connsiteX3-27" fmla="*/ 0 w 9154757"/>
              <a:gd name="connsiteY3-28" fmla="*/ 3346973 h 5143500"/>
              <a:gd name="connsiteX4-29" fmla="*/ 10757 w 9154757"/>
              <a:gd name="connsiteY4-30" fmla="*/ 0 h 5143500"/>
              <a:gd name="connsiteX0-31" fmla="*/ 477 w 9144477"/>
              <a:gd name="connsiteY0-32" fmla="*/ 0 h 5143500"/>
              <a:gd name="connsiteX1-33" fmla="*/ 9144477 w 9144477"/>
              <a:gd name="connsiteY1-34" fmla="*/ 0 h 5143500"/>
              <a:gd name="connsiteX2-35" fmla="*/ 9144477 w 9144477"/>
              <a:gd name="connsiteY2-36" fmla="*/ 5143500 h 5143500"/>
              <a:gd name="connsiteX3-37" fmla="*/ 11235 w 9144477"/>
              <a:gd name="connsiteY3-38" fmla="*/ 3949401 h 5143500"/>
              <a:gd name="connsiteX4-39" fmla="*/ 477 w 9144477"/>
              <a:gd name="connsiteY4-40" fmla="*/ 0 h 5143500"/>
              <a:gd name="connsiteX0-41" fmla="*/ 477 w 9144477"/>
              <a:gd name="connsiteY0-42" fmla="*/ 0 h 5143500"/>
              <a:gd name="connsiteX1-43" fmla="*/ 9144477 w 9144477"/>
              <a:gd name="connsiteY1-44" fmla="*/ 0 h 5143500"/>
              <a:gd name="connsiteX2-45" fmla="*/ 9144477 w 9144477"/>
              <a:gd name="connsiteY2-46" fmla="*/ 5143500 h 5143500"/>
              <a:gd name="connsiteX3-47" fmla="*/ 11235 w 9144477"/>
              <a:gd name="connsiteY3-48" fmla="*/ 3938644 h 5143500"/>
              <a:gd name="connsiteX4-49" fmla="*/ 477 w 9144477"/>
              <a:gd name="connsiteY4-50" fmla="*/ 0 h 5143500"/>
              <a:gd name="connsiteX0-51" fmla="*/ 1035 w 9145035"/>
              <a:gd name="connsiteY0-52" fmla="*/ 0 h 5143500"/>
              <a:gd name="connsiteX1-53" fmla="*/ 9145035 w 9145035"/>
              <a:gd name="connsiteY1-54" fmla="*/ 0 h 5143500"/>
              <a:gd name="connsiteX2-55" fmla="*/ 9145035 w 9145035"/>
              <a:gd name="connsiteY2-56" fmla="*/ 5143500 h 5143500"/>
              <a:gd name="connsiteX3-57" fmla="*/ 1036 w 9145035"/>
              <a:gd name="connsiteY3-58" fmla="*/ 3938644 h 5143500"/>
              <a:gd name="connsiteX4-59" fmla="*/ 1035 w 9145035"/>
              <a:gd name="connsiteY4-60" fmla="*/ 0 h 5143500"/>
              <a:gd name="connsiteX0-61" fmla="*/ 10756 w 9154756"/>
              <a:gd name="connsiteY0-62" fmla="*/ 0 h 5143500"/>
              <a:gd name="connsiteX1-63" fmla="*/ 9154756 w 9154756"/>
              <a:gd name="connsiteY1-64" fmla="*/ 0 h 5143500"/>
              <a:gd name="connsiteX2-65" fmla="*/ 9154756 w 9154756"/>
              <a:gd name="connsiteY2-66" fmla="*/ 5143500 h 5143500"/>
              <a:gd name="connsiteX3-67" fmla="*/ 0 w 9154756"/>
              <a:gd name="connsiteY3-68" fmla="*/ 4325919 h 5143500"/>
              <a:gd name="connsiteX4-69" fmla="*/ 10756 w 9154756"/>
              <a:gd name="connsiteY4-7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4756" h="5143500">
                <a:moveTo>
                  <a:pt x="10756" y="0"/>
                </a:moveTo>
                <a:lnTo>
                  <a:pt x="9154756" y="0"/>
                </a:lnTo>
                <a:lnTo>
                  <a:pt x="9154756" y="5143500"/>
                </a:lnTo>
                <a:lnTo>
                  <a:pt x="0" y="4325919"/>
                </a:lnTo>
                <a:cubicBezTo>
                  <a:pt x="3586" y="3210261"/>
                  <a:pt x="7170" y="1115658"/>
                  <a:pt x="107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4409998"/>
            <a:ext cx="8153400" cy="73350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06308" y="156126"/>
            <a:ext cx="4569846" cy="45698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0631" y="1200150"/>
            <a:ext cx="299742" cy="2997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91697" y="531382"/>
            <a:ext cx="361568" cy="36156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75326" y="2159386"/>
            <a:ext cx="361568" cy="36156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97209" y="1885950"/>
            <a:ext cx="361568" cy="3615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28351" y="3402316"/>
            <a:ext cx="1107634" cy="110763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9962" y="2587394"/>
            <a:ext cx="760821" cy="76082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54927" y="1358691"/>
            <a:ext cx="901209" cy="87716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5100" b="1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01</a:t>
            </a:r>
            <a:endParaRPr lang="zh-CN" altLang="en-US" sz="5100" b="1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sp>
        <p:nvSpPr>
          <p:cNvPr id="56" name="文本框 32"/>
          <p:cNvSpPr txBox="1"/>
          <p:nvPr/>
        </p:nvSpPr>
        <p:spPr>
          <a:xfrm>
            <a:off x="2743200" y="2063501"/>
            <a:ext cx="3924664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400">
              <a:defRPr/>
            </a:pP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Giới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thiệu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tổng</a:t>
            </a:r>
            <a:endParaRPr lang="en-US" altLang="zh-CN" sz="3200" b="1" kern="0" dirty="0">
              <a:solidFill>
                <a:schemeClr val="accent2"/>
              </a:solidFill>
              <a:latin typeface="Noto Sans"/>
              <a:ea typeface="Noto Sans"/>
              <a:cs typeface="Montserrat" panose="00000500000000000000" charset="0"/>
            </a:endParaRPr>
          </a:p>
          <a:p>
            <a:pPr algn="ctr" defTabSz="914400">
              <a:defRPr/>
            </a:pP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quan</a:t>
            </a:r>
            <a:endParaRPr lang="zh-CN" altLang="en-US" sz="3200" b="1" kern="0" dirty="0">
              <a:solidFill>
                <a:schemeClr val="accent2"/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>
            <a:extLst>
              <a:ext uri="{FF2B5EF4-FFF2-40B4-BE49-F238E27FC236}">
                <a16:creationId xmlns:a16="http://schemas.microsoft.com/office/drawing/2014/main" id="{D7919A78-1C2B-4AC6-AE12-3277CDB83724}"/>
              </a:ext>
            </a:extLst>
          </p:cNvPr>
          <p:cNvSpPr/>
          <p:nvPr/>
        </p:nvSpPr>
        <p:spPr>
          <a:xfrm>
            <a:off x="771531" y="209550"/>
            <a:ext cx="7746547" cy="46481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3" name="矩形 93">
            <a:extLst>
              <a:ext uri="{FF2B5EF4-FFF2-40B4-BE49-F238E27FC236}">
                <a16:creationId xmlns:a16="http://schemas.microsoft.com/office/drawing/2014/main" id="{2E7D442E-8765-44D5-8AFC-D9BCC496FFA3}"/>
              </a:ext>
            </a:extLst>
          </p:cNvPr>
          <p:cNvSpPr/>
          <p:nvPr/>
        </p:nvSpPr>
        <p:spPr>
          <a:xfrm>
            <a:off x="723111" y="75700"/>
            <a:ext cx="303751" cy="58119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4" name="矩形 93">
            <a:extLst>
              <a:ext uri="{FF2B5EF4-FFF2-40B4-BE49-F238E27FC236}">
                <a16:creationId xmlns:a16="http://schemas.microsoft.com/office/drawing/2014/main" id="{15216AF5-2A4A-4671-9537-BAB43B84812D}"/>
              </a:ext>
            </a:extLst>
          </p:cNvPr>
          <p:cNvSpPr/>
          <p:nvPr/>
        </p:nvSpPr>
        <p:spPr>
          <a:xfrm rot="10800000">
            <a:off x="8309794" y="4254474"/>
            <a:ext cx="303751" cy="76276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AA04A-AF02-4FF3-A7B1-AE337BC80E11}"/>
              </a:ext>
            </a:extLst>
          </p:cNvPr>
          <p:cNvSpPr txBox="1"/>
          <p:nvPr/>
        </p:nvSpPr>
        <p:spPr>
          <a:xfrm>
            <a:off x="1026862" y="790742"/>
            <a:ext cx="1676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Mục</a:t>
            </a:r>
            <a:r>
              <a:rPr lang="en-US" sz="1400" b="1" dirty="0"/>
              <a:t> </a:t>
            </a:r>
            <a:r>
              <a:rPr lang="en-US" sz="1400" b="1" dirty="0" err="1"/>
              <a:t>tiêu</a:t>
            </a:r>
            <a:r>
              <a:rPr lang="en-US" sz="1400" dirty="0" err="1"/>
              <a:t>:Xây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Client–Server </a:t>
            </a:r>
            <a:r>
              <a:rPr lang="en-US" sz="1400" dirty="0" err="1"/>
              <a:t>với:Static</a:t>
            </a:r>
            <a:r>
              <a:rPr lang="en-US" sz="1400" dirty="0"/>
              <a:t> Web Server (Express)HTTP Client </a:t>
            </a:r>
            <a:r>
              <a:rPr lang="en-US" sz="1400" dirty="0" err="1"/>
              <a:t>thuần</a:t>
            </a:r>
            <a:r>
              <a:rPr lang="en-US" sz="1400" dirty="0"/>
              <a:t> </a:t>
            </a:r>
            <a:r>
              <a:rPr lang="en-US" sz="1400" dirty="0" err="1"/>
              <a:t>Node.jsChat</a:t>
            </a:r>
            <a:r>
              <a:rPr lang="en-US" sz="1400" dirty="0"/>
              <a:t> real-time (bonus)Monitoring tool (bonus)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1687F-6C96-4650-8777-AD268CC34358}"/>
              </a:ext>
            </a:extLst>
          </p:cNvPr>
          <p:cNvSpPr txBox="1"/>
          <p:nvPr/>
        </p:nvSpPr>
        <p:spPr>
          <a:xfrm>
            <a:off x="3382514" y="763934"/>
            <a:ext cx="23758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Cách</a:t>
            </a:r>
            <a:r>
              <a:rPr lang="en-US" sz="1400" b="1" dirty="0"/>
              <a:t> </a:t>
            </a:r>
            <a:r>
              <a:rPr lang="en-US" sz="1400" b="1" dirty="0" err="1"/>
              <a:t>tiếp</a:t>
            </a:r>
            <a:r>
              <a:rPr lang="en-US" sz="1400" b="1" dirty="0"/>
              <a:t> </a:t>
            </a:r>
            <a:r>
              <a:rPr lang="en-US" sz="1400" b="1" dirty="0" err="1"/>
              <a:t>cận</a:t>
            </a:r>
            <a:r>
              <a:rPr lang="en-US" sz="1400" dirty="0"/>
              <a:t>: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→ chia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A, B, </a:t>
            </a:r>
            <a:r>
              <a:rPr lang="en-US" sz="1400" dirty="0" err="1"/>
              <a:t>BonusTriển</a:t>
            </a:r>
            <a:r>
              <a:rPr lang="en-US" sz="1400" dirty="0"/>
              <a:t> </a:t>
            </a:r>
            <a:r>
              <a:rPr lang="en-US" sz="1400" dirty="0" err="1"/>
              <a:t>khai</a:t>
            </a:r>
            <a:r>
              <a:rPr lang="en-US" sz="1400" dirty="0"/>
              <a:t> server </a:t>
            </a:r>
            <a:r>
              <a:rPr lang="en-US" sz="1400" dirty="0" err="1"/>
              <a:t>bằng</a:t>
            </a:r>
            <a:r>
              <a:rPr lang="en-US" sz="1400" dirty="0"/>
              <a:t> Express: </a:t>
            </a:r>
            <a:r>
              <a:rPr lang="en-US" sz="1400" dirty="0" err="1"/>
              <a:t>phục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r>
              <a:rPr lang="en-US" sz="1400" dirty="0"/>
              <a:t> file </a:t>
            </a:r>
            <a:r>
              <a:rPr lang="en-US" sz="1400" dirty="0" err="1"/>
              <a:t>tĩnh</a:t>
            </a:r>
            <a:r>
              <a:rPr lang="en-US" sz="1400" dirty="0"/>
              <a:t> + API </a:t>
            </a:r>
            <a:r>
              <a:rPr lang="en-US" sz="1400" dirty="0" err="1"/>
              <a:t>RESTPhát</a:t>
            </a:r>
            <a:r>
              <a:rPr lang="en-US" sz="1400" dirty="0"/>
              <a:t> </a:t>
            </a:r>
            <a:r>
              <a:rPr lang="en-US" sz="1400" dirty="0" err="1"/>
              <a:t>triển</a:t>
            </a:r>
            <a:r>
              <a:rPr lang="en-US" sz="1400" dirty="0"/>
              <a:t> HTTP Client </a:t>
            </a:r>
            <a:r>
              <a:rPr lang="en-US" sz="1400" dirty="0" err="1"/>
              <a:t>dùng</a:t>
            </a:r>
            <a:r>
              <a:rPr lang="en-US" sz="1400" dirty="0"/>
              <a:t> module built-in </a:t>
            </a:r>
            <a:r>
              <a:rPr lang="en-US" sz="1400" dirty="0" err="1"/>
              <a:t>Node.jsThêm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nâng</a:t>
            </a:r>
            <a:r>
              <a:rPr lang="en-US" sz="1400" dirty="0"/>
              <a:t> </a:t>
            </a:r>
            <a:r>
              <a:rPr lang="en-US" sz="1400" dirty="0" err="1"/>
              <a:t>cao</a:t>
            </a:r>
            <a:r>
              <a:rPr lang="en-US" sz="1400" dirty="0"/>
              <a:t>: Socket.IO chat +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cụ</a:t>
            </a:r>
            <a:r>
              <a:rPr lang="en-US" sz="1400" dirty="0"/>
              <a:t> </a:t>
            </a:r>
            <a:r>
              <a:rPr lang="en-US" sz="1400" dirty="0" err="1"/>
              <a:t>giám</a:t>
            </a:r>
            <a:r>
              <a:rPr lang="en-US" sz="1400" dirty="0"/>
              <a:t> </a:t>
            </a:r>
            <a:r>
              <a:rPr lang="en-US" sz="1400" dirty="0" err="1"/>
              <a:t>sátKiểm</a:t>
            </a:r>
            <a:r>
              <a:rPr lang="en-US" sz="1400" dirty="0"/>
              <a:t> </a:t>
            </a:r>
            <a:r>
              <a:rPr lang="en-US" sz="1400" dirty="0" err="1"/>
              <a:t>thử</a:t>
            </a:r>
            <a:r>
              <a:rPr lang="en-US" sz="1400" dirty="0"/>
              <a:t> &amp; Demo: </a:t>
            </a:r>
            <a:r>
              <a:rPr lang="en-US" sz="1400" dirty="0" err="1"/>
              <a:t>chạy</a:t>
            </a:r>
            <a:r>
              <a:rPr lang="en-US" sz="1400" dirty="0"/>
              <a:t> local,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API </a:t>
            </a:r>
            <a:r>
              <a:rPr lang="en-US" sz="1400" dirty="0" err="1"/>
              <a:t>và</a:t>
            </a:r>
            <a:r>
              <a:rPr lang="en-US" sz="1400" dirty="0"/>
              <a:t> real-time chat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E657F-EE89-4BC3-A456-5C432CCDAC8C}"/>
              </a:ext>
            </a:extLst>
          </p:cNvPr>
          <p:cNvSpPr txBox="1"/>
          <p:nvPr/>
        </p:nvSpPr>
        <p:spPr>
          <a:xfrm>
            <a:off x="6175846" y="763934"/>
            <a:ext cx="1924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b="1" dirty="0"/>
              <a:t>Kết quả đạt được</a:t>
            </a:r>
            <a:r>
              <a:rPr lang="en-US" sz="1400" b="1" dirty="0"/>
              <a:t>:</a:t>
            </a:r>
            <a:r>
              <a:rPr lang="vi-VN" sz="1400" dirty="0"/>
              <a:t>Hoàn thiện các yêu cầu chính + phần bonusNắm vững Express, HTTP native, Socket.IOCó thể áp dụng cho dự án full-stack thực tế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5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/>
        </p:nvSpPr>
        <p:spPr>
          <a:xfrm>
            <a:off x="0" y="0"/>
            <a:ext cx="9154756" cy="515914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9144000 w 9144000"/>
              <a:gd name="connsiteY2-6" fmla="*/ 5143500 h 5143500"/>
              <a:gd name="connsiteX3-7" fmla="*/ 10758 w 9144000"/>
              <a:gd name="connsiteY3-8" fmla="*/ 3346973 h 5143500"/>
              <a:gd name="connsiteX4-9" fmla="*/ 0 w 9144000"/>
              <a:gd name="connsiteY4-10" fmla="*/ 0 h 5143500"/>
              <a:gd name="connsiteX0-11" fmla="*/ 21515 w 9165515"/>
              <a:gd name="connsiteY0-12" fmla="*/ 0 h 5143500"/>
              <a:gd name="connsiteX1-13" fmla="*/ 9165515 w 9165515"/>
              <a:gd name="connsiteY1-14" fmla="*/ 0 h 5143500"/>
              <a:gd name="connsiteX2-15" fmla="*/ 9165515 w 9165515"/>
              <a:gd name="connsiteY2-16" fmla="*/ 5143500 h 5143500"/>
              <a:gd name="connsiteX3-17" fmla="*/ 0 w 9165515"/>
              <a:gd name="connsiteY3-18" fmla="*/ 3346973 h 5143500"/>
              <a:gd name="connsiteX4-19" fmla="*/ 21515 w 9165515"/>
              <a:gd name="connsiteY4-20" fmla="*/ 0 h 5143500"/>
              <a:gd name="connsiteX0-21" fmla="*/ 10757 w 9154757"/>
              <a:gd name="connsiteY0-22" fmla="*/ 0 h 5143500"/>
              <a:gd name="connsiteX1-23" fmla="*/ 9154757 w 9154757"/>
              <a:gd name="connsiteY1-24" fmla="*/ 0 h 5143500"/>
              <a:gd name="connsiteX2-25" fmla="*/ 9154757 w 9154757"/>
              <a:gd name="connsiteY2-26" fmla="*/ 5143500 h 5143500"/>
              <a:gd name="connsiteX3-27" fmla="*/ 0 w 9154757"/>
              <a:gd name="connsiteY3-28" fmla="*/ 3346973 h 5143500"/>
              <a:gd name="connsiteX4-29" fmla="*/ 10757 w 9154757"/>
              <a:gd name="connsiteY4-30" fmla="*/ 0 h 5143500"/>
              <a:gd name="connsiteX0-31" fmla="*/ 477 w 9144477"/>
              <a:gd name="connsiteY0-32" fmla="*/ 0 h 5143500"/>
              <a:gd name="connsiteX1-33" fmla="*/ 9144477 w 9144477"/>
              <a:gd name="connsiteY1-34" fmla="*/ 0 h 5143500"/>
              <a:gd name="connsiteX2-35" fmla="*/ 9144477 w 9144477"/>
              <a:gd name="connsiteY2-36" fmla="*/ 5143500 h 5143500"/>
              <a:gd name="connsiteX3-37" fmla="*/ 11235 w 9144477"/>
              <a:gd name="connsiteY3-38" fmla="*/ 3949401 h 5143500"/>
              <a:gd name="connsiteX4-39" fmla="*/ 477 w 9144477"/>
              <a:gd name="connsiteY4-40" fmla="*/ 0 h 5143500"/>
              <a:gd name="connsiteX0-41" fmla="*/ 477 w 9144477"/>
              <a:gd name="connsiteY0-42" fmla="*/ 0 h 5143500"/>
              <a:gd name="connsiteX1-43" fmla="*/ 9144477 w 9144477"/>
              <a:gd name="connsiteY1-44" fmla="*/ 0 h 5143500"/>
              <a:gd name="connsiteX2-45" fmla="*/ 9144477 w 9144477"/>
              <a:gd name="connsiteY2-46" fmla="*/ 5143500 h 5143500"/>
              <a:gd name="connsiteX3-47" fmla="*/ 11235 w 9144477"/>
              <a:gd name="connsiteY3-48" fmla="*/ 3938644 h 5143500"/>
              <a:gd name="connsiteX4-49" fmla="*/ 477 w 9144477"/>
              <a:gd name="connsiteY4-50" fmla="*/ 0 h 5143500"/>
              <a:gd name="connsiteX0-51" fmla="*/ 1035 w 9145035"/>
              <a:gd name="connsiteY0-52" fmla="*/ 0 h 5143500"/>
              <a:gd name="connsiteX1-53" fmla="*/ 9145035 w 9145035"/>
              <a:gd name="connsiteY1-54" fmla="*/ 0 h 5143500"/>
              <a:gd name="connsiteX2-55" fmla="*/ 9145035 w 9145035"/>
              <a:gd name="connsiteY2-56" fmla="*/ 5143500 h 5143500"/>
              <a:gd name="connsiteX3-57" fmla="*/ 1036 w 9145035"/>
              <a:gd name="connsiteY3-58" fmla="*/ 3938644 h 5143500"/>
              <a:gd name="connsiteX4-59" fmla="*/ 1035 w 9145035"/>
              <a:gd name="connsiteY4-60" fmla="*/ 0 h 5143500"/>
              <a:gd name="connsiteX0-61" fmla="*/ 10756 w 9154756"/>
              <a:gd name="connsiteY0-62" fmla="*/ 0 h 5143500"/>
              <a:gd name="connsiteX1-63" fmla="*/ 9154756 w 9154756"/>
              <a:gd name="connsiteY1-64" fmla="*/ 0 h 5143500"/>
              <a:gd name="connsiteX2-65" fmla="*/ 9154756 w 9154756"/>
              <a:gd name="connsiteY2-66" fmla="*/ 5143500 h 5143500"/>
              <a:gd name="connsiteX3-67" fmla="*/ 0 w 9154756"/>
              <a:gd name="connsiteY3-68" fmla="*/ 4325919 h 5143500"/>
              <a:gd name="connsiteX4-69" fmla="*/ 10756 w 9154756"/>
              <a:gd name="connsiteY4-7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4756" h="5143500">
                <a:moveTo>
                  <a:pt x="10756" y="0"/>
                </a:moveTo>
                <a:lnTo>
                  <a:pt x="9154756" y="0"/>
                </a:lnTo>
                <a:lnTo>
                  <a:pt x="9154756" y="5143500"/>
                </a:lnTo>
                <a:lnTo>
                  <a:pt x="0" y="4325919"/>
                </a:lnTo>
                <a:cubicBezTo>
                  <a:pt x="3586" y="3210261"/>
                  <a:pt x="7170" y="1115658"/>
                  <a:pt x="107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4409998"/>
            <a:ext cx="8153400" cy="73350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06308" y="156126"/>
            <a:ext cx="4569846" cy="45698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0631" y="1200150"/>
            <a:ext cx="299742" cy="2997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91697" y="531382"/>
            <a:ext cx="361568" cy="36156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75326" y="2159386"/>
            <a:ext cx="361568" cy="36156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97209" y="1885950"/>
            <a:ext cx="361568" cy="3615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28351" y="3402316"/>
            <a:ext cx="1107634" cy="110763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9962" y="2587394"/>
            <a:ext cx="760821" cy="76082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54927" y="1358691"/>
            <a:ext cx="901209" cy="87716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5100" b="1" dirty="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</a:t>
            </a:r>
            <a:r>
              <a:rPr lang="en-US" altLang="vi-VN" sz="5100" b="1" dirty="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2</a:t>
            </a:r>
            <a:endParaRPr lang="zh-CN" altLang="en-US" sz="5100" b="1" dirty="0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sp>
        <p:nvSpPr>
          <p:cNvPr id="56" name="文本框 32"/>
          <p:cNvSpPr txBox="1"/>
          <p:nvPr/>
        </p:nvSpPr>
        <p:spPr>
          <a:xfrm>
            <a:off x="2743200" y="2063501"/>
            <a:ext cx="3924664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400">
              <a:defRPr/>
            </a:pP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Sơ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đồ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kiến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trúc</a:t>
            </a:r>
            <a:endParaRPr lang="en-US" altLang="zh-CN" sz="3200" b="1" kern="0" dirty="0">
              <a:solidFill>
                <a:schemeClr val="accent2"/>
              </a:solidFill>
              <a:latin typeface="Noto Sans"/>
              <a:ea typeface="Noto Sans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>
            <a:extLst>
              <a:ext uri="{FF2B5EF4-FFF2-40B4-BE49-F238E27FC236}">
                <a16:creationId xmlns:a16="http://schemas.microsoft.com/office/drawing/2014/main" id="{D7919A78-1C2B-4AC6-AE12-3277CDB83724}"/>
              </a:ext>
            </a:extLst>
          </p:cNvPr>
          <p:cNvSpPr/>
          <p:nvPr/>
        </p:nvSpPr>
        <p:spPr>
          <a:xfrm>
            <a:off x="771531" y="209550"/>
            <a:ext cx="7746547" cy="46481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3" name="矩形 93">
            <a:extLst>
              <a:ext uri="{FF2B5EF4-FFF2-40B4-BE49-F238E27FC236}">
                <a16:creationId xmlns:a16="http://schemas.microsoft.com/office/drawing/2014/main" id="{2E7D442E-8765-44D5-8AFC-D9BCC496FFA3}"/>
              </a:ext>
            </a:extLst>
          </p:cNvPr>
          <p:cNvSpPr/>
          <p:nvPr/>
        </p:nvSpPr>
        <p:spPr>
          <a:xfrm>
            <a:off x="723111" y="75700"/>
            <a:ext cx="303751" cy="58119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4" name="矩形 93">
            <a:extLst>
              <a:ext uri="{FF2B5EF4-FFF2-40B4-BE49-F238E27FC236}">
                <a16:creationId xmlns:a16="http://schemas.microsoft.com/office/drawing/2014/main" id="{15216AF5-2A4A-4671-9537-BAB43B84812D}"/>
              </a:ext>
            </a:extLst>
          </p:cNvPr>
          <p:cNvSpPr/>
          <p:nvPr/>
        </p:nvSpPr>
        <p:spPr>
          <a:xfrm rot="10800000">
            <a:off x="8309794" y="4254474"/>
            <a:ext cx="303751" cy="76276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C5F40-E82E-4B47-A7BF-BD76EEB73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500062"/>
            <a:ext cx="73628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/>
        </p:nvSpPr>
        <p:spPr>
          <a:xfrm>
            <a:off x="0" y="0"/>
            <a:ext cx="9154756" cy="515914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9144000 w 9144000"/>
              <a:gd name="connsiteY2-6" fmla="*/ 5143500 h 5143500"/>
              <a:gd name="connsiteX3-7" fmla="*/ 10758 w 9144000"/>
              <a:gd name="connsiteY3-8" fmla="*/ 3346973 h 5143500"/>
              <a:gd name="connsiteX4-9" fmla="*/ 0 w 9144000"/>
              <a:gd name="connsiteY4-10" fmla="*/ 0 h 5143500"/>
              <a:gd name="connsiteX0-11" fmla="*/ 21515 w 9165515"/>
              <a:gd name="connsiteY0-12" fmla="*/ 0 h 5143500"/>
              <a:gd name="connsiteX1-13" fmla="*/ 9165515 w 9165515"/>
              <a:gd name="connsiteY1-14" fmla="*/ 0 h 5143500"/>
              <a:gd name="connsiteX2-15" fmla="*/ 9165515 w 9165515"/>
              <a:gd name="connsiteY2-16" fmla="*/ 5143500 h 5143500"/>
              <a:gd name="connsiteX3-17" fmla="*/ 0 w 9165515"/>
              <a:gd name="connsiteY3-18" fmla="*/ 3346973 h 5143500"/>
              <a:gd name="connsiteX4-19" fmla="*/ 21515 w 9165515"/>
              <a:gd name="connsiteY4-20" fmla="*/ 0 h 5143500"/>
              <a:gd name="connsiteX0-21" fmla="*/ 10757 w 9154757"/>
              <a:gd name="connsiteY0-22" fmla="*/ 0 h 5143500"/>
              <a:gd name="connsiteX1-23" fmla="*/ 9154757 w 9154757"/>
              <a:gd name="connsiteY1-24" fmla="*/ 0 h 5143500"/>
              <a:gd name="connsiteX2-25" fmla="*/ 9154757 w 9154757"/>
              <a:gd name="connsiteY2-26" fmla="*/ 5143500 h 5143500"/>
              <a:gd name="connsiteX3-27" fmla="*/ 0 w 9154757"/>
              <a:gd name="connsiteY3-28" fmla="*/ 3346973 h 5143500"/>
              <a:gd name="connsiteX4-29" fmla="*/ 10757 w 9154757"/>
              <a:gd name="connsiteY4-30" fmla="*/ 0 h 5143500"/>
              <a:gd name="connsiteX0-31" fmla="*/ 477 w 9144477"/>
              <a:gd name="connsiteY0-32" fmla="*/ 0 h 5143500"/>
              <a:gd name="connsiteX1-33" fmla="*/ 9144477 w 9144477"/>
              <a:gd name="connsiteY1-34" fmla="*/ 0 h 5143500"/>
              <a:gd name="connsiteX2-35" fmla="*/ 9144477 w 9144477"/>
              <a:gd name="connsiteY2-36" fmla="*/ 5143500 h 5143500"/>
              <a:gd name="connsiteX3-37" fmla="*/ 11235 w 9144477"/>
              <a:gd name="connsiteY3-38" fmla="*/ 3949401 h 5143500"/>
              <a:gd name="connsiteX4-39" fmla="*/ 477 w 9144477"/>
              <a:gd name="connsiteY4-40" fmla="*/ 0 h 5143500"/>
              <a:gd name="connsiteX0-41" fmla="*/ 477 w 9144477"/>
              <a:gd name="connsiteY0-42" fmla="*/ 0 h 5143500"/>
              <a:gd name="connsiteX1-43" fmla="*/ 9144477 w 9144477"/>
              <a:gd name="connsiteY1-44" fmla="*/ 0 h 5143500"/>
              <a:gd name="connsiteX2-45" fmla="*/ 9144477 w 9144477"/>
              <a:gd name="connsiteY2-46" fmla="*/ 5143500 h 5143500"/>
              <a:gd name="connsiteX3-47" fmla="*/ 11235 w 9144477"/>
              <a:gd name="connsiteY3-48" fmla="*/ 3938644 h 5143500"/>
              <a:gd name="connsiteX4-49" fmla="*/ 477 w 9144477"/>
              <a:gd name="connsiteY4-50" fmla="*/ 0 h 5143500"/>
              <a:gd name="connsiteX0-51" fmla="*/ 1035 w 9145035"/>
              <a:gd name="connsiteY0-52" fmla="*/ 0 h 5143500"/>
              <a:gd name="connsiteX1-53" fmla="*/ 9145035 w 9145035"/>
              <a:gd name="connsiteY1-54" fmla="*/ 0 h 5143500"/>
              <a:gd name="connsiteX2-55" fmla="*/ 9145035 w 9145035"/>
              <a:gd name="connsiteY2-56" fmla="*/ 5143500 h 5143500"/>
              <a:gd name="connsiteX3-57" fmla="*/ 1036 w 9145035"/>
              <a:gd name="connsiteY3-58" fmla="*/ 3938644 h 5143500"/>
              <a:gd name="connsiteX4-59" fmla="*/ 1035 w 9145035"/>
              <a:gd name="connsiteY4-60" fmla="*/ 0 h 5143500"/>
              <a:gd name="connsiteX0-61" fmla="*/ 10756 w 9154756"/>
              <a:gd name="connsiteY0-62" fmla="*/ 0 h 5143500"/>
              <a:gd name="connsiteX1-63" fmla="*/ 9154756 w 9154756"/>
              <a:gd name="connsiteY1-64" fmla="*/ 0 h 5143500"/>
              <a:gd name="connsiteX2-65" fmla="*/ 9154756 w 9154756"/>
              <a:gd name="connsiteY2-66" fmla="*/ 5143500 h 5143500"/>
              <a:gd name="connsiteX3-67" fmla="*/ 0 w 9154756"/>
              <a:gd name="connsiteY3-68" fmla="*/ 4325919 h 5143500"/>
              <a:gd name="connsiteX4-69" fmla="*/ 10756 w 9154756"/>
              <a:gd name="connsiteY4-7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4756" h="5143500">
                <a:moveTo>
                  <a:pt x="10756" y="0"/>
                </a:moveTo>
                <a:lnTo>
                  <a:pt x="9154756" y="0"/>
                </a:lnTo>
                <a:lnTo>
                  <a:pt x="9154756" y="5143500"/>
                </a:lnTo>
                <a:lnTo>
                  <a:pt x="0" y="4325919"/>
                </a:lnTo>
                <a:cubicBezTo>
                  <a:pt x="3586" y="3210261"/>
                  <a:pt x="7170" y="1115658"/>
                  <a:pt x="107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4409998"/>
            <a:ext cx="8153400" cy="73350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06308" y="156126"/>
            <a:ext cx="4569846" cy="45698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0631" y="1200150"/>
            <a:ext cx="299742" cy="2997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91697" y="531382"/>
            <a:ext cx="361568" cy="36156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75326" y="2159386"/>
            <a:ext cx="361568" cy="36156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97209" y="1885950"/>
            <a:ext cx="361568" cy="3615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28351" y="3402316"/>
            <a:ext cx="1107634" cy="110763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9962" y="2587394"/>
            <a:ext cx="760821" cy="76082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" panose="00000500000000000000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54927" y="1358691"/>
            <a:ext cx="901209" cy="87716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5100" b="1" dirty="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</a:t>
            </a:r>
            <a:r>
              <a:rPr lang="en-US" altLang="vi-VN" sz="5100" b="1" dirty="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3</a:t>
            </a:r>
            <a:endParaRPr lang="zh-CN" altLang="en-US" sz="5100" b="1" dirty="0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sp>
        <p:nvSpPr>
          <p:cNvPr id="56" name="文本框 32"/>
          <p:cNvSpPr txBox="1"/>
          <p:nvPr/>
        </p:nvSpPr>
        <p:spPr>
          <a:xfrm>
            <a:off x="2743200" y="2063501"/>
            <a:ext cx="3924664" cy="10668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400">
              <a:defRPr/>
            </a:pP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Đoạn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 code </a:t>
            </a:r>
            <a:r>
              <a:rPr lang="en-US" altLang="zh-CN" sz="3200" b="1" kern="0" dirty="0" err="1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chính</a:t>
            </a:r>
            <a:r>
              <a:rPr lang="en-US" altLang="zh-CN" sz="3200" b="1" kern="0" dirty="0">
                <a:solidFill>
                  <a:schemeClr val="accent2"/>
                </a:solidFill>
                <a:latin typeface="Noto Sans"/>
                <a:ea typeface="Noto Sans"/>
                <a:cs typeface="Montserrat" panose="00000500000000000000" charset="0"/>
              </a:rPr>
              <a:t>(key functions)</a:t>
            </a:r>
          </a:p>
        </p:txBody>
      </p:sp>
    </p:spTree>
    <p:extLst>
      <p:ext uri="{BB962C8B-B14F-4D97-AF65-F5344CB8AC3E}">
        <p14:creationId xmlns:p14="http://schemas.microsoft.com/office/powerpoint/2010/main" val="391551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>
            <a:extLst>
              <a:ext uri="{FF2B5EF4-FFF2-40B4-BE49-F238E27FC236}">
                <a16:creationId xmlns:a16="http://schemas.microsoft.com/office/drawing/2014/main" id="{D7919A78-1C2B-4AC6-AE12-3277CDB83724}"/>
              </a:ext>
            </a:extLst>
          </p:cNvPr>
          <p:cNvSpPr/>
          <p:nvPr/>
        </p:nvSpPr>
        <p:spPr>
          <a:xfrm>
            <a:off x="771531" y="209550"/>
            <a:ext cx="7746547" cy="46481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3" name="矩形 93">
            <a:extLst>
              <a:ext uri="{FF2B5EF4-FFF2-40B4-BE49-F238E27FC236}">
                <a16:creationId xmlns:a16="http://schemas.microsoft.com/office/drawing/2014/main" id="{2E7D442E-8765-44D5-8AFC-D9BCC496FFA3}"/>
              </a:ext>
            </a:extLst>
          </p:cNvPr>
          <p:cNvSpPr/>
          <p:nvPr/>
        </p:nvSpPr>
        <p:spPr>
          <a:xfrm>
            <a:off x="723111" y="75700"/>
            <a:ext cx="303751" cy="58119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4" name="矩形 93">
            <a:extLst>
              <a:ext uri="{FF2B5EF4-FFF2-40B4-BE49-F238E27FC236}">
                <a16:creationId xmlns:a16="http://schemas.microsoft.com/office/drawing/2014/main" id="{15216AF5-2A4A-4671-9537-BAB43B84812D}"/>
              </a:ext>
            </a:extLst>
          </p:cNvPr>
          <p:cNvSpPr/>
          <p:nvPr/>
        </p:nvSpPr>
        <p:spPr>
          <a:xfrm rot="10800000">
            <a:off x="8309794" y="4254474"/>
            <a:ext cx="303751" cy="76276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Montserrat"/>
              <a:ea typeface="Montserrat"/>
              <a:cs typeface="+mn-ea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96C15-C706-42A9-877E-CFB3E20E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9" y="285751"/>
            <a:ext cx="72294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OUTPUT_FOLDER" val="F:\2月份我图原创上传文件\804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PASSING_SCORE" val="100.000000"/>
  <p:tag name="ISPRING_SCORM_RATE_QUIZZES" val="0"/>
  <p:tag name="ISPRING_SCORM_RATE_SLIDES" val="1"/>
  <p:tag name="ISPRING_ULTRA_SCORM_COURSE_ID" val="82ADB108-2F67-4B4E-A97E-19ABB6FAC58E"/>
  <p:tag name="ISPRINGCLOUDFOLDERID" val="0"/>
  <p:tag name="ISPRINGCLOUDFOLDERPATH" val="Repository"/>
  <p:tag name="ISPRINGONLINEFOLDERID" val="0"/>
  <p:tag name="ISPRINGONLINEFOLDERPATH" val="Content List"/>
</p:tagLst>
</file>

<file path=ppt/theme/theme1.xml><?xml version="1.0" encoding="utf-8"?>
<a:theme xmlns:a="http://schemas.openxmlformats.org/drawingml/2006/main" name="Office 主题">
  <a:themeElements>
    <a:clrScheme name="自定义 6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848E"/>
      </a:accent1>
      <a:accent2>
        <a:srgbClr val="BF9F8B"/>
      </a:accent2>
      <a:accent3>
        <a:srgbClr val="5C848E"/>
      </a:accent3>
      <a:accent4>
        <a:srgbClr val="BF9F8B"/>
      </a:accent4>
      <a:accent5>
        <a:srgbClr val="5C848E"/>
      </a:accent5>
      <a:accent6>
        <a:srgbClr val="BF9F8B"/>
      </a:accent6>
      <a:hlink>
        <a:srgbClr val="5C848E"/>
      </a:hlink>
      <a:folHlink>
        <a:srgbClr val="BF9F8B"/>
      </a:folHlink>
    </a:clrScheme>
    <a:fontScheme name="自定义 1">
      <a:majorFont>
        <a:latin typeface="Montserrat"/>
        <a:ea typeface="Montserrat"/>
        <a:cs typeface="Arial"/>
      </a:majorFont>
      <a:minorFont>
        <a:latin typeface="Montserrat"/>
        <a:ea typeface="Montserra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Montserrat"/>
        <a:ea typeface="Montserrat"/>
        <a:cs typeface="Arial"/>
        <a:font script="Jpan" typeface="ＭＳ Ｐゴシック"/>
        <a:font script="Hang" typeface="맑은 고딕"/>
        <a:font script="Hans" typeface="Montserrat"/>
        <a:font script="Hant" typeface="新細明體"/>
        <a:font script="Arab" typeface="Montserrat"/>
        <a:font script="Hebr" typeface="Montserrat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"/>
        <a:font script="Uigh" typeface="Microsoft Uighur"/>
      </a:majorFont>
      <a:minorFont>
        <a:latin typeface="Montserrat"/>
        <a:ea typeface="Montserrat"/>
        <a:cs typeface="Arial"/>
        <a:font script="Jpan" typeface="ＭＳ Ｐゴシック"/>
        <a:font script="Hang" typeface="맑은 고딕"/>
        <a:font script="Hans" typeface="Montserrat"/>
        <a:font script="Hant" typeface="新細明體"/>
        <a:font script="Arab" typeface="Montserrat"/>
        <a:font script="Hebr" typeface="Montserra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Montserrat"/>
        <a:font script="Hant" typeface="新細明體"/>
        <a:font script="Arab" typeface="Montserrat"/>
        <a:font script="Hebr" typeface="Montserrat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"/>
        <a:font script="Uigh" typeface="Microsoft Uighur"/>
        <a:font script="Geor" typeface="Sylfaen"/>
      </a:majorFont>
      <a:minorFont>
        <a:latin typeface="Montserrat"/>
        <a:ea typeface="Montserrat"/>
        <a:cs typeface="Arial"/>
        <a:font script="Jpan" typeface="ＭＳ Ｐゴシック"/>
        <a:font script="Hang" typeface="맑은 고딕"/>
        <a:font script="Hans" typeface="Montserrat"/>
        <a:font script="Hant" typeface="新細明體"/>
        <a:font script="Arab" typeface="Montserrat"/>
        <a:font script="Hebr" typeface="Montserra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On-screen Show (16:9)</PresentationFormat>
  <Paragraphs>91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Barlow Condensed Medium</vt:lpstr>
      <vt:lpstr>Montserrat</vt:lpstr>
      <vt:lpstr>Noto Sans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2019-03-15T03:10:00Z</dcterms:created>
  <dcterms:modified xsi:type="dcterms:W3CDTF">2025-08-13T08:41:45Z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525DB353D28B42D3AA7C6778414555AC</vt:lpwstr>
  </property>
  <property fmtid="{D5CDD505-2E9C-101B-9397-08002B2CF9AE}" pid="3" name="KSOProductBuildVer">
    <vt:lpwstr>2052-11.1.0.10495</vt:lpwstr>
  </property>
</Properties>
</file>