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9CEF1-D9FB-45D8-B0D4-8B1FBA44845F}" v="47" dt="2023-11-05T16:00:59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8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7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9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7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9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5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2" r:id="rId6"/>
    <p:sldLayoutId id="2147483758" r:id="rId7"/>
    <p:sldLayoutId id="2147483759" r:id="rId8"/>
    <p:sldLayoutId id="2147483760" r:id="rId9"/>
    <p:sldLayoutId id="2147483761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C8722-643F-E77C-BBE6-7038D9123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New Features of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52E14-C007-BD46-5335-9A36ABA52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JEPs in JDK 21 integrated since JDK 17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C030FB-FC53-7ABD-702B-9FDF83691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08" r="2696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/>
          </a:bodyPr>
          <a:lstStyle/>
          <a:p>
            <a:r>
              <a:rPr lang="fr-FR" dirty="0"/>
              <a:t>JEP 440: Record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/>
          </a:bodyPr>
          <a:lstStyle/>
          <a:p>
            <a:r>
              <a:rPr lang="en-US" sz="2500" dirty="0"/>
              <a:t>Enhance the Java programming language with record patterns to deconstruct record values</a:t>
            </a:r>
          </a:p>
          <a:p>
            <a:r>
              <a:rPr lang="en-US" sz="2400" dirty="0"/>
              <a:t>Record patterns and type patterns can be nested to enable a powerful, declarative, and composable form of data navigation and processing</a:t>
            </a: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11DB6-CE48-E182-174F-673EB08A99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9827" y="4358352"/>
            <a:ext cx="3040643" cy="1874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38975-8247-29FA-A59B-AA567D9A6F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5045" y="4724143"/>
            <a:ext cx="373412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8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/>
          </a:bodyPr>
          <a:lstStyle/>
          <a:p>
            <a:r>
              <a:rPr lang="fr-FR" dirty="0"/>
              <a:t>JEP 440: Record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/>
          </a:bodyPr>
          <a:lstStyle/>
          <a:p>
            <a:r>
              <a:rPr lang="en-US" sz="2500" dirty="0"/>
              <a:t>We can also nest record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704FF-72B4-D2A0-1207-B6D2BDBCFE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358353"/>
            <a:ext cx="5806943" cy="1295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FCBA9-8606-8B4E-57BD-E42EA9DB09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54" y="3218754"/>
            <a:ext cx="541829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4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/>
          </a:bodyPr>
          <a:lstStyle/>
          <a:p>
            <a:r>
              <a:rPr lang="fr-FR" dirty="0"/>
              <a:t>JEP 431: </a:t>
            </a:r>
            <a:r>
              <a:rPr lang="fr-FR" dirty="0" err="1"/>
              <a:t>Sequenced</a:t>
            </a:r>
            <a:r>
              <a:rPr lang="fr-FR" dirty="0"/>
              <a:t> 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/>
          </a:bodyPr>
          <a:lstStyle/>
          <a:p>
            <a:r>
              <a:rPr lang="en-US" sz="2500" dirty="0"/>
              <a:t>Introduce new interfaces to represent collections with a defined encounter order</a:t>
            </a:r>
          </a:p>
          <a:p>
            <a:r>
              <a:rPr lang="en-US" sz="2500" dirty="0"/>
              <a:t>Each such collection has a well-defined first element, second element, and so forth, up to the last element</a:t>
            </a:r>
          </a:p>
          <a:p>
            <a:r>
              <a:rPr lang="en-US" sz="2500" dirty="0"/>
              <a:t>It also provides uniform APIs for accessing its first and last elements, and for processing its elements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30374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/>
          </a:bodyPr>
          <a:lstStyle/>
          <a:p>
            <a:r>
              <a:rPr lang="fr-FR" dirty="0"/>
              <a:t>JEP 431: </a:t>
            </a:r>
            <a:r>
              <a:rPr lang="fr-FR" dirty="0" err="1"/>
              <a:t>Sequenced</a:t>
            </a:r>
            <a:r>
              <a:rPr lang="fr-FR" dirty="0"/>
              <a:t> Collections</a:t>
            </a:r>
            <a:endParaRPr lang="en-US" dirty="0"/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7EB43486-1DC0-27FB-29A9-152CC498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31" y="1392916"/>
            <a:ext cx="9626137" cy="53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/>
          </a:bodyPr>
          <a:lstStyle/>
          <a:p>
            <a:r>
              <a:rPr lang="fr-FR" dirty="0"/>
              <a:t>JEP 431: </a:t>
            </a:r>
            <a:r>
              <a:rPr lang="fr-FR" dirty="0" err="1"/>
              <a:t>Sequenced</a:t>
            </a:r>
            <a:r>
              <a:rPr lang="fr-FR" dirty="0"/>
              <a:t> Collections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D5672-4E4B-A74B-FF42-B5EDEA52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3682" y="1382397"/>
            <a:ext cx="9724635" cy="52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/>
          </a:bodyPr>
          <a:lstStyle/>
          <a:p>
            <a:r>
              <a:rPr lang="fr-FR" dirty="0"/>
              <a:t>JEP 444: Virtual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Virtual threads are lightweight threads that dramatically reduce the effort of writing, maintaining, and observing high-throughput concurrent applications</a:t>
            </a:r>
          </a:p>
          <a:p>
            <a:r>
              <a:rPr lang="en-US" sz="2500" dirty="0"/>
              <a:t>Virtual Threads minimize context switching, reducing the performance overhead associated with traditional threads</a:t>
            </a:r>
          </a:p>
          <a:p>
            <a:r>
              <a:rPr lang="en-US" sz="2500" dirty="0"/>
              <a:t>Java Virtual Threads enable greater parallelism in Java applications, especially when dealing with I/O-bound workloads</a:t>
            </a:r>
          </a:p>
          <a:p>
            <a:r>
              <a:rPr lang="en-US" sz="2500" dirty="0"/>
              <a:t>Developers can write simpler and more straightforward code for concurrency tasks, as they don't need to worry about explicit thread management</a:t>
            </a:r>
          </a:p>
        </p:txBody>
      </p:sp>
    </p:spTree>
    <p:extLst>
      <p:ext uri="{BB962C8B-B14F-4D97-AF65-F5344CB8AC3E}">
        <p14:creationId xmlns:p14="http://schemas.microsoft.com/office/powerpoint/2010/main" val="420830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/>
          </a:bodyPr>
          <a:lstStyle/>
          <a:p>
            <a:r>
              <a:rPr lang="fr-FR" dirty="0"/>
              <a:t>JEP 444: Virtual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/>
          </a:bodyPr>
          <a:lstStyle/>
          <a:p>
            <a:r>
              <a:rPr lang="en-US" sz="2500" dirty="0"/>
              <a:t>They coexist with native threads in the same process, allowing for better resource utilization and scalability</a:t>
            </a:r>
          </a:p>
          <a:p>
            <a:r>
              <a:rPr lang="en-US" sz="2400" dirty="0"/>
              <a:t>Existing Java applications can migrate to using Virtual Threads with relatively minimal code changes, as they are part of the standard Java platform</a:t>
            </a:r>
            <a:endParaRPr lang="en-US" sz="2500" dirty="0"/>
          </a:p>
          <a:p>
            <a:r>
              <a:rPr lang="en-US" sz="2400" dirty="0"/>
              <a:t>Virtual Threads can enhance the scalability of Java applications, particularly in scenarios where handling many concurrent tasks is critical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495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032527"/>
          </a:xfrm>
        </p:spPr>
        <p:txBody>
          <a:bodyPr/>
          <a:lstStyle/>
          <a:p>
            <a:r>
              <a:rPr lang="en-US" dirty="0"/>
              <a:t>JEP 422: Linux/RISC-V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1894114"/>
            <a:ext cx="10590246" cy="4440184"/>
          </a:xfrm>
        </p:spPr>
        <p:txBody>
          <a:bodyPr>
            <a:normAutofit fontScale="92500"/>
          </a:bodyPr>
          <a:lstStyle/>
          <a:p>
            <a:r>
              <a:rPr lang="en-US" sz="2500" dirty="0"/>
              <a:t>An instruction set architecture (ISA) defines a CPU's available instructions and how software interacts with it.</a:t>
            </a:r>
          </a:p>
          <a:p>
            <a:r>
              <a:rPr lang="en-US" sz="2500" dirty="0"/>
              <a:t>RISC-V is an open, royalty-free instruction set architecture (ISA) designed for a wide range of applications, from embedded systems to high-performance computing</a:t>
            </a:r>
          </a:p>
          <a:p>
            <a:r>
              <a:rPr lang="en-US" sz="2500" dirty="0"/>
              <a:t>New feature involves adapting and optimizing the JDK to run on hardware that utilizes RISC-V architecture and the Linux operating system</a:t>
            </a:r>
          </a:p>
          <a:p>
            <a:r>
              <a:rPr lang="en-US" sz="2500" dirty="0"/>
              <a:t>The Linux/RISC-V port will only support the RV64GV configuration of RISC-V, which is a general-purpose 64-bit ISA that includes vector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9979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032527"/>
          </a:xfrm>
        </p:spPr>
        <p:txBody>
          <a:bodyPr/>
          <a:lstStyle/>
          <a:p>
            <a:r>
              <a:rPr lang="en-US" dirty="0"/>
              <a:t>JEP 439: Generational 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1894114"/>
            <a:ext cx="10590246" cy="4440184"/>
          </a:xfrm>
        </p:spPr>
        <p:txBody>
          <a:bodyPr>
            <a:normAutofit/>
          </a:bodyPr>
          <a:lstStyle/>
          <a:p>
            <a:r>
              <a:rPr lang="en-US" sz="2500" dirty="0"/>
              <a:t>The Java garbage collector is an automatic memory management system that identifies and reclaims unused memory, preventing memory leaks and ensuring efficient memory usage in Java applications.</a:t>
            </a:r>
          </a:p>
          <a:p>
            <a:r>
              <a:rPr lang="en-US" sz="2500" dirty="0"/>
              <a:t>Z Garbage Collector (ZGC) is a low-latency, scalable garbage collector for the Java Virtual Machine (JVM) that's designed to minimize pause times for applications</a:t>
            </a:r>
          </a:p>
          <a:p>
            <a:r>
              <a:rPr lang="en-US" sz="2500" dirty="0"/>
              <a:t>It was first integrated into JDK 11 as a preview feature then finally in JDK 15 it was production ready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8791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032527"/>
          </a:xfrm>
        </p:spPr>
        <p:txBody>
          <a:bodyPr/>
          <a:lstStyle/>
          <a:p>
            <a:r>
              <a:rPr lang="en-US" dirty="0"/>
              <a:t>JEP 439: Generational 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1894114"/>
            <a:ext cx="10590246" cy="4440184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Some examples where we may use ZGC instead of the default G1 GC are Online Gaming Servers, Telecommunication Systems, Real-Time Analytics and Dashboards, etc.</a:t>
            </a:r>
          </a:p>
          <a:p>
            <a:r>
              <a:rPr lang="en-US" sz="2500" dirty="0"/>
              <a:t>New feature looks to improve application performance by extending the Z Garbage Collector (ZGC) to maintain separate generations for young and old objects</a:t>
            </a:r>
          </a:p>
          <a:p>
            <a:r>
              <a:rPr lang="en-US" sz="2500" dirty="0"/>
              <a:t>To enable Generational ZGC we need to add following flags when </a:t>
            </a:r>
            <a:r>
              <a:rPr lang="en-US" sz="2500" b="1" dirty="0"/>
              <a:t>running </a:t>
            </a:r>
            <a:r>
              <a:rPr lang="en-US" sz="2500" dirty="0"/>
              <a:t>Java application: -XX:ZGC and –</a:t>
            </a:r>
            <a:r>
              <a:rPr lang="en-US" sz="2500" dirty="0" err="1"/>
              <a:t>XX:ZGenerational</a:t>
            </a:r>
            <a:endParaRPr lang="en-US" sz="2500" b="1" dirty="0"/>
          </a:p>
          <a:p>
            <a:r>
              <a:rPr lang="en-US" sz="2500" dirty="0"/>
              <a:t>In future non-generational ZGC will be removed and Generational ZGC will be the new default</a:t>
            </a:r>
          </a:p>
        </p:txBody>
      </p:sp>
    </p:spTree>
    <p:extLst>
      <p:ext uri="{BB962C8B-B14F-4D97-AF65-F5344CB8AC3E}">
        <p14:creationId xmlns:p14="http://schemas.microsoft.com/office/powerpoint/2010/main" val="206240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 fontScale="90000"/>
          </a:bodyPr>
          <a:lstStyle/>
          <a:p>
            <a:r>
              <a:rPr lang="en-US" dirty="0"/>
              <a:t>JEP 451: Prepare to disallow the dynamic Loading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/>
          </a:bodyPr>
          <a:lstStyle/>
          <a:p>
            <a:r>
              <a:rPr lang="en-US" sz="2500" dirty="0"/>
              <a:t>Java agents are dynamic, runtime components loaded into a Java Virtual Machine (JVM)</a:t>
            </a:r>
          </a:p>
          <a:p>
            <a:r>
              <a:rPr lang="en-US" sz="2500" dirty="0"/>
              <a:t>They can instrument and modify bytecode of classes at runtime</a:t>
            </a:r>
          </a:p>
          <a:p>
            <a:r>
              <a:rPr lang="en-US" sz="2500" dirty="0"/>
              <a:t>Java agents are defined in JAR files with an entry point through </a:t>
            </a:r>
            <a:r>
              <a:rPr lang="en-US" sz="2500" dirty="0" err="1"/>
              <a:t>premain</a:t>
            </a:r>
            <a:r>
              <a:rPr lang="en-US" sz="2500" dirty="0"/>
              <a:t> (static) or </a:t>
            </a:r>
            <a:r>
              <a:rPr lang="en-US" sz="2500" dirty="0" err="1"/>
              <a:t>agentmain</a:t>
            </a:r>
            <a:r>
              <a:rPr lang="en-US" sz="2500" dirty="0"/>
              <a:t> (dynamic) methods</a:t>
            </a:r>
          </a:p>
          <a:p>
            <a:r>
              <a:rPr lang="en-US" sz="2500" dirty="0"/>
              <a:t>Agents are commonly used in tools like profilers and application performance management solutions</a:t>
            </a:r>
          </a:p>
        </p:txBody>
      </p:sp>
    </p:spTree>
    <p:extLst>
      <p:ext uri="{BB962C8B-B14F-4D97-AF65-F5344CB8AC3E}">
        <p14:creationId xmlns:p14="http://schemas.microsoft.com/office/powerpoint/2010/main" val="367005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/>
          </a:bodyPr>
          <a:lstStyle/>
          <a:p>
            <a:r>
              <a:rPr lang="en-US" dirty="0"/>
              <a:t>JEP 400: UTF-8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A charset governs the conversion between raw bytes and the 16-bit char values of the Java programming language </a:t>
            </a:r>
          </a:p>
          <a:p>
            <a:r>
              <a:rPr lang="en-US" sz="2500" dirty="0"/>
              <a:t>If a charset argument is not passed, then standard Java APIs typically use the default charset</a:t>
            </a:r>
          </a:p>
          <a:p>
            <a:r>
              <a:rPr lang="en-US" sz="2500" dirty="0"/>
              <a:t>The JDK chooses the default charset at startup based upon the run-time environment: the operating system, the user's locale, and other factors</a:t>
            </a:r>
          </a:p>
          <a:p>
            <a:r>
              <a:rPr lang="en-US" sz="2500" dirty="0"/>
              <a:t>Specify UTF-8 as the default charset of the standard Java APIs</a:t>
            </a:r>
          </a:p>
          <a:p>
            <a:r>
              <a:rPr lang="en-US" sz="2500" dirty="0"/>
              <a:t>With this change, APIs that depend upon the default charset will behave consistently across all implementations, operating systems, locales, and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76409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 fontScale="90000"/>
          </a:bodyPr>
          <a:lstStyle/>
          <a:p>
            <a:r>
              <a:rPr lang="en-US" dirty="0"/>
              <a:t>JEP 416: Reimplement Core Reflection with Method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/>
          </a:bodyPr>
          <a:lstStyle/>
          <a:p>
            <a:r>
              <a:rPr lang="en-US" sz="2500" dirty="0"/>
              <a:t>Reimplemented </a:t>
            </a:r>
            <a:r>
              <a:rPr lang="en-US" sz="2500" dirty="0" err="1"/>
              <a:t>java.lang.reflect.Method</a:t>
            </a:r>
            <a:r>
              <a:rPr lang="en-US" sz="2500" dirty="0"/>
              <a:t>, Constructor, and Field on top of </a:t>
            </a:r>
            <a:r>
              <a:rPr lang="en-US" sz="2500" dirty="0" err="1"/>
              <a:t>java.lang.invoke</a:t>
            </a:r>
            <a:r>
              <a:rPr lang="en-US" sz="2500" dirty="0"/>
              <a:t> method handles</a:t>
            </a:r>
          </a:p>
          <a:p>
            <a:r>
              <a:rPr lang="en-US" sz="2500" dirty="0"/>
              <a:t>Functionality remains completely unchanged</a:t>
            </a:r>
          </a:p>
          <a:p>
            <a:r>
              <a:rPr lang="en-US" sz="2500" dirty="0"/>
              <a:t>Changes are made mostly to support upcoming features and easier maintaining</a:t>
            </a:r>
          </a:p>
          <a:p>
            <a:r>
              <a:rPr lang="en-US" sz="2500" dirty="0"/>
              <a:t>Performance wise there shouldn’t be any noticeable change</a:t>
            </a:r>
          </a:p>
        </p:txBody>
      </p:sp>
    </p:spTree>
    <p:extLst>
      <p:ext uri="{BB962C8B-B14F-4D97-AF65-F5344CB8AC3E}">
        <p14:creationId xmlns:p14="http://schemas.microsoft.com/office/powerpoint/2010/main" val="36334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 fontScale="90000"/>
          </a:bodyPr>
          <a:lstStyle/>
          <a:p>
            <a:r>
              <a:rPr lang="fr-FR" dirty="0"/>
              <a:t>JEP 413: Code </a:t>
            </a:r>
            <a:r>
              <a:rPr lang="fr-FR" dirty="0" err="1"/>
              <a:t>Snippets</a:t>
            </a:r>
            <a:r>
              <a:rPr lang="fr-FR" dirty="0"/>
              <a:t> in Java API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/>
          </a:bodyPr>
          <a:lstStyle/>
          <a:p>
            <a:r>
              <a:rPr lang="en-US" sz="2500" dirty="0"/>
              <a:t>Introduces @snippet tag for </a:t>
            </a:r>
            <a:r>
              <a:rPr lang="en-US" sz="2500" dirty="0" err="1"/>
              <a:t>JavaDoc's</a:t>
            </a:r>
            <a:r>
              <a:rPr lang="en-US" sz="2500" dirty="0"/>
              <a:t> Standard </a:t>
            </a:r>
            <a:r>
              <a:rPr lang="en-US" sz="2500" dirty="0" err="1"/>
              <a:t>Doclet</a:t>
            </a:r>
            <a:r>
              <a:rPr lang="en-US" sz="2500" dirty="0"/>
              <a:t> to simplify the inclusion of example source code in API documentation</a:t>
            </a:r>
          </a:p>
          <a:p>
            <a:r>
              <a:rPr lang="en-US" sz="2400" dirty="0"/>
              <a:t>Enables modern styling, such as syntax highlighting, as well as the automatic linkage of names to declarations</a:t>
            </a:r>
          </a:p>
          <a:p>
            <a:r>
              <a:rPr lang="en-US" sz="2400" dirty="0"/>
              <a:t>Enables better IDE support for creating and editing snippets</a:t>
            </a:r>
          </a:p>
          <a:p>
            <a:r>
              <a:rPr lang="en-US" sz="2400" dirty="0"/>
              <a:t>Supports both inline code snippets and external snippets that we write on separate file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644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351-59A5-143D-9990-565405A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385727"/>
            <a:ext cx="10590245" cy="1508387"/>
          </a:xfrm>
        </p:spPr>
        <p:txBody>
          <a:bodyPr>
            <a:normAutofit fontScale="90000"/>
          </a:bodyPr>
          <a:lstStyle/>
          <a:p>
            <a:r>
              <a:rPr lang="fr-FR" dirty="0"/>
              <a:t>JEP 441: Pattern Matching for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D6C5-426C-B42E-DF80-99AEAFE3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4" y="2244435"/>
            <a:ext cx="10590246" cy="4227837"/>
          </a:xfrm>
        </p:spPr>
        <p:txBody>
          <a:bodyPr>
            <a:normAutofit/>
          </a:bodyPr>
          <a:lstStyle/>
          <a:p>
            <a:r>
              <a:rPr lang="en-US" sz="2500" dirty="0"/>
              <a:t>Enhances the Java programming language with pattern matching for switch expressions and statements</a:t>
            </a:r>
          </a:p>
          <a:p>
            <a:r>
              <a:rPr lang="en-US" sz="2500" dirty="0"/>
              <a:t>Extending pattern matching to  allows an expression to be tested against a number of patterns</a:t>
            </a:r>
          </a:p>
          <a:p>
            <a:endParaRPr lang="en-US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89E7D-09ED-4B95-274B-C6B4D79DDB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138375"/>
            <a:ext cx="4328535" cy="2537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3D286-1CD0-1336-4F17-18842844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8633" y="4358353"/>
            <a:ext cx="4602879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42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155E6441B2F4A8237447F03DAF828" ma:contentTypeVersion="7" ma:contentTypeDescription="Create a new document." ma:contentTypeScope="" ma:versionID="3acf6cf5b957218a4320e71c0fb9e575">
  <xsd:schema xmlns:xsd="http://www.w3.org/2001/XMLSchema" xmlns:xs="http://www.w3.org/2001/XMLSchema" xmlns:p="http://schemas.microsoft.com/office/2006/metadata/properties" xmlns:ns3="fdeb6c61-e4c1-4aa7-999e-fd550f424e81" targetNamespace="http://schemas.microsoft.com/office/2006/metadata/properties" ma:root="true" ma:fieldsID="1f2e5b0857b3d768b931ed3f1a0df670" ns3:_="">
    <xsd:import namespace="fdeb6c61-e4c1-4aa7-999e-fd550f424e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b6c61-e4c1-4aa7-999e-fd550f424e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eb6c61-e4c1-4aa7-999e-fd550f424e81" xsi:nil="true"/>
  </documentManagement>
</p:properties>
</file>

<file path=customXml/itemProps1.xml><?xml version="1.0" encoding="utf-8"?>
<ds:datastoreItem xmlns:ds="http://schemas.openxmlformats.org/officeDocument/2006/customXml" ds:itemID="{E0F29763-2D65-4A2E-8B12-70F95B19FE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eb6c61-e4c1-4aa7-999e-fd550f424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710376-E5FD-4240-92A3-80FF093717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6FF828-97BA-4261-AAD1-505A2986C971}">
  <ds:schemaRefs>
    <ds:schemaRef ds:uri="http://www.w3.org/XML/1998/namespace"/>
    <ds:schemaRef ds:uri="http://schemas.microsoft.com/office/2006/documentManagement/types"/>
    <ds:schemaRef ds:uri="fdeb6c61-e4c1-4aa7-999e-fd550f424e81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888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Sitka Banner</vt:lpstr>
      <vt:lpstr>HeadlinesVTI</vt:lpstr>
      <vt:lpstr>New Features of Java 21</vt:lpstr>
      <vt:lpstr>JEP 422: Linux/RISC-V Port</vt:lpstr>
      <vt:lpstr>JEP 439: Generational ZGC</vt:lpstr>
      <vt:lpstr>JEP 439: Generational ZGC</vt:lpstr>
      <vt:lpstr>JEP 451: Prepare to disallow the dynamic Loading of Agents</vt:lpstr>
      <vt:lpstr>JEP 400: UTF-8 by Default</vt:lpstr>
      <vt:lpstr>JEP 416: Reimplement Core Reflection with Method Handles</vt:lpstr>
      <vt:lpstr>JEP 413: Code Snippets in Java API Documentation</vt:lpstr>
      <vt:lpstr>JEP 441: Pattern Matching for switch</vt:lpstr>
      <vt:lpstr>JEP 440: Record Patterns</vt:lpstr>
      <vt:lpstr>JEP 440: Record Patterns</vt:lpstr>
      <vt:lpstr>JEP 431: Sequenced Collections</vt:lpstr>
      <vt:lpstr>JEP 431: Sequenced Collections</vt:lpstr>
      <vt:lpstr>JEP 431: Sequenced Collections</vt:lpstr>
      <vt:lpstr>JEP 444: Virtual Threads</vt:lpstr>
      <vt:lpstr>JEP 444: Virtual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21</dc:title>
  <dc:creator>Mario Marjanović</dc:creator>
  <cp:lastModifiedBy>Mario Marjanović</cp:lastModifiedBy>
  <cp:revision>2</cp:revision>
  <dcterms:created xsi:type="dcterms:W3CDTF">2023-11-04T12:21:49Z</dcterms:created>
  <dcterms:modified xsi:type="dcterms:W3CDTF">2023-11-05T20:21:59Z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0x010100683155E6441B2F4A8237447F03DAF828</vt:lpwstr>
  </property>
</Properties>
</file>