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64" r:id="rId2"/>
  </p:sldIdLst>
  <p:sldSz cx="9144000" cy="5143500" type="screen16x9"/>
  <p:notesSz cx="6886575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183" cy="50267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0799" y="0"/>
            <a:ext cx="2984183" cy="50267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r">
              <a:defRPr sz="1300"/>
            </a:lvl1pPr>
          </a:lstStyle>
          <a:p>
            <a:fld id="{9E5A69DA-95A0-482A-BEB6-FB81767296EF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0275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97" tIns="48299" rIns="96597" bIns="48299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658" y="4821506"/>
            <a:ext cx="5509260" cy="3944868"/>
          </a:xfrm>
          <a:prstGeom prst="rect">
            <a:avLst/>
          </a:prstGeom>
        </p:spPr>
        <p:txBody>
          <a:bodyPr vert="horz" lIns="96597" tIns="48299" rIns="96597" bIns="4829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4183" cy="502674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0799" y="9516039"/>
            <a:ext cx="2984183" cy="502674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r">
              <a:defRPr sz="1300"/>
            </a:lvl1pPr>
          </a:lstStyle>
          <a:p>
            <a:fld id="{6395A20C-11F8-47AB-A9E2-7AABE5315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869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5A20C-11F8-47AB-A9E2-7AABE53158B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354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A923-6BBE-40B9-BA33-B5BF4AF660CE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8240-5108-4100-ACA7-FAFDFD6D9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911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A923-6BBE-40B9-BA33-B5BF4AF660CE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8240-5108-4100-ACA7-FAFDFD6D9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605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A923-6BBE-40B9-BA33-B5BF4AF660CE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8240-5108-4100-ACA7-FAFDFD6D9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62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A923-6BBE-40B9-BA33-B5BF4AF660CE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8240-5108-4100-ACA7-FAFDFD6D9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84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A923-6BBE-40B9-BA33-B5BF4AF660CE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8240-5108-4100-ACA7-FAFDFD6D9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83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A923-6BBE-40B9-BA33-B5BF4AF660CE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8240-5108-4100-ACA7-FAFDFD6D9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68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A923-6BBE-40B9-BA33-B5BF4AF660CE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8240-5108-4100-ACA7-FAFDFD6D9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84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A923-6BBE-40B9-BA33-B5BF4AF660CE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8240-5108-4100-ACA7-FAFDFD6D9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43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A923-6BBE-40B9-BA33-B5BF4AF660CE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8240-5108-4100-ACA7-FAFDFD6D9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09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A923-6BBE-40B9-BA33-B5BF4AF660CE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8240-5108-4100-ACA7-FAFDFD6D9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44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A923-6BBE-40B9-BA33-B5BF4AF660CE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8240-5108-4100-ACA7-FAFDFD6D9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22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3A923-6BBE-40B9-BA33-B5BF4AF660CE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D8240-5108-4100-ACA7-FAFDFD6D9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19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Relationship Id="rId1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93" descr="Calendar&#10;&#10;Description automatically generated">
            <a:extLst>
              <a:ext uri="{FF2B5EF4-FFF2-40B4-BE49-F238E27FC236}">
                <a16:creationId xmlns:a16="http://schemas.microsoft.com/office/drawing/2014/main" xmlns="" id="{863AB903-C0CA-4029-9EB3-211A1702DF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3" b="4762"/>
          <a:stretch/>
        </p:blipFill>
        <p:spPr>
          <a:xfrm>
            <a:off x="1369398" y="3744272"/>
            <a:ext cx="2332950" cy="1341538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xmlns="" id="{646E9301-99C5-4D5E-B7F4-1324D9E2AB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027" y="2829585"/>
            <a:ext cx="1167766" cy="1624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8029256-1344-42EA-B0BC-E7EF665A3234}"/>
              </a:ext>
            </a:extLst>
          </p:cNvPr>
          <p:cNvSpPr txBox="1"/>
          <p:nvPr/>
        </p:nvSpPr>
        <p:spPr>
          <a:xfrm>
            <a:off x="2554941" y="57690"/>
            <a:ext cx="4034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C00000"/>
                </a:solidFill>
              </a:rPr>
              <a:t>Square-Cut Pizza Sharing is PPA-complete</a:t>
            </a: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xmlns="" id="{19F4BF04-4F69-4585-97C7-015AAFEEED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87"/>
          <a:stretch/>
        </p:blipFill>
        <p:spPr>
          <a:xfrm>
            <a:off x="96200" y="713207"/>
            <a:ext cx="2142733" cy="586042"/>
          </a:xfrm>
          <a:prstGeom prst="rect">
            <a:avLst/>
          </a:prstGeom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xmlns="" id="{66D01830-A79C-4CB7-AB57-97C5CD17C99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7"/>
          <a:stretch/>
        </p:blipFill>
        <p:spPr>
          <a:xfrm>
            <a:off x="2396487" y="777448"/>
            <a:ext cx="2925312" cy="499475"/>
          </a:xfrm>
          <a:prstGeom prst="rect">
            <a:avLst/>
          </a:prstGeom>
        </p:spPr>
      </p:pic>
      <p:pic>
        <p:nvPicPr>
          <p:cNvPr id="23" name="Picture 22" descr="Chart, histogram, waterfall chart&#10;&#10;Description automatically generated">
            <a:extLst>
              <a:ext uri="{FF2B5EF4-FFF2-40B4-BE49-F238E27FC236}">
                <a16:creationId xmlns:a16="http://schemas.microsoft.com/office/drawing/2014/main" xmlns="" id="{E0F58F91-1BF0-4A84-BF35-7F1790068A4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3" r="7103" b="10573"/>
          <a:stretch/>
        </p:blipFill>
        <p:spPr>
          <a:xfrm>
            <a:off x="5961605" y="2169261"/>
            <a:ext cx="3021460" cy="1199985"/>
          </a:xfrm>
          <a:prstGeom prst="rect">
            <a:avLst/>
          </a:prstGeom>
        </p:spPr>
      </p:pic>
      <p:pic>
        <p:nvPicPr>
          <p:cNvPr id="13" name="Picture 12" descr="Chart, surface chart&#10;&#10;Description automatically generated">
            <a:extLst>
              <a:ext uri="{FF2B5EF4-FFF2-40B4-BE49-F238E27FC236}">
                <a16:creationId xmlns:a16="http://schemas.microsoft.com/office/drawing/2014/main" xmlns="" id="{AC3A6CD3-4909-4393-9D5B-8988585693D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19" t="3694" r="21102" b="6945"/>
          <a:stretch/>
        </p:blipFill>
        <p:spPr>
          <a:xfrm>
            <a:off x="95297" y="1561372"/>
            <a:ext cx="1978207" cy="1839719"/>
          </a:xfrm>
          <a:prstGeom prst="rect">
            <a:avLst/>
          </a:prstGeom>
        </p:spPr>
      </p:pic>
      <p:pic>
        <p:nvPicPr>
          <p:cNvPr id="56" name="Picture 55" descr="Text, letter&#10;&#10;Description automatically generated">
            <a:extLst>
              <a:ext uri="{FF2B5EF4-FFF2-40B4-BE49-F238E27FC236}">
                <a16:creationId xmlns:a16="http://schemas.microsoft.com/office/drawing/2014/main" xmlns="" id="{6A3D9A00-4EF6-4EE6-AD50-17D94777FE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504" y="1578878"/>
            <a:ext cx="2925312" cy="768349"/>
          </a:xfrm>
          <a:prstGeom prst="rect">
            <a:avLst/>
          </a:prstGeom>
        </p:spPr>
      </p:pic>
      <p:pic>
        <p:nvPicPr>
          <p:cNvPr id="68" name="Picture 67" descr="Shape, circle&#10;&#10;Description automatically generated">
            <a:extLst>
              <a:ext uri="{FF2B5EF4-FFF2-40B4-BE49-F238E27FC236}">
                <a16:creationId xmlns:a16="http://schemas.microsoft.com/office/drawing/2014/main" xmlns="" id="{909F0EE7-3D36-4F73-81F9-78D42DBAC4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93" y="2681876"/>
            <a:ext cx="753145" cy="748825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xmlns="" id="{10039E67-CFF7-4884-8CC6-78DE2192D0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746" y="2473422"/>
            <a:ext cx="1259788" cy="167723"/>
          </a:xfrm>
          <a:prstGeom prst="rect">
            <a:avLst/>
          </a:prstGeom>
        </p:spPr>
      </p:pic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xmlns="" id="{20715337-3310-4792-B0A4-246295FF04FB}"/>
              </a:ext>
            </a:extLst>
          </p:cNvPr>
          <p:cNvCxnSpPr>
            <a:cxnSpLocks/>
          </p:cNvCxnSpPr>
          <p:nvPr/>
        </p:nvCxnSpPr>
        <p:spPr>
          <a:xfrm flipV="1">
            <a:off x="2036296" y="2547020"/>
            <a:ext cx="323450" cy="189428"/>
          </a:xfrm>
          <a:prstGeom prst="curvedConnector3">
            <a:avLst>
              <a:gd name="adj1" fmla="val 40184"/>
            </a:avLst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xmlns="" id="{7FBF8A36-903A-491C-8619-B716ED5FA9F6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3502968" y="2557284"/>
            <a:ext cx="116566" cy="285705"/>
          </a:xfrm>
          <a:prstGeom prst="curvedConnector4">
            <a:avLst>
              <a:gd name="adj1" fmla="val -196112"/>
              <a:gd name="adj2" fmla="val 64676"/>
            </a:avLst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EE2635FD-EAEE-417F-98D8-B67DC14BFF4E}"/>
              </a:ext>
            </a:extLst>
          </p:cNvPr>
          <p:cNvSpPr txBox="1"/>
          <p:nvPr/>
        </p:nvSpPr>
        <p:spPr>
          <a:xfrm>
            <a:off x="94424" y="1346512"/>
            <a:ext cx="5217797" cy="20005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l-GR" sz="700" b="1" dirty="0"/>
              <a:t>ε</a:t>
            </a:r>
            <a:r>
              <a:rPr lang="en-US" sz="700" b="1" dirty="0"/>
              <a:t>-SC-Pizza-Sharing is in PPA    |    exact SC-Pizza-Sharing is in BU</a:t>
            </a:r>
            <a:endParaRPr lang="en-GB" sz="700" b="1" dirty="0"/>
          </a:p>
        </p:txBody>
      </p:sp>
      <p:pic>
        <p:nvPicPr>
          <p:cNvPr id="93" name="Picture 92" descr="Calendar&#10;&#10;Description automatically generated">
            <a:extLst>
              <a:ext uri="{FF2B5EF4-FFF2-40B4-BE49-F238E27FC236}">
                <a16:creationId xmlns:a16="http://schemas.microsoft.com/office/drawing/2014/main" xmlns="" id="{27605867-BD20-45BC-8DCA-2BABC23FE6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23" b="4762"/>
          <a:stretch/>
        </p:blipFill>
        <p:spPr>
          <a:xfrm>
            <a:off x="158901" y="3654438"/>
            <a:ext cx="1072991" cy="1458882"/>
          </a:xfrm>
          <a:prstGeom prst="rect">
            <a:avLst/>
          </a:prstGeom>
        </p:spPr>
      </p:pic>
      <p:pic>
        <p:nvPicPr>
          <p:cNvPr id="96" name="Picture 95" descr="Table&#10;&#10;Description automatically generated">
            <a:extLst>
              <a:ext uri="{FF2B5EF4-FFF2-40B4-BE49-F238E27FC236}">
                <a16:creationId xmlns:a16="http://schemas.microsoft.com/office/drawing/2014/main" xmlns="" id="{D7E37F62-2235-4475-92BA-0AD8C78DA38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276" y="3728568"/>
            <a:ext cx="2297463" cy="802324"/>
          </a:xfrm>
          <a:prstGeom prst="rect">
            <a:avLst/>
          </a:prstGeom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xmlns="" id="{DAA59EEF-1667-48F1-95AD-2AB461F25670}"/>
              </a:ext>
            </a:extLst>
          </p:cNvPr>
          <p:cNvCxnSpPr>
            <a:cxnSpLocks/>
          </p:cNvCxnSpPr>
          <p:nvPr/>
        </p:nvCxnSpPr>
        <p:spPr>
          <a:xfrm>
            <a:off x="6603679" y="57690"/>
            <a:ext cx="0" cy="3693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xmlns="" id="{1E642C6B-CC28-4444-BF55-FA1C77451949}"/>
              </a:ext>
            </a:extLst>
          </p:cNvPr>
          <p:cNvCxnSpPr>
            <a:cxnSpLocks/>
          </p:cNvCxnSpPr>
          <p:nvPr/>
        </p:nvCxnSpPr>
        <p:spPr>
          <a:xfrm flipH="1">
            <a:off x="2497259" y="427022"/>
            <a:ext cx="41186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2FE01F92-811B-41E5-8404-29CAD8F8E500}"/>
              </a:ext>
            </a:extLst>
          </p:cNvPr>
          <p:cNvCxnSpPr>
            <a:cxnSpLocks/>
          </p:cNvCxnSpPr>
          <p:nvPr/>
        </p:nvCxnSpPr>
        <p:spPr>
          <a:xfrm>
            <a:off x="2504262" y="427022"/>
            <a:ext cx="0" cy="3050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xmlns="" id="{2577244F-9E9C-4973-BA08-2AF6837734A1}"/>
              </a:ext>
            </a:extLst>
          </p:cNvPr>
          <p:cNvCxnSpPr>
            <a:cxnSpLocks/>
          </p:cNvCxnSpPr>
          <p:nvPr/>
        </p:nvCxnSpPr>
        <p:spPr>
          <a:xfrm flipV="1">
            <a:off x="2504262" y="705419"/>
            <a:ext cx="2969906" cy="77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xmlns="" id="{6C9F0CC7-8372-4165-B45D-619E4231E9A0}"/>
              </a:ext>
            </a:extLst>
          </p:cNvPr>
          <p:cNvCxnSpPr>
            <a:cxnSpLocks/>
          </p:cNvCxnSpPr>
          <p:nvPr/>
        </p:nvCxnSpPr>
        <p:spPr>
          <a:xfrm>
            <a:off x="5469877" y="715150"/>
            <a:ext cx="4291" cy="17582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xmlns="" id="{2629F45A-036E-4BED-87D8-4F65A1B85721}"/>
              </a:ext>
            </a:extLst>
          </p:cNvPr>
          <p:cNvCxnSpPr>
            <a:cxnSpLocks/>
          </p:cNvCxnSpPr>
          <p:nvPr/>
        </p:nvCxnSpPr>
        <p:spPr>
          <a:xfrm flipH="1">
            <a:off x="4244340" y="2473422"/>
            <a:ext cx="122553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xmlns="" id="{63761556-D7F0-41EB-846F-804AC3F3A3E0}"/>
              </a:ext>
            </a:extLst>
          </p:cNvPr>
          <p:cNvCxnSpPr>
            <a:cxnSpLocks/>
          </p:cNvCxnSpPr>
          <p:nvPr/>
        </p:nvCxnSpPr>
        <p:spPr>
          <a:xfrm>
            <a:off x="4244340" y="2473422"/>
            <a:ext cx="0" cy="9572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xmlns="" id="{4FDA7316-96D4-40DD-B45F-5FB69517D850}"/>
              </a:ext>
            </a:extLst>
          </p:cNvPr>
          <p:cNvCxnSpPr>
            <a:cxnSpLocks/>
          </p:cNvCxnSpPr>
          <p:nvPr/>
        </p:nvCxnSpPr>
        <p:spPr>
          <a:xfrm flipH="1">
            <a:off x="94424" y="3430701"/>
            <a:ext cx="414991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xmlns="" id="{12382B60-D62E-4C7D-9B0D-A38CDD4F36F0}"/>
              </a:ext>
            </a:extLst>
          </p:cNvPr>
          <p:cNvCxnSpPr>
            <a:cxnSpLocks/>
          </p:cNvCxnSpPr>
          <p:nvPr/>
        </p:nvCxnSpPr>
        <p:spPr>
          <a:xfrm flipH="1">
            <a:off x="4998816" y="3434236"/>
            <a:ext cx="401192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xmlns="" id="{6A795DF3-D883-4E59-9047-2F67FBBC27D2}"/>
              </a:ext>
            </a:extLst>
          </p:cNvPr>
          <p:cNvCxnSpPr>
            <a:cxnSpLocks/>
          </p:cNvCxnSpPr>
          <p:nvPr/>
        </p:nvCxnSpPr>
        <p:spPr>
          <a:xfrm>
            <a:off x="4998816" y="3428400"/>
            <a:ext cx="0" cy="1657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8" name="Picture 167" descr="Chart, bar chart&#10;&#10;Description automatically generated">
            <a:extLst>
              <a:ext uri="{FF2B5EF4-FFF2-40B4-BE49-F238E27FC236}">
                <a16:creationId xmlns:a16="http://schemas.microsoft.com/office/drawing/2014/main" xmlns="" id="{B7FED2E3-F33C-4439-BA85-D668A5A5313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288" y="873714"/>
            <a:ext cx="1328043" cy="1046875"/>
          </a:xfrm>
          <a:prstGeom prst="rect">
            <a:avLst/>
          </a:prstGeom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xmlns="" id="{794D541D-2D21-4961-87B3-43EC804E4DC9}"/>
              </a:ext>
            </a:extLst>
          </p:cNvPr>
          <p:cNvSpPr txBox="1"/>
          <p:nvPr/>
        </p:nvSpPr>
        <p:spPr>
          <a:xfrm>
            <a:off x="5636180" y="695475"/>
            <a:ext cx="3296989" cy="20005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l-GR" sz="700" b="1" dirty="0"/>
              <a:t>ε</a:t>
            </a:r>
            <a:r>
              <a:rPr lang="en-US" sz="700" b="1" dirty="0"/>
              <a:t>-SC-Pizza-Sharing is PPA-hard    |    exact SC-Pizza-Sharing is FIXP-hard</a:t>
            </a:r>
            <a:endParaRPr lang="en-GB" sz="700" b="1" dirty="0"/>
          </a:p>
        </p:txBody>
      </p:sp>
      <p:pic>
        <p:nvPicPr>
          <p:cNvPr id="174" name="Picture 173" descr="Text, letter&#10;&#10;Description automatically generated">
            <a:extLst>
              <a:ext uri="{FF2B5EF4-FFF2-40B4-BE49-F238E27FC236}">
                <a16:creationId xmlns:a16="http://schemas.microsoft.com/office/drawing/2014/main" xmlns="" id="{2FF1BC4F-36A5-4182-ACA8-FD5CB12A8E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987" y="947501"/>
            <a:ext cx="1777313" cy="712277"/>
          </a:xfrm>
          <a:prstGeom prst="rect">
            <a:avLst/>
          </a:prstGeom>
        </p:spPr>
      </p:pic>
      <p:sp>
        <p:nvSpPr>
          <p:cNvPr id="175" name="TextBox 174">
            <a:extLst>
              <a:ext uri="{FF2B5EF4-FFF2-40B4-BE49-F238E27FC236}">
                <a16:creationId xmlns:a16="http://schemas.microsoft.com/office/drawing/2014/main" xmlns="" id="{5A28E09A-89F2-4730-B1E6-50F8D83943C2}"/>
              </a:ext>
            </a:extLst>
          </p:cNvPr>
          <p:cNvSpPr txBox="1"/>
          <p:nvPr/>
        </p:nvSpPr>
        <p:spPr>
          <a:xfrm>
            <a:off x="6039975" y="1955242"/>
            <a:ext cx="1328044" cy="20005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700" b="1" dirty="0"/>
              <a:t>The “overlapping” reduction</a:t>
            </a:r>
            <a:endParaRPr lang="en-GB" sz="700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xmlns="" id="{2D103E51-4EE6-41FC-AF7A-82672E8AFD98}"/>
              </a:ext>
            </a:extLst>
          </p:cNvPr>
          <p:cNvSpPr txBox="1"/>
          <p:nvPr/>
        </p:nvSpPr>
        <p:spPr>
          <a:xfrm>
            <a:off x="4263637" y="2506889"/>
            <a:ext cx="17445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600" dirty="0"/>
              <a:t>We reduce from instances of [1, 2, 3, 4]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600" dirty="0"/>
              <a:t>Create square blocks according to points of interest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600" dirty="0"/>
              <a:t>Each pizza block is a square consisting of perfectly overlapping masses of identical shape (square)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600" dirty="0"/>
              <a:t>Each colour in a pizza block has its own weight depending on its density (height) in the CH instance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xmlns="" id="{33E3882A-9708-4CCB-928B-9ADFDF5D64C5}"/>
              </a:ext>
            </a:extLst>
          </p:cNvPr>
          <p:cNvSpPr txBox="1"/>
          <p:nvPr/>
        </p:nvSpPr>
        <p:spPr>
          <a:xfrm>
            <a:off x="1857681" y="3528728"/>
            <a:ext cx="1340731" cy="20005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700" b="1" dirty="0"/>
              <a:t>The “checkerboard” reduction</a:t>
            </a:r>
            <a:endParaRPr lang="en-GB" sz="700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xmlns="" id="{9004EBAA-E294-4370-9631-FADCE1C8820A}"/>
              </a:ext>
            </a:extLst>
          </p:cNvPr>
          <p:cNvSpPr txBox="1"/>
          <p:nvPr/>
        </p:nvSpPr>
        <p:spPr>
          <a:xfrm>
            <a:off x="3633980" y="3711226"/>
            <a:ext cx="1415181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600" dirty="0"/>
              <a:t>We reduce from instances of [4]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600" dirty="0"/>
              <a:t>Again, create blocks according to points of interest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600" dirty="0"/>
              <a:t>The masses are unweighted and non-overlapping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600" dirty="0"/>
              <a:t>Each pizza block is diagonally filled in with small masses (squares)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600" dirty="0"/>
              <a:t>Each colour in a pizza block has area proportional to its density (height) in the CH instance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600" dirty="0"/>
              <a:t>This reduction does not work for the exact SC-Pizza-Sharing!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xmlns="" id="{0D59882D-A32B-4F2D-AC4C-023B98D81C0F}"/>
              </a:ext>
            </a:extLst>
          </p:cNvPr>
          <p:cNvSpPr txBox="1"/>
          <p:nvPr/>
        </p:nvSpPr>
        <p:spPr>
          <a:xfrm>
            <a:off x="7322582" y="3486072"/>
            <a:ext cx="1127725" cy="20005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700" b="1" dirty="0"/>
              <a:t>Detailed hardness results</a:t>
            </a:r>
            <a:endParaRPr lang="en-GB" sz="700" b="1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xmlns="" id="{C0221E70-C046-4B4B-B7B5-1FEC4B7C7B40}"/>
              </a:ext>
            </a:extLst>
          </p:cNvPr>
          <p:cNvSpPr txBox="1"/>
          <p:nvPr/>
        </p:nvSpPr>
        <p:spPr>
          <a:xfrm>
            <a:off x="5449136" y="3486072"/>
            <a:ext cx="815553" cy="20005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700" b="1" dirty="0"/>
              <a:t>Open problems</a:t>
            </a:r>
            <a:endParaRPr lang="en-GB" sz="700" b="1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xmlns="" id="{25AB2379-4B00-4242-ACBD-44F39CC51A48}"/>
              </a:ext>
            </a:extLst>
          </p:cNvPr>
          <p:cNvSpPr txBox="1"/>
          <p:nvPr/>
        </p:nvSpPr>
        <p:spPr>
          <a:xfrm>
            <a:off x="5034840" y="3649377"/>
            <a:ext cx="166775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600" dirty="0"/>
              <a:t>What is the complexity for const. </a:t>
            </a:r>
            <a:r>
              <a:rPr lang="el-GR" sz="600" dirty="0"/>
              <a:t>ε?</a:t>
            </a:r>
            <a:r>
              <a:rPr lang="en-US" sz="600" dirty="0"/>
              <a:t> PPAD-, PPA-complete?</a:t>
            </a:r>
            <a:endParaRPr lang="el-GR" sz="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dirty="0"/>
              <a:t>What is the complexity of exact </a:t>
            </a:r>
            <a:br>
              <a:rPr lang="en-US" sz="600" dirty="0"/>
            </a:br>
            <a:r>
              <a:rPr lang="en-US" sz="600" dirty="0"/>
              <a:t>SC-Pizza-Sharing with axis-aligned rectangles? PPA-, FIXP- or BU- complete?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dirty="0"/>
              <a:t>What is the complexity of exact version for polygons? FIXP- or BU-complete?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xmlns="" id="{8E7A18AC-E50C-4ABA-A0A9-E045B45635B5}"/>
              </a:ext>
            </a:extLst>
          </p:cNvPr>
          <p:cNvSpPr txBox="1"/>
          <p:nvPr/>
        </p:nvSpPr>
        <p:spPr>
          <a:xfrm>
            <a:off x="5552279" y="4367391"/>
            <a:ext cx="632879" cy="20005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700" b="1" dirty="0"/>
              <a:t>References</a:t>
            </a:r>
            <a:endParaRPr lang="en-GB" sz="700" b="1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xmlns="" id="{041AC6AA-EF1D-4D99-8402-F4BA1EFEF0CA}"/>
              </a:ext>
            </a:extLst>
          </p:cNvPr>
          <p:cNvSpPr txBox="1"/>
          <p:nvPr/>
        </p:nvSpPr>
        <p:spPr>
          <a:xfrm>
            <a:off x="4965451" y="4530966"/>
            <a:ext cx="426431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/>
              <a:t>[1] </a:t>
            </a:r>
            <a:r>
              <a:rPr lang="en-US" sz="600" dirty="0" err="1"/>
              <a:t>Deligkas</a:t>
            </a:r>
            <a:r>
              <a:rPr lang="en-US" sz="600" dirty="0"/>
              <a:t>, </a:t>
            </a:r>
            <a:r>
              <a:rPr lang="en-US" sz="600" dirty="0" err="1"/>
              <a:t>Fearnley</a:t>
            </a:r>
            <a:r>
              <a:rPr lang="en-US" sz="600" dirty="0"/>
              <a:t>, Melissourgos, </a:t>
            </a:r>
            <a:r>
              <a:rPr lang="en-US" sz="600" dirty="0" err="1"/>
              <a:t>Spirakis</a:t>
            </a:r>
            <a:r>
              <a:rPr lang="en-US" sz="600" dirty="0"/>
              <a:t>. Computing exact solutions of consensus halving and the Borsuk-</a:t>
            </a:r>
            <a:r>
              <a:rPr lang="en-US" sz="600" dirty="0" err="1"/>
              <a:t>Ulam</a:t>
            </a:r>
            <a:r>
              <a:rPr lang="en-US" sz="600" dirty="0"/>
              <a:t> theorem. </a:t>
            </a:r>
            <a:r>
              <a:rPr lang="en-US" sz="600" i="1" dirty="0"/>
              <a:t>2021</a:t>
            </a:r>
          </a:p>
          <a:p>
            <a:r>
              <a:rPr lang="en-US" sz="600" dirty="0"/>
              <a:t>[2] </a:t>
            </a:r>
            <a:r>
              <a:rPr lang="en-US" sz="600" dirty="0" err="1"/>
              <a:t>Filos-Ratsikas</a:t>
            </a:r>
            <a:r>
              <a:rPr lang="en-US" sz="600" dirty="0"/>
              <a:t>, Frederiksen, Goldberg, Zhang. Hardness results for consensus-halving. </a:t>
            </a:r>
            <a:r>
              <a:rPr lang="en-US" sz="600" i="1" dirty="0"/>
              <a:t>2018</a:t>
            </a:r>
            <a:r>
              <a:rPr lang="en-US" sz="600" dirty="0"/>
              <a:t> </a:t>
            </a:r>
          </a:p>
          <a:p>
            <a:r>
              <a:rPr lang="en-US" sz="600" dirty="0"/>
              <a:t>[3] </a:t>
            </a:r>
            <a:r>
              <a:rPr lang="en-US" sz="600" dirty="0" err="1"/>
              <a:t>Filos-Ratsikas</a:t>
            </a:r>
            <a:r>
              <a:rPr lang="en-US" sz="600" dirty="0"/>
              <a:t>, Goldberg. The complexity of splitting necklaces and bisecting ham sandwiches. </a:t>
            </a:r>
            <a:r>
              <a:rPr lang="en-US" sz="600" i="1" dirty="0"/>
              <a:t>2019</a:t>
            </a:r>
            <a:endParaRPr lang="en-US" sz="600" dirty="0"/>
          </a:p>
          <a:p>
            <a:r>
              <a:rPr lang="en-US" sz="600" dirty="0"/>
              <a:t>[4] </a:t>
            </a:r>
            <a:r>
              <a:rPr lang="en-US" sz="600" dirty="0" err="1"/>
              <a:t>Filos-Ratsikas</a:t>
            </a:r>
            <a:r>
              <a:rPr lang="en-US" sz="600" dirty="0"/>
              <a:t>, </a:t>
            </a:r>
            <a:r>
              <a:rPr lang="en-US" sz="600" dirty="0" err="1"/>
              <a:t>Hollender</a:t>
            </a:r>
            <a:r>
              <a:rPr lang="en-US" sz="600" dirty="0"/>
              <a:t>, </a:t>
            </a:r>
            <a:r>
              <a:rPr lang="en-US" sz="600" dirty="0" err="1"/>
              <a:t>Sotiraki</a:t>
            </a:r>
            <a:r>
              <a:rPr lang="en-US" sz="600" dirty="0"/>
              <a:t>, </a:t>
            </a:r>
            <a:r>
              <a:rPr lang="en-US" sz="600" dirty="0" err="1"/>
              <a:t>Zampetakis</a:t>
            </a:r>
            <a:r>
              <a:rPr lang="en-US" sz="600" dirty="0"/>
              <a:t>. Consensus-halving: Does it ever get easier? </a:t>
            </a:r>
            <a:r>
              <a:rPr lang="en-US" sz="600" i="1" dirty="0"/>
              <a:t>2020</a:t>
            </a:r>
          </a:p>
          <a:p>
            <a:r>
              <a:rPr lang="en-US" sz="600" dirty="0"/>
              <a:t>[5] Karasev, </a:t>
            </a:r>
            <a:r>
              <a:rPr lang="en-US" sz="600" dirty="0" err="1"/>
              <a:t>Roldán-Pensado</a:t>
            </a:r>
            <a:r>
              <a:rPr lang="en-US" sz="600" dirty="0"/>
              <a:t>, </a:t>
            </a:r>
            <a:r>
              <a:rPr lang="en-US" sz="600" dirty="0" err="1"/>
              <a:t>Soberón</a:t>
            </a:r>
            <a:r>
              <a:rPr lang="en-US" sz="600" dirty="0"/>
              <a:t>. Measure partitions using hyperplanes with fixed directions.</a:t>
            </a:r>
            <a:r>
              <a:rPr lang="en-US" sz="600" i="1" dirty="0"/>
              <a:t> 2016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xmlns="" id="{33A9EE3F-FAC6-4D51-B1AE-49A8AB16146A}"/>
              </a:ext>
            </a:extLst>
          </p:cNvPr>
          <p:cNvSpPr txBox="1"/>
          <p:nvPr/>
        </p:nvSpPr>
        <p:spPr>
          <a:xfrm>
            <a:off x="3113052" y="3103174"/>
            <a:ext cx="856803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/>
              <a:t>(original proof by [5])</a:t>
            </a:r>
            <a:endParaRPr lang="en-GB" sz="6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07B1BF6A-F4CE-495E-A1B9-2FB6C6031224}"/>
              </a:ext>
            </a:extLst>
          </p:cNvPr>
          <p:cNvSpPr/>
          <p:nvPr/>
        </p:nvSpPr>
        <p:spPr>
          <a:xfrm>
            <a:off x="5016781" y="3451419"/>
            <a:ext cx="4127218" cy="1692082"/>
          </a:xfrm>
          <a:prstGeom prst="rect">
            <a:avLst/>
          </a:prstGeom>
          <a:solidFill>
            <a:schemeClr val="accent4">
              <a:lumMod val="20000"/>
              <a:lumOff val="8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F8179EF2-5C91-4D70-A350-D8DDED2608A9}"/>
              </a:ext>
            </a:extLst>
          </p:cNvPr>
          <p:cNvSpPr/>
          <p:nvPr/>
        </p:nvSpPr>
        <p:spPr>
          <a:xfrm>
            <a:off x="6611853" y="-1251"/>
            <a:ext cx="2524832" cy="414342"/>
          </a:xfrm>
          <a:prstGeom prst="rect">
            <a:avLst/>
          </a:prstGeom>
          <a:solidFill>
            <a:schemeClr val="accent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7BAE0233-72DB-4AE1-92E6-48DC61B97661}"/>
              </a:ext>
            </a:extLst>
          </p:cNvPr>
          <p:cNvSpPr/>
          <p:nvPr/>
        </p:nvSpPr>
        <p:spPr>
          <a:xfrm>
            <a:off x="2766681" y="2461623"/>
            <a:ext cx="1473367" cy="953089"/>
          </a:xfrm>
          <a:prstGeom prst="rect">
            <a:avLst/>
          </a:prstGeom>
          <a:solidFill>
            <a:schemeClr val="accent4">
              <a:lumMod val="20000"/>
              <a:lumOff val="8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C23A6C83-E5AD-4B7E-9A6B-0B6CAAF9E8B5}"/>
              </a:ext>
            </a:extLst>
          </p:cNvPr>
          <p:cNvSpPr/>
          <p:nvPr/>
        </p:nvSpPr>
        <p:spPr>
          <a:xfrm>
            <a:off x="4262220" y="2475012"/>
            <a:ext cx="1224602" cy="945375"/>
          </a:xfrm>
          <a:prstGeom prst="rect">
            <a:avLst/>
          </a:prstGeom>
          <a:solidFill>
            <a:schemeClr val="accent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5C8CE5A5-3605-4960-86DD-B0E81BE1C32C}"/>
              </a:ext>
            </a:extLst>
          </p:cNvPr>
          <p:cNvSpPr/>
          <p:nvPr/>
        </p:nvSpPr>
        <p:spPr>
          <a:xfrm>
            <a:off x="-1" y="3419690"/>
            <a:ext cx="4994521" cy="1723810"/>
          </a:xfrm>
          <a:prstGeom prst="rect">
            <a:avLst/>
          </a:prstGeom>
          <a:solidFill>
            <a:schemeClr val="accent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B5882479-6021-40E4-9035-77F206376C8D}"/>
              </a:ext>
            </a:extLst>
          </p:cNvPr>
          <p:cNvSpPr/>
          <p:nvPr/>
        </p:nvSpPr>
        <p:spPr>
          <a:xfrm>
            <a:off x="5486822" y="701533"/>
            <a:ext cx="3649863" cy="2729168"/>
          </a:xfrm>
          <a:prstGeom prst="rect">
            <a:avLst/>
          </a:prstGeom>
          <a:solidFill>
            <a:schemeClr val="accent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76457270-1218-4E0C-8837-D95EA1EF2399}"/>
              </a:ext>
            </a:extLst>
          </p:cNvPr>
          <p:cNvSpPr txBox="1"/>
          <p:nvPr/>
        </p:nvSpPr>
        <p:spPr>
          <a:xfrm>
            <a:off x="2471380" y="541494"/>
            <a:ext cx="387954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600" dirty="0"/>
              <a:t>Royal Holloway University of London                University of Liverpool                             Technical University of Munich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C941054-B614-47DF-A17D-FD754A48BBC4}"/>
              </a:ext>
            </a:extLst>
          </p:cNvPr>
          <p:cNvSpPr txBox="1"/>
          <p:nvPr/>
        </p:nvSpPr>
        <p:spPr>
          <a:xfrm>
            <a:off x="2528047" y="427022"/>
            <a:ext cx="408790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900" dirty="0" err="1"/>
              <a:t>Argyrios</a:t>
            </a:r>
            <a:r>
              <a:rPr lang="en-GB" sz="900" dirty="0"/>
              <a:t> </a:t>
            </a:r>
            <a:r>
              <a:rPr lang="en-GB" sz="900" dirty="0" err="1"/>
              <a:t>Deligkas</a:t>
            </a:r>
            <a:r>
              <a:rPr lang="en-GB" sz="900" dirty="0"/>
              <a:t>                  John </a:t>
            </a:r>
            <a:r>
              <a:rPr lang="en-GB" sz="900" dirty="0" err="1"/>
              <a:t>Fearnley</a:t>
            </a:r>
            <a:r>
              <a:rPr lang="en-GB" sz="900" dirty="0"/>
              <a:t>                </a:t>
            </a:r>
            <a:r>
              <a:rPr lang="en-GB" sz="900" b="1" dirty="0"/>
              <a:t>Themistoklis Melissourgos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35B6EE11-BA13-4350-A37E-E4E819D6B8DC}"/>
              </a:ext>
            </a:extLst>
          </p:cNvPr>
          <p:cNvSpPr/>
          <p:nvPr/>
        </p:nvSpPr>
        <p:spPr>
          <a:xfrm>
            <a:off x="7315" y="413091"/>
            <a:ext cx="2502853" cy="3002121"/>
          </a:xfrm>
          <a:prstGeom prst="rect">
            <a:avLst/>
          </a:prstGeom>
          <a:solidFill>
            <a:schemeClr val="accent4">
              <a:lumMod val="20000"/>
              <a:lumOff val="8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F64DA574-8BE9-4466-A715-DA4A8032D237}"/>
              </a:ext>
            </a:extLst>
          </p:cNvPr>
          <p:cNvSpPr/>
          <p:nvPr/>
        </p:nvSpPr>
        <p:spPr>
          <a:xfrm>
            <a:off x="2505361" y="704364"/>
            <a:ext cx="2973163" cy="1767113"/>
          </a:xfrm>
          <a:prstGeom prst="rect">
            <a:avLst/>
          </a:prstGeom>
          <a:solidFill>
            <a:schemeClr val="accent4">
              <a:lumMod val="20000"/>
              <a:lumOff val="8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50F2966-5D92-4BFA-A4E4-D30A2BC94F69}"/>
              </a:ext>
            </a:extLst>
          </p:cNvPr>
          <p:cNvSpPr/>
          <p:nvPr/>
        </p:nvSpPr>
        <p:spPr>
          <a:xfrm>
            <a:off x="0" y="16988"/>
            <a:ext cx="6581745" cy="390863"/>
          </a:xfrm>
          <a:prstGeom prst="rect">
            <a:avLst/>
          </a:prstGeom>
          <a:solidFill>
            <a:schemeClr val="accent4">
              <a:lumMod val="20000"/>
              <a:lumOff val="8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26CD57AD-9CC3-4B71-A195-9507ED161C57}"/>
              </a:ext>
            </a:extLst>
          </p:cNvPr>
          <p:cNvSpPr/>
          <p:nvPr/>
        </p:nvSpPr>
        <p:spPr>
          <a:xfrm>
            <a:off x="2511266" y="410883"/>
            <a:ext cx="6621127" cy="292022"/>
          </a:xfrm>
          <a:prstGeom prst="rect">
            <a:avLst/>
          </a:prstGeom>
          <a:solidFill>
            <a:schemeClr val="accent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031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307</Words>
  <Application>Microsoft Office PowerPoint</Application>
  <PresentationFormat>On-screen Show (16:9)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Themistoklis Melissourgos</dc:creator>
  <cp:lastModifiedBy>Microsoft account</cp:lastModifiedBy>
  <cp:revision>51</cp:revision>
  <cp:lastPrinted>2021-07-14T22:54:38Z</cp:lastPrinted>
  <dcterms:created xsi:type="dcterms:W3CDTF">2021-07-14T03:20:43Z</dcterms:created>
  <dcterms:modified xsi:type="dcterms:W3CDTF">2023-03-07T17:15:38Z</dcterms:modified>
</cp:coreProperties>
</file>