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30" d="100"/>
          <a:sy n="30" d="100"/>
        </p:scale>
        <p:origin x="24"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5600-456C-9AE6-2A109684530B}"/>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5600-456C-9AE6-2A109684530B}"/>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5600-456C-9AE6-2A109684530B}"/>
            </c:ext>
          </c:extLst>
        </c:ser>
        <c:dLbls>
          <c:showLegendKey val="0"/>
          <c:showVal val="0"/>
          <c:showCatName val="0"/>
          <c:showSerName val="0"/>
          <c:showPercent val="0"/>
          <c:showBubbleSize val="0"/>
        </c:dLbls>
        <c:gapWidth val="80"/>
        <c:overlap val="25"/>
        <c:axId val="1389421552"/>
        <c:axId val="1389419376"/>
      </c:barChart>
      <c:catAx>
        <c:axId val="138942155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389419376"/>
        <c:crosses val="autoZero"/>
        <c:auto val="1"/>
        <c:lblAlgn val="ctr"/>
        <c:lblOffset val="100"/>
        <c:noMultiLvlLbl val="0"/>
      </c:catAx>
      <c:valAx>
        <c:axId val="138941937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389421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Controlled variables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These are kept the same throughout your experiments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Independent variable</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The </a:t>
          </a:r>
          <a:r>
            <a:rPr lang="en-US" sz="2800" b="1" dirty="0"/>
            <a:t>one</a:t>
          </a:r>
          <a:r>
            <a:rPr lang="en-US" sz="2800" dirty="0"/>
            <a:t> variable you purposely change and test</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Dependent variable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The measure of change observed because of independent variable</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a:t>Decide how you will measure the change</a:t>
          </a:r>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GB"/>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GB"/>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GB"/>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GB"/>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GB"/>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GB"/>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GB"/>
        </a:p>
      </dgm:t>
    </dgm:pt>
  </dgm:ptLst>
  <dgm:cxnLst>
    <dgm:cxn modelId="{401C8A76-0402-439A-A771-D9B2BC35018E}" srcId="{2F8ECEAC-FAA3-4503-A169-57F41A503807}" destId="{B92700A2-FB38-4467-8A2E-6B17FD5FB43C}" srcOrd="1" destOrd="0" parTransId="{D455CBAE-1EFE-4677-A720-D37D3C7C79C7}" sibTransId="{A308112E-A697-4E6A-A0C4-5392D47FD2DE}"/>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GB"/>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GB"/>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GB"/>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GB"/>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GB"/>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GB"/>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GB"/>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GB"/>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GB"/>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Controlled variables</a:t>
          </a:r>
        </a:p>
      </dsp:txBody>
      <dsp:txXfrm>
        <a:off x="4000" y="1352158"/>
        <a:ext cx="3900487" cy="1560194"/>
      </dsp:txXfrm>
    </dsp:sp>
    <dsp:sp modelId="{DE65B54D-BB89-4898-B770-68834B90CB27}">
      <dsp:nvSpPr>
        <dsp:cNvPr id="0" name=""/>
        <dsp:cNvSpPr/>
      </dsp:nvSpPr>
      <dsp:spPr>
        <a:xfrm>
          <a:off x="4000"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These are kept the same throughout your experiments</a:t>
          </a:r>
        </a:p>
      </dsp:txBody>
      <dsp:txXfrm>
        <a:off x="4000" y="2912353"/>
        <a:ext cx="3900487" cy="3033224"/>
      </dsp:txXfrm>
    </dsp:sp>
    <dsp:sp modelId="{E01B3154-0666-4584-9FC4-432DE00CC402}">
      <dsp:nvSpPr>
        <dsp:cNvPr id="0" name=""/>
        <dsp:cNvSpPr/>
      </dsp:nvSpPr>
      <dsp:spPr>
        <a:xfrm>
          <a:off x="4450556"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Independent variable</a:t>
          </a:r>
        </a:p>
      </dsp:txBody>
      <dsp:txXfrm>
        <a:off x="4450556" y="1352158"/>
        <a:ext cx="3900487" cy="1560194"/>
      </dsp:txXfrm>
    </dsp:sp>
    <dsp:sp modelId="{6EC96761-7A7E-46B1-9A31-B92F49834D5A}">
      <dsp:nvSpPr>
        <dsp:cNvPr id="0" name=""/>
        <dsp:cNvSpPr/>
      </dsp:nvSpPr>
      <dsp:spPr>
        <a:xfrm>
          <a:off x="4450556"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a:t>
          </a:r>
          <a:r>
            <a:rPr lang="en-US" sz="2800" b="1" kern="1200" dirty="0"/>
            <a:t>one</a:t>
          </a:r>
          <a:r>
            <a:rPr lang="en-US" sz="2800" kern="1200" dirty="0"/>
            <a:t> variable you purposely change and test</a:t>
          </a:r>
        </a:p>
      </dsp:txBody>
      <dsp:txXfrm>
        <a:off x="4450556" y="2912353"/>
        <a:ext cx="3900487" cy="3033224"/>
      </dsp:txXfrm>
    </dsp:sp>
    <dsp:sp modelId="{64DD6D48-227C-4434-BED8-F49C9D4F4F7E}">
      <dsp:nvSpPr>
        <dsp:cNvPr id="0" name=""/>
        <dsp:cNvSpPr/>
      </dsp:nvSpPr>
      <dsp:spPr>
        <a:xfrm>
          <a:off x="8897112"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Dependent variable</a:t>
          </a:r>
        </a:p>
      </dsp:txBody>
      <dsp:txXfrm>
        <a:off x="8897112" y="1352158"/>
        <a:ext cx="3900487" cy="1560194"/>
      </dsp:txXfrm>
    </dsp:sp>
    <dsp:sp modelId="{98860936-C475-4184-9A9D-2F4B5D8B0BC7}">
      <dsp:nvSpPr>
        <dsp:cNvPr id="0" name=""/>
        <dsp:cNvSpPr/>
      </dsp:nvSpPr>
      <dsp:spPr>
        <a:xfrm>
          <a:off x="8897112"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measure of change observed because of independent variable</a:t>
          </a:r>
        </a:p>
        <a:p>
          <a:pPr marL="285750" lvl="1" indent="-285750" algn="l" defTabSz="1244600">
            <a:lnSpc>
              <a:spcPct val="90000"/>
            </a:lnSpc>
            <a:spcBef>
              <a:spcPct val="0"/>
            </a:spcBef>
            <a:spcAft>
              <a:spcPct val="15000"/>
            </a:spcAft>
            <a:buChar char="••"/>
          </a:pPr>
          <a:r>
            <a:rPr lang="en-US" sz="2800" kern="1200" dirty="0"/>
            <a:t>Decide how you will measure the change</a:t>
          </a:r>
        </a:p>
      </dsp:txBody>
      <dsp:txXfrm>
        <a:off x="8897112" y="2912353"/>
        <a:ext cx="3900487"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3/7/2023</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Study in Human Computer Interaction (HCI)</a:t>
            </a:r>
            <a:endParaRPr lang="en-US" dirty="0"/>
          </a:p>
        </p:txBody>
      </p:sp>
      <p:sp>
        <p:nvSpPr>
          <p:cNvPr id="23" name="Text Placeholder 22"/>
          <p:cNvSpPr>
            <a:spLocks noGrp="1"/>
          </p:cNvSpPr>
          <p:nvPr>
            <p:ph type="body" sz="quarter" idx="36"/>
          </p:nvPr>
        </p:nvSpPr>
        <p:spPr/>
        <p:txBody>
          <a:bodyPr/>
          <a:lstStyle/>
          <a:p>
            <a:r>
              <a:rPr lang="en-US" dirty="0" smtClean="0"/>
              <a:t>Riona John </a:t>
            </a:r>
            <a:r>
              <a:rPr lang="en-US" dirty="0" smtClean="0"/>
              <a:t>| Zhaohui Lao | Royal Holloway, University of London</a:t>
            </a:r>
            <a:endParaRPr lang="en-US" dirty="0"/>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r>
              <a:rPr lang="en-US" dirty="0"/>
              <a:t>Enter your question here (statement of the problem)</a:t>
            </a:r>
          </a:p>
        </p:txBody>
      </p:sp>
      <p:sp>
        <p:nvSpPr>
          <p:cNvPr id="68" name="Text Placeholder 67"/>
          <p:cNvSpPr>
            <a:spLocks noGrp="1"/>
          </p:cNvSpPr>
          <p:nvPr>
            <p:ph type="body" sz="quarter" idx="37"/>
          </p:nvPr>
        </p:nvSpPr>
        <p:spPr/>
        <p:txBody>
          <a:bodyPr/>
          <a:lstStyle/>
          <a:p>
            <a:r>
              <a:rPr lang="en-US"/>
              <a:t>Hypothesis</a:t>
            </a:r>
            <a:endParaRPr lang="en-US" dirty="0"/>
          </a:p>
        </p:txBody>
      </p:sp>
      <p:sp>
        <p:nvSpPr>
          <p:cNvPr id="11" name="Content Placeholder 10"/>
          <p:cNvSpPr>
            <a:spLocks noGrp="1"/>
          </p:cNvSpPr>
          <p:nvPr>
            <p:ph sz="quarter" idx="38"/>
          </p:nvPr>
        </p:nvSpPr>
        <p:spPr/>
        <p:txBody>
          <a:bodyPr/>
          <a:lstStyle/>
          <a:p>
            <a:endParaRPr lang="en-US" dirty="0"/>
          </a:p>
          <a:p>
            <a:r>
              <a:rPr lang="en-US" dirty="0"/>
              <a:t>Add your answer / solution here</a:t>
            </a:r>
          </a:p>
          <a:p>
            <a:r>
              <a:rPr lang="en-US" dirty="0"/>
              <a:t>Write hypothesis before you begin the experiment</a:t>
            </a:r>
          </a:p>
          <a:p>
            <a:r>
              <a:rPr lang="en-US" dirty="0"/>
              <a:t>This should be your best educated guess based on your research</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p:txBody>
          <a:bodyPr/>
          <a:lstStyle/>
          <a:p>
            <a:r>
              <a:rPr lang="en-US" dirty="0"/>
              <a:t>Add a brief overview or summary of your project. (Use the Bullets button on the Home tab to remove the bullets.)</a:t>
            </a:r>
          </a:p>
        </p:txBody>
      </p:sp>
      <p:sp>
        <p:nvSpPr>
          <p:cNvPr id="8" name="Text Placeholder 7"/>
          <p:cNvSpPr>
            <a:spLocks noGrp="1"/>
          </p:cNvSpPr>
          <p:nvPr>
            <p:ph type="body" sz="quarter" idx="19"/>
          </p:nvPr>
        </p:nvSpPr>
        <p:spPr/>
        <p:txBody>
          <a:bodyPr/>
          <a:lstStyle/>
          <a:p>
            <a:r>
              <a:rPr lang="en-US"/>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16089078"/>
              </p:ext>
            </p:extLst>
          </p:nvPr>
        </p:nvGraphicFramePr>
        <p:xfrm>
          <a:off x="15544800" y="7113588"/>
          <a:ext cx="12801600" cy="6659560"/>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xmlns="" val="20000"/>
                    </a:ext>
                  </a:extLst>
                </a:gridCol>
                <a:gridCol w="6400800">
                  <a:extLst>
                    <a:ext uri="{9D8B030D-6E8A-4147-A177-3AD203B41FA5}">
                      <a16:colId xmlns:a16="http://schemas.microsoft.com/office/drawing/2014/main" xmlns="" val="20001"/>
                    </a:ext>
                  </a:extLst>
                </a:gridCol>
              </a:tblGrid>
              <a:tr h="832445">
                <a:tc>
                  <a:txBody>
                    <a:bodyPr/>
                    <a:lstStyle/>
                    <a:p>
                      <a:pPr algn="ctr"/>
                      <a:r>
                        <a:rPr lang="en-US" sz="2800" dirty="0"/>
                        <a:t>Materials (detailed list)</a:t>
                      </a:r>
                    </a:p>
                  </a:txBody>
                  <a:tcPr anchor="ctr"/>
                </a:tc>
                <a:tc>
                  <a:txBody>
                    <a:bodyPr/>
                    <a:lstStyle/>
                    <a:p>
                      <a:pPr algn="ctr"/>
                      <a:r>
                        <a:rPr lang="en-US" sz="2800" dirty="0"/>
                        <a:t>Quantity (be</a:t>
                      </a:r>
                      <a:r>
                        <a:rPr lang="en-US" sz="2800" baseline="0" dirty="0"/>
                        <a:t> specific)</a:t>
                      </a:r>
                      <a:endParaRPr lang="en-US" sz="2800" dirty="0"/>
                    </a:p>
                  </a:txBody>
                  <a:tcPr anchor="ctr"/>
                </a:tc>
                <a:extLst>
                  <a:ext uri="{0D108BD9-81ED-4DB2-BD59-A6C34878D82A}">
                    <a16:rowId xmlns:a16="http://schemas.microsoft.com/office/drawing/2014/main" xmlns="" val="10000"/>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1"/>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2"/>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3"/>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4"/>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5"/>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6"/>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xmlns="" val="10007"/>
                  </a:ext>
                </a:extLst>
              </a:tr>
            </a:tbl>
          </a:graphicData>
        </a:graphic>
      </p:graphicFrame>
      <p:sp>
        <p:nvSpPr>
          <p:cNvPr id="70" name="Text Placeholder 69"/>
          <p:cNvSpPr>
            <a:spLocks noGrp="1"/>
          </p:cNvSpPr>
          <p:nvPr>
            <p:ph type="body" sz="quarter" idx="40"/>
          </p:nvPr>
        </p:nvSpPr>
        <p:spPr/>
        <p:txBody>
          <a:bodyPr/>
          <a:lstStyle/>
          <a:p>
            <a:r>
              <a:rPr lang="en-US"/>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30221669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a:t>Data / Observations</a:t>
            </a:r>
            <a:endParaRPr lang="en-US" dirty="0"/>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a:t>Include results based on your experiments</a:t>
            </a:r>
          </a:p>
          <a:p>
            <a:r>
              <a:rPr lang="en-US"/>
              <a:t>Result 2</a:t>
            </a:r>
          </a:p>
          <a:p>
            <a:r>
              <a:rPr lang="en-US"/>
              <a:t>Result 3</a:t>
            </a:r>
            <a:endParaRPr lang="en-US"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4" cstate="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316</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A Study in Human Computer Interaction (HCI)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Riona John</dc:creator>
  <cp:lastModifiedBy>Microsoft account</cp:lastModifiedBy>
  <cp:revision>3</cp:revision>
  <dcterms:created xsi:type="dcterms:W3CDTF">2022-03-01T12:16:33Z</dcterms:created>
  <dcterms:modified xsi:type="dcterms:W3CDTF">2023-03-07T17:14:57Z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