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999738" cy="205200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2" userDrawn="1">
          <p15:clr>
            <a:srgbClr val="A4A3A4"/>
          </p15:clr>
        </p15:guide>
        <p15:guide id="2" pos="9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 snapToGrid="0" showGuides="1">
      <p:cViewPr varScale="1">
        <p:scale>
          <a:sx n="10" d="100"/>
          <a:sy n="10" d="100"/>
        </p:scale>
        <p:origin x="3264" y="6"/>
      </p:cViewPr>
      <p:guideLst>
        <p:guide orient="horz" pos="3152"/>
        <p:guide pos="9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3358255"/>
            <a:ext cx="26999804" cy="7144009"/>
          </a:xfrm>
        </p:spPr>
        <p:txBody>
          <a:bodyPr anchor="b"/>
          <a:lstStyle>
            <a:lvl1pPr algn="ctr">
              <a:defRPr sz="177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0777764"/>
            <a:ext cx="26999804" cy="4954255"/>
          </a:xfrm>
        </p:spPr>
        <p:txBody>
          <a:bodyPr/>
          <a:lstStyle>
            <a:lvl1pPr marL="0" indent="0" algn="ctr">
              <a:buNone/>
              <a:defRPr sz="7086"/>
            </a:lvl1pPr>
            <a:lvl2pPr marL="1349974" indent="0" algn="ctr">
              <a:buNone/>
              <a:defRPr sz="5905"/>
            </a:lvl2pPr>
            <a:lvl3pPr marL="2699949" indent="0" algn="ctr">
              <a:buNone/>
              <a:defRPr sz="5315"/>
            </a:lvl3pPr>
            <a:lvl4pPr marL="4049923" indent="0" algn="ctr">
              <a:buNone/>
              <a:defRPr sz="4724"/>
            </a:lvl4pPr>
            <a:lvl5pPr marL="5399898" indent="0" algn="ctr">
              <a:buNone/>
              <a:defRPr sz="4724"/>
            </a:lvl5pPr>
            <a:lvl6pPr marL="6749872" indent="0" algn="ctr">
              <a:buNone/>
              <a:defRPr sz="4724"/>
            </a:lvl6pPr>
            <a:lvl7pPr marL="8099847" indent="0" algn="ctr">
              <a:buNone/>
              <a:defRPr sz="4724"/>
            </a:lvl7pPr>
            <a:lvl8pPr marL="9449821" indent="0" algn="ctr">
              <a:buNone/>
              <a:defRPr sz="4724"/>
            </a:lvl8pPr>
            <a:lvl9pPr marL="10799796" indent="0" algn="ctr">
              <a:buNone/>
              <a:defRPr sz="472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27C-342A-470C-BC28-EDB7AF232699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D679-5C61-4ECE-9AD4-FD078E9AC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48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27C-342A-470C-BC28-EDB7AF232699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D679-5C61-4ECE-9AD4-FD078E9AC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15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1092501"/>
            <a:ext cx="7762444" cy="173897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1092501"/>
            <a:ext cx="22837334" cy="1738977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27C-342A-470C-BC28-EDB7AF232699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D679-5C61-4ECE-9AD4-FD078E9AC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49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27C-342A-470C-BC28-EDB7AF232699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D679-5C61-4ECE-9AD4-FD078E9AC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51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5115759"/>
            <a:ext cx="31049774" cy="8535759"/>
          </a:xfrm>
        </p:spPr>
        <p:txBody>
          <a:bodyPr anchor="b"/>
          <a:lstStyle>
            <a:lvl1pPr>
              <a:defRPr sz="177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3732270"/>
            <a:ext cx="31049774" cy="4488754"/>
          </a:xfrm>
        </p:spPr>
        <p:txBody>
          <a:bodyPr/>
          <a:lstStyle>
            <a:lvl1pPr marL="0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1pPr>
            <a:lvl2pPr marL="1349974" indent="0">
              <a:buNone/>
              <a:defRPr sz="5905">
                <a:solidFill>
                  <a:schemeClr val="tx1">
                    <a:tint val="75000"/>
                  </a:schemeClr>
                </a:solidFill>
              </a:defRPr>
            </a:lvl2pPr>
            <a:lvl3pPr marL="2699949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49923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3998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49872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099847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498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799796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27C-342A-470C-BC28-EDB7AF232699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D679-5C61-4ECE-9AD4-FD078E9AC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05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5462507"/>
            <a:ext cx="15299889" cy="130197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5462507"/>
            <a:ext cx="15299889" cy="130197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27C-342A-470C-BC28-EDB7AF232699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D679-5C61-4ECE-9AD4-FD078E9AC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092503"/>
            <a:ext cx="31049774" cy="39662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5030257"/>
            <a:ext cx="15229575" cy="2465252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7495509"/>
            <a:ext cx="15229575" cy="1102476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5030257"/>
            <a:ext cx="15304578" cy="2465252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7495509"/>
            <a:ext cx="15304578" cy="1102476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27C-342A-470C-BC28-EDB7AF232699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D679-5C61-4ECE-9AD4-FD078E9AC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53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27C-342A-470C-BC28-EDB7AF232699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D679-5C61-4ECE-9AD4-FD078E9AC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74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27C-342A-470C-BC28-EDB7AF232699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D679-5C61-4ECE-9AD4-FD078E9AC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82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368002"/>
            <a:ext cx="11610852" cy="478800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954505"/>
            <a:ext cx="18224867" cy="14582518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6"/>
            </a:lvl3pPr>
            <a:lvl4pPr>
              <a:defRPr sz="5905"/>
            </a:lvl4pPr>
            <a:lvl5pPr>
              <a:defRPr sz="5905"/>
            </a:lvl5pPr>
            <a:lvl6pPr>
              <a:defRPr sz="5905"/>
            </a:lvl6pPr>
            <a:lvl7pPr>
              <a:defRPr sz="5905"/>
            </a:lvl7pPr>
            <a:lvl8pPr>
              <a:defRPr sz="5905"/>
            </a:lvl8pPr>
            <a:lvl9pPr>
              <a:defRPr sz="590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156008"/>
            <a:ext cx="11610852" cy="11404765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27C-342A-470C-BC28-EDB7AF232699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D679-5C61-4ECE-9AD4-FD078E9AC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61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368002"/>
            <a:ext cx="11610852" cy="478800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954505"/>
            <a:ext cx="18224867" cy="14582518"/>
          </a:xfrm>
        </p:spPr>
        <p:txBody>
          <a:bodyPr anchor="t"/>
          <a:lstStyle>
            <a:lvl1pPr marL="0" indent="0">
              <a:buNone/>
              <a:defRPr sz="9449"/>
            </a:lvl1pPr>
            <a:lvl2pPr marL="1349974" indent="0">
              <a:buNone/>
              <a:defRPr sz="8268"/>
            </a:lvl2pPr>
            <a:lvl3pPr marL="2699949" indent="0">
              <a:buNone/>
              <a:defRPr sz="7086"/>
            </a:lvl3pPr>
            <a:lvl4pPr marL="4049923" indent="0">
              <a:buNone/>
              <a:defRPr sz="5905"/>
            </a:lvl4pPr>
            <a:lvl5pPr marL="5399898" indent="0">
              <a:buNone/>
              <a:defRPr sz="5905"/>
            </a:lvl5pPr>
            <a:lvl6pPr marL="6749872" indent="0">
              <a:buNone/>
              <a:defRPr sz="5905"/>
            </a:lvl6pPr>
            <a:lvl7pPr marL="8099847" indent="0">
              <a:buNone/>
              <a:defRPr sz="5905"/>
            </a:lvl7pPr>
            <a:lvl8pPr marL="9449821" indent="0">
              <a:buNone/>
              <a:defRPr sz="5905"/>
            </a:lvl8pPr>
            <a:lvl9pPr marL="10799796" indent="0">
              <a:buNone/>
              <a:defRPr sz="59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156008"/>
            <a:ext cx="11610852" cy="11404765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27C-342A-470C-BC28-EDB7AF232699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D679-5C61-4ECE-9AD4-FD078E9AC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08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092503"/>
            <a:ext cx="31049774" cy="396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5462507"/>
            <a:ext cx="31049774" cy="13019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9019025"/>
            <a:ext cx="8099941" cy="109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5227C-342A-470C-BC28-EDB7AF232699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9019025"/>
            <a:ext cx="12149912" cy="109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9019025"/>
            <a:ext cx="8099941" cy="109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7D679-5C61-4ECE-9AD4-FD078E9AC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21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699949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4987" indent="-674987" algn="l" defTabSz="2699949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4962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2pPr>
      <a:lvl3pPr marL="3374936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5" kern="1200">
          <a:solidFill>
            <a:schemeClr val="tx1"/>
          </a:solidFill>
          <a:latin typeface="+mn-lt"/>
          <a:ea typeface="+mn-ea"/>
          <a:cs typeface="+mn-cs"/>
        </a:defRPr>
      </a:lvl3pPr>
      <a:lvl4pPr marL="4724911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4885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4859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4834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4808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4783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49974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699949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49923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399898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49872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099847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49821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799796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14465" y="871445"/>
            <a:ext cx="33370809" cy="2225340"/>
          </a:xfrm>
        </p:spPr>
        <p:txBody>
          <a:bodyPr>
            <a:normAutofit/>
          </a:bodyPr>
          <a:lstStyle/>
          <a:p>
            <a:r>
              <a:rPr lang="en-GB" sz="11811" dirty="0">
                <a:latin typeface="Arial Rounded MT Bold" panose="020F0704030504030204" pitchFamily="34" charset="0"/>
              </a:rPr>
              <a:t>Tight </a:t>
            </a:r>
            <a:r>
              <a:rPr lang="en-GB" sz="11811" dirty="0" err="1">
                <a:latin typeface="Arial Rounded MT Bold" panose="020F0704030504030204" pitchFamily="34" charset="0"/>
              </a:rPr>
              <a:t>Inapproximability</a:t>
            </a:r>
            <a:r>
              <a:rPr lang="en-GB" sz="11811" dirty="0">
                <a:latin typeface="Arial Rounded MT Bold" panose="020F0704030504030204" pitchFamily="34" charset="0"/>
              </a:rPr>
              <a:t> for Graphical Games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51434" y="18552766"/>
            <a:ext cx="4011472" cy="1550219"/>
          </a:xfrm>
          <a:prstGeom prst="rect">
            <a:avLst/>
          </a:prstGeom>
        </p:spPr>
        <p:txBody>
          <a:bodyPr vert="horz" lIns="269998" tIns="134999" rIns="269998" bIns="134999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>
                <a:latin typeface="Arial Rounded MT Bold" panose="020F0704030504030204" pitchFamily="34" charset="0"/>
              </a:rPr>
              <a:t>Argyrios </a:t>
            </a:r>
          </a:p>
          <a:p>
            <a:r>
              <a:rPr lang="en-GB" sz="4000" dirty="0">
                <a:latin typeface="Arial Rounded MT Bold" panose="020F0704030504030204" pitchFamily="34" charset="0"/>
              </a:rPr>
              <a:t>Deligkas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653" y="18651591"/>
            <a:ext cx="3058499" cy="1415027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9370672" y="18509155"/>
            <a:ext cx="2716479" cy="1599646"/>
          </a:xfrm>
          <a:prstGeom prst="rect">
            <a:avLst/>
          </a:prstGeom>
        </p:spPr>
        <p:txBody>
          <a:bodyPr vert="horz" lIns="269998" tIns="134999" rIns="269998" bIns="134999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>
                <a:latin typeface="Arial Rounded MT Bold" panose="020F0704030504030204" pitchFamily="34" charset="0"/>
              </a:rPr>
              <a:t>John </a:t>
            </a:r>
          </a:p>
          <a:p>
            <a:r>
              <a:rPr lang="en-GB" sz="4000" dirty="0" err="1">
                <a:latin typeface="Arial Rounded MT Bold" panose="020F0704030504030204" pitchFamily="34" charset="0"/>
              </a:rPr>
              <a:t>Fearnley</a:t>
            </a:r>
            <a:endParaRPr lang="en-GB" sz="4000" dirty="0">
              <a:latin typeface="Arial Rounded MT Bold" panose="020F070403050403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8554961" y="18645952"/>
            <a:ext cx="3450492" cy="1525505"/>
          </a:xfrm>
          <a:prstGeom prst="rect">
            <a:avLst/>
          </a:prstGeom>
        </p:spPr>
        <p:txBody>
          <a:bodyPr vert="horz" lIns="269998" tIns="134999" rIns="269998" bIns="134999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>
                <a:latin typeface="Arial Rounded MT Bold" panose="020F0704030504030204" pitchFamily="34" charset="0"/>
              </a:rPr>
              <a:t>Alexandros</a:t>
            </a:r>
          </a:p>
          <a:p>
            <a:r>
              <a:rPr lang="en-GB" sz="4000" dirty="0">
                <a:latin typeface="Arial Rounded MT Bold" panose="020F0704030504030204" pitchFamily="34" charset="0"/>
              </a:rPr>
              <a:t> </a:t>
            </a:r>
            <a:r>
              <a:rPr lang="en-GB" sz="4000" dirty="0" err="1">
                <a:latin typeface="Arial Rounded MT Bold" panose="020F0704030504030204" pitchFamily="34" charset="0"/>
              </a:rPr>
              <a:t>Hollender</a:t>
            </a:r>
            <a:endParaRPr lang="en-GB" sz="4000" dirty="0"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60DD6EB-95C9-63BB-A9C7-58406258BA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296" b="35534"/>
          <a:stretch/>
        </p:blipFill>
        <p:spPr>
          <a:xfrm>
            <a:off x="12297065" y="18672952"/>
            <a:ext cx="4490470" cy="1309849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xmlns="" id="{654B1933-3AF4-99AB-3996-8DE3ECC87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3755" y="18070960"/>
            <a:ext cx="2449065" cy="24490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1189" y="18672952"/>
            <a:ext cx="2879154" cy="1377374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27320679" y="18651591"/>
            <a:ext cx="4393162" cy="1476078"/>
          </a:xfrm>
          <a:prstGeom prst="rect">
            <a:avLst/>
          </a:prstGeom>
        </p:spPr>
        <p:txBody>
          <a:bodyPr vert="horz" lIns="269998" tIns="134999" rIns="269998" bIns="134999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err="1">
                <a:latin typeface="Arial Rounded MT Bold" panose="020F0704030504030204" pitchFamily="34" charset="0"/>
              </a:rPr>
              <a:t>Themistoklis</a:t>
            </a:r>
            <a:endParaRPr lang="en-GB" sz="4000" dirty="0">
              <a:latin typeface="Arial Rounded MT Bold" panose="020F0704030504030204" pitchFamily="34" charset="0"/>
            </a:endParaRPr>
          </a:p>
          <a:p>
            <a:r>
              <a:rPr lang="en-GB" sz="4000" dirty="0">
                <a:latin typeface="Arial Rounded MT Bold" panose="020F0704030504030204" pitchFamily="34" charset="0"/>
              </a:rPr>
              <a:t> </a:t>
            </a:r>
            <a:r>
              <a:rPr lang="en-GB" sz="4000" dirty="0" err="1">
                <a:latin typeface="Arial Rounded MT Bold" panose="020F0704030504030204" pitchFamily="34" charset="0"/>
              </a:rPr>
              <a:t>Melissourgos</a:t>
            </a:r>
            <a:endParaRPr lang="en-GB" sz="4000" dirty="0">
              <a:latin typeface="Arial Rounded MT Bold" panose="020F070403050403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-27681" y="17981049"/>
            <a:ext cx="3558745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887628" y="3825028"/>
            <a:ext cx="737230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26999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latin typeface="Arial Rounded MT Bold" panose="020F0704030504030204" pitchFamily="34" charset="0"/>
              </a:rPr>
              <a:t>Graphical Games</a:t>
            </a:r>
            <a:endParaRPr lang="en-GB" dirty="0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7483" y="5764123"/>
                <a:ext cx="8697512" cy="3570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GB" sz="2800" dirty="0" smtClean="0">
                    <a:latin typeface="Arial Rounded MT Bold" panose="020F0704030504030204" pitchFamily="34" charset="0"/>
                  </a:rPr>
                  <a:t>Graph G=(V,E)</a:t>
                </a:r>
              </a:p>
              <a:p>
                <a:pPr marL="457200" indent="-45720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GB" sz="2800" dirty="0" smtClean="0">
                    <a:latin typeface="Arial Rounded MT Bold" panose="020F0704030504030204" pitchFamily="34" charset="0"/>
                  </a:rPr>
                  <a:t>Every vertex corresponds to a </a:t>
                </a:r>
                <a:r>
                  <a:rPr lang="en-GB" sz="2800" dirty="0" smtClean="0">
                    <a:solidFill>
                      <a:srgbClr val="C00000"/>
                    </a:solidFill>
                    <a:latin typeface="Arial Rounded MT Bold" panose="020F0704030504030204" pitchFamily="34" charset="0"/>
                  </a:rPr>
                  <a:t>pla</a:t>
                </a:r>
                <a:r>
                  <a:rPr lang="en-GB" sz="2800" dirty="0">
                    <a:solidFill>
                      <a:srgbClr val="C00000"/>
                    </a:solidFill>
                    <a:latin typeface="Arial Rounded MT Bold" panose="020F0704030504030204" pitchFamily="34" charset="0"/>
                  </a:rPr>
                  <a:t>y</a:t>
                </a:r>
                <a:r>
                  <a:rPr lang="en-GB" sz="2800" dirty="0" smtClean="0">
                    <a:solidFill>
                      <a:srgbClr val="C00000"/>
                    </a:solidFill>
                    <a:latin typeface="Arial Rounded MT Bold" panose="020F0704030504030204" pitchFamily="34" charset="0"/>
                  </a:rPr>
                  <a:t>er</a:t>
                </a:r>
              </a:p>
              <a:p>
                <a:pPr marL="457200" indent="-45720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GB" sz="2800" dirty="0" smtClean="0">
                    <a:solidFill>
                      <a:srgbClr val="C00000"/>
                    </a:solidFill>
                    <a:latin typeface="Arial Rounded MT Bold" panose="020F0704030504030204" pitchFamily="34" charset="0"/>
                  </a:rPr>
                  <a:t>Payoff</a:t>
                </a:r>
                <a:r>
                  <a:rPr lang="en-GB" sz="2800" dirty="0" smtClean="0">
                    <a:latin typeface="Arial Rounded MT Bold" panose="020F0704030504030204" pitchFamily="34" charset="0"/>
                  </a:rPr>
                  <a:t> of player </a:t>
                </a:r>
                <a14:m>
                  <m:oMath xmlns:m="http://schemas.openxmlformats.org/officeDocument/2006/math">
                    <m:r>
                      <a:rPr lang="en-GB" sz="28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2800" dirty="0" smtClean="0">
                    <a:latin typeface="Arial Rounded MT Bold" panose="020F0704030504030204" pitchFamily="34" charset="0"/>
                  </a:rPr>
                  <a:t> depends</a:t>
                </a:r>
              </a:p>
              <a:p>
                <a:pPr marL="914400" lvl="1" indent="-457200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GB" sz="2800" dirty="0" smtClean="0">
                    <a:latin typeface="Arial Rounded MT Bold" panose="020F0704030504030204" pitchFamily="34" charset="0"/>
                  </a:rPr>
                  <a:t>Their chosen action</a:t>
                </a:r>
              </a:p>
              <a:p>
                <a:pPr marL="914400" lvl="1" indent="-457200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GB" sz="2800" dirty="0" smtClean="0">
                    <a:latin typeface="Arial Rounded MT Bold" panose="020F0704030504030204" pitchFamily="34" charset="0"/>
                  </a:rPr>
                  <a:t>The actions chosen by their </a:t>
                </a:r>
                <a:r>
                  <a:rPr lang="en-GB" sz="2800" dirty="0" err="1" smtClean="0">
                    <a:solidFill>
                      <a:srgbClr val="C00000"/>
                    </a:solidFill>
                    <a:latin typeface="Arial Rounded MT Bold" panose="020F0704030504030204" pitchFamily="34" charset="0"/>
                  </a:rPr>
                  <a:t>neighbors</a:t>
                </a:r>
                <a:r>
                  <a:rPr lang="en-GB" sz="2800" dirty="0" smtClean="0">
                    <a:latin typeface="Arial Rounded MT Bold" panose="020F0704030504030204" pitchFamily="34" charset="0"/>
                  </a:rPr>
                  <a:t> in G</a:t>
                </a:r>
              </a:p>
              <a:p>
                <a:pPr marL="457200" indent="-45720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GB" sz="2800" dirty="0" smtClean="0">
                    <a:latin typeface="Arial Rounded MT Bold" panose="020F0704030504030204" pitchFamily="34" charset="0"/>
                  </a:rPr>
                  <a:t>Payoff tensor of dimension </a:t>
                </a:r>
                <a:r>
                  <a:rPr lang="en-GB" sz="2800" dirty="0" err="1" smtClean="0">
                    <a:latin typeface="Arial Rounded MT Bold" panose="020F0704030504030204" pitchFamily="34" charset="0"/>
                  </a:rPr>
                  <a:t>deg</a:t>
                </a:r>
                <a:r>
                  <a:rPr lang="en-GB" sz="2800" dirty="0" smtClean="0">
                    <a:latin typeface="Arial Rounded MT Bold" panose="020F07040305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sz="28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2800" dirty="0" smtClean="0">
                    <a:latin typeface="Arial Rounded MT Bold" panose="020F0704030504030204" pitchFamily="34" charset="0"/>
                  </a:rPr>
                  <a:t>)+1</a:t>
                </a:r>
              </a:p>
              <a:p>
                <a:pPr marL="457200" indent="-45720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GB" sz="2800" dirty="0" smtClean="0">
                    <a:solidFill>
                      <a:srgbClr val="C00000"/>
                    </a:solidFill>
                    <a:latin typeface="Arial Rounded MT Bold" panose="020F0704030504030204" pitchFamily="34" charset="0"/>
                  </a:rPr>
                  <a:t>Normalized</a:t>
                </a:r>
                <a:r>
                  <a:rPr lang="en-GB" sz="2800" dirty="0" smtClean="0">
                    <a:latin typeface="Arial Rounded MT Bold" panose="020F0704030504030204" pitchFamily="34" charset="0"/>
                  </a:rPr>
                  <a:t> payoffs: [0,1]</a:t>
                </a:r>
                <a:endParaRPr lang="en-GB" sz="2800" b="1" dirty="0"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83" y="5764123"/>
                <a:ext cx="8697512" cy="3570208"/>
              </a:xfrm>
              <a:prstGeom prst="rect">
                <a:avLst/>
              </a:prstGeom>
              <a:blipFill>
                <a:blip r:embed="rId6"/>
                <a:stretch>
                  <a:fillRect l="-1262" t="-1880" b="-39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7782775" y="4676900"/>
            <a:ext cx="4101113" cy="2611925"/>
            <a:chOff x="6092438" y="1143489"/>
            <a:chExt cx="4101113" cy="2611925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7601639" y="1690688"/>
              <a:ext cx="1999129" cy="774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8626207" y="2044208"/>
              <a:ext cx="1125490" cy="14535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478526" y="2874568"/>
              <a:ext cx="1971411" cy="5894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6719364" y="1566832"/>
              <a:ext cx="987011" cy="10113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601639" y="1773048"/>
              <a:ext cx="848298" cy="1600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96800" y="1143489"/>
              <a:ext cx="819150" cy="1000125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57072" y="2669564"/>
              <a:ext cx="762000" cy="108585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92438" y="2121913"/>
              <a:ext cx="962025" cy="1019175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309843" y="1337837"/>
              <a:ext cx="883708" cy="1094593"/>
            </a:xfrm>
            <a:prstGeom prst="rect">
              <a:avLst/>
            </a:prstGeom>
          </p:spPr>
        </p:pic>
      </p:grpSp>
      <p:sp>
        <p:nvSpPr>
          <p:cNvPr id="33" name="Title 1"/>
          <p:cNvSpPr txBox="1">
            <a:spLocks/>
          </p:cNvSpPr>
          <p:nvPr/>
        </p:nvSpPr>
        <p:spPr>
          <a:xfrm>
            <a:off x="-452145" y="10291611"/>
            <a:ext cx="935535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26999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800" dirty="0" smtClean="0">
                <a:latin typeface="Arial Rounded MT Bold" panose="020F0704030504030204" pitchFamily="34" charset="0"/>
              </a:rPr>
              <a:t>Nash Equilibria</a:t>
            </a:r>
            <a:endParaRPr lang="en-GB" sz="5800" dirty="0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27482" y="9482205"/>
                <a:ext cx="11114551" cy="1031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GB" sz="2800" dirty="0" smtClean="0">
                    <a:latin typeface="Arial Rounded MT Bold" panose="020F0704030504030204" pitchFamily="34" charset="0"/>
                  </a:rPr>
                  <a:t>Player </a:t>
                </a:r>
                <a14:m>
                  <m:oMath xmlns:m="http://schemas.openxmlformats.org/officeDocument/2006/math">
                    <m:r>
                      <a:rPr lang="en-GB" sz="28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2800" dirty="0" smtClean="0">
                    <a:latin typeface="Arial Rounded MT Bold" panose="020F0704030504030204" pitchFamily="34" charset="0"/>
                  </a:rPr>
                  <a:t> plays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GB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2800" dirty="0" smtClean="0">
                    <a:latin typeface="Arial Rounded MT Bold" panose="020F0704030504030204" pitchFamily="34" charset="0"/>
                  </a:rPr>
                  <a:t>, a </a:t>
                </a:r>
                <a:r>
                  <a:rPr lang="en-GB" sz="2800" dirty="0" smtClean="0">
                    <a:solidFill>
                      <a:srgbClr val="C00000"/>
                    </a:solidFill>
                    <a:latin typeface="Arial Rounded MT Bold" panose="020F0704030504030204" pitchFamily="34" charset="0"/>
                  </a:rPr>
                  <a:t>probability distribution</a:t>
                </a:r>
                <a:r>
                  <a:rPr lang="en-GB" sz="2800" dirty="0" smtClean="0">
                    <a:latin typeface="Arial Rounded MT Bold" panose="020F0704030504030204" pitchFamily="34" charset="0"/>
                  </a:rPr>
                  <a:t> over their actions</a:t>
                </a:r>
              </a:p>
              <a:p>
                <a:pPr marL="457200" indent="-45720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GB" sz="2800" dirty="0" smtClean="0">
                    <a:solidFill>
                      <a:srgbClr val="C00000"/>
                    </a:solidFill>
                    <a:latin typeface="Arial Rounded MT Bold" panose="020F0704030504030204" pitchFamily="34" charset="0"/>
                  </a:rPr>
                  <a:t>Expected payoff</a:t>
                </a:r>
                <a:r>
                  <a:rPr lang="en-GB" sz="2800" dirty="0" smtClean="0">
                    <a:latin typeface="Arial Rounded MT Bold" panose="020F0704030504030204" pitchFamily="34" charset="0"/>
                  </a:rPr>
                  <a:t> of player </a:t>
                </a:r>
                <a14:m>
                  <m:oMath xmlns:m="http://schemas.openxmlformats.org/officeDocument/2006/math"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2800" b="1" dirty="0" smtClean="0">
                    <a:latin typeface="Arial Rounded MT Bold" panose="020F070403050403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GB" sz="2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GB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8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GB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GB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800" b="1" dirty="0"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82" y="9482205"/>
                <a:ext cx="11114551" cy="1031051"/>
              </a:xfrm>
              <a:prstGeom prst="rect">
                <a:avLst/>
              </a:prstGeom>
              <a:blipFill>
                <a:blip r:embed="rId11"/>
                <a:stretch>
                  <a:fillRect l="-987" t="-5882" b="-15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482396" y="11930554"/>
            <a:ext cx="10618450" cy="95410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800" dirty="0" smtClean="0">
                <a:latin typeface="Arial Rounded MT Bold" panose="020F0704030504030204" pitchFamily="34" charset="0"/>
              </a:rPr>
              <a:t>Nash Equilibrium (NE): </a:t>
            </a:r>
            <a:br>
              <a:rPr lang="en-GB" sz="2800" dirty="0" smtClean="0">
                <a:latin typeface="Arial Rounded MT Bold" panose="020F0704030504030204" pitchFamily="34" charset="0"/>
              </a:rPr>
            </a:br>
            <a:r>
              <a:rPr lang="en-GB" sz="2800" dirty="0" smtClean="0">
                <a:latin typeface="Arial Rounded MT Bold" panose="020F0704030504030204" pitchFamily="34" charset="0"/>
              </a:rPr>
              <a:t>No player can improve their payoff by unilaterally deviating</a:t>
            </a:r>
            <a:endParaRPr lang="en-GB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7109" y="13459838"/>
            <a:ext cx="1090902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800" dirty="0" smtClean="0">
                <a:latin typeface="Arial Rounded MT Bold" panose="020F0704030504030204" pitchFamily="34" charset="0"/>
              </a:rPr>
              <a:t>Theorem (Nash): Every finite game possesses at least one NE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6309" y="16121901"/>
                <a:ext cx="9321100" cy="954107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GB" sz="2800" dirty="0" smtClean="0">
                    <a:latin typeface="Arial Rounded MT Bold" panose="020F0704030504030204" pitchFamily="34" charset="0"/>
                  </a:rPr>
                  <a:t>-Nash Equilibrium (</a:t>
                </a:r>
                <a14:m>
                  <m:oMath xmlns:m="http://schemas.openxmlformats.org/officeDocument/2006/math">
                    <m:r>
                      <a:rPr lang="en-GB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GB" sz="2800" dirty="0">
                    <a:solidFill>
                      <a:srgbClr val="C00000"/>
                    </a:solidFill>
                    <a:latin typeface="Arial Rounded MT Bold" panose="020F0704030504030204" pitchFamily="34" charset="0"/>
                  </a:rPr>
                  <a:t>-</a:t>
                </a:r>
                <a:r>
                  <a:rPr lang="en-GB" sz="2800" dirty="0" smtClean="0">
                    <a:solidFill>
                      <a:srgbClr val="C00000"/>
                    </a:solidFill>
                    <a:latin typeface="Arial Rounded MT Bold" panose="020F0704030504030204" pitchFamily="34" charset="0"/>
                  </a:rPr>
                  <a:t>NE</a:t>
                </a:r>
                <a:r>
                  <a:rPr lang="en-GB" sz="2800" dirty="0" smtClean="0">
                    <a:latin typeface="Arial Rounded MT Bold" panose="020F0704030504030204" pitchFamily="34" charset="0"/>
                  </a:rPr>
                  <a:t>): </a:t>
                </a:r>
                <a:br>
                  <a:rPr lang="en-GB" sz="2800" dirty="0" smtClean="0">
                    <a:latin typeface="Arial Rounded MT Bold" panose="020F0704030504030204" pitchFamily="34" charset="0"/>
                  </a:rPr>
                </a:br>
                <a:r>
                  <a:rPr lang="en-GB" sz="2800" dirty="0" smtClean="0">
                    <a:latin typeface="Arial Rounded MT Bold" panose="020F0704030504030204" pitchFamily="34" charset="0"/>
                  </a:rPr>
                  <a:t>No player can improve their payoff more than </a:t>
                </a:r>
                <a14:m>
                  <m:oMath xmlns:m="http://schemas.openxmlformats.org/officeDocument/2006/math">
                    <m:r>
                      <a:rPr lang="en-GB" sz="2800" b="1" i="1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endParaRPr lang="en-GB" sz="2800" b="1" dirty="0"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09" y="16121901"/>
                <a:ext cx="9321100" cy="954107"/>
              </a:xfrm>
              <a:prstGeom prst="rect">
                <a:avLst/>
              </a:prstGeom>
              <a:blipFill>
                <a:blip r:embed="rId12"/>
                <a:stretch>
                  <a:fillRect l="-1040" t="-4242" b="-13333"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26309" y="14247438"/>
                <a:ext cx="9321100" cy="1384995"/>
              </a:xfrm>
              <a:prstGeom prst="rect">
                <a:avLst/>
              </a:prstGeom>
              <a:noFill/>
              <a:ln w="57150"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GB" sz="2800" dirty="0" smtClean="0">
                    <a:latin typeface="Arial Rounded MT Bold" panose="020F0704030504030204" pitchFamily="34" charset="0"/>
                  </a:rPr>
                  <a:t>-Well-Supported Nash Equilibrium (</a:t>
                </a:r>
                <a14:m>
                  <m:oMath xmlns:m="http://schemas.openxmlformats.org/officeDocument/2006/math">
                    <m:r>
                      <a:rPr lang="en-GB" sz="2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GB" sz="2800" dirty="0" smtClean="0">
                    <a:solidFill>
                      <a:schemeClr val="accent5">
                        <a:lumMod val="75000"/>
                      </a:schemeClr>
                    </a:solidFill>
                    <a:latin typeface="Arial Rounded MT Bold" panose="020F0704030504030204" pitchFamily="34" charset="0"/>
                  </a:rPr>
                  <a:t>-WSNE</a:t>
                </a:r>
                <a:r>
                  <a:rPr lang="en-GB" sz="2800" dirty="0" smtClean="0">
                    <a:latin typeface="Arial Rounded MT Bold" panose="020F0704030504030204" pitchFamily="34" charset="0"/>
                  </a:rPr>
                  <a:t>): </a:t>
                </a:r>
                <a:br>
                  <a:rPr lang="en-GB" sz="2800" dirty="0" smtClean="0">
                    <a:latin typeface="Arial Rounded MT Bold" panose="020F0704030504030204" pitchFamily="34" charset="0"/>
                  </a:rPr>
                </a:br>
                <a:r>
                  <a:rPr lang="en-GB" sz="2800" dirty="0" smtClean="0">
                    <a:latin typeface="Arial Rounded MT Bold" panose="020F0704030504030204" pitchFamily="34" charset="0"/>
                  </a:rPr>
                  <a:t>Every player puts positive weight only on actions that are at most </a:t>
                </a:r>
                <a14:m>
                  <m:oMath xmlns:m="http://schemas.openxmlformats.org/officeDocument/2006/math">
                    <m:r>
                      <a:rPr lang="en-GB" sz="2800" b="1" i="1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GB" sz="2800" dirty="0" smtClean="0">
                    <a:latin typeface="Arial Rounded MT Bold" panose="020F0704030504030204" pitchFamily="34" charset="0"/>
                  </a:rPr>
                  <a:t> away from the maximum payoff</a:t>
                </a:r>
                <a:endParaRPr lang="en-GB" sz="2800" dirty="0"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09" y="14247438"/>
                <a:ext cx="9321100" cy="1384995"/>
              </a:xfrm>
              <a:prstGeom prst="rect">
                <a:avLst/>
              </a:prstGeom>
              <a:blipFill>
                <a:blip r:embed="rId13"/>
                <a:stretch>
                  <a:fillRect l="-1040" t="-2542" r="-1691" b="-8898"/>
                </a:stretch>
              </a:blipFill>
              <a:ln w="57150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itle 1"/>
          <p:cNvSpPr txBox="1">
            <a:spLocks/>
          </p:cNvSpPr>
          <p:nvPr/>
        </p:nvSpPr>
        <p:spPr>
          <a:xfrm>
            <a:off x="12848971" y="3874443"/>
            <a:ext cx="1110523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26999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800" dirty="0" smtClean="0">
                <a:latin typeface="Arial Rounded MT Bold" panose="020F0704030504030204" pitchFamily="34" charset="0"/>
              </a:rPr>
              <a:t>Complexity of Nash Equilibria</a:t>
            </a:r>
            <a:endParaRPr lang="en-GB" sz="5800" dirty="0">
              <a:latin typeface="Arial Rounded MT Bold" panose="020F0704030504030204" pitchFamily="34" charset="0"/>
            </a:endParaRPr>
          </a:p>
        </p:txBody>
      </p:sp>
      <p:sp>
        <p:nvSpPr>
          <p:cNvPr id="40" name="Speech Bubble: Rectangle 6">
            <a:extLst>
              <a:ext uri="{FF2B5EF4-FFF2-40B4-BE49-F238E27FC236}">
                <a16:creationId xmlns:a16="http://schemas.microsoft.com/office/drawing/2014/main" xmlns="" id="{21F858BA-122E-422B-9494-A007F23EE394}"/>
              </a:ext>
            </a:extLst>
          </p:cNvPr>
          <p:cNvSpPr/>
          <p:nvPr/>
        </p:nvSpPr>
        <p:spPr>
          <a:xfrm>
            <a:off x="19557980" y="6047501"/>
            <a:ext cx="4618655" cy="1180385"/>
          </a:xfrm>
          <a:prstGeom prst="wedgeRectCallout">
            <a:avLst>
              <a:gd name="adj1" fmla="val 44743"/>
              <a:gd name="adj2" fmla="val 74886"/>
            </a:avLst>
          </a:prstGeom>
          <a:solidFill>
            <a:schemeClr val="accent6">
              <a:lumMod val="20000"/>
              <a:lumOff val="8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NP </a:t>
            </a:r>
            <a:r>
              <a:rPr lang="fr-FR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Total </a:t>
            </a:r>
            <a:r>
              <a:rPr lang="fr-FR" sz="20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Search</a:t>
            </a:r>
            <a:r>
              <a:rPr lang="fr-FR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(TFNP) </a:t>
            </a:r>
            <a:r>
              <a:rPr lang="fr-FR" sz="20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problem</a:t>
            </a:r>
            <a:r>
              <a:rPr lang="fr-FR" sz="20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!</a:t>
            </a:r>
            <a:endParaRPr lang="fr-FR" sz="2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Total: there is always a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NP: it is easy to verify solutions</a:t>
            </a:r>
          </a:p>
        </p:txBody>
      </p:sp>
      <p:sp>
        <p:nvSpPr>
          <p:cNvPr id="41" name="Speech Bubble: Rectangle 8">
            <a:extLst>
              <a:ext uri="{FF2B5EF4-FFF2-40B4-BE49-F238E27FC236}">
                <a16:creationId xmlns:a16="http://schemas.microsoft.com/office/drawing/2014/main" xmlns="" id="{1FB45107-3084-48A3-BB60-C1D7933602BD}"/>
              </a:ext>
            </a:extLst>
          </p:cNvPr>
          <p:cNvSpPr/>
          <p:nvPr/>
        </p:nvSpPr>
        <p:spPr>
          <a:xfrm>
            <a:off x="19557980" y="7626939"/>
            <a:ext cx="4618655" cy="594020"/>
          </a:xfrm>
          <a:prstGeom prst="wedgeRectCallout">
            <a:avLst>
              <a:gd name="adj1" fmla="val -43595"/>
              <a:gd name="adj2" fmla="val 76084"/>
            </a:avLst>
          </a:prstGeom>
          <a:solidFill>
            <a:schemeClr val="accent6">
              <a:lumMod val="20000"/>
              <a:lumOff val="8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Can a TFNP </a:t>
            </a:r>
            <a:r>
              <a:rPr lang="fr-FR" sz="20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problem</a:t>
            </a:r>
            <a:r>
              <a:rPr lang="fr-FR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be</a:t>
            </a:r>
            <a:r>
              <a:rPr lang="fr-FR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NP-hard?</a:t>
            </a:r>
            <a:endParaRPr lang="en-GB" sz="2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2" name="Speech Bubble: Rectangle 10">
            <a:extLst>
              <a:ext uri="{FF2B5EF4-FFF2-40B4-BE49-F238E27FC236}">
                <a16:creationId xmlns:a16="http://schemas.microsoft.com/office/drawing/2014/main" xmlns="" id="{3E119286-2CD2-4E76-839D-D80A68E1645A}"/>
              </a:ext>
            </a:extLst>
          </p:cNvPr>
          <p:cNvSpPr/>
          <p:nvPr/>
        </p:nvSpPr>
        <p:spPr>
          <a:xfrm>
            <a:off x="19557980" y="8532016"/>
            <a:ext cx="4618655" cy="594020"/>
          </a:xfrm>
          <a:prstGeom prst="wedgeRectCallout">
            <a:avLst>
              <a:gd name="adj1" fmla="val 44793"/>
              <a:gd name="adj2" fmla="val 83476"/>
            </a:avLst>
          </a:prstGeom>
          <a:solidFill>
            <a:schemeClr val="accent6">
              <a:lumMod val="20000"/>
              <a:lumOff val="8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Not </a:t>
            </a:r>
            <a:r>
              <a:rPr lang="fr-FR" sz="20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unless</a:t>
            </a:r>
            <a:r>
              <a:rPr lang="fr-FR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co</a:t>
            </a:r>
            <a:r>
              <a:rPr lang="fr-FR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-NP = NP…</a:t>
            </a:r>
            <a:endParaRPr lang="en-GB" sz="2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2321258" y="6094609"/>
            <a:ext cx="7064679" cy="3319354"/>
            <a:chOff x="88061" y="2585291"/>
            <a:chExt cx="7064679" cy="3319354"/>
          </a:xfrm>
        </p:grpSpPr>
        <p:grpSp>
          <p:nvGrpSpPr>
            <p:cNvPr id="44" name="Group 43"/>
            <p:cNvGrpSpPr/>
            <p:nvPr/>
          </p:nvGrpSpPr>
          <p:grpSpPr>
            <a:xfrm>
              <a:off x="88061" y="2585291"/>
              <a:ext cx="7064679" cy="3319354"/>
              <a:chOff x="1468947" y="0"/>
              <a:chExt cx="7120504" cy="4022725"/>
            </a:xfrm>
            <a:solidFill>
              <a:schemeClr val="bg2"/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1468947" y="0"/>
                <a:ext cx="7120504" cy="4022725"/>
              </a:xfrm>
              <a:prstGeom prst="ellipse">
                <a:avLst/>
              </a:prstGeom>
              <a:grp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2" name="Oval 4"/>
              <p:cNvSpPr/>
              <p:nvPr/>
            </p:nvSpPr>
            <p:spPr>
              <a:xfrm>
                <a:off x="3666649" y="110234"/>
                <a:ext cx="2670189" cy="40227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2456" tIns="92456" rIns="92456" bIns="92456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2400" b="1" kern="1200" dirty="0">
                    <a:solidFill>
                      <a:schemeClr val="tx1"/>
                    </a:solidFill>
                  </a:rPr>
                  <a:t>TFNP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 rot="20623091">
              <a:off x="913292" y="3788998"/>
              <a:ext cx="3791224" cy="1882472"/>
              <a:chOff x="-823321" y="-444711"/>
              <a:chExt cx="5706388" cy="4250634"/>
            </a:xfrm>
          </p:grpSpPr>
          <p:sp>
            <p:nvSpPr>
              <p:cNvPr id="59" name="Oval 58"/>
              <p:cNvSpPr/>
              <p:nvPr/>
            </p:nvSpPr>
            <p:spPr>
              <a:xfrm rot="13129082">
                <a:off x="-823321" y="-444711"/>
                <a:ext cx="5706388" cy="4250634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0" name="Oval 4"/>
              <p:cNvSpPr/>
              <p:nvPr/>
            </p:nvSpPr>
            <p:spPr>
              <a:xfrm rot="976909">
                <a:off x="-730706" y="48557"/>
                <a:ext cx="2670189" cy="40227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2456" tIns="92456" rIns="92456" bIns="92456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2000" b="1" dirty="0">
                    <a:solidFill>
                      <a:schemeClr val="tx1"/>
                    </a:solidFill>
                  </a:rPr>
                  <a:t>PPP</a:t>
                </a:r>
                <a:endParaRPr lang="en-GB" sz="2000" b="1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481167" y="3138613"/>
              <a:ext cx="2043413" cy="2723099"/>
              <a:chOff x="2404046" y="63808"/>
              <a:chExt cx="3425536" cy="3963038"/>
            </a:xfrm>
            <a:solidFill>
              <a:schemeClr val="accent1">
                <a:lumMod val="40000"/>
                <a:lumOff val="60000"/>
                <a:alpha val="82000"/>
              </a:schemeClr>
            </a:solidFill>
          </p:grpSpPr>
          <p:sp>
            <p:nvSpPr>
              <p:cNvPr id="57" name="Oval 56"/>
              <p:cNvSpPr/>
              <p:nvPr/>
            </p:nvSpPr>
            <p:spPr>
              <a:xfrm rot="20694547">
                <a:off x="2404046" y="63808"/>
                <a:ext cx="3425536" cy="3963038"/>
              </a:xfrm>
              <a:prstGeom prst="ellipse">
                <a:avLst/>
              </a:prstGeom>
              <a:grp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8" name="Oval 4"/>
              <p:cNvSpPr/>
              <p:nvPr/>
            </p:nvSpPr>
            <p:spPr>
              <a:xfrm>
                <a:off x="3007116" y="475737"/>
                <a:ext cx="1474580" cy="393222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2456" tIns="92456" rIns="92456" bIns="92456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2000" b="1" kern="1200" dirty="0">
                    <a:solidFill>
                      <a:schemeClr val="tx1"/>
                    </a:solidFill>
                  </a:rPr>
                  <a:t>PPA</a:t>
                </a:r>
                <a:endParaRPr lang="en-GB" sz="2000" b="1" dirty="0">
                  <a:solidFill>
                    <a:schemeClr val="tx1"/>
                  </a:solidFill>
                </a:endParaRPr>
              </a:p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2000" b="1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3204811" y="4298871"/>
              <a:ext cx="3110822" cy="1312933"/>
              <a:chOff x="-2431821" y="1842715"/>
              <a:chExt cx="5079476" cy="1788800"/>
            </a:xfrm>
          </p:grpSpPr>
          <p:sp>
            <p:nvSpPr>
              <p:cNvPr id="55" name="Oval 54"/>
              <p:cNvSpPr/>
              <p:nvPr/>
            </p:nvSpPr>
            <p:spPr>
              <a:xfrm rot="19920000">
                <a:off x="-2431821" y="1894764"/>
                <a:ext cx="4679487" cy="1736751"/>
              </a:xfrm>
              <a:prstGeom prst="ellipse">
                <a:avLst/>
              </a:prstGeom>
              <a:solidFill>
                <a:srgbClr val="EE9CA0">
                  <a:alpha val="78000"/>
                </a:srgbClr>
              </a:solidFill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6" name="Oval 4"/>
              <p:cNvSpPr/>
              <p:nvPr/>
            </p:nvSpPr>
            <p:spPr>
              <a:xfrm>
                <a:off x="-22534" y="1842715"/>
                <a:ext cx="2670189" cy="40227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2456" tIns="92456" rIns="92456" bIns="92456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2000" b="1" dirty="0">
                    <a:solidFill>
                      <a:schemeClr val="tx1"/>
                    </a:solidFill>
                  </a:rPr>
                  <a:t>PLS</a:t>
                </a:r>
                <a:endParaRPr lang="en-GB" sz="2000" b="1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2857400" y="4164294"/>
              <a:ext cx="1459228" cy="1681167"/>
              <a:chOff x="3922191" y="870300"/>
              <a:chExt cx="2815907" cy="3127099"/>
            </a:xfrm>
          </p:grpSpPr>
          <p:sp>
            <p:nvSpPr>
              <p:cNvPr id="53" name="Oval 52"/>
              <p:cNvSpPr/>
              <p:nvPr/>
            </p:nvSpPr>
            <p:spPr>
              <a:xfrm rot="20220000">
                <a:off x="3922191" y="870300"/>
                <a:ext cx="2815907" cy="3127099"/>
              </a:xfrm>
              <a:prstGeom prst="ellipse">
                <a:avLst/>
              </a:prstGeom>
              <a:solidFill>
                <a:srgbClr val="FFFF00">
                  <a:alpha val="76000"/>
                </a:srgbClr>
              </a:solidFill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4" name="Oval 4"/>
              <p:cNvSpPr/>
              <p:nvPr/>
            </p:nvSpPr>
            <p:spPr>
              <a:xfrm>
                <a:off x="4239787" y="1381111"/>
                <a:ext cx="1457233" cy="3885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2456" tIns="92456" rIns="92456" bIns="92456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2000" b="1" kern="1200" dirty="0">
                    <a:solidFill>
                      <a:schemeClr val="tx1"/>
                    </a:solidFill>
                  </a:rPr>
                  <a:t>PPAD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3344449" y="5022698"/>
              <a:ext cx="859778" cy="743713"/>
              <a:chOff x="4526359" y="3017043"/>
              <a:chExt cx="1005681" cy="1005681"/>
            </a:xfrm>
            <a:solidFill>
              <a:srgbClr val="FFE0C1"/>
            </a:solidFill>
          </p:grpSpPr>
          <p:sp>
            <p:nvSpPr>
              <p:cNvPr id="51" name="Oval 50"/>
              <p:cNvSpPr/>
              <p:nvPr/>
            </p:nvSpPr>
            <p:spPr>
              <a:xfrm>
                <a:off x="4526359" y="3017043"/>
                <a:ext cx="1005681" cy="1005681"/>
              </a:xfrm>
              <a:prstGeom prst="ellipse">
                <a:avLst/>
              </a:prstGeom>
              <a:grp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2" name="Oval 4"/>
              <p:cNvSpPr/>
              <p:nvPr/>
            </p:nvSpPr>
            <p:spPr>
              <a:xfrm>
                <a:off x="4673637" y="3268464"/>
                <a:ext cx="711124" cy="502840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2456" tIns="92456" rIns="92456" bIns="92456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kern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6E2085FD-D87E-4C47-86D0-17EE0E9430E1}"/>
                </a:ext>
              </a:extLst>
            </p:cNvPr>
            <p:cNvSpPr txBox="1"/>
            <p:nvPr/>
          </p:nvSpPr>
          <p:spPr>
            <a:xfrm>
              <a:off x="1803559" y="3074683"/>
              <a:ext cx="1203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b="1" dirty="0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13569269" y="9581785"/>
            <a:ext cx="851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Arial Rounded MT Bold" panose="020F0704030504030204" pitchFamily="34" charset="0"/>
              </a:rPr>
              <a:t>NASH</a:t>
            </a:r>
            <a:endParaRPr lang="en-GB" dirty="0"/>
          </a:p>
        </p:txBody>
      </p:sp>
      <p:cxnSp>
        <p:nvCxnSpPr>
          <p:cNvPr id="64" name="Straight Arrow Connector 63"/>
          <p:cNvCxnSpPr>
            <a:stCxn id="63" idx="0"/>
          </p:cNvCxnSpPr>
          <p:nvPr/>
        </p:nvCxnSpPr>
        <p:spPr>
          <a:xfrm flipV="1">
            <a:off x="13995123" y="8381200"/>
            <a:ext cx="1477164" cy="12005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itle 1"/>
          <p:cNvSpPr txBox="1">
            <a:spLocks/>
          </p:cNvSpPr>
          <p:nvPr/>
        </p:nvSpPr>
        <p:spPr>
          <a:xfrm>
            <a:off x="12700684" y="10769519"/>
            <a:ext cx="935535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26999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800" dirty="0" smtClean="0">
                <a:latin typeface="Arial Rounded MT Bold" panose="020F0704030504030204" pitchFamily="34" charset="0"/>
              </a:rPr>
              <a:t>Our results</a:t>
            </a:r>
            <a:endParaRPr lang="en-GB" sz="5800" dirty="0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2140539" y="12742988"/>
                <a:ext cx="11513612" cy="3728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2400"/>
                  </a:spcBef>
                </a:pPr>
                <a:r>
                  <a:rPr lang="en-GB" sz="3200" b="1" dirty="0" smtClean="0">
                    <a:solidFill>
                      <a:srgbClr val="C00000"/>
                    </a:solidFill>
                    <a:latin typeface="Arial Rounded MT Bold" panose="020F0704030504030204" pitchFamily="34" charset="0"/>
                  </a:rPr>
                  <a:t>Graphical games are really hard!</a:t>
                </a:r>
              </a:p>
              <a:p>
                <a:pPr marL="457200" indent="-457200">
                  <a:spcBef>
                    <a:spcPts val="2400"/>
                  </a:spcBef>
                  <a:buFont typeface="Wingdings" panose="05000000000000000000" pitchFamily="2" charset="2"/>
                  <a:buChar char="§"/>
                </a:pPr>
                <a:r>
                  <a:rPr lang="en-GB" sz="2800" dirty="0" smtClean="0">
                    <a:latin typeface="Arial Rounded MT Bold" panose="020F0704030504030204" pitchFamily="34" charset="0"/>
                  </a:rPr>
                  <a:t>Finding </a:t>
                </a:r>
                <a:r>
                  <a:rPr lang="en-GB" sz="2800" dirty="0">
                    <a:latin typeface="Arial Rounded MT Bold" panose="020F0704030504030204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GB" sz="2800" b="1" i="1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GB" sz="2800" dirty="0" smtClean="0">
                    <a:latin typeface="Arial Rounded MT Bold" panose="020F0704030504030204" pitchFamily="34" charset="0"/>
                  </a:rPr>
                  <a:t>-WSNE </a:t>
                </a:r>
                <a:r>
                  <a:rPr lang="en-GB" sz="2800" dirty="0">
                    <a:latin typeface="Arial Rounded MT Bold" panose="020F0704030504030204" pitchFamily="34" charset="0"/>
                  </a:rPr>
                  <a:t>is PPAD-complete for </a:t>
                </a:r>
                <a:r>
                  <a:rPr lang="en-GB" sz="2800" dirty="0" smtClean="0">
                    <a:solidFill>
                      <a:srgbClr val="C00000"/>
                    </a:solidFill>
                    <a:latin typeface="Arial Rounded MT Bold" panose="020F0704030504030204" pitchFamily="34" charset="0"/>
                  </a:rPr>
                  <a:t>any constant </a:t>
                </a:r>
                <a14:m>
                  <m:oMath xmlns:m="http://schemas.openxmlformats.org/officeDocument/2006/math">
                    <m:r>
                      <a:rPr lang="en-GB" sz="2800" b="1" i="1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GB" sz="2800" b="1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GB" sz="2800" b="1" dirty="0" smtClean="0">
                  <a:latin typeface="Arial Rounded MT Bold" panose="020F0704030504030204" pitchFamily="34" charset="0"/>
                </a:endParaRPr>
              </a:p>
              <a:p>
                <a:pPr marL="457200" indent="-457200">
                  <a:spcBef>
                    <a:spcPts val="2400"/>
                  </a:spcBef>
                  <a:buFont typeface="Wingdings" panose="05000000000000000000" pitchFamily="2" charset="2"/>
                  <a:buChar char="§"/>
                </a:pPr>
                <a:r>
                  <a:rPr lang="en-GB" sz="2800" dirty="0" smtClean="0">
                    <a:latin typeface="Arial Rounded MT Bold" panose="020F0704030504030204" pitchFamily="34" charset="0"/>
                  </a:rPr>
                  <a:t>Finding </a:t>
                </a:r>
                <a:r>
                  <a:rPr lang="en-GB" sz="2800" dirty="0">
                    <a:latin typeface="Arial Rounded MT Bold" panose="020F0704030504030204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GB" sz="2800" b="1" i="1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GB" sz="2800" dirty="0" smtClean="0">
                    <a:latin typeface="Arial Rounded MT Bold" panose="020F0704030504030204" pitchFamily="34" charset="0"/>
                  </a:rPr>
                  <a:t>-NE </a:t>
                </a:r>
                <a:r>
                  <a:rPr lang="en-GB" sz="2800" dirty="0">
                    <a:latin typeface="Arial Rounded MT Bold" panose="020F0704030504030204" pitchFamily="34" charset="0"/>
                  </a:rPr>
                  <a:t>is PPAD-complete for </a:t>
                </a:r>
                <a14:m>
                  <m:oMath xmlns:m="http://schemas.openxmlformats.org/officeDocument/2006/math">
                    <m:r>
                      <a:rPr lang="en-GB" sz="2800" b="1" i="1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GB" sz="2800" b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GB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GB" sz="2800" b="1" dirty="0" smtClean="0">
                  <a:latin typeface="Arial Rounded MT Bold" panose="020F0704030504030204" pitchFamily="34" charset="0"/>
                </a:endParaRPr>
              </a:p>
              <a:p>
                <a:pPr marL="457200" indent="-457200">
                  <a:spcBef>
                    <a:spcPts val="2400"/>
                  </a:spcBef>
                  <a:buFont typeface="Wingdings" panose="05000000000000000000" pitchFamily="2" charset="2"/>
                  <a:buChar char="§"/>
                </a:pPr>
                <a:r>
                  <a:rPr lang="en-GB" sz="2800" dirty="0" smtClean="0">
                    <a:latin typeface="Arial Rounded MT Bold" panose="020F0704030504030204" pitchFamily="34" charset="0"/>
                  </a:rPr>
                  <a:t>Both results are tight for binary action games</a:t>
                </a:r>
              </a:p>
              <a:p>
                <a:pPr marL="457200" indent="-457200">
                  <a:spcBef>
                    <a:spcPts val="2400"/>
                  </a:spcBef>
                  <a:buFont typeface="Wingdings" panose="05000000000000000000" pitchFamily="2" charset="2"/>
                  <a:buChar char="§"/>
                </a:pPr>
                <a:r>
                  <a:rPr lang="en-GB" sz="2800" dirty="0" smtClean="0">
                    <a:solidFill>
                      <a:schemeClr val="accent1">
                        <a:lumMod val="75000"/>
                      </a:schemeClr>
                    </a:solidFill>
                    <a:latin typeface="Arial Rounded MT Bold" panose="020F0704030504030204" pitchFamily="34" charset="0"/>
                  </a:rPr>
                  <a:t>Reductions from Pure-Circuit problem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0539" y="12742988"/>
                <a:ext cx="11513612" cy="3728841"/>
              </a:xfrm>
              <a:prstGeom prst="rect">
                <a:avLst/>
              </a:prstGeom>
              <a:blipFill>
                <a:blip r:embed="rId14"/>
                <a:stretch>
                  <a:fillRect l="-1377" t="-2124" b="-35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itle 1"/>
          <p:cNvSpPr txBox="1">
            <a:spLocks/>
          </p:cNvSpPr>
          <p:nvPr/>
        </p:nvSpPr>
        <p:spPr>
          <a:xfrm>
            <a:off x="25053057" y="3825015"/>
            <a:ext cx="935535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26999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>
                <a:latin typeface="Arial Rounded MT Bold" panose="020F0704030504030204" pitchFamily="34" charset="0"/>
              </a:rPr>
              <a:t>The Pure-Circuit Problem</a:t>
            </a:r>
            <a:endParaRPr lang="en-GB" dirty="0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4554052" y="5384257"/>
                <a:ext cx="11513612" cy="3924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GB" sz="2800" dirty="0" smtClean="0">
                    <a:solidFill>
                      <a:schemeClr val="accent1">
                        <a:lumMod val="75000"/>
                      </a:schemeClr>
                    </a:solidFill>
                    <a:latin typeface="Arial Rounded MT Bold" panose="020F0704030504030204" pitchFamily="34" charset="0"/>
                  </a:rPr>
                  <a:t>Input: </a:t>
                </a:r>
                <a:r>
                  <a:rPr lang="en-GB" sz="2800" dirty="0" smtClean="0">
                    <a:latin typeface="Arial Rounded MT Bold" panose="020F0704030504030204" pitchFamily="34" charset="0"/>
                  </a:rPr>
                  <a:t>A Boolean circuit where</a:t>
                </a: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GB" sz="2800" dirty="0" smtClean="0">
                    <a:latin typeface="Arial Rounded MT Bold" panose="020F0704030504030204" pitchFamily="34" charset="0"/>
                  </a:rPr>
                  <a:t>The circuit can have cycles</a:t>
                </a:r>
                <a:endParaRPr lang="en-GB" sz="2800" dirty="0">
                  <a:latin typeface="Arial Rounded MT Bold" panose="020F0704030504030204" pitchFamily="34" charset="0"/>
                </a:endParaRP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GB" sz="2800" dirty="0" smtClean="0">
                    <a:latin typeface="Arial Rounded MT Bold" panose="020F0704030504030204" pitchFamily="34" charset="0"/>
                  </a:rPr>
                  <a:t>Nodes take values in </a:t>
                </a:r>
                <a14:m>
                  <m:oMath xmlns:m="http://schemas.openxmlformats.org/officeDocument/2006/math">
                    <m:r>
                      <a:rPr lang="fr-FR" sz="2800" b="1" i="0">
                        <a:latin typeface="Cambria Math" panose="02040503050406030204" pitchFamily="18" charset="0"/>
                      </a:rPr>
                      <m:t>{</m:t>
                    </m:r>
                    <m:r>
                      <a:rPr lang="fr-FR" sz="2800" b="1" i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sz="2800" b="1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800" b="1" i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fr-FR" sz="2800" b="1" i="0">
                        <a:latin typeface="Cambria Math" panose="02040503050406030204" pitchFamily="18" charset="0"/>
                      </a:rPr>
                      <m:t>,⊥}</m:t>
                    </m:r>
                  </m:oMath>
                </a14:m>
                <a:r>
                  <a:rPr lang="en-GB" sz="2800" b="1" dirty="0" smtClean="0">
                    <a:latin typeface="Arial Rounded MT Bold" panose="020F0704030504030204" pitchFamily="34" charset="0"/>
                  </a:rPr>
                  <a:t> </a:t>
                </a:r>
                <a:r>
                  <a:rPr lang="en-GB" sz="2800" dirty="0" smtClean="0">
                    <a:latin typeface="Arial Rounded MT Bold" panose="020F0704030504030204" pitchFamily="34" charset="0"/>
                  </a:rPr>
                  <a:t>instead of just </a:t>
                </a:r>
                <a14:m>
                  <m:oMath xmlns:m="http://schemas.openxmlformats.org/officeDocument/2006/math">
                    <m:r>
                      <a:rPr lang="fr-FR" sz="2800" b="1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fr-FR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sz="28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fr-FR" sz="2800" b="1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2800" b="1" dirty="0" smtClean="0">
                  <a:latin typeface="Arial Rounded MT Bold" panose="020F0704030504030204" pitchFamily="34" charset="0"/>
                </a:endParaRP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GB" sz="2800" dirty="0" smtClean="0">
                    <a:latin typeface="Arial Rounded MT Bold" panose="020F0704030504030204" pitchFamily="34" charset="0"/>
                  </a:rPr>
                  <a:t>In addition to the standard logical gates (NOT, OR, AND),</a:t>
                </a:r>
                <a:br>
                  <a:rPr lang="en-GB" sz="2800" dirty="0" smtClean="0">
                    <a:latin typeface="Arial Rounded MT Bold" panose="020F0704030504030204" pitchFamily="34" charset="0"/>
                  </a:rPr>
                </a:br>
                <a:r>
                  <a:rPr lang="en-GB" sz="2800" dirty="0" smtClean="0">
                    <a:latin typeface="Arial Rounded MT Bold" panose="020F0704030504030204" pitchFamily="34" charset="0"/>
                  </a:rPr>
                  <a:t>the circuit can also have “PURIFY” gates</a:t>
                </a:r>
                <a:br>
                  <a:rPr lang="en-GB" sz="2800" dirty="0" smtClean="0">
                    <a:latin typeface="Arial Rounded MT Bold" panose="020F0704030504030204" pitchFamily="34" charset="0"/>
                  </a:rPr>
                </a:br>
                <a:endParaRPr lang="en-GB" sz="2800" dirty="0" smtClean="0">
                  <a:latin typeface="Arial Rounded MT Bold" panose="020F0704030504030204" pitchFamily="34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GB" sz="2800" dirty="0" smtClean="0">
                    <a:solidFill>
                      <a:schemeClr val="accent1">
                        <a:lumMod val="75000"/>
                      </a:schemeClr>
                    </a:solidFill>
                    <a:latin typeface="Arial Rounded MT Bold" panose="020F0704030504030204" pitchFamily="34" charset="0"/>
                  </a:rPr>
                  <a:t>Goal: </a:t>
                </a:r>
                <a:r>
                  <a:rPr lang="en-GB" sz="2800" dirty="0" smtClean="0">
                    <a:latin typeface="Arial Rounded MT Bold" panose="020F0704030504030204" pitchFamily="34" charset="0"/>
                  </a:rPr>
                  <a:t>Assign a value (in </a:t>
                </a:r>
                <a14:m>
                  <m:oMath xmlns:m="http://schemas.openxmlformats.org/officeDocument/2006/math">
                    <m:r>
                      <a:rPr lang="fr-FR" sz="2800" b="1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fr-FR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sz="28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fr-FR" sz="2800" b="1" i="1">
                        <a:latin typeface="Cambria Math" panose="02040503050406030204" pitchFamily="18" charset="0"/>
                      </a:rPr>
                      <m:t>,⊥}</m:t>
                    </m:r>
                  </m:oMath>
                </a14:m>
                <a:r>
                  <a:rPr lang="en-GB" sz="2800" dirty="0" smtClean="0">
                    <a:latin typeface="Arial Rounded MT Bold" panose="020F0704030504030204" pitchFamily="34" charset="0"/>
                  </a:rPr>
                  <a:t>), such that all gates are “satisfied”</a:t>
                </a:r>
              </a:p>
              <a:p>
                <a:pPr>
                  <a:spcBef>
                    <a:spcPts val="600"/>
                  </a:spcBef>
                </a:pPr>
                <a:endParaRPr lang="en-GB" sz="2800" dirty="0"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4052" y="5384257"/>
                <a:ext cx="11513612" cy="3924151"/>
              </a:xfrm>
              <a:prstGeom prst="rect">
                <a:avLst/>
              </a:prstGeom>
              <a:blipFill>
                <a:blip r:embed="rId15"/>
                <a:stretch>
                  <a:fillRect l="-1112" t="-1553" r="-4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Picture 6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222172" y="10943146"/>
            <a:ext cx="9420225" cy="2447925"/>
          </a:xfrm>
          <a:prstGeom prst="rect">
            <a:avLst/>
          </a:prstGeom>
        </p:spPr>
      </p:pic>
      <p:grpSp>
        <p:nvGrpSpPr>
          <p:cNvPr id="70" name="Group 69"/>
          <p:cNvGrpSpPr/>
          <p:nvPr/>
        </p:nvGrpSpPr>
        <p:grpSpPr>
          <a:xfrm>
            <a:off x="32384528" y="13576542"/>
            <a:ext cx="1910244" cy="2437411"/>
            <a:chOff x="4482779" y="2717257"/>
            <a:chExt cx="1910244" cy="243741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CEF5AC50-3CCB-F5B8-3CE5-ED3598561B18}"/>
                </a:ext>
              </a:extLst>
            </p:cNvPr>
            <p:cNvSpPr/>
            <p:nvPr/>
          </p:nvSpPr>
          <p:spPr>
            <a:xfrm>
              <a:off x="5294152" y="2717257"/>
              <a:ext cx="335560" cy="335560"/>
            </a:xfrm>
            <a:prstGeom prst="ellipse">
              <a:avLst/>
            </a:prstGeom>
            <a:solidFill>
              <a:srgbClr val="E89418"/>
            </a:solidFill>
            <a:ln>
              <a:solidFill>
                <a:srgbClr val="B678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u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D16592B9-CF51-9BFE-5CDE-DCFBC1461A19}"/>
                </a:ext>
              </a:extLst>
            </p:cNvPr>
            <p:cNvSpPr/>
            <p:nvPr/>
          </p:nvSpPr>
          <p:spPr>
            <a:xfrm>
              <a:off x="4482779" y="4806892"/>
              <a:ext cx="335560" cy="335560"/>
            </a:xfrm>
            <a:prstGeom prst="ellipse">
              <a:avLst/>
            </a:prstGeom>
            <a:solidFill>
              <a:srgbClr val="E89418"/>
            </a:solidFill>
            <a:ln>
              <a:solidFill>
                <a:srgbClr val="B678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v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: Rounded Corners 2">
              <a:extLst>
                <a:ext uri="{FF2B5EF4-FFF2-40B4-BE49-F238E27FC236}">
                  <a16:creationId xmlns:a16="http://schemas.microsoft.com/office/drawing/2014/main" xmlns="" id="{C80F777A-5BEA-13EA-C31D-751990190CAA}"/>
                </a:ext>
              </a:extLst>
            </p:cNvPr>
            <p:cNvSpPr/>
            <p:nvPr/>
          </p:nvSpPr>
          <p:spPr>
            <a:xfrm>
              <a:off x="4995644" y="3816153"/>
              <a:ext cx="932576" cy="2768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PURIFY</a:t>
              </a:r>
              <a:endParaRPr lang="en-GB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xmlns="" id="{987D59E9-78E4-D124-85C7-7D4248049A90}"/>
                </a:ext>
              </a:extLst>
            </p:cNvPr>
            <p:cNvCxnSpPr>
              <a:cxnSpLocks/>
              <a:stCxn id="71" idx="4"/>
              <a:endCxn id="73" idx="0"/>
            </p:cNvCxnSpPr>
            <p:nvPr/>
          </p:nvCxnSpPr>
          <p:spPr>
            <a:xfrm>
              <a:off x="5461932" y="3052817"/>
              <a:ext cx="0" cy="763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xmlns="" id="{C0AE95E2-78A8-8E40-9A0D-17FBB48ACDA5}"/>
                </a:ext>
              </a:extLst>
            </p:cNvPr>
            <p:cNvCxnSpPr>
              <a:cxnSpLocks/>
              <a:endCxn id="72" idx="7"/>
            </p:cNvCxnSpPr>
            <p:nvPr/>
          </p:nvCxnSpPr>
          <p:spPr>
            <a:xfrm flipH="1">
              <a:off x="4769197" y="4092989"/>
              <a:ext cx="557518" cy="763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45397C8B-3372-41C1-018E-569CA2ADF167}"/>
                </a:ext>
              </a:extLst>
            </p:cNvPr>
            <p:cNvSpPr/>
            <p:nvPr/>
          </p:nvSpPr>
          <p:spPr>
            <a:xfrm>
              <a:off x="6057463" y="4819108"/>
              <a:ext cx="335560" cy="335560"/>
            </a:xfrm>
            <a:prstGeom prst="ellipse">
              <a:avLst/>
            </a:prstGeom>
            <a:solidFill>
              <a:srgbClr val="E89418"/>
            </a:solidFill>
            <a:ln>
              <a:solidFill>
                <a:srgbClr val="B678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w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xmlns="" id="{7562BB86-6BF3-5D9F-7540-C751DC190AF9}"/>
                </a:ext>
              </a:extLst>
            </p:cNvPr>
            <p:cNvCxnSpPr>
              <a:cxnSpLocks/>
              <a:endCxn id="76" idx="1"/>
            </p:cNvCxnSpPr>
            <p:nvPr/>
          </p:nvCxnSpPr>
          <p:spPr>
            <a:xfrm>
              <a:off x="5613133" y="4105205"/>
              <a:ext cx="493472" cy="763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29038544" y="13623019"/>
            <a:ext cx="1817615" cy="2078949"/>
            <a:chOff x="4446165" y="2835479"/>
            <a:chExt cx="1817615" cy="2078949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CEF5AC50-3CCB-F5B8-3CE5-ED3598561B18}"/>
                </a:ext>
              </a:extLst>
            </p:cNvPr>
            <p:cNvSpPr/>
            <p:nvPr/>
          </p:nvSpPr>
          <p:spPr>
            <a:xfrm>
              <a:off x="4446165" y="2835479"/>
              <a:ext cx="335560" cy="335560"/>
            </a:xfrm>
            <a:prstGeom prst="ellipse">
              <a:avLst/>
            </a:prstGeom>
            <a:solidFill>
              <a:srgbClr val="E89418"/>
            </a:solidFill>
            <a:ln>
              <a:solidFill>
                <a:srgbClr val="B678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u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D16592B9-CF51-9BFE-5CDE-DCFBC1461A19}"/>
                </a:ext>
              </a:extLst>
            </p:cNvPr>
            <p:cNvSpPr/>
            <p:nvPr/>
          </p:nvSpPr>
          <p:spPr>
            <a:xfrm>
              <a:off x="5167618" y="4578868"/>
              <a:ext cx="335560" cy="335560"/>
            </a:xfrm>
            <a:prstGeom prst="ellipse">
              <a:avLst/>
            </a:prstGeom>
            <a:solidFill>
              <a:srgbClr val="E89418"/>
            </a:solidFill>
            <a:ln>
              <a:solidFill>
                <a:srgbClr val="B678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w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: Rounded Corners 2">
              <a:extLst>
                <a:ext uri="{FF2B5EF4-FFF2-40B4-BE49-F238E27FC236}">
                  <a16:creationId xmlns:a16="http://schemas.microsoft.com/office/drawing/2014/main" xmlns="" id="{C80F777A-5BEA-13EA-C31D-751990190CAA}"/>
                </a:ext>
              </a:extLst>
            </p:cNvPr>
            <p:cNvSpPr/>
            <p:nvPr/>
          </p:nvSpPr>
          <p:spPr>
            <a:xfrm>
              <a:off x="4995644" y="3816153"/>
              <a:ext cx="679508" cy="2768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AND</a:t>
              </a:r>
              <a:endParaRPr lang="en-GB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xmlns="" id="{987D59E9-78E4-D124-85C7-7D4248049A90}"/>
                </a:ext>
              </a:extLst>
            </p:cNvPr>
            <p:cNvCxnSpPr>
              <a:cxnSpLocks/>
              <a:stCxn id="79" idx="5"/>
            </p:cNvCxnSpPr>
            <p:nvPr/>
          </p:nvCxnSpPr>
          <p:spPr>
            <a:xfrm>
              <a:off x="4732583" y="3121897"/>
              <a:ext cx="435035" cy="694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xmlns="" id="{C0AE95E2-78A8-8E40-9A0D-17FBB48ACDA5}"/>
                </a:ext>
              </a:extLst>
            </p:cNvPr>
            <p:cNvCxnSpPr>
              <a:stCxn id="81" idx="2"/>
              <a:endCxn id="80" idx="0"/>
            </p:cNvCxnSpPr>
            <p:nvPr/>
          </p:nvCxnSpPr>
          <p:spPr>
            <a:xfrm>
              <a:off x="5335398" y="4092989"/>
              <a:ext cx="0" cy="485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45397C8B-3372-41C1-018E-569CA2ADF167}"/>
                </a:ext>
              </a:extLst>
            </p:cNvPr>
            <p:cNvSpPr/>
            <p:nvPr/>
          </p:nvSpPr>
          <p:spPr>
            <a:xfrm>
              <a:off x="5928220" y="2835479"/>
              <a:ext cx="335560" cy="335560"/>
            </a:xfrm>
            <a:prstGeom prst="ellipse">
              <a:avLst/>
            </a:prstGeom>
            <a:solidFill>
              <a:srgbClr val="E89418"/>
            </a:solidFill>
            <a:ln>
              <a:solidFill>
                <a:srgbClr val="B678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v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xmlns="" id="{7562BB86-6BF3-5D9F-7540-C751DC190AF9}"/>
                </a:ext>
              </a:extLst>
            </p:cNvPr>
            <p:cNvCxnSpPr>
              <a:cxnSpLocks/>
              <a:stCxn id="84" idx="3"/>
            </p:cNvCxnSpPr>
            <p:nvPr/>
          </p:nvCxnSpPr>
          <p:spPr>
            <a:xfrm flipH="1">
              <a:off x="5503178" y="3121897"/>
              <a:ext cx="474184" cy="687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25904850" y="13732476"/>
            <a:ext cx="679508" cy="1995059"/>
            <a:chOff x="4995644" y="2919369"/>
            <a:chExt cx="679508" cy="1995059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CEF5AC50-3CCB-F5B8-3CE5-ED3598561B18}"/>
                </a:ext>
              </a:extLst>
            </p:cNvPr>
            <p:cNvSpPr/>
            <p:nvPr/>
          </p:nvSpPr>
          <p:spPr>
            <a:xfrm>
              <a:off x="5167618" y="2919369"/>
              <a:ext cx="335560" cy="335560"/>
            </a:xfrm>
            <a:prstGeom prst="ellipse">
              <a:avLst/>
            </a:prstGeom>
            <a:solidFill>
              <a:srgbClr val="E89418"/>
            </a:solidFill>
            <a:ln>
              <a:solidFill>
                <a:srgbClr val="B678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u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D16592B9-CF51-9BFE-5CDE-DCFBC1461A19}"/>
                </a:ext>
              </a:extLst>
            </p:cNvPr>
            <p:cNvSpPr/>
            <p:nvPr/>
          </p:nvSpPr>
          <p:spPr>
            <a:xfrm>
              <a:off x="5167618" y="4578868"/>
              <a:ext cx="335560" cy="335560"/>
            </a:xfrm>
            <a:prstGeom prst="ellipse">
              <a:avLst/>
            </a:prstGeom>
            <a:solidFill>
              <a:srgbClr val="E89418"/>
            </a:solidFill>
            <a:ln>
              <a:solidFill>
                <a:srgbClr val="B678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v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: Rounded Corners 2">
              <a:extLst>
                <a:ext uri="{FF2B5EF4-FFF2-40B4-BE49-F238E27FC236}">
                  <a16:creationId xmlns:a16="http://schemas.microsoft.com/office/drawing/2014/main" xmlns="" id="{C80F777A-5BEA-13EA-C31D-751990190CAA}"/>
                </a:ext>
              </a:extLst>
            </p:cNvPr>
            <p:cNvSpPr/>
            <p:nvPr/>
          </p:nvSpPr>
          <p:spPr>
            <a:xfrm>
              <a:off x="4995644" y="3816153"/>
              <a:ext cx="679508" cy="2768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NOT</a:t>
              </a:r>
              <a:endParaRPr lang="en-GB" dirty="0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xmlns="" id="{987D59E9-78E4-D124-85C7-7D4248049A90}"/>
                </a:ext>
              </a:extLst>
            </p:cNvPr>
            <p:cNvCxnSpPr>
              <a:stCxn id="87" idx="4"/>
              <a:endCxn id="89" idx="0"/>
            </p:cNvCxnSpPr>
            <p:nvPr/>
          </p:nvCxnSpPr>
          <p:spPr>
            <a:xfrm>
              <a:off x="5335398" y="3254929"/>
              <a:ext cx="0" cy="561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xmlns="" id="{C0AE95E2-78A8-8E40-9A0D-17FBB48ACDA5}"/>
                </a:ext>
              </a:extLst>
            </p:cNvPr>
            <p:cNvCxnSpPr>
              <a:stCxn id="89" idx="2"/>
              <a:endCxn id="88" idx="0"/>
            </p:cNvCxnSpPr>
            <p:nvPr/>
          </p:nvCxnSpPr>
          <p:spPr>
            <a:xfrm>
              <a:off x="5335398" y="4092989"/>
              <a:ext cx="0" cy="485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ounded Rectangle 91"/>
          <p:cNvSpPr/>
          <p:nvPr/>
        </p:nvSpPr>
        <p:spPr>
          <a:xfrm>
            <a:off x="11951977" y="11183934"/>
            <a:ext cx="11209705" cy="589203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24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 bldLvl="2"/>
      <p:bldP spid="34" grpId="0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63" grpId="0"/>
      <p:bldP spid="66" grpId="0" uiExpand="1" build="p"/>
      <p:bldP spid="6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238</Words>
  <Application>Microsoft Office PowerPoint</Application>
  <PresentationFormat>Custom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Cambria Math</vt:lpstr>
      <vt:lpstr>Wingdings</vt:lpstr>
      <vt:lpstr>Office Theme</vt:lpstr>
      <vt:lpstr>Tight Inapproximability for Graphical Games</vt:lpstr>
    </vt:vector>
  </TitlesOfParts>
  <Company>RHUL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Tight Inapproximability for Graphical Games</dc:title>
  <dc:creator>Deligkas, Argyrios</dc:creator>
  <cp:lastModifiedBy>Microsoft account</cp:lastModifiedBy>
  <cp:revision>3</cp:revision>
  <dcterms:created xsi:type="dcterms:W3CDTF">2023-01-03T13:38:00Z</dcterms:created>
  <dcterms:modified xsi:type="dcterms:W3CDTF">2023-03-07T17:15:24Z</dcterms:modified>
</cp:coreProperties>
</file>