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2" y="2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3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3631-9C2B-4B4D-A816-8C28E3BB525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B596-C3C8-42C5-BDD2-E62827898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4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read/ted-talks-the-official-ted-guide-to-public-speak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215" y="1122363"/>
            <a:ext cx="10103141" cy="2387600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FYP: Presentations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573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Use pictures and diagrams!</a:t>
            </a:r>
            <a:endParaRPr lang="en-GB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8699"/>
                <a:ext cx="10515600" cy="159465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 smtClean="0">
                    <a:solidFill>
                      <a:schemeClr val="accent5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 Input:</a:t>
                </a:r>
                <a:r>
                  <a:rPr lang="en-GB" dirty="0" smtClean="0">
                    <a:latin typeface="Arial Rounded MT Bold" panose="020F0704030504030204" pitchFamily="34" charset="0"/>
                  </a:rPr>
                  <a:t> Graph G = (V,E),</a:t>
                </a:r>
                <a:r>
                  <a:rPr lang="en-GB" b="1" dirty="0" smtClean="0">
                    <a:latin typeface="Arial Rounded MT Bold" panose="020F0704030504030204" pitchFamily="34" charset="0"/>
                  </a:rPr>
                  <a:t> </a:t>
                </a:r>
                <a:r>
                  <a:rPr lang="en-GB" dirty="0" smtClean="0">
                    <a:latin typeface="Arial Rounded MT Bold" panose="020F0704030504030204" pitchFamily="34" charset="0"/>
                  </a:rPr>
                  <a:t>edge weights/costs w(e)</a:t>
                </a:r>
                <a:endParaRPr lang="en-GB" b="1" dirty="0" smtClean="0">
                  <a:latin typeface="Arial Rounded MT Bold" panose="020F07040305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 Minimum </a:t>
                </a:r>
                <a:r>
                  <a:rPr lang="en-GB" dirty="0" smtClean="0">
                    <a:solidFill>
                      <a:schemeClr val="accent5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spanning tree</a:t>
                </a:r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:</a:t>
                </a:r>
                <a:r>
                  <a:rPr lang="en-GB" dirty="0" smtClean="0">
                    <a:latin typeface="Arial Rounded MT Bold" panose="020F0704030504030204" pitchFamily="34" charset="0"/>
                  </a:rPr>
                  <a:t> A spanning tree T of minimum</a:t>
                </a:r>
                <a:br>
                  <a:rPr lang="en-GB" dirty="0" smtClean="0">
                    <a:latin typeface="Arial Rounded MT Bold" panose="020F0704030504030204" pitchFamily="34" charset="0"/>
                  </a:rPr>
                </a:br>
                <a:r>
                  <a:rPr lang="en-GB" dirty="0" smtClean="0">
                    <a:latin typeface="Arial Rounded MT Bold" panose="020F0704030504030204" pitchFamily="34" charset="0"/>
                  </a:rPr>
                  <a:t>total cost (i.e. 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>
                    <a:latin typeface="Arial Rounded MT Bold" panose="020F0704030504030204" pitchFamily="34" charset="0"/>
                  </a:rPr>
                  <a:t>)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8699"/>
                <a:ext cx="10515600" cy="1594650"/>
              </a:xfrm>
              <a:blipFill>
                <a:blip r:embed="rId2"/>
                <a:stretch>
                  <a:fillRect l="-1043" t="-6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794136" y="5697472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 Rounded MT Bold" panose="020F0704030504030204" pitchFamily="34" charset="0"/>
              </a:rPr>
              <a:t>cost: 28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526028" y="3418385"/>
            <a:ext cx="3562350" cy="2967054"/>
            <a:chOff x="8526028" y="3418385"/>
            <a:chExt cx="3562350" cy="2967054"/>
          </a:xfrm>
        </p:grpSpPr>
        <p:grpSp>
          <p:nvGrpSpPr>
            <p:cNvPr id="9" name="Group 8"/>
            <p:cNvGrpSpPr/>
            <p:nvPr/>
          </p:nvGrpSpPr>
          <p:grpSpPr>
            <a:xfrm>
              <a:off x="8526028" y="3418385"/>
              <a:ext cx="3562350" cy="2967054"/>
              <a:chOff x="7962900" y="3571858"/>
              <a:chExt cx="3562350" cy="2967054"/>
            </a:xfrm>
          </p:grpSpPr>
          <p:sp>
            <p:nvSpPr>
              <p:cNvPr id="11" name="Flowchart: Connector 10"/>
              <p:cNvSpPr/>
              <p:nvPr/>
            </p:nvSpPr>
            <p:spPr>
              <a:xfrm>
                <a:off x="7962900" y="527991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" name="Flowchart: Connector 11"/>
              <p:cNvSpPr/>
              <p:nvPr/>
            </p:nvSpPr>
            <p:spPr>
              <a:xfrm>
                <a:off x="8972550" y="517786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b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8943298" y="4910485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c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8528050" y="4236475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d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10210800" y="3619500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11334750" y="4091896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9734550" y="488576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i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9493250" y="6348412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h</a:t>
                </a:r>
              </a:p>
            </p:txBody>
          </p:sp>
          <p:cxnSp>
            <p:nvCxnSpPr>
              <p:cNvPr id="19" name="Straight Connector 18"/>
              <p:cNvCxnSpPr>
                <a:stCxn id="14" idx="4"/>
                <a:endCxn id="13" idx="1"/>
              </p:cNvCxnSpPr>
              <p:nvPr/>
            </p:nvCxnSpPr>
            <p:spPr>
              <a:xfrm>
                <a:off x="8623300" y="4426975"/>
                <a:ext cx="347896" cy="51140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4" idx="4"/>
                <a:endCxn id="11" idx="6"/>
              </p:cNvCxnSpPr>
              <p:nvPr/>
            </p:nvCxnSpPr>
            <p:spPr>
              <a:xfrm flipH="1">
                <a:off x="8153400" y="4426975"/>
                <a:ext cx="469900" cy="9481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3"/>
                <a:endCxn id="11" idx="6"/>
              </p:cNvCxnSpPr>
              <p:nvPr/>
            </p:nvCxnSpPr>
            <p:spPr>
              <a:xfrm flipH="1">
                <a:off x="8153400" y="5340463"/>
                <a:ext cx="847048" cy="34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8" idx="1"/>
                <a:endCxn id="11" idx="6"/>
              </p:cNvCxnSpPr>
              <p:nvPr/>
            </p:nvCxnSpPr>
            <p:spPr>
              <a:xfrm flipH="1" flipV="1">
                <a:off x="8153400" y="5375161"/>
                <a:ext cx="1367748" cy="100114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8" idx="1"/>
                <a:endCxn id="12" idx="3"/>
              </p:cNvCxnSpPr>
              <p:nvPr/>
            </p:nvCxnSpPr>
            <p:spPr>
              <a:xfrm flipH="1" flipV="1">
                <a:off x="9000448" y="5340463"/>
                <a:ext cx="520700" cy="1035847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5" idx="2"/>
                <a:endCxn id="14" idx="7"/>
              </p:cNvCxnSpPr>
              <p:nvPr/>
            </p:nvCxnSpPr>
            <p:spPr>
              <a:xfrm flipH="1">
                <a:off x="8690652" y="3714750"/>
                <a:ext cx="1520148" cy="549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2"/>
                <a:endCxn id="13" idx="6"/>
              </p:cNvCxnSpPr>
              <p:nvPr/>
            </p:nvCxnSpPr>
            <p:spPr>
              <a:xfrm flipH="1">
                <a:off x="9133798" y="4981011"/>
                <a:ext cx="600752" cy="2472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7" idx="2"/>
                <a:endCxn id="18" idx="1"/>
              </p:cNvCxnSpPr>
              <p:nvPr/>
            </p:nvCxnSpPr>
            <p:spPr>
              <a:xfrm flipH="1">
                <a:off x="9521148" y="4981011"/>
                <a:ext cx="213402" cy="139529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2"/>
                <a:endCxn id="18" idx="1"/>
              </p:cNvCxnSpPr>
              <p:nvPr/>
            </p:nvCxnSpPr>
            <p:spPr>
              <a:xfrm flipH="1">
                <a:off x="9521148" y="4187146"/>
                <a:ext cx="1813602" cy="2189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5" idx="2"/>
                <a:endCxn id="13" idx="6"/>
              </p:cNvCxnSpPr>
              <p:nvPr/>
            </p:nvCxnSpPr>
            <p:spPr>
              <a:xfrm flipH="1">
                <a:off x="9133798" y="3714750"/>
                <a:ext cx="1077002" cy="1290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9829800" y="3714750"/>
                <a:ext cx="381000" cy="117101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2"/>
                <a:endCxn id="17" idx="0"/>
              </p:cNvCxnSpPr>
              <p:nvPr/>
            </p:nvCxnSpPr>
            <p:spPr>
              <a:xfrm flipH="1">
                <a:off x="9829800" y="4187146"/>
                <a:ext cx="1504950" cy="698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6" idx="2"/>
                <a:endCxn id="15" idx="6"/>
              </p:cNvCxnSpPr>
              <p:nvPr/>
            </p:nvCxnSpPr>
            <p:spPr>
              <a:xfrm flipH="1" flipV="1">
                <a:off x="10401300" y="3714750"/>
                <a:ext cx="933450" cy="47239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9254420" y="49503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2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92324" y="528574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4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507137" y="587409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84285" y="553770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58172" y="50493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68196" y="521147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9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083613" y="466961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4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067800" y="367865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7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279834" y="418803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5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001997" y="408764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403889" y="417673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5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745540" y="35718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315926" y="426527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3</a:t>
              </a:r>
              <a:endParaRPr lang="en-GB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25528" y="3344011"/>
            <a:ext cx="3562350" cy="2967054"/>
            <a:chOff x="4525528" y="3344011"/>
            <a:chExt cx="3562350" cy="2967054"/>
          </a:xfrm>
        </p:grpSpPr>
        <p:grpSp>
          <p:nvGrpSpPr>
            <p:cNvPr id="45" name="Group 44"/>
            <p:cNvGrpSpPr/>
            <p:nvPr/>
          </p:nvGrpSpPr>
          <p:grpSpPr>
            <a:xfrm>
              <a:off x="4525528" y="3344011"/>
              <a:ext cx="3562350" cy="2967054"/>
              <a:chOff x="7962900" y="3571858"/>
              <a:chExt cx="3562350" cy="2967054"/>
            </a:xfrm>
          </p:grpSpPr>
          <p:sp>
            <p:nvSpPr>
              <p:cNvPr id="47" name="Flowchart: Connector 46"/>
              <p:cNvSpPr/>
              <p:nvPr/>
            </p:nvSpPr>
            <p:spPr>
              <a:xfrm>
                <a:off x="7962900" y="527991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8972550" y="517786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b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9" name="Flowchart: Connector 48"/>
              <p:cNvSpPr/>
              <p:nvPr/>
            </p:nvSpPr>
            <p:spPr>
              <a:xfrm>
                <a:off x="8943298" y="4910485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c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0" name="Flowchart: Connector 49"/>
              <p:cNvSpPr/>
              <p:nvPr/>
            </p:nvSpPr>
            <p:spPr>
              <a:xfrm>
                <a:off x="8528050" y="4236475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d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10210800" y="3619500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11334750" y="4091896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Flowchart: Connector 52"/>
              <p:cNvSpPr/>
              <p:nvPr/>
            </p:nvSpPr>
            <p:spPr>
              <a:xfrm>
                <a:off x="9734550" y="488576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i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9493250" y="6348412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h</a:t>
                </a:r>
              </a:p>
            </p:txBody>
          </p:sp>
          <p:cxnSp>
            <p:nvCxnSpPr>
              <p:cNvPr id="55" name="Straight Connector 54"/>
              <p:cNvCxnSpPr>
                <a:stCxn id="50" idx="4"/>
                <a:endCxn id="49" idx="1"/>
              </p:cNvCxnSpPr>
              <p:nvPr/>
            </p:nvCxnSpPr>
            <p:spPr>
              <a:xfrm>
                <a:off x="8623300" y="4426975"/>
                <a:ext cx="347896" cy="51140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4"/>
                <a:endCxn id="47" idx="6"/>
              </p:cNvCxnSpPr>
              <p:nvPr/>
            </p:nvCxnSpPr>
            <p:spPr>
              <a:xfrm flipH="1">
                <a:off x="8153400" y="4426975"/>
                <a:ext cx="469900" cy="9481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8" idx="3"/>
                <a:endCxn id="47" idx="6"/>
              </p:cNvCxnSpPr>
              <p:nvPr/>
            </p:nvCxnSpPr>
            <p:spPr>
              <a:xfrm flipH="1">
                <a:off x="8153400" y="5340463"/>
                <a:ext cx="847048" cy="34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4" idx="1"/>
                <a:endCxn id="47" idx="6"/>
              </p:cNvCxnSpPr>
              <p:nvPr/>
            </p:nvCxnSpPr>
            <p:spPr>
              <a:xfrm flipH="1" flipV="1">
                <a:off x="8153400" y="5375161"/>
                <a:ext cx="1367748" cy="10011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4" idx="1"/>
                <a:endCxn id="48" idx="3"/>
              </p:cNvCxnSpPr>
              <p:nvPr/>
            </p:nvCxnSpPr>
            <p:spPr>
              <a:xfrm flipH="1" flipV="1">
                <a:off x="9000448" y="5340463"/>
                <a:ext cx="520700" cy="1035847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1" idx="2"/>
                <a:endCxn id="50" idx="7"/>
              </p:cNvCxnSpPr>
              <p:nvPr/>
            </p:nvCxnSpPr>
            <p:spPr>
              <a:xfrm flipH="1">
                <a:off x="8690652" y="3714750"/>
                <a:ext cx="1520148" cy="549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3" idx="2"/>
                <a:endCxn id="49" idx="6"/>
              </p:cNvCxnSpPr>
              <p:nvPr/>
            </p:nvCxnSpPr>
            <p:spPr>
              <a:xfrm flipH="1">
                <a:off x="9133798" y="4981011"/>
                <a:ext cx="600752" cy="24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3" idx="2"/>
                <a:endCxn id="54" idx="1"/>
              </p:cNvCxnSpPr>
              <p:nvPr/>
            </p:nvCxnSpPr>
            <p:spPr>
              <a:xfrm flipH="1">
                <a:off x="9521148" y="4981011"/>
                <a:ext cx="213402" cy="139529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2" idx="2"/>
                <a:endCxn id="54" idx="1"/>
              </p:cNvCxnSpPr>
              <p:nvPr/>
            </p:nvCxnSpPr>
            <p:spPr>
              <a:xfrm flipH="1">
                <a:off x="9521148" y="4187146"/>
                <a:ext cx="1813602" cy="2189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1" idx="2"/>
                <a:endCxn id="49" idx="6"/>
              </p:cNvCxnSpPr>
              <p:nvPr/>
            </p:nvCxnSpPr>
            <p:spPr>
              <a:xfrm flipH="1">
                <a:off x="9133798" y="3714750"/>
                <a:ext cx="1077002" cy="129098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2"/>
                <a:endCxn id="53" idx="0"/>
              </p:cNvCxnSpPr>
              <p:nvPr/>
            </p:nvCxnSpPr>
            <p:spPr>
              <a:xfrm flipH="1">
                <a:off x="9829800" y="3714750"/>
                <a:ext cx="381000" cy="117101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2" idx="2"/>
                <a:endCxn id="53" idx="0"/>
              </p:cNvCxnSpPr>
              <p:nvPr/>
            </p:nvCxnSpPr>
            <p:spPr>
              <a:xfrm flipH="1">
                <a:off x="9829800" y="4187146"/>
                <a:ext cx="1504950" cy="69861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2" idx="2"/>
                <a:endCxn id="51" idx="6"/>
              </p:cNvCxnSpPr>
              <p:nvPr/>
            </p:nvCxnSpPr>
            <p:spPr>
              <a:xfrm flipH="1" flipV="1">
                <a:off x="10401300" y="3714750"/>
                <a:ext cx="933450" cy="4723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9254420" y="49503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2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592324" y="528574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507137" y="587409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884285" y="553770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458172" y="50493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68196" y="521147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9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83613" y="466961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4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067800" y="367865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7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279834" y="418803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5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0001997" y="408764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4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403889" y="417673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5</a:t>
                </a:r>
                <a:endParaRPr lang="en-GB" dirty="0">
                  <a:solidFill>
                    <a:srgbClr val="C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745540" y="35718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319882" y="414485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3</a:t>
              </a:r>
              <a:endParaRPr lang="en-GB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0825218" y="5609038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 Rounded MT Bold" panose="020F0704030504030204" pitchFamily="34" charset="0"/>
              </a:rPr>
              <a:t>cost: 22</a:t>
            </a:r>
            <a:endParaRPr lang="en-GB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04754" y="3439261"/>
            <a:ext cx="3562350" cy="2967054"/>
            <a:chOff x="8526028" y="3418385"/>
            <a:chExt cx="3562350" cy="29670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8526028" y="3418385"/>
              <a:ext cx="3562350" cy="2967054"/>
              <a:chOff x="7962900" y="3571858"/>
              <a:chExt cx="3562350" cy="2967054"/>
            </a:xfrm>
          </p:grpSpPr>
          <p:sp>
            <p:nvSpPr>
              <p:cNvPr id="120" name="Flowchart: Connector 119"/>
              <p:cNvSpPr/>
              <p:nvPr/>
            </p:nvSpPr>
            <p:spPr>
              <a:xfrm>
                <a:off x="7962900" y="527991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1" name="Flowchart: Connector 120"/>
              <p:cNvSpPr/>
              <p:nvPr/>
            </p:nvSpPr>
            <p:spPr>
              <a:xfrm>
                <a:off x="8972550" y="517786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b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2" name="Flowchart: Connector 121"/>
              <p:cNvSpPr/>
              <p:nvPr/>
            </p:nvSpPr>
            <p:spPr>
              <a:xfrm>
                <a:off x="8943298" y="4910485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c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3" name="Flowchart: Connector 122"/>
              <p:cNvSpPr/>
              <p:nvPr/>
            </p:nvSpPr>
            <p:spPr>
              <a:xfrm>
                <a:off x="8528050" y="4236475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d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4" name="Flowchart: Connector 123"/>
              <p:cNvSpPr/>
              <p:nvPr/>
            </p:nvSpPr>
            <p:spPr>
              <a:xfrm>
                <a:off x="10210800" y="3619500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</a:p>
            </p:txBody>
          </p:sp>
          <p:sp>
            <p:nvSpPr>
              <p:cNvPr id="125" name="Flowchart: Connector 124"/>
              <p:cNvSpPr/>
              <p:nvPr/>
            </p:nvSpPr>
            <p:spPr>
              <a:xfrm>
                <a:off x="11334750" y="4091896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6" name="Flowchart: Connector 125"/>
              <p:cNvSpPr/>
              <p:nvPr/>
            </p:nvSpPr>
            <p:spPr>
              <a:xfrm>
                <a:off x="9734550" y="4885761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i</a:t>
                </a:r>
                <a:endParaRPr lang="en-GB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7" name="Flowchart: Connector 126"/>
              <p:cNvSpPr/>
              <p:nvPr/>
            </p:nvSpPr>
            <p:spPr>
              <a:xfrm>
                <a:off x="9493250" y="6348412"/>
                <a:ext cx="190500" cy="190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h</a:t>
                </a:r>
              </a:p>
            </p:txBody>
          </p:sp>
          <p:cxnSp>
            <p:nvCxnSpPr>
              <p:cNvPr id="128" name="Straight Connector 127"/>
              <p:cNvCxnSpPr>
                <a:stCxn id="123" idx="4"/>
                <a:endCxn id="122" idx="1"/>
              </p:cNvCxnSpPr>
              <p:nvPr/>
            </p:nvCxnSpPr>
            <p:spPr>
              <a:xfrm>
                <a:off x="8623300" y="4426975"/>
                <a:ext cx="347896" cy="51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3" idx="4"/>
                <a:endCxn id="120" idx="6"/>
              </p:cNvCxnSpPr>
              <p:nvPr/>
            </p:nvCxnSpPr>
            <p:spPr>
              <a:xfrm flipH="1">
                <a:off x="8153400" y="4426975"/>
                <a:ext cx="469900" cy="9481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1" idx="3"/>
                <a:endCxn id="120" idx="6"/>
              </p:cNvCxnSpPr>
              <p:nvPr/>
            </p:nvCxnSpPr>
            <p:spPr>
              <a:xfrm flipH="1">
                <a:off x="8153400" y="5340463"/>
                <a:ext cx="847048" cy="34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1"/>
                <a:endCxn id="120" idx="6"/>
              </p:cNvCxnSpPr>
              <p:nvPr/>
            </p:nvCxnSpPr>
            <p:spPr>
              <a:xfrm flipH="1" flipV="1">
                <a:off x="8153400" y="5375161"/>
                <a:ext cx="1367748" cy="10011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27" idx="1"/>
                <a:endCxn id="121" idx="3"/>
              </p:cNvCxnSpPr>
              <p:nvPr/>
            </p:nvCxnSpPr>
            <p:spPr>
              <a:xfrm flipH="1" flipV="1">
                <a:off x="9000448" y="5340463"/>
                <a:ext cx="520700" cy="10358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24" idx="2"/>
                <a:endCxn id="123" idx="7"/>
              </p:cNvCxnSpPr>
              <p:nvPr/>
            </p:nvCxnSpPr>
            <p:spPr>
              <a:xfrm flipH="1">
                <a:off x="8690652" y="3714750"/>
                <a:ext cx="1520148" cy="549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6" idx="2"/>
                <a:endCxn id="122" idx="6"/>
              </p:cNvCxnSpPr>
              <p:nvPr/>
            </p:nvCxnSpPr>
            <p:spPr>
              <a:xfrm flipH="1">
                <a:off x="9133798" y="4981011"/>
                <a:ext cx="600752" cy="24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2"/>
                <a:endCxn id="127" idx="1"/>
              </p:cNvCxnSpPr>
              <p:nvPr/>
            </p:nvCxnSpPr>
            <p:spPr>
              <a:xfrm flipH="1">
                <a:off x="9521148" y="4981011"/>
                <a:ext cx="213402" cy="13952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25" idx="2"/>
                <a:endCxn id="127" idx="1"/>
              </p:cNvCxnSpPr>
              <p:nvPr/>
            </p:nvCxnSpPr>
            <p:spPr>
              <a:xfrm flipH="1">
                <a:off x="9521148" y="4187146"/>
                <a:ext cx="1813602" cy="2189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24" idx="2"/>
                <a:endCxn id="122" idx="6"/>
              </p:cNvCxnSpPr>
              <p:nvPr/>
            </p:nvCxnSpPr>
            <p:spPr>
              <a:xfrm flipH="1">
                <a:off x="9133798" y="3714750"/>
                <a:ext cx="1077002" cy="1290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9829800" y="3714750"/>
                <a:ext cx="381000" cy="11710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5" idx="2"/>
                <a:endCxn id="126" idx="0"/>
              </p:cNvCxnSpPr>
              <p:nvPr/>
            </p:nvCxnSpPr>
            <p:spPr>
              <a:xfrm flipH="1">
                <a:off x="9829800" y="4187146"/>
                <a:ext cx="1504950" cy="698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25" idx="2"/>
                <a:endCxn id="124" idx="6"/>
              </p:cNvCxnSpPr>
              <p:nvPr/>
            </p:nvCxnSpPr>
            <p:spPr>
              <a:xfrm flipH="1" flipV="1">
                <a:off x="10401300" y="3714750"/>
                <a:ext cx="933450" cy="4723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9254420" y="49503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2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592324" y="528574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 Rounded MT Bold" panose="020F0704030504030204" pitchFamily="34" charset="0"/>
                  </a:rPr>
                  <a:t>4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507137" y="587409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884285" y="553770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458172" y="50493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68196" y="521147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9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083613" y="466961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4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067800" y="367865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7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9279834" y="418803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5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0001997" y="408764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 Rounded MT Bold" panose="020F0704030504030204" pitchFamily="34" charset="0"/>
                  </a:rPr>
                  <a:t>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0403889" y="417673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5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745540" y="35718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3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9315926" y="426527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 Rounded MT Bold" panose="020F0704030504030204" pitchFamily="34" charset="0"/>
                </a:rPr>
                <a:t>3</a:t>
              </a:r>
              <a:endParaRPr lang="en-GB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8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573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Use the right font and background</a:t>
            </a:r>
            <a:endParaRPr lang="en-GB"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48699"/>
            <a:ext cx="10515600" cy="4526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The actual font does not matter,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latin typeface="Arial Rounded MT Bold" panose="020F0704030504030204" pitchFamily="34" charset="0"/>
              </a:rPr>
              <a:t> as long as it is easily readable: </a:t>
            </a:r>
            <a:r>
              <a:rPr lang="en-GB" dirty="0" smtClean="0">
                <a:latin typeface="Blackadder ITC" panose="04020505051007020D02" pitchFamily="82" charset="0"/>
              </a:rPr>
              <a:t>example</a:t>
            </a:r>
            <a:r>
              <a:rPr lang="en-GB" dirty="0" smtClean="0">
                <a:latin typeface="Arial Rounded MT Bold" panose="020F0704030504030204" pitchFamily="34" charset="0"/>
              </a:rPr>
              <a:t>, </a:t>
            </a:r>
            <a:r>
              <a:rPr lang="en-GB" dirty="0" smtClean="0">
                <a:latin typeface="Brush Script MT" panose="03060802040406070304" pitchFamily="66" charset="0"/>
              </a:rPr>
              <a:t>example</a:t>
            </a:r>
            <a:r>
              <a:rPr lang="en-GB" dirty="0" smtClean="0">
                <a:latin typeface="Arial Rounded MT Bold" panose="020F0704030504030204" pitchFamily="34" charset="0"/>
              </a:rPr>
              <a:t>, </a:t>
            </a:r>
            <a:r>
              <a:rPr lang="en-GB" dirty="0" smtClean="0">
                <a:latin typeface="Chiller" panose="04020404031007020602" pitchFamily="82" charset="0"/>
              </a:rPr>
              <a:t>example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latin typeface="Arial Rounded MT Bold" panose="020F0704030504030204" pitchFamily="34" charset="0"/>
              </a:rPr>
              <a:t> it has the right size: example, </a:t>
            </a:r>
            <a:r>
              <a:rPr lang="en-GB" sz="2000" dirty="0" smtClean="0">
                <a:latin typeface="Arial Rounded MT Bold" panose="020F0704030504030204" pitchFamily="34" charset="0"/>
              </a:rPr>
              <a:t>example</a:t>
            </a:r>
            <a:r>
              <a:rPr lang="en-GB" dirty="0" smtClean="0">
                <a:latin typeface="Arial Rounded MT Bold" panose="020F0704030504030204" pitchFamily="34" charset="0"/>
              </a:rPr>
              <a:t>, </a:t>
            </a:r>
            <a:r>
              <a:rPr lang="en-GB" sz="1200" dirty="0" smtClean="0">
                <a:latin typeface="Arial Rounded MT Bold" panose="020F0704030504030204" pitchFamily="34" charset="0"/>
              </a:rPr>
              <a:t>example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latin typeface="Arial Rounded MT Bold" panose="020F0704030504030204" pitchFamily="34" charset="0"/>
              </a:rPr>
              <a:t> it has the right colour: example, </a:t>
            </a:r>
            <a:r>
              <a:rPr lang="en-GB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example</a:t>
            </a:r>
            <a:r>
              <a:rPr lang="en-GB" dirty="0" smtClean="0">
                <a:latin typeface="Arial Rounded MT Bold" panose="020F0704030504030204" pitchFamily="34" charset="0"/>
              </a:rPr>
              <a:t>, </a:t>
            </a:r>
            <a:r>
              <a:rPr lang="en-GB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example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Use a background with appropriate contrast</a:t>
            </a:r>
            <a:br>
              <a:rPr lang="en-GB" dirty="0" smtClean="0">
                <a:latin typeface="Arial Rounded MT Bold" panose="020F0704030504030204" pitchFamily="34" charset="0"/>
              </a:rPr>
            </a:b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6344" y="4932726"/>
            <a:ext cx="2181138" cy="114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Example</a:t>
            </a:r>
            <a:endParaRPr lang="en-GB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616892" y="4932726"/>
            <a:ext cx="2181138" cy="114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Example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5797" y="4932726"/>
            <a:ext cx="2181138" cy="11492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Example</a:t>
            </a:r>
            <a:endParaRPr lang="en-GB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1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115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Imagine 10’ like this….</a:t>
            </a:r>
            <a:endParaRPr lang="en-GB" sz="4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573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FAQs</a:t>
            </a:r>
            <a:endParaRPr lang="en-GB"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48699"/>
            <a:ext cx="10515600" cy="4526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Can I have a script?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rial Rounded MT Bold" panose="020F0704030504030204" pitchFamily="34" charset="0"/>
              </a:rPr>
              <a:t>Yes, as long as you do not read the whole thing!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Should I have a handout?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rial Rounded MT Bold" panose="020F0704030504030204" pitchFamily="34" charset="0"/>
              </a:rPr>
              <a:t>One page handout is a nice idea!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Is it a good idea to have a live demo of my code?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rial Rounded MT Bold" panose="020F0704030504030204" pitchFamily="34" charset="0"/>
              </a:rPr>
              <a:t>Yes, as long as it is a recorded video!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rial Rounded MT Bold" panose="020F0704030504030204" pitchFamily="34" charset="0"/>
              </a:rPr>
              <a:t>30” tops, use OBS, edit the gaps (Dave’s wisdom)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Are there any penalties for short presentations?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rial Rounded MT Bold" panose="020F0704030504030204" pitchFamily="34" charset="0"/>
              </a:rPr>
              <a:t>It is a shame not to use your time (and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inspire</a:t>
            </a:r>
            <a:r>
              <a:rPr lang="en-GB" dirty="0" smtClean="0">
                <a:latin typeface="Arial Rounded MT Bold" panose="020F0704030504030204" pitchFamily="34" charset="0"/>
              </a:rPr>
              <a:t> your colleagues)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How about long ones?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endParaRPr lang="en-GB" dirty="0" smtClean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Logistics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Arial Rounded MT Bold" panose="020F0704030504030204" pitchFamily="34" charset="0"/>
              </a:rPr>
              <a:t>10’ in total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8’ presenting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latin typeface="Arial Rounded MT Bold" panose="020F0704030504030204" pitchFamily="34" charset="0"/>
              </a:rPr>
              <a:t>2’ for questions</a:t>
            </a:r>
          </a:p>
          <a:p>
            <a:pPr marL="457200" lvl="1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r>
              <a:rPr lang="en-GB" dirty="0" smtClean="0">
                <a:latin typeface="Arial Rounded MT Bold" panose="020F0704030504030204" pitchFamily="34" charset="0"/>
              </a:rPr>
              <a:t>Each session will have 6-10 presentations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latin typeface="Arial Rounded MT Bold" panose="020F0704030504030204" pitchFamily="34" charset="0"/>
              </a:rPr>
              <a:t>You have to attend all presentations of your session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latin typeface="Arial Rounded MT Bold" panose="020F0704030504030204" pitchFamily="34" charset="0"/>
              </a:rPr>
              <a:t>You can ask questions at the end of each presentation (I will…)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No marks are deducted if the question is not answered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When? </a:t>
            </a:r>
            <a:b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r>
              <a:rPr lang="en-GB" dirty="0" smtClean="0">
                <a:latin typeface="Arial Rounded MT Bold" panose="020F0704030504030204" pitchFamily="34" charset="0"/>
              </a:rPr>
              <a:t>Last week of the semester </a:t>
            </a:r>
            <a:br>
              <a:rPr lang="en-GB" dirty="0" smtClean="0">
                <a:latin typeface="Arial Rounded MT Bold" panose="020F0704030504030204" pitchFamily="34" charset="0"/>
              </a:rPr>
            </a:br>
            <a:r>
              <a:rPr lang="en-GB" dirty="0" smtClean="0">
                <a:latin typeface="Arial Rounded MT Bold" panose="020F0704030504030204" pitchFamily="34" charset="0"/>
              </a:rPr>
              <a:t>The timetable will be posted on Moodle</a:t>
            </a: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Resources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Arial Rounded MT Bold" panose="020F0704030504030204" pitchFamily="34" charset="0"/>
              </a:rPr>
              <a:t>Book: “</a:t>
            </a:r>
            <a:r>
              <a:rPr lang="en-GB" dirty="0" smtClean="0">
                <a:latin typeface="Arial Rounded MT Bold" panose="020F0704030504030204" pitchFamily="34" charset="0"/>
                <a:hlinkClick r:id="rId2"/>
              </a:rPr>
              <a:t>TED Talks</a:t>
            </a:r>
            <a:r>
              <a:rPr lang="en-GB" dirty="0" smtClean="0">
                <a:latin typeface="Arial Rounded MT Bold" panose="020F0704030504030204" pitchFamily="34" charset="0"/>
              </a:rPr>
              <a:t>”, by Chris Anderson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 smtClean="0">
                <a:latin typeface="Arial Rounded MT Bold" panose="020F0704030504030204" pitchFamily="34" charset="0"/>
              </a:rPr>
              <a:t>Many great tips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Covers many aspects of a successful presentation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Contains advice from several well-known public speakers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 It makes sense to skim through the book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Wisdom from the book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68" y="1561674"/>
            <a:ext cx="10807831" cy="4737100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“If </a:t>
            </a:r>
            <a:r>
              <a:rPr lang="en-GB" dirty="0">
                <a:latin typeface="Arial Rounded MT Bold" panose="020F0704030504030204" pitchFamily="34" charset="0"/>
              </a:rPr>
              <a:t>I had more time, I would have written a shorter </a:t>
            </a:r>
            <a:r>
              <a:rPr lang="en-GB" dirty="0" smtClean="0">
                <a:latin typeface="Arial Rounded MT Bold" panose="020F0704030504030204" pitchFamily="34" charset="0"/>
              </a:rPr>
              <a:t>letter”</a:t>
            </a:r>
          </a:p>
          <a:p>
            <a:pPr fontAlgn="base"/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Show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w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hy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it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matters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the </a:t>
            </a:r>
            <a:r>
              <a:rPr lang="en-GB" dirty="0">
                <a:latin typeface="Arial Rounded MT Bold" panose="020F0704030504030204" pitchFamily="34" charset="0"/>
              </a:rPr>
              <a:t>question you are trying to </a:t>
            </a:r>
            <a:r>
              <a:rPr lang="en-GB" dirty="0" smtClean="0">
                <a:latin typeface="Arial Rounded MT Bold" panose="020F0704030504030204" pitchFamily="34" charset="0"/>
              </a:rPr>
              <a:t>answer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latin typeface="Arial Rounded MT Bold" panose="020F0704030504030204" pitchFamily="34" charset="0"/>
              </a:rPr>
              <a:t>the </a:t>
            </a:r>
            <a:r>
              <a:rPr lang="en-GB" dirty="0">
                <a:latin typeface="Arial Rounded MT Bold" panose="020F0704030504030204" pitchFamily="34" charset="0"/>
              </a:rPr>
              <a:t>problem you are trying to </a:t>
            </a:r>
            <a:r>
              <a:rPr lang="en-GB" dirty="0" smtClean="0">
                <a:latin typeface="Arial Rounded MT Bold" panose="020F0704030504030204" pitchFamily="34" charset="0"/>
              </a:rPr>
              <a:t>solve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>
                <a:latin typeface="Arial Rounded MT Bold" panose="020F0704030504030204" pitchFamily="34" charset="0"/>
              </a:rPr>
              <a:t>the experience you are trying to </a:t>
            </a:r>
            <a:r>
              <a:rPr lang="en-GB" dirty="0" smtClean="0">
                <a:latin typeface="Arial Rounded MT Bold" panose="020F0704030504030204" pitchFamily="34" charset="0"/>
              </a:rPr>
              <a:t>share</a:t>
            </a:r>
          </a:p>
          <a:p>
            <a:pPr marL="457200" lvl="1" indent="0" fontAlgn="base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Flesh </a:t>
            </a:r>
            <a:r>
              <a:rPr lang="en-GB" dirty="0">
                <a:latin typeface="Arial Rounded MT Bold" panose="020F0704030504030204" pitchFamily="34" charset="0"/>
              </a:rPr>
              <a:t>out each point you make with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real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examples</a:t>
            </a:r>
            <a:r>
              <a:rPr lang="en-GB" dirty="0" smtClean="0">
                <a:latin typeface="Arial Rounded MT Bold" panose="020F0704030504030204" pitchFamily="34" charset="0"/>
              </a:rPr>
              <a:t>, </a:t>
            </a:r>
            <a:r>
              <a:rPr lang="en-GB" dirty="0">
                <a:latin typeface="Arial Rounded MT Bold" panose="020F0704030504030204" pitchFamily="34" charset="0"/>
              </a:rPr>
              <a:t>stories, facts</a:t>
            </a:r>
            <a:r>
              <a:rPr lang="en-GB" dirty="0" smtClean="0"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/>
            </a:r>
            <a:br>
              <a:rPr lang="en-GB" dirty="0">
                <a:latin typeface="Arial Rounded MT Bold" panose="020F0704030504030204" pitchFamily="34" charset="0"/>
              </a:rPr>
            </a:br>
            <a:endParaRPr lang="en-GB" dirty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“Great </a:t>
            </a:r>
            <a:r>
              <a:rPr lang="en-GB" dirty="0">
                <a:latin typeface="Arial Rounded MT Bold" panose="020F0704030504030204" pitchFamily="34" charset="0"/>
              </a:rPr>
              <a:t>writing is all about the power of the deleted </a:t>
            </a:r>
            <a:r>
              <a:rPr lang="en-GB" dirty="0" smtClean="0">
                <a:latin typeface="Arial Rounded MT Bold" panose="020F0704030504030204" pitchFamily="34" charset="0"/>
              </a:rPr>
              <a:t>word” </a:t>
            </a:r>
            <a:br>
              <a:rPr lang="en-GB" dirty="0" smtClean="0">
                <a:latin typeface="Arial Rounded MT Bold" panose="020F0704030504030204" pitchFamily="34" charset="0"/>
              </a:rPr>
            </a:br>
            <a:r>
              <a:rPr lang="en-GB" dirty="0" smtClean="0">
                <a:latin typeface="Arial Rounded MT Bold" panose="020F0704030504030204" pitchFamily="34" charset="0"/>
              </a:rPr>
              <a:t>It </a:t>
            </a:r>
            <a:r>
              <a:rPr lang="en-GB" dirty="0">
                <a:latin typeface="Arial Rounded MT Bold" panose="020F0704030504030204" pitchFamily="34" charset="0"/>
              </a:rPr>
              <a:t>is true of speaking too. 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Less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can be more</a:t>
            </a:r>
            <a:r>
              <a:rPr lang="en-GB" dirty="0">
                <a:latin typeface="Arial Rounded MT Bold" panose="020F0704030504030204" pitchFamily="34" charset="0"/>
              </a:rPr>
              <a:t>.</a:t>
            </a:r>
          </a:p>
          <a:p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Logistics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6570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>
                    <a:latin typeface="Arial Rounded MT Bold" panose="020F0704030504030204" pitchFamily="34" charset="0"/>
                  </a:rPr>
                  <a:t>10’ in total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 8’ presenting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>
                    <a:latin typeface="Arial Rounded MT Bold" panose="020F0704030504030204" pitchFamily="34" charset="0"/>
                  </a:rPr>
                  <a:t> Title + (</a:t>
                </a:r>
                <a:r>
                  <a:rPr lang="en-GB" b="1" dirty="0" smtClean="0">
                    <a:latin typeface="Arial Rounded MT Bold" panose="020F0704030504030204" pitchFamily="34" charset="0"/>
                  </a:rPr>
                  <a:t>at most</a:t>
                </a:r>
                <a:r>
                  <a:rPr lang="en-GB" dirty="0" smtClean="0">
                    <a:latin typeface="Arial Rounded MT Bold" panose="020F0704030504030204" pitchFamily="34" charset="0"/>
                  </a:rPr>
                  <a:t>) </a:t>
                </a:r>
                <a:r>
                  <a:rPr lang="en-GB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eight slides </a:t>
                </a:r>
                <a:r>
                  <a:rPr lang="en-GB" dirty="0" smtClean="0">
                    <a:latin typeface="Arial Rounded MT Bold" panose="020F0704030504030204" pitchFamily="34" charset="0"/>
                  </a:rPr>
                  <a:t>(not clicks)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latin typeface="Arial Rounded MT Bold" panose="020F070403050403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Title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Introduction – getting settled, what will be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Context – why this issue matters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Main Concepts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Your approach -Progress so far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Conclusion - Future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latin typeface="Arial Rounded MT Bold" panose="020F0704030504030204" pitchFamily="34" charset="0"/>
                  </a:rPr>
                  <a:t>Summary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>
                  <a:latin typeface="Arial Rounded MT Bold" panose="020F0704030504030204" pitchFamily="34" charset="0"/>
                </a:endParaRPr>
              </a:p>
              <a:p>
                <a:pPr marL="457200" lvl="1" indent="0">
                  <a:buNone/>
                </a:pPr>
                <a:endParaRPr lang="en-GB" dirty="0" smtClean="0">
                  <a:latin typeface="Arial Rounded MT Bold" panose="020F0704030504030204" pitchFamily="34" charset="0"/>
                </a:endParaRPr>
              </a:p>
              <a:p>
                <a:pPr marL="0" indent="0">
                  <a:buNone/>
                </a:pPr>
                <a:endParaRPr lang="en-GB" dirty="0" smtClean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65700"/>
              </a:xfrm>
              <a:blipFill>
                <a:blip r:embed="rId2"/>
                <a:stretch>
                  <a:fillRect l="-1101" t="-2086" b="-8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Use clicks and animations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>
                <a:latin typeface="Arial Rounded MT Bold" panose="020F0704030504030204" pitchFamily="34" charset="0"/>
              </a:rPr>
              <a:t>A talk isn’t a container or a bin that you put content in, it’s a </a:t>
            </a:r>
            <a:r>
              <a:rPr lang="en-GB" dirty="0" smtClean="0">
                <a:latin typeface="Arial Rounded MT Bold" panose="020F0704030504030204" pitchFamily="34" charset="0"/>
              </a:rPr>
              <a:t>process, a </a:t>
            </a:r>
            <a:r>
              <a:rPr lang="en-GB" dirty="0">
                <a:latin typeface="Arial Rounded MT Bold" panose="020F0704030504030204" pitchFamily="34" charset="0"/>
              </a:rPr>
              <a:t>trajectory.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 fontAlgn="base">
              <a:buNone/>
            </a:pPr>
            <a:r>
              <a:rPr lang="en-GB" dirty="0" smtClean="0">
                <a:latin typeface="Arial Rounded MT Bold" panose="020F0704030504030204" pitchFamily="34" charset="0"/>
              </a:rPr>
              <a:t>The </a:t>
            </a:r>
            <a:r>
              <a:rPr lang="en-GB" dirty="0">
                <a:latin typeface="Arial Rounded MT Bold" panose="020F0704030504030204" pitchFamily="34" charset="0"/>
              </a:rPr>
              <a:t>goal is to take the listener from where he is </a:t>
            </a:r>
            <a:r>
              <a:rPr lang="en-GB" dirty="0" smtClean="0">
                <a:latin typeface="Arial Rounded MT Bold" panose="020F0704030504030204" pitchFamily="34" charset="0"/>
              </a:rPr>
              <a:t>to someplace </a:t>
            </a:r>
            <a:r>
              <a:rPr lang="en-GB" dirty="0">
                <a:latin typeface="Arial Rounded MT Bold" panose="020F0704030504030204" pitchFamily="34" charset="0"/>
              </a:rPr>
              <a:t>new.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 fontAlgn="base">
              <a:buNone/>
            </a:pPr>
            <a:r>
              <a:rPr lang="en-GB" dirty="0" smtClean="0">
                <a:latin typeface="Arial Rounded MT Bold" panose="020F0704030504030204" pitchFamily="34" charset="0"/>
              </a:rPr>
              <a:t>That </a:t>
            </a:r>
            <a:r>
              <a:rPr lang="en-GB" dirty="0">
                <a:latin typeface="Arial Rounded MT Bold" panose="020F0704030504030204" pitchFamily="34" charset="0"/>
              </a:rPr>
              <a:t>means trying to make the sequence so </a:t>
            </a:r>
            <a:r>
              <a:rPr lang="en-GB" dirty="0" smtClean="0">
                <a:latin typeface="Arial Rounded MT Bold" panose="020F0704030504030204" pitchFamily="34" charset="0"/>
              </a:rPr>
              <a:t>stepwise that </a:t>
            </a:r>
            <a:r>
              <a:rPr lang="en-GB" dirty="0">
                <a:latin typeface="Arial Rounded MT Bold" panose="020F0704030504030204" pitchFamily="34" charset="0"/>
              </a:rPr>
              <a:t>no one gets lost along the way.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 fontAlgn="base">
              <a:buNone/>
            </a:pPr>
            <a:r>
              <a:rPr lang="en-GB" dirty="0" smtClean="0">
                <a:latin typeface="Arial Rounded MT Bold" panose="020F0704030504030204" pitchFamily="34" charset="0"/>
              </a:rPr>
              <a:t>Rehearse </a:t>
            </a:r>
            <a:r>
              <a:rPr lang="en-GB" dirty="0">
                <a:latin typeface="Arial Rounded MT Bold" panose="020F0704030504030204" pitchFamily="34" charset="0"/>
              </a:rPr>
              <a:t>in front of friends and acquaintances who </a:t>
            </a:r>
            <a:r>
              <a:rPr lang="en-GB" dirty="0" smtClean="0">
                <a:latin typeface="Arial Rounded MT Bold" panose="020F0704030504030204" pitchFamily="34" charset="0"/>
              </a:rPr>
              <a:t>know nothing </a:t>
            </a:r>
            <a:r>
              <a:rPr lang="en-GB" dirty="0">
                <a:latin typeface="Arial Rounded MT Bold" panose="020F0704030504030204" pitchFamily="34" charset="0"/>
              </a:rPr>
              <a:t>about the </a:t>
            </a:r>
            <a:r>
              <a:rPr lang="en-GB" dirty="0" smtClean="0">
                <a:latin typeface="Arial Rounded MT Bold" panose="020F0704030504030204" pitchFamily="34" charset="0"/>
              </a:rPr>
              <a:t>topic; ask </a:t>
            </a:r>
            <a:r>
              <a:rPr lang="en-GB" dirty="0">
                <a:latin typeface="Arial Rounded MT Bold" panose="020F0704030504030204" pitchFamily="34" charset="0"/>
              </a:rPr>
              <a:t>them where they </a:t>
            </a:r>
            <a:r>
              <a:rPr lang="en-GB" dirty="0" smtClean="0">
                <a:latin typeface="Arial Rounded MT Bold" panose="020F0704030504030204" pitchFamily="34" charset="0"/>
              </a:rPr>
              <a:t>get </a:t>
            </a:r>
            <a:r>
              <a:rPr lang="en-GB" dirty="0">
                <a:latin typeface="Arial Rounded MT Bold" panose="020F0704030504030204" pitchFamily="34" charset="0"/>
              </a:rPr>
              <a:t>puzzled or </a:t>
            </a:r>
            <a:r>
              <a:rPr lang="en-GB" dirty="0" smtClean="0">
                <a:latin typeface="Arial Rounded MT Bold" panose="020F0704030504030204" pitchFamily="34" charset="0"/>
              </a:rPr>
              <a:t>what they </a:t>
            </a:r>
            <a:r>
              <a:rPr lang="en-GB" dirty="0">
                <a:latin typeface="Arial Rounded MT Bold" panose="020F0704030504030204" pitchFamily="34" charset="0"/>
              </a:rPr>
              <a:t>wondered about, hoping that by filling those gaps for them I’d </a:t>
            </a:r>
            <a:r>
              <a:rPr lang="en-GB" dirty="0" smtClean="0">
                <a:latin typeface="Arial Rounded MT Bold" panose="020F0704030504030204" pitchFamily="34" charset="0"/>
              </a:rPr>
              <a:t>be filling </a:t>
            </a:r>
            <a:r>
              <a:rPr lang="en-GB" dirty="0">
                <a:latin typeface="Arial Rounded MT Bold" panose="020F0704030504030204" pitchFamily="34" charset="0"/>
              </a:rPr>
              <a:t>the same gaps for other people.</a:t>
            </a: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573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Use clicks and animations </a:t>
            </a:r>
            <a:r>
              <a:rPr lang="en-GB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in the correct way!</a:t>
            </a:r>
            <a:endParaRPr lang="en-GB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fontAlgn="base"/>
            <a:r>
              <a:rPr lang="en-GB" dirty="0">
                <a:latin typeface="Arial Rounded MT Bold" panose="020F0704030504030204" pitchFamily="34" charset="0"/>
              </a:rPr>
              <a:t>A talk </a:t>
            </a:r>
            <a:r>
              <a:rPr lang="en-GB" dirty="0" smtClean="0">
                <a:latin typeface="Arial Rounded MT Bold" panose="020F0704030504030204" pitchFamily="34" charset="0"/>
              </a:rPr>
              <a:t>is </a:t>
            </a:r>
            <a:r>
              <a:rPr lang="en-GB" dirty="0">
                <a:latin typeface="Arial Rounded MT Bold" panose="020F0704030504030204" pitchFamily="34" charset="0"/>
              </a:rPr>
              <a:t>a </a:t>
            </a:r>
            <a:r>
              <a:rPr lang="en-GB" dirty="0" smtClean="0">
                <a:latin typeface="Arial Rounded MT Bold" panose="020F0704030504030204" pitchFamily="34" charset="0"/>
              </a:rPr>
              <a:t>process,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trajectory</a:t>
            </a:r>
            <a:r>
              <a:rPr lang="en-GB" dirty="0">
                <a:latin typeface="Arial Rounded MT Bold" panose="020F0704030504030204" pitchFamily="34" charset="0"/>
              </a:rPr>
              <a:t>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Goal</a:t>
            </a:r>
            <a:r>
              <a:rPr lang="en-GB" dirty="0" smtClean="0">
                <a:latin typeface="Arial Rounded MT Bold" panose="020F0704030504030204" pitchFamily="34" charset="0"/>
              </a:rPr>
              <a:t>: take </a:t>
            </a:r>
            <a:r>
              <a:rPr lang="en-GB" dirty="0">
                <a:latin typeface="Arial Rounded MT Bold" panose="020F0704030504030204" pitchFamily="34" charset="0"/>
              </a:rPr>
              <a:t>the listener </a:t>
            </a:r>
            <a:r>
              <a:rPr lang="en-GB" dirty="0" smtClean="0">
                <a:latin typeface="Arial Rounded MT Bold" panose="020F0704030504030204" pitchFamily="34" charset="0"/>
              </a:rPr>
              <a:t>to someplace </a:t>
            </a:r>
            <a:r>
              <a:rPr lang="en-GB" dirty="0">
                <a:latin typeface="Arial Rounded MT Bold" panose="020F0704030504030204" pitchFamily="34" charset="0"/>
              </a:rPr>
              <a:t>new.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Make </a:t>
            </a:r>
            <a:r>
              <a:rPr lang="en-GB" dirty="0">
                <a:latin typeface="Arial Rounded MT Bold" panose="020F0704030504030204" pitchFamily="34" charset="0"/>
              </a:rPr>
              <a:t>the sequence so </a:t>
            </a:r>
            <a:r>
              <a:rPr lang="en-GB" dirty="0" smtClean="0">
                <a:latin typeface="Arial Rounded MT Bold" panose="020F0704030504030204" pitchFamily="34" charset="0"/>
              </a:rPr>
              <a:t>stepwise that </a:t>
            </a:r>
            <a:r>
              <a:rPr lang="en-GB" dirty="0">
                <a:latin typeface="Arial Rounded MT Bold" panose="020F0704030504030204" pitchFamily="34" charset="0"/>
              </a:rPr>
              <a:t>no one gets lost along the way.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Rehearse </a:t>
            </a:r>
            <a:r>
              <a:rPr lang="en-GB" dirty="0">
                <a:latin typeface="Arial Rounded MT Bold" panose="020F0704030504030204" pitchFamily="34" charset="0"/>
              </a:rPr>
              <a:t>in front of </a:t>
            </a:r>
            <a:r>
              <a:rPr lang="en-GB" dirty="0" smtClean="0">
                <a:latin typeface="Arial Rounded MT Bold" panose="020F0704030504030204" pitchFamily="34" charset="0"/>
              </a:rPr>
              <a:t>friends and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ask them</a:t>
            </a:r>
          </a:p>
          <a:p>
            <a:pPr lvl="1" fontAlgn="base"/>
            <a:r>
              <a:rPr lang="en-GB" dirty="0" smtClean="0">
                <a:latin typeface="Arial Rounded MT Bold" panose="020F0704030504030204" pitchFamily="34" charset="0"/>
              </a:rPr>
              <a:t>where </a:t>
            </a:r>
            <a:r>
              <a:rPr lang="en-GB" dirty="0">
                <a:latin typeface="Arial Rounded MT Bold" panose="020F0704030504030204" pitchFamily="34" charset="0"/>
              </a:rPr>
              <a:t>they </a:t>
            </a:r>
            <a:r>
              <a:rPr lang="en-GB" dirty="0" smtClean="0">
                <a:latin typeface="Arial Rounded MT Bold" panose="020F0704030504030204" pitchFamily="34" charset="0"/>
              </a:rPr>
              <a:t>got puzzled</a:t>
            </a:r>
          </a:p>
          <a:p>
            <a:pPr lvl="1" fontAlgn="base"/>
            <a:r>
              <a:rPr lang="en-GB" dirty="0" smtClean="0">
                <a:latin typeface="Arial Rounded MT Bold" panose="020F0704030504030204" pitchFamily="34" charset="0"/>
              </a:rPr>
              <a:t>what they </a:t>
            </a:r>
            <a:r>
              <a:rPr lang="en-GB" dirty="0">
                <a:latin typeface="Arial Rounded MT Bold" panose="020F0704030504030204" pitchFamily="34" charset="0"/>
              </a:rPr>
              <a:t>wondered </a:t>
            </a:r>
            <a:r>
              <a:rPr lang="en-GB" dirty="0" smtClean="0">
                <a:latin typeface="Arial Rounded MT Bold" panose="020F0704030504030204" pitchFamily="34" charset="0"/>
              </a:rPr>
              <a:t>about</a:t>
            </a:r>
            <a:endParaRPr lang="en-GB" dirty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Take feedback into account!</a:t>
            </a: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573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Use clicks and animations </a:t>
            </a:r>
            <a:r>
              <a:rPr lang="en-GB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in the correct way!</a:t>
            </a:r>
            <a:endParaRPr lang="en-GB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fontAlgn="base"/>
            <a:r>
              <a:rPr lang="en-GB" dirty="0">
                <a:latin typeface="Arial Rounded MT Bold" panose="020F0704030504030204" pitchFamily="34" charset="0"/>
              </a:rPr>
              <a:t>A talk </a:t>
            </a:r>
            <a:r>
              <a:rPr lang="en-GB" dirty="0" smtClean="0">
                <a:latin typeface="Arial Rounded MT Bold" panose="020F0704030504030204" pitchFamily="34" charset="0"/>
              </a:rPr>
              <a:t>is </a:t>
            </a:r>
            <a:r>
              <a:rPr lang="en-GB" dirty="0">
                <a:latin typeface="Arial Rounded MT Bold" panose="020F0704030504030204" pitchFamily="34" charset="0"/>
              </a:rPr>
              <a:t>a </a:t>
            </a:r>
            <a:r>
              <a:rPr lang="en-GB" dirty="0" smtClean="0">
                <a:latin typeface="Arial Rounded MT Bold" panose="020F0704030504030204" pitchFamily="34" charset="0"/>
              </a:rPr>
              <a:t>process,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trajectory</a:t>
            </a:r>
            <a:r>
              <a:rPr lang="en-GB" dirty="0">
                <a:latin typeface="Arial Rounded MT Bold" panose="020F0704030504030204" pitchFamily="34" charset="0"/>
              </a:rPr>
              <a:t>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Goal</a:t>
            </a:r>
            <a:r>
              <a:rPr lang="en-GB" dirty="0" smtClean="0">
                <a:latin typeface="Arial Rounded MT Bold" panose="020F0704030504030204" pitchFamily="34" charset="0"/>
              </a:rPr>
              <a:t>: take </a:t>
            </a:r>
            <a:r>
              <a:rPr lang="en-GB" dirty="0">
                <a:latin typeface="Arial Rounded MT Bold" panose="020F0704030504030204" pitchFamily="34" charset="0"/>
              </a:rPr>
              <a:t>the listener </a:t>
            </a:r>
            <a:r>
              <a:rPr lang="en-GB" dirty="0" smtClean="0">
                <a:latin typeface="Arial Rounded MT Bold" panose="020F0704030504030204" pitchFamily="34" charset="0"/>
              </a:rPr>
              <a:t>to someplace </a:t>
            </a:r>
            <a:r>
              <a:rPr lang="en-GB" dirty="0">
                <a:latin typeface="Arial Rounded MT Bold" panose="020F0704030504030204" pitchFamily="34" charset="0"/>
              </a:rPr>
              <a:t>new.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Make </a:t>
            </a:r>
            <a:r>
              <a:rPr lang="en-GB" dirty="0">
                <a:latin typeface="Arial Rounded MT Bold" panose="020F0704030504030204" pitchFamily="34" charset="0"/>
              </a:rPr>
              <a:t>the sequence so </a:t>
            </a:r>
            <a:r>
              <a:rPr lang="en-GB" dirty="0" smtClean="0">
                <a:latin typeface="Arial Rounded MT Bold" panose="020F0704030504030204" pitchFamily="34" charset="0"/>
              </a:rPr>
              <a:t>stepwise that </a:t>
            </a:r>
            <a:r>
              <a:rPr lang="en-GB" dirty="0">
                <a:latin typeface="Arial Rounded MT Bold" panose="020F0704030504030204" pitchFamily="34" charset="0"/>
              </a:rPr>
              <a:t>no one gets lost along the way.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Rehearse </a:t>
            </a:r>
            <a:r>
              <a:rPr lang="en-GB" dirty="0">
                <a:latin typeface="Arial Rounded MT Bold" panose="020F0704030504030204" pitchFamily="34" charset="0"/>
              </a:rPr>
              <a:t>in front of </a:t>
            </a:r>
            <a:r>
              <a:rPr lang="en-GB" dirty="0" smtClean="0">
                <a:latin typeface="Arial Rounded MT Bold" panose="020F0704030504030204" pitchFamily="34" charset="0"/>
              </a:rPr>
              <a:t>friends and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ask them</a:t>
            </a:r>
          </a:p>
          <a:p>
            <a:pPr lvl="1" fontAlgn="base"/>
            <a:r>
              <a:rPr lang="en-GB" dirty="0" smtClean="0">
                <a:latin typeface="Arial Rounded MT Bold" panose="020F0704030504030204" pitchFamily="34" charset="0"/>
              </a:rPr>
              <a:t>where </a:t>
            </a:r>
            <a:r>
              <a:rPr lang="en-GB" dirty="0">
                <a:latin typeface="Arial Rounded MT Bold" panose="020F0704030504030204" pitchFamily="34" charset="0"/>
              </a:rPr>
              <a:t>they </a:t>
            </a:r>
            <a:r>
              <a:rPr lang="en-GB" dirty="0" smtClean="0">
                <a:latin typeface="Arial Rounded MT Bold" panose="020F0704030504030204" pitchFamily="34" charset="0"/>
              </a:rPr>
              <a:t>got puzzled</a:t>
            </a:r>
          </a:p>
          <a:p>
            <a:pPr lvl="1" fontAlgn="base"/>
            <a:r>
              <a:rPr lang="en-GB" dirty="0" smtClean="0">
                <a:latin typeface="Arial Rounded MT Bold" panose="020F0704030504030204" pitchFamily="34" charset="0"/>
              </a:rPr>
              <a:t>what they </a:t>
            </a:r>
            <a:r>
              <a:rPr lang="en-GB" dirty="0">
                <a:latin typeface="Arial Rounded MT Bold" panose="020F0704030504030204" pitchFamily="34" charset="0"/>
              </a:rPr>
              <a:t>wondered </a:t>
            </a:r>
            <a:r>
              <a:rPr lang="en-GB" dirty="0" smtClean="0">
                <a:latin typeface="Arial Rounded MT Bold" panose="020F0704030504030204" pitchFamily="34" charset="0"/>
              </a:rPr>
              <a:t>about</a:t>
            </a:r>
            <a:endParaRPr lang="en-GB" dirty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Take feedback into account!</a:t>
            </a: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573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Wait! Do I have to rehearse???</a:t>
            </a:r>
            <a:endParaRPr lang="en-GB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Yes. </a:t>
            </a:r>
            <a:r>
              <a:rPr lang="en-GB" dirty="0" smtClean="0">
                <a:latin typeface="Arial Rounded MT Bold" panose="020F0704030504030204" pitchFamily="34" charset="0"/>
              </a:rPr>
              <a:t>Rehearse</a:t>
            </a:r>
            <a:r>
              <a:rPr lang="en-GB" dirty="0">
                <a:latin typeface="Arial Rounded MT Bold" panose="020F0704030504030204" pitchFamily="34" charset="0"/>
              </a:rPr>
              <a:t>. </a:t>
            </a:r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Repeatedly.</a:t>
            </a:r>
          </a:p>
          <a:p>
            <a:pPr lvl="1" fontAlgn="base"/>
            <a:r>
              <a:rPr lang="en-GB" dirty="0">
                <a:latin typeface="Arial Rounded MT Bold" panose="020F0704030504030204" pitchFamily="34" charset="0"/>
              </a:rPr>
              <a:t>Musicians rehearse before playing.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pPr lvl="1" fontAlgn="base"/>
            <a:r>
              <a:rPr lang="en-GB" dirty="0" smtClean="0">
                <a:latin typeface="Arial Rounded MT Bold" panose="020F0704030504030204" pitchFamily="34" charset="0"/>
              </a:rPr>
              <a:t>Actors </a:t>
            </a:r>
            <a:r>
              <a:rPr lang="en-GB" dirty="0">
                <a:latin typeface="Arial Rounded MT Bold" panose="020F0704030504030204" pitchFamily="34" charset="0"/>
              </a:rPr>
              <a:t>rehearse before opening </a:t>
            </a:r>
            <a:r>
              <a:rPr lang="en-GB" dirty="0" smtClean="0">
                <a:latin typeface="Arial Rounded MT Bold" panose="020F0704030504030204" pitchFamily="34" charset="0"/>
              </a:rPr>
              <a:t>the theatre </a:t>
            </a:r>
            <a:r>
              <a:rPr lang="en-GB" dirty="0">
                <a:latin typeface="Arial Rounded MT Bold" panose="020F0704030504030204" pitchFamily="34" charset="0"/>
              </a:rPr>
              <a:t>doors to the </a:t>
            </a:r>
            <a:r>
              <a:rPr lang="en-GB" dirty="0" smtClean="0">
                <a:latin typeface="Arial Rounded MT Bold" panose="020F0704030504030204" pitchFamily="34" charset="0"/>
              </a:rPr>
              <a:t>public.</a:t>
            </a:r>
          </a:p>
          <a:p>
            <a:pPr lvl="1" fontAlgn="base"/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Why shouldn’t you? A presentation is a </a:t>
            </a: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performance</a:t>
            </a:r>
            <a:r>
              <a:rPr lang="en-GB" dirty="0" smtClean="0">
                <a:latin typeface="Arial Rounded MT Bold" panose="020F0704030504030204" pitchFamily="34" charset="0"/>
              </a:rPr>
              <a:t>!!</a:t>
            </a:r>
          </a:p>
          <a:p>
            <a:pPr fontAlgn="base"/>
            <a:endParaRPr lang="en-GB" dirty="0" smtClean="0">
              <a:latin typeface="Arial Rounded MT Bold" panose="020F0704030504030204" pitchFamily="34" charset="0"/>
            </a:endParaRPr>
          </a:p>
          <a:p>
            <a:pPr fontAlgn="base"/>
            <a:r>
              <a:rPr lang="en-GB" dirty="0" smtClean="0">
                <a:latin typeface="Arial Rounded MT Bold" panose="020F0704030504030204" pitchFamily="34" charset="0"/>
              </a:rPr>
              <a:t>Bad talk/presentation = audience suffers until it ends!</a:t>
            </a:r>
          </a:p>
          <a:p>
            <a:pPr fontAlgn="base"/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Question</a:t>
            </a:r>
          </a:p>
          <a:p>
            <a:pPr marL="457200" lvl="1" indent="0">
              <a:buNone/>
            </a:pPr>
            <a:r>
              <a:rPr lang="en-GB" dirty="0" smtClean="0">
                <a:latin typeface="Arial Rounded MT Bold" panose="020F0704030504030204" pitchFamily="34" charset="0"/>
              </a:rPr>
              <a:t>So, </a:t>
            </a:r>
            <a:r>
              <a:rPr lang="en-GB" dirty="0" err="1" smtClean="0">
                <a:latin typeface="Arial Rounded MT Bold" panose="020F0704030504030204" pitchFamily="34" charset="0"/>
              </a:rPr>
              <a:t>Argyris</a:t>
            </a:r>
            <a:r>
              <a:rPr lang="en-GB" dirty="0" smtClean="0">
                <a:latin typeface="Arial Rounded MT Bold" panose="020F0704030504030204" pitchFamily="34" charset="0"/>
              </a:rPr>
              <a:t>, did you rehearse before giving us this lecture???</a:t>
            </a:r>
          </a:p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770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Rounded MT Bold</vt:lpstr>
      <vt:lpstr>Blackadder ITC</vt:lpstr>
      <vt:lpstr>Brush Script MT</vt:lpstr>
      <vt:lpstr>Calibri</vt:lpstr>
      <vt:lpstr>Calibri Light</vt:lpstr>
      <vt:lpstr>Cambria Math</vt:lpstr>
      <vt:lpstr>Chiller</vt:lpstr>
      <vt:lpstr>Wingdings</vt:lpstr>
      <vt:lpstr>Office Theme</vt:lpstr>
      <vt:lpstr>FYP: Presentations</vt:lpstr>
      <vt:lpstr>Logistics</vt:lpstr>
      <vt:lpstr>Resources</vt:lpstr>
      <vt:lpstr>Wisdom from the book</vt:lpstr>
      <vt:lpstr>Logistics</vt:lpstr>
      <vt:lpstr>Use clicks and animations</vt:lpstr>
      <vt:lpstr>Use clicks and animations in the correct way!</vt:lpstr>
      <vt:lpstr>Use clicks and animations in the correct way!</vt:lpstr>
      <vt:lpstr>Wait! Do I have to rehearse???</vt:lpstr>
      <vt:lpstr>Use pictures and diagrams!</vt:lpstr>
      <vt:lpstr>Use the right font and background</vt:lpstr>
      <vt:lpstr>PowerPoint Presentation</vt:lpstr>
      <vt:lpstr>FAQs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Deligkas, Argyrios</dc:creator>
  <cp:lastModifiedBy>Microsoft account</cp:lastModifiedBy>
  <cp:revision>30</cp:revision>
  <cp:lastPrinted>2022-10-11T07:43:10Z</cp:lastPrinted>
  <dcterms:created xsi:type="dcterms:W3CDTF">2022-10-11T07:42:55Z</dcterms:created>
  <dcterms:modified xsi:type="dcterms:W3CDTF">2022-11-09T13:29:06Z</dcterms:modified>
</cp:coreProperties>
</file>