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72" r:id="rId3"/>
  </p:sldIdLst>
  <p:sldSz cx="9601200" cy="12801600" type="A3"/>
  <p:notesSz cx="6858000" cy="9144000"/>
  <p:defaultTextStyle>
    <a:defPPr>
      <a:defRPr lang="en-US"/>
    </a:defPPr>
    <a:lvl1pPr marL="0" algn="l" defTabSz="1221913" rtl="0" eaLnBrk="1" latinLnBrk="0" hangingPunct="1">
      <a:defRPr sz="2405" kern="1200">
        <a:solidFill>
          <a:schemeClr val="tx1"/>
        </a:solidFill>
        <a:latin typeface="+mn-lt"/>
        <a:ea typeface="+mn-ea"/>
        <a:cs typeface="+mn-cs"/>
      </a:defRPr>
    </a:lvl1pPr>
    <a:lvl2pPr marL="610956" algn="l" defTabSz="1221913" rtl="0" eaLnBrk="1" latinLnBrk="0" hangingPunct="1">
      <a:defRPr sz="2405" kern="1200">
        <a:solidFill>
          <a:schemeClr val="tx1"/>
        </a:solidFill>
        <a:latin typeface="+mn-lt"/>
        <a:ea typeface="+mn-ea"/>
        <a:cs typeface="+mn-cs"/>
      </a:defRPr>
    </a:lvl2pPr>
    <a:lvl3pPr marL="1221913" algn="l" defTabSz="1221913" rtl="0" eaLnBrk="1" latinLnBrk="0" hangingPunct="1">
      <a:defRPr sz="2405" kern="1200">
        <a:solidFill>
          <a:schemeClr val="tx1"/>
        </a:solidFill>
        <a:latin typeface="+mn-lt"/>
        <a:ea typeface="+mn-ea"/>
        <a:cs typeface="+mn-cs"/>
      </a:defRPr>
    </a:lvl3pPr>
    <a:lvl4pPr marL="1832869" algn="l" defTabSz="1221913" rtl="0" eaLnBrk="1" latinLnBrk="0" hangingPunct="1">
      <a:defRPr sz="2405" kern="1200">
        <a:solidFill>
          <a:schemeClr val="tx1"/>
        </a:solidFill>
        <a:latin typeface="+mn-lt"/>
        <a:ea typeface="+mn-ea"/>
        <a:cs typeface="+mn-cs"/>
      </a:defRPr>
    </a:lvl4pPr>
    <a:lvl5pPr marL="2443825" algn="l" defTabSz="1221913" rtl="0" eaLnBrk="1" latinLnBrk="0" hangingPunct="1">
      <a:defRPr sz="2405" kern="1200">
        <a:solidFill>
          <a:schemeClr val="tx1"/>
        </a:solidFill>
        <a:latin typeface="+mn-lt"/>
        <a:ea typeface="+mn-ea"/>
        <a:cs typeface="+mn-cs"/>
      </a:defRPr>
    </a:lvl5pPr>
    <a:lvl6pPr marL="3054782" algn="l" defTabSz="1221913" rtl="0" eaLnBrk="1" latinLnBrk="0" hangingPunct="1">
      <a:defRPr sz="2405" kern="1200">
        <a:solidFill>
          <a:schemeClr val="tx1"/>
        </a:solidFill>
        <a:latin typeface="+mn-lt"/>
        <a:ea typeface="+mn-ea"/>
        <a:cs typeface="+mn-cs"/>
      </a:defRPr>
    </a:lvl6pPr>
    <a:lvl7pPr marL="3665738" algn="l" defTabSz="1221913" rtl="0" eaLnBrk="1" latinLnBrk="0" hangingPunct="1">
      <a:defRPr sz="2405" kern="1200">
        <a:solidFill>
          <a:schemeClr val="tx1"/>
        </a:solidFill>
        <a:latin typeface="+mn-lt"/>
        <a:ea typeface="+mn-ea"/>
        <a:cs typeface="+mn-cs"/>
      </a:defRPr>
    </a:lvl7pPr>
    <a:lvl8pPr marL="4276695" algn="l" defTabSz="1221913" rtl="0" eaLnBrk="1" latinLnBrk="0" hangingPunct="1">
      <a:defRPr sz="2405" kern="1200">
        <a:solidFill>
          <a:schemeClr val="tx1"/>
        </a:solidFill>
        <a:latin typeface="+mn-lt"/>
        <a:ea typeface="+mn-ea"/>
        <a:cs typeface="+mn-cs"/>
      </a:defRPr>
    </a:lvl8pPr>
    <a:lvl9pPr marL="4887651" algn="l" defTabSz="1221913" rtl="0" eaLnBrk="1" latinLnBrk="0" hangingPunct="1">
      <a:defRPr sz="24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6874"/>
    <a:srgbClr val="E7E6E6"/>
    <a:srgbClr val="FFFFFF"/>
    <a:srgbClr val="84CBC5"/>
    <a:srgbClr val="E9F4F6"/>
    <a:srgbClr val="FF4519"/>
    <a:srgbClr val="FF3300"/>
    <a:srgbClr val="9FCFD9"/>
    <a:srgbClr val="B5D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315" autoAdjust="0"/>
    <p:restoredTop sz="95314" autoAdjust="0"/>
  </p:normalViewPr>
  <p:slideViewPr>
    <p:cSldViewPr snapToGrid="0">
      <p:cViewPr>
        <p:scale>
          <a:sx n="50" d="100"/>
          <a:sy n="50" d="100"/>
        </p:scale>
        <p:origin x="538" y="-317"/>
      </p:cViewPr>
      <p:guideLst>
        <p:guide orient="horz" pos="4032"/>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94A907-F540-4E02-AC28-B068DE01D25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228426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A907-F540-4E02-AC28-B068DE01D25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52983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A907-F540-4E02-AC28-B068DE01D25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111697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A907-F540-4E02-AC28-B068DE01D25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267296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4A907-F540-4E02-AC28-B068DE01D25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287379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4A907-F540-4E02-AC28-B068DE01D25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359816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4A907-F540-4E02-AC28-B068DE01D25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266313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4A907-F540-4E02-AC28-B068DE01D25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372663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4A907-F540-4E02-AC28-B068DE01D25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339924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2494A907-F540-4E02-AC28-B068DE01D25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373980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2494A907-F540-4E02-AC28-B068DE01D25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C153B-EEAF-4447-8056-3F2F1B5C47C7}" type="slidenum">
              <a:rPr lang="en-US" smtClean="0"/>
              <a:t>‹#›</a:t>
            </a:fld>
            <a:endParaRPr lang="en-US"/>
          </a:p>
        </p:txBody>
      </p:sp>
    </p:spTree>
    <p:extLst>
      <p:ext uri="{BB962C8B-B14F-4D97-AF65-F5344CB8AC3E}">
        <p14:creationId xmlns:p14="http://schemas.microsoft.com/office/powerpoint/2010/main" val="187673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2494A907-F540-4E02-AC28-B068DE01D252}" type="datetimeFigureOut">
              <a:rPr lang="en-US" smtClean="0"/>
              <a:t>2/5/2023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4D9C153B-EEAF-4447-8056-3F2F1B5C47C7}" type="slidenum">
              <a:rPr lang="en-US" smtClean="0"/>
              <a:t>‹#›</a:t>
            </a:fld>
            <a:endParaRPr lang="en-US"/>
          </a:p>
        </p:txBody>
      </p:sp>
    </p:spTree>
    <p:extLst>
      <p:ext uri="{BB962C8B-B14F-4D97-AF65-F5344CB8AC3E}">
        <p14:creationId xmlns:p14="http://schemas.microsoft.com/office/powerpoint/2010/main" val="22020581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8" name="Picture 4" descr="BNI Minta Nasabah Segera Ganti ke Kartu Chip demi Keamanan | Republika  Online">
            <a:extLst>
              <a:ext uri="{FF2B5EF4-FFF2-40B4-BE49-F238E27FC236}">
                <a16:creationId xmlns:a16="http://schemas.microsoft.com/office/drawing/2014/main" id="{BF3B3C1D-6D16-4E52-849A-7DAF7EAD95EE}"/>
              </a:ext>
            </a:extLst>
          </p:cNvPr>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20485" b="40017"/>
          <a:stretch/>
        </p:blipFill>
        <p:spPr bwMode="auto">
          <a:xfrm>
            <a:off x="0" y="1041"/>
            <a:ext cx="9601200" cy="11433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766" y="1166915"/>
            <a:ext cx="9631479" cy="11519343"/>
          </a:xfrm>
          <a:prstGeom prst="rect">
            <a:avLst/>
          </a:prstGeom>
          <a:solidFill>
            <a:srgbClr val="B5DAE1">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endParaRPr lang="en-ID" dirty="0"/>
          </a:p>
        </p:txBody>
      </p:sp>
      <p:sp>
        <p:nvSpPr>
          <p:cNvPr id="13" name="Rectangle 12">
            <a:extLst>
              <a:ext uri="{FF2B5EF4-FFF2-40B4-BE49-F238E27FC236}">
                <a16:creationId xmlns:a16="http://schemas.microsoft.com/office/drawing/2014/main" id="{E89C1BB9-14CA-4E24-B842-EAA8FE26FEA3}"/>
              </a:ext>
            </a:extLst>
          </p:cNvPr>
          <p:cNvSpPr/>
          <p:nvPr/>
        </p:nvSpPr>
        <p:spPr>
          <a:xfrm>
            <a:off x="119564" y="1211620"/>
            <a:ext cx="4228288" cy="3063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p:cNvSpPr/>
          <p:nvPr/>
        </p:nvSpPr>
        <p:spPr>
          <a:xfrm>
            <a:off x="-15766" y="12445107"/>
            <a:ext cx="9631479" cy="406204"/>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68" spc="388" dirty="0">
              <a:latin typeface="The Bold Font" pitchFamily="2" charset="0"/>
            </a:endParaRPr>
          </a:p>
        </p:txBody>
      </p:sp>
      <p:sp>
        <p:nvSpPr>
          <p:cNvPr id="83" name="Rectangle 82"/>
          <p:cNvSpPr/>
          <p:nvPr/>
        </p:nvSpPr>
        <p:spPr>
          <a:xfrm>
            <a:off x="1201015" y="677485"/>
            <a:ext cx="1808171" cy="339727"/>
          </a:xfrm>
          <a:prstGeom prst="rect">
            <a:avLst/>
          </a:prstGeom>
          <a:solidFill>
            <a:srgbClr val="2E6874">
              <a:alpha val="50000"/>
            </a:srgb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06 </a:t>
            </a:r>
            <a:r>
              <a:rPr lang="en-US" sz="1600" dirty="0" err="1"/>
              <a:t>Februari</a:t>
            </a:r>
            <a:r>
              <a:rPr lang="en-US" sz="1600" dirty="0"/>
              <a:t> 2023</a:t>
            </a:r>
          </a:p>
        </p:txBody>
      </p:sp>
      <p:sp>
        <p:nvSpPr>
          <p:cNvPr id="85" name="Rectangle 84"/>
          <p:cNvSpPr/>
          <p:nvPr/>
        </p:nvSpPr>
        <p:spPr>
          <a:xfrm>
            <a:off x="192093" y="220746"/>
            <a:ext cx="3826017" cy="400110"/>
          </a:xfrm>
          <a:prstGeom prst="rect">
            <a:avLst/>
          </a:prstGeom>
          <a:solidFill>
            <a:srgbClr val="2E6874">
              <a:alpha val="50000"/>
            </a:srgb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id-ID" sz="2000" dirty="0">
                <a:solidFill>
                  <a:schemeClr val="bg1"/>
                </a:solidFill>
                <a:latin typeface="Segoe UI Black" panose="020B0A02040204020203" pitchFamily="34" charset="0"/>
                <a:ea typeface="Segoe UI Black" panose="020B0A02040204020203" pitchFamily="34" charset="0"/>
              </a:rPr>
              <a:t>F</a:t>
            </a:r>
            <a:r>
              <a:rPr lang="en-US" sz="2000" dirty="0" err="1">
                <a:solidFill>
                  <a:schemeClr val="bg1"/>
                </a:solidFill>
                <a:latin typeface="Segoe UI Black" panose="020B0A02040204020203" pitchFamily="34" charset="0"/>
                <a:ea typeface="Segoe UI Black" panose="020B0A02040204020203" pitchFamily="34" charset="0"/>
              </a:rPr>
              <a:t>ixed</a:t>
            </a:r>
            <a:r>
              <a:rPr lang="id-ID" sz="2000" dirty="0">
                <a:solidFill>
                  <a:schemeClr val="bg1"/>
                </a:solidFill>
                <a:latin typeface="Segoe UI Black" panose="020B0A02040204020203" pitchFamily="34" charset="0"/>
                <a:ea typeface="Segoe UI Black" panose="020B0A02040204020203" pitchFamily="34" charset="0"/>
              </a:rPr>
              <a:t> Income W</a:t>
            </a:r>
            <a:r>
              <a:rPr lang="en-US" sz="2000" dirty="0" err="1">
                <a:solidFill>
                  <a:schemeClr val="bg1"/>
                </a:solidFill>
                <a:latin typeface="Segoe UI Black" panose="020B0A02040204020203" pitchFamily="34" charset="0"/>
                <a:ea typeface="Segoe UI Black" panose="020B0A02040204020203" pitchFamily="34" charset="0"/>
              </a:rPr>
              <a:t>eekly</a:t>
            </a:r>
            <a:r>
              <a:rPr lang="id-ID" sz="2000" dirty="0">
                <a:solidFill>
                  <a:schemeClr val="bg1"/>
                </a:solidFill>
                <a:latin typeface="Segoe UI Black" panose="020B0A02040204020203" pitchFamily="34" charset="0"/>
                <a:ea typeface="Segoe UI Black" panose="020B0A02040204020203" pitchFamily="34" charset="0"/>
              </a:rPr>
              <a:t> Update</a:t>
            </a:r>
            <a:endParaRPr lang="en-US" sz="2000" dirty="0">
              <a:solidFill>
                <a:schemeClr val="bg1"/>
              </a:solidFill>
              <a:latin typeface="Segoe UI Black" panose="020B0A02040204020203" pitchFamily="34" charset="0"/>
              <a:ea typeface="Segoe UI Black" panose="020B0A02040204020203" pitchFamily="34" charset="0"/>
            </a:endParaRPr>
          </a:p>
        </p:txBody>
      </p:sp>
      <p:pic>
        <p:nvPicPr>
          <p:cNvPr id="96" name="Picture 6" descr="BNI logo – The 11th SCBTII – International Conference on ..."/>
          <p:cNvPicPr>
            <a:picLocks noChangeAspect="1" noChangeArrowheads="1"/>
          </p:cNvPicPr>
          <p:nvPr/>
        </p:nvPicPr>
        <p:blipFill>
          <a:blip r:embed="rId3" cstate="print">
            <a:clrChange>
              <a:clrFrom>
                <a:srgbClr val="FEFFFB"/>
              </a:clrFrom>
              <a:clrTo>
                <a:srgbClr val="FEFFFB">
                  <a:alpha val="0"/>
                </a:srgbClr>
              </a:clrTo>
            </a:clrChange>
            <a:extLst>
              <a:ext uri="{28A0092B-C50C-407E-A947-70E740481C1C}">
                <a14:useLocalDpi xmlns:a14="http://schemas.microsoft.com/office/drawing/2010/main" val="0"/>
              </a:ext>
            </a:extLst>
          </a:blip>
          <a:srcRect/>
          <a:stretch>
            <a:fillRect/>
          </a:stretch>
        </p:blipFill>
        <p:spPr bwMode="auto">
          <a:xfrm>
            <a:off x="2445960" y="1211620"/>
            <a:ext cx="1324857" cy="66314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https://img.freepik.com/free-vector/3d-earth-globe-icons_1102-1173.jpg?size=626&amp;ext=jpg"/>
          <p:cNvPicPr>
            <a:picLocks noChangeAspect="1" noChangeArrowheads="1"/>
          </p:cNvPicPr>
          <p:nvPr/>
        </p:nvPicPr>
        <p:blipFill>
          <a:blip r:embed="rId4" cstate="print">
            <a:clrChange>
              <a:clrFrom>
                <a:srgbClr val="F6F6F6"/>
              </a:clrFrom>
              <a:clrTo>
                <a:srgbClr val="F6F6F6">
                  <a:alpha val="0"/>
                </a:srgbClr>
              </a:clrTo>
            </a:clrChange>
            <a:duotone>
              <a:prstClr val="black"/>
              <a:srgbClr val="2E6874">
                <a:tint val="45000"/>
                <a:satMod val="400000"/>
              </a:srgbClr>
            </a:duotone>
            <a:extLst>
              <a:ext uri="{28A0092B-C50C-407E-A947-70E740481C1C}">
                <a14:useLocalDpi xmlns:a14="http://schemas.microsoft.com/office/drawing/2010/main" val="0"/>
              </a:ext>
            </a:extLst>
          </a:blip>
          <a:srcRect/>
          <a:stretch>
            <a:fillRect/>
          </a:stretch>
        </p:blipFill>
        <p:spPr bwMode="auto">
          <a:xfrm>
            <a:off x="1027668" y="1886365"/>
            <a:ext cx="2391308" cy="1268234"/>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p:cNvSpPr/>
          <p:nvPr/>
        </p:nvSpPr>
        <p:spPr>
          <a:xfrm>
            <a:off x="777351" y="3093864"/>
            <a:ext cx="2956847" cy="285240"/>
          </a:xfrm>
          <a:prstGeom prst="rect">
            <a:avLst/>
          </a:prstGeom>
          <a:solidFill>
            <a:srgbClr val="2E687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d-ID" sz="1400" spc="388" dirty="0">
                <a:latin typeface="Aharoni" panose="02010803020104030203" pitchFamily="2" charset="-79"/>
                <a:ea typeface="Segoe UI Black" panose="020B0A02040204020203" pitchFamily="34" charset="0"/>
                <a:cs typeface="Aharoni" panose="02010803020104030203" pitchFamily="2" charset="-79"/>
              </a:rPr>
              <a:t>B</a:t>
            </a:r>
            <a:r>
              <a:rPr lang="en-US" sz="1400" spc="388" dirty="0">
                <a:latin typeface="Aharoni" panose="02010803020104030203" pitchFamily="2" charset="-79"/>
                <a:ea typeface="Segoe UI Black" panose="020B0A02040204020203" pitchFamily="34" charset="0"/>
                <a:cs typeface="Aharoni" panose="02010803020104030203" pitchFamily="2" charset="-79"/>
              </a:rPr>
              <a:t>NI</a:t>
            </a:r>
            <a:r>
              <a:rPr lang="id-ID" sz="1400" spc="388" dirty="0">
                <a:latin typeface="Aharoni" panose="02010803020104030203" pitchFamily="2" charset="-79"/>
                <a:ea typeface="Segoe UI Black" panose="020B0A02040204020203" pitchFamily="34" charset="0"/>
                <a:cs typeface="Aharoni" panose="02010803020104030203" pitchFamily="2" charset="-79"/>
              </a:rPr>
              <a:t> </a:t>
            </a:r>
            <a:r>
              <a:rPr lang="en-US" sz="1400" spc="388" dirty="0">
                <a:latin typeface="Aharoni" panose="02010803020104030203" pitchFamily="2" charset="-79"/>
                <a:ea typeface="Segoe UI Black" panose="020B0A02040204020203" pitchFamily="34" charset="0"/>
                <a:cs typeface="Aharoni" panose="02010803020104030203" pitchFamily="2" charset="-79"/>
              </a:rPr>
              <a:t>R</a:t>
            </a:r>
            <a:r>
              <a:rPr lang="id-ID" sz="1400" spc="388" dirty="0">
                <a:latin typeface="Aharoni" panose="02010803020104030203" pitchFamily="2" charset="-79"/>
                <a:ea typeface="Segoe UI Black" panose="020B0A02040204020203" pitchFamily="34" charset="0"/>
                <a:cs typeface="Aharoni" panose="02010803020104030203" pitchFamily="2" charset="-79"/>
              </a:rPr>
              <a:t>esearch </a:t>
            </a:r>
            <a:r>
              <a:rPr lang="en-US" sz="1400" spc="388" dirty="0">
                <a:latin typeface="Aharoni" panose="02010803020104030203" pitchFamily="2" charset="-79"/>
                <a:ea typeface="Segoe UI Black" panose="020B0A02040204020203" pitchFamily="34" charset="0"/>
                <a:cs typeface="Aharoni" panose="02010803020104030203" pitchFamily="2" charset="-79"/>
              </a:rPr>
              <a:t>T</a:t>
            </a:r>
            <a:r>
              <a:rPr lang="id-ID" sz="1400" spc="388" dirty="0">
                <a:latin typeface="Aharoni" panose="02010803020104030203" pitchFamily="2" charset="-79"/>
                <a:ea typeface="Segoe UI Black" panose="020B0A02040204020203" pitchFamily="34" charset="0"/>
                <a:cs typeface="Aharoni" panose="02010803020104030203" pitchFamily="2" charset="-79"/>
              </a:rPr>
              <a:t>eam</a:t>
            </a:r>
            <a:endParaRPr lang="en-US" sz="1400" spc="388" dirty="0">
              <a:latin typeface="Aharoni" panose="02010803020104030203" pitchFamily="2" charset="-79"/>
              <a:ea typeface="Segoe UI Black" panose="020B0A02040204020203" pitchFamily="34" charset="0"/>
              <a:cs typeface="Aharoni" panose="02010803020104030203" pitchFamily="2" charset="-79"/>
            </a:endParaRPr>
          </a:p>
        </p:txBody>
      </p:sp>
      <p:grpSp>
        <p:nvGrpSpPr>
          <p:cNvPr id="4" name="Group 3"/>
          <p:cNvGrpSpPr/>
          <p:nvPr/>
        </p:nvGrpSpPr>
        <p:grpSpPr>
          <a:xfrm>
            <a:off x="4528326" y="1199885"/>
            <a:ext cx="4953310" cy="5343155"/>
            <a:chOff x="4528326" y="1205344"/>
            <a:chExt cx="4953310" cy="3990029"/>
          </a:xfrm>
        </p:grpSpPr>
        <p:sp>
          <p:nvSpPr>
            <p:cNvPr id="90" name="Rectangle 89"/>
            <p:cNvSpPr/>
            <p:nvPr/>
          </p:nvSpPr>
          <p:spPr>
            <a:xfrm>
              <a:off x="4528326" y="1205344"/>
              <a:ext cx="4953310" cy="179227"/>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Last Week News Highlight</a:t>
              </a:r>
            </a:p>
          </p:txBody>
        </p:sp>
        <p:sp>
          <p:nvSpPr>
            <p:cNvPr id="91" name="Rectangle 90"/>
            <p:cNvSpPr/>
            <p:nvPr/>
          </p:nvSpPr>
          <p:spPr>
            <a:xfrm>
              <a:off x="4531436" y="1384571"/>
              <a:ext cx="4942606" cy="3810802"/>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25000"/>
                </a:lnSpc>
                <a:buFont typeface="Arial" panose="020B0604020202020204" pitchFamily="34" charset="0"/>
                <a:buChar char="•"/>
              </a:pPr>
              <a:r>
                <a:rPr lang="en-US" altLang="zh-TW" sz="1200" dirty="0">
                  <a:solidFill>
                    <a:schemeClr val="tx1"/>
                  </a:solidFill>
                  <a:latin typeface="Arial" panose="020B0604020202020204" pitchFamily="34" charset="0"/>
                  <a:cs typeface="Arial" panose="020B0604020202020204" pitchFamily="34" charset="0"/>
                </a:rPr>
                <a:t>The Fed </a:t>
              </a:r>
              <a:r>
                <a:rPr lang="en-US" altLang="zh-TW" sz="1200" dirty="0" err="1">
                  <a:solidFill>
                    <a:schemeClr val="tx1"/>
                  </a:solidFill>
                  <a:latin typeface="Arial" panose="020B0604020202020204" pitchFamily="34" charset="0"/>
                  <a:cs typeface="Arial" panose="020B0604020202020204" pitchFamily="34" charset="0"/>
                </a:rPr>
                <a:t>memperlambat</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laju</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kenaikan</a:t>
              </a:r>
              <a:r>
                <a:rPr lang="en-US" altLang="zh-TW" sz="1200" dirty="0">
                  <a:solidFill>
                    <a:schemeClr val="tx1"/>
                  </a:solidFill>
                  <a:latin typeface="Arial" panose="020B0604020202020204" pitchFamily="34" charset="0"/>
                  <a:cs typeface="Arial" panose="020B0604020202020204" pitchFamily="34" charset="0"/>
                </a:rPr>
                <a:t> FFR </a:t>
              </a:r>
              <a:r>
                <a:rPr lang="en-US" altLang="zh-TW" sz="1200" dirty="0" err="1">
                  <a:solidFill>
                    <a:schemeClr val="tx1"/>
                  </a:solidFill>
                  <a:latin typeface="Arial" panose="020B0604020202020204" pitchFamily="34" charset="0"/>
                  <a:cs typeface="Arial" panose="020B0604020202020204" pitchFamily="34" charset="0"/>
                </a:rPr>
                <a:t>menjadi</a:t>
              </a:r>
              <a:r>
                <a:rPr lang="en-US" altLang="zh-TW" sz="1200" dirty="0">
                  <a:solidFill>
                    <a:schemeClr val="tx1"/>
                  </a:solidFill>
                  <a:latin typeface="Arial" panose="020B0604020202020204" pitchFamily="34" charset="0"/>
                  <a:cs typeface="Arial" panose="020B0604020202020204" pitchFamily="34" charset="0"/>
                </a:rPr>
                <a:t> 25 bps </a:t>
              </a:r>
              <a:r>
                <a:rPr lang="en-US" altLang="zh-TW" sz="1200" dirty="0" err="1">
                  <a:solidFill>
                    <a:schemeClr val="tx1"/>
                  </a:solidFill>
                  <a:latin typeface="Arial" panose="020B0604020202020204" pitchFamily="34" charset="0"/>
                  <a:cs typeface="Arial" panose="020B0604020202020204" pitchFamily="34" charset="0"/>
                </a:rPr>
                <a:t>ke</a:t>
              </a:r>
              <a:r>
                <a:rPr lang="en-US" altLang="zh-TW" sz="1200" dirty="0">
                  <a:solidFill>
                    <a:schemeClr val="tx1"/>
                  </a:solidFill>
                  <a:latin typeface="Arial" panose="020B0604020202020204" pitchFamily="34" charset="0"/>
                  <a:cs typeface="Arial" panose="020B0604020202020204" pitchFamily="34" charset="0"/>
                </a:rPr>
                <a:t> level 4.75%. Hal </a:t>
              </a:r>
              <a:r>
                <a:rPr lang="en-US" altLang="zh-TW" sz="1200" dirty="0" err="1">
                  <a:solidFill>
                    <a:schemeClr val="tx1"/>
                  </a:solidFill>
                  <a:latin typeface="Arial" panose="020B0604020202020204" pitchFamily="34" charset="0"/>
                  <a:cs typeface="Arial" panose="020B0604020202020204" pitchFamily="34" charset="0"/>
                </a:rPr>
                <a:t>ini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sesuai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dengan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ekspektasi</a:t>
              </a:r>
              <a:r>
                <a:rPr lang="en-US" altLang="zh-TW" sz="1200" dirty="0">
                  <a:solidFill>
                    <a:schemeClr val="tx1"/>
                  </a:solidFill>
                  <a:latin typeface="Arial" panose="020B0604020202020204" pitchFamily="34" charset="0"/>
                  <a:cs typeface="Arial" panose="020B0604020202020204" pitchFamily="34" charset="0"/>
                </a:rPr>
                <a:t> pasar.</a:t>
              </a:r>
            </a:p>
            <a:p>
              <a:pPr marL="171450" indent="-171450" algn="just">
                <a:lnSpc>
                  <a:spcPct val="125000"/>
                </a:lnSpc>
                <a:buFont typeface="Arial" panose="020B0604020202020204" pitchFamily="34" charset="0"/>
                <a:buChar char="•"/>
              </a:pPr>
              <a:r>
                <a:rPr lang="en-US" altLang="zh-TW" sz="1200" dirty="0" err="1">
                  <a:solidFill>
                    <a:schemeClr val="tx1"/>
                  </a:solidFill>
                  <a:latin typeface="Arial" panose="020B0604020202020204" pitchFamily="34" charset="0"/>
                  <a:cs typeface="Arial" panose="020B0604020202020204" pitchFamily="34" charset="0"/>
                </a:rPr>
                <a:t>Gubernur</a:t>
              </a:r>
              <a:r>
                <a:rPr lang="en-US" altLang="zh-TW" sz="1200" dirty="0">
                  <a:solidFill>
                    <a:schemeClr val="tx1"/>
                  </a:solidFill>
                  <a:latin typeface="Arial" panose="020B0604020202020204" pitchFamily="34" charset="0"/>
                  <a:cs typeface="Arial" panose="020B0604020202020204" pitchFamily="34" charset="0"/>
                </a:rPr>
                <a:t> the Fed Jerome Powell </a:t>
              </a:r>
              <a:r>
                <a:rPr lang="en-US" altLang="zh-TW" sz="1200" dirty="0" err="1">
                  <a:solidFill>
                    <a:schemeClr val="tx1"/>
                  </a:solidFill>
                  <a:latin typeface="Arial" panose="020B0604020202020204" pitchFamily="34" charset="0"/>
                  <a:cs typeface="Arial" panose="020B0604020202020204" pitchFamily="34" charset="0"/>
                </a:rPr>
                <a:t>dalam</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pidatonya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memberikan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sinyal</a:t>
              </a:r>
              <a:r>
                <a:rPr lang="en-US" altLang="zh-TW" sz="1200" dirty="0">
                  <a:solidFill>
                    <a:schemeClr val="tx1"/>
                  </a:solidFill>
                  <a:latin typeface="Arial" panose="020B0604020202020204" pitchFamily="34" charset="0"/>
                  <a:cs typeface="Arial" panose="020B0604020202020204" pitchFamily="34" charset="0"/>
                </a:rPr>
                <a:t> the Fed </a:t>
              </a:r>
              <a:r>
                <a:rPr lang="en-US" altLang="zh-TW" sz="1200" dirty="0" err="1">
                  <a:solidFill>
                    <a:schemeClr val="tx1"/>
                  </a:solidFill>
                  <a:latin typeface="Arial" panose="020B0604020202020204" pitchFamily="34" charset="0"/>
                  <a:cs typeface="Arial" panose="020B0604020202020204" pitchFamily="34" charset="0"/>
                </a:rPr>
                <a:t>telah</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melihat</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ada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penurunan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inflasi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namun</a:t>
              </a:r>
              <a:r>
                <a:rPr lang="en-US" altLang="zh-TW" sz="1200" dirty="0">
                  <a:solidFill>
                    <a:schemeClr val="tx1"/>
                  </a:solidFill>
                  <a:latin typeface="Arial" panose="020B0604020202020204" pitchFamily="34" charset="0"/>
                  <a:cs typeface="Arial" panose="020B0604020202020204" pitchFamily="34" charset="0"/>
                </a:rPr>
                <a:t> level 6.5% </a:t>
              </a:r>
              <a:r>
                <a:rPr lang="en-US" altLang="zh-TW" sz="1200" dirty="0" err="1">
                  <a:solidFill>
                    <a:schemeClr val="tx1"/>
                  </a:solidFill>
                  <a:latin typeface="Arial" panose="020B0604020202020204" pitchFamily="34" charset="0"/>
                  <a:cs typeface="Arial" panose="020B0604020202020204" pitchFamily="34" charset="0"/>
                </a:rPr>
                <a:t>masih</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cukup</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tinggi</a:t>
              </a:r>
              <a:r>
                <a:rPr lang="en-US" altLang="zh-TW" sz="1200" dirty="0">
                  <a:solidFill>
                    <a:schemeClr val="tx1"/>
                  </a:solidFill>
                  <a:latin typeface="Arial" panose="020B0604020202020204" pitchFamily="34" charset="0"/>
                  <a:cs typeface="Arial" panose="020B0604020202020204" pitchFamily="34" charset="0"/>
                </a:rPr>
                <a:t> dan pasar </a:t>
              </a:r>
              <a:r>
                <a:rPr lang="en-US" altLang="zh-TW" sz="1200" dirty="0" err="1">
                  <a:solidFill>
                    <a:schemeClr val="tx1"/>
                  </a:solidFill>
                  <a:latin typeface="Arial" panose="020B0604020202020204" pitchFamily="34" charset="0"/>
                  <a:cs typeface="Arial" panose="020B0604020202020204" pitchFamily="34" charset="0"/>
                </a:rPr>
                <a:t>tenaga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kerja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ketat</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sehingga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masih</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ada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pekerjaan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lainnya</a:t>
              </a:r>
              <a:r>
                <a:rPr lang="en-US" altLang="zh-TW" sz="1200" dirty="0">
                  <a:solidFill>
                    <a:schemeClr val="tx1"/>
                  </a:solidFill>
                  <a:latin typeface="Arial" panose="020B0604020202020204" pitchFamily="34" charset="0"/>
                  <a:cs typeface="Arial" panose="020B0604020202020204" pitchFamily="34" charset="0"/>
                </a:rPr>
                <a:t> yang </a:t>
              </a:r>
              <a:r>
                <a:rPr lang="en-US" altLang="zh-TW" sz="1200" dirty="0" err="1">
                  <a:solidFill>
                    <a:schemeClr val="tx1"/>
                  </a:solidFill>
                  <a:latin typeface="Arial" panose="020B0604020202020204" pitchFamily="34" charset="0"/>
                  <a:cs typeface="Arial" panose="020B0604020202020204" pitchFamily="34" charset="0"/>
                </a:rPr>
                <a:t>tidak</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agresif</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sebelum</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mereka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menahan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suku</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bunga</a:t>
              </a:r>
              <a:r>
                <a:rPr lang="en-US" altLang="zh-TW" sz="1200" dirty="0">
                  <a:solidFill>
                    <a:schemeClr val="tx1"/>
                  </a:solidFill>
                  <a:latin typeface="Arial" panose="020B0604020202020204" pitchFamily="34" charset="0"/>
                  <a:cs typeface="Arial" panose="020B0604020202020204" pitchFamily="34" charset="0"/>
                </a:rPr>
                <a:t> di level </a:t>
              </a:r>
              <a:r>
                <a:rPr lang="en-US" altLang="zh-TW" sz="1200" dirty="0" err="1">
                  <a:solidFill>
                    <a:schemeClr val="tx1"/>
                  </a:solidFill>
                  <a:latin typeface="Arial" panose="020B0604020202020204" pitchFamily="34" charset="0"/>
                  <a:cs typeface="Arial" panose="020B0604020202020204" pitchFamily="34" charset="0"/>
                </a:rPr>
                <a:t>tertinggi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untuk</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waktu</a:t>
              </a:r>
              <a:r>
                <a:rPr lang="en-US" altLang="zh-TW" sz="1200" dirty="0">
                  <a:solidFill>
                    <a:schemeClr val="tx1"/>
                  </a:solidFill>
                  <a:latin typeface="Arial" panose="020B0604020202020204" pitchFamily="34" charset="0"/>
                  <a:cs typeface="Arial" panose="020B0604020202020204" pitchFamily="34" charset="0"/>
                </a:rPr>
                <a:t> yang lama.</a:t>
              </a:r>
            </a:p>
            <a:p>
              <a:pPr marL="171450" indent="-171450" algn="just">
                <a:lnSpc>
                  <a:spcPct val="125000"/>
                </a:lnSpc>
                <a:buFont typeface="Arial" panose="020B0604020202020204" pitchFamily="34" charset="0"/>
                <a:buChar char="•"/>
              </a:pPr>
              <a:r>
                <a:rPr lang="en-US" altLang="zh-TW" sz="1200" dirty="0" err="1">
                  <a:solidFill>
                    <a:schemeClr val="tx1"/>
                  </a:solidFill>
                  <a:latin typeface="Arial" panose="020B0604020202020204" pitchFamily="34" charset="0"/>
                  <a:cs typeface="Arial" panose="020B0604020202020204" pitchFamily="34" charset="0"/>
                </a:rPr>
                <a:t>Perkataan</a:t>
              </a:r>
              <a:r>
                <a:rPr lang="en-US" altLang="zh-TW" sz="1200" dirty="0">
                  <a:solidFill>
                    <a:schemeClr val="tx1"/>
                  </a:solidFill>
                  <a:latin typeface="Arial" panose="020B0604020202020204" pitchFamily="34" charset="0"/>
                  <a:cs typeface="Arial" panose="020B0604020202020204" pitchFamily="34" charset="0"/>
                </a:rPr>
                <a:t> Jerome Powel juga </a:t>
              </a:r>
              <a:r>
                <a:rPr lang="en-US" altLang="zh-TW" sz="1200" dirty="0" err="1">
                  <a:solidFill>
                    <a:schemeClr val="tx1"/>
                  </a:solidFill>
                  <a:latin typeface="Arial" panose="020B0604020202020204" pitchFamily="34" charset="0"/>
                  <a:cs typeface="Arial" panose="020B0604020202020204" pitchFamily="34" charset="0"/>
                </a:rPr>
                <a:t>meyakinkan</a:t>
              </a:r>
              <a:r>
                <a:rPr lang="en-US" altLang="zh-TW" sz="1200" dirty="0">
                  <a:solidFill>
                    <a:schemeClr val="tx1"/>
                  </a:solidFill>
                  <a:latin typeface="Arial" panose="020B0604020202020204" pitchFamily="34" charset="0"/>
                  <a:cs typeface="Arial" panose="020B0604020202020204" pitchFamily="34" charset="0"/>
                </a:rPr>
                <a:t> pasar </a:t>
              </a:r>
              <a:r>
                <a:rPr lang="en-US" altLang="zh-TW" sz="1200" dirty="0" err="1">
                  <a:solidFill>
                    <a:schemeClr val="tx1"/>
                  </a:solidFill>
                  <a:latin typeface="Arial" panose="020B0604020202020204" pitchFamily="34" charset="0"/>
                  <a:cs typeface="Arial" panose="020B0604020202020204" pitchFamily="34" charset="0"/>
                </a:rPr>
                <a:t>bahwa</a:t>
              </a:r>
              <a:r>
                <a:rPr lang="en-US" altLang="zh-TW" sz="1200" dirty="0">
                  <a:solidFill>
                    <a:schemeClr val="tx1"/>
                  </a:solidFill>
                  <a:latin typeface="Arial" panose="020B0604020202020204" pitchFamily="34" charset="0"/>
                  <a:cs typeface="Arial" panose="020B0604020202020204" pitchFamily="34" charset="0"/>
                </a:rPr>
                <a:t> AS </a:t>
              </a:r>
              <a:r>
                <a:rPr lang="en-US" altLang="zh-TW" sz="1200" dirty="0" err="1">
                  <a:solidFill>
                    <a:schemeClr val="tx1"/>
                  </a:solidFill>
                  <a:latin typeface="Arial" panose="020B0604020202020204" pitchFamily="34" charset="0"/>
                  <a:cs typeface="Arial" panose="020B0604020202020204" pitchFamily="34" charset="0"/>
                </a:rPr>
                <a:t>telah</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meninggalkan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puncak</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inflasinya</a:t>
              </a:r>
              <a:r>
                <a:rPr lang="en-US" altLang="zh-TW" sz="1200" dirty="0">
                  <a:solidFill>
                    <a:schemeClr val="tx1"/>
                  </a:solidFill>
                  <a:latin typeface="Arial" panose="020B0604020202020204" pitchFamily="34" charset="0"/>
                  <a:cs typeface="Arial" panose="020B0604020202020204" pitchFamily="34" charset="0"/>
                </a:rPr>
                <a:t> dan trend </a:t>
              </a:r>
              <a:r>
                <a:rPr lang="en-US" altLang="zh-TW" sz="1200" dirty="0" err="1">
                  <a:solidFill>
                    <a:schemeClr val="tx1"/>
                  </a:solidFill>
                  <a:latin typeface="Arial" panose="020B0604020202020204" pitchFamily="34" charset="0"/>
                  <a:cs typeface="Arial" panose="020B0604020202020204" pitchFamily="34" charset="0"/>
                </a:rPr>
                <a:t>penurunan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akan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terus</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terjadi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tahun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sehingga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diharapkan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inflasi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akan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mendekati</a:t>
              </a:r>
              <a:r>
                <a:rPr lang="en-US" altLang="zh-TW" sz="1200" dirty="0">
                  <a:solidFill>
                    <a:schemeClr val="tx1"/>
                  </a:solidFill>
                  <a:latin typeface="Arial" panose="020B0604020202020204" pitchFamily="34" charset="0"/>
                  <a:cs typeface="Arial" panose="020B0604020202020204" pitchFamily="34" charset="0"/>
                </a:rPr>
                <a:t> level target the Fed </a:t>
              </a:r>
              <a:r>
                <a:rPr lang="en-US" altLang="zh-TW" sz="1200" dirty="0" err="1">
                  <a:solidFill>
                    <a:schemeClr val="tx1"/>
                  </a:solidFill>
                  <a:latin typeface="Arial" panose="020B0604020202020204" pitchFamily="34" charset="0"/>
                  <a:cs typeface="Arial" panose="020B0604020202020204" pitchFamily="34" charset="0"/>
                </a:rPr>
                <a:t>tahun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ini</a:t>
              </a:r>
              <a:r>
                <a:rPr lang="en-US" altLang="zh-TW" sz="1200" dirty="0">
                  <a:solidFill>
                    <a:schemeClr val="tx1"/>
                  </a:solidFill>
                  <a:latin typeface="Arial" panose="020B0604020202020204" pitchFamily="34" charset="0"/>
                  <a:cs typeface="Arial" panose="020B0604020202020204" pitchFamily="34" charset="0"/>
                </a:rPr>
                <a:t> di level 2% </a:t>
              </a:r>
              <a:r>
                <a:rPr lang="en-US" altLang="zh-TW" sz="1200" dirty="0" err="1">
                  <a:solidFill>
                    <a:schemeClr val="tx1"/>
                  </a:solidFill>
                  <a:latin typeface="Arial" panose="020B0604020202020204" pitchFamily="34" charset="0"/>
                  <a:cs typeface="Arial" panose="020B0604020202020204" pitchFamily="34" charset="0"/>
                </a:rPr>
                <a:t>hingga</a:t>
              </a:r>
              <a:r>
                <a:rPr lang="en-US" altLang="zh-TW" sz="1200" dirty="0">
                  <a:solidFill>
                    <a:schemeClr val="tx1"/>
                  </a:solidFill>
                  <a:latin typeface="Arial" panose="020B0604020202020204" pitchFamily="34" charset="0"/>
                  <a:cs typeface="Arial" panose="020B0604020202020204" pitchFamily="34" charset="0"/>
                </a:rPr>
                <a:t> 3%.</a:t>
              </a:r>
            </a:p>
            <a:p>
              <a:pPr marL="171450" indent="-171450" algn="just">
                <a:lnSpc>
                  <a:spcPct val="125000"/>
                </a:lnSpc>
                <a:buFont typeface="Arial" panose="020B0604020202020204" pitchFamily="34" charset="0"/>
                <a:buChar char="•"/>
              </a:pPr>
              <a:r>
                <a:rPr lang="en-US" altLang="zh-TW" sz="1200" dirty="0" err="1">
                  <a:solidFill>
                    <a:schemeClr val="tx1"/>
                  </a:solidFill>
                  <a:latin typeface="Arial" panose="020B0604020202020204" pitchFamily="34" charset="0"/>
                  <a:cs typeface="Arial" panose="020B0604020202020204" pitchFamily="34" charset="0"/>
                </a:rPr>
                <a:t>Rilis</a:t>
              </a:r>
              <a:r>
                <a:rPr lang="en-US" altLang="zh-TW" sz="1200" dirty="0">
                  <a:solidFill>
                    <a:schemeClr val="tx1"/>
                  </a:solidFill>
                  <a:latin typeface="Arial" panose="020B0604020202020204" pitchFamily="34" charset="0"/>
                  <a:cs typeface="Arial" panose="020B0604020202020204" pitchFamily="34" charset="0"/>
                </a:rPr>
                <a:t> data CPI Indonesia </a:t>
              </a:r>
              <a:r>
                <a:rPr lang="en-US" altLang="zh-TW" sz="1200" dirty="0" err="1">
                  <a:solidFill>
                    <a:schemeClr val="tx1"/>
                  </a:solidFill>
                  <a:latin typeface="Arial" panose="020B0604020202020204" pitchFamily="34" charset="0"/>
                  <a:cs typeface="Arial" panose="020B0604020202020204" pitchFamily="34" charset="0"/>
                </a:rPr>
                <a:t>bulan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Januari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kembali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turun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Secara</a:t>
              </a:r>
              <a:r>
                <a:rPr lang="en-US" altLang="zh-TW" sz="1200" dirty="0">
                  <a:solidFill>
                    <a:schemeClr val="tx1"/>
                  </a:solidFill>
                  <a:latin typeface="Arial" panose="020B0604020202020204" pitchFamily="34" charset="0"/>
                  <a:cs typeface="Arial" panose="020B0604020202020204" pitchFamily="34" charset="0"/>
                </a:rPr>
                <a:t> YoY </a:t>
              </a:r>
              <a:r>
                <a:rPr lang="en-US" altLang="zh-TW" sz="1200" dirty="0" err="1">
                  <a:solidFill>
                    <a:schemeClr val="tx1"/>
                  </a:solidFill>
                  <a:latin typeface="Arial" panose="020B0604020202020204" pitchFamily="34" charset="0"/>
                  <a:cs typeface="Arial" panose="020B0604020202020204" pitchFamily="34" charset="0"/>
                </a:rPr>
                <a:t>turun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a:t>
              </a:r>
              <a:r>
                <a:rPr lang="en-US" altLang="zh-TW" sz="1200" dirty="0">
                  <a:solidFill>
                    <a:schemeClr val="tx1"/>
                  </a:solidFill>
                  <a:latin typeface="Arial" panose="020B0604020202020204" pitchFamily="34" charset="0"/>
                  <a:cs typeface="Arial" panose="020B0604020202020204" pitchFamily="34" charset="0"/>
                </a:rPr>
                <a:t> level 5.28% (vs exp. 5.40%; vs prior 5.51%), </a:t>
              </a:r>
              <a:r>
                <a:rPr lang="en-US" altLang="zh-TW" sz="1200" dirty="0" err="1">
                  <a:solidFill>
                    <a:schemeClr val="tx1"/>
                  </a:solidFill>
                  <a:latin typeface="Arial" panose="020B0604020202020204" pitchFamily="34" charset="0"/>
                  <a:cs typeface="Arial" panose="020B0604020202020204" pitchFamily="34" charset="0"/>
                </a:rPr>
                <a:t>secara</a:t>
              </a:r>
              <a:r>
                <a:rPr lang="en-US" altLang="zh-TW" sz="1200" dirty="0">
                  <a:solidFill>
                    <a:schemeClr val="tx1"/>
                  </a:solidFill>
                  <a:latin typeface="Arial" panose="020B0604020202020204" pitchFamily="34" charset="0"/>
                  <a:cs typeface="Arial" panose="020B0604020202020204" pitchFamily="34" charset="0"/>
                </a:rPr>
                <a:t> MoM </a:t>
              </a:r>
              <a:r>
                <a:rPr lang="en-US" altLang="zh-TW" sz="1200" dirty="0" err="1">
                  <a:solidFill>
                    <a:schemeClr val="tx1"/>
                  </a:solidFill>
                  <a:latin typeface="Arial" panose="020B0604020202020204" pitchFamily="34" charset="0"/>
                  <a:cs typeface="Arial" panose="020B0604020202020204" pitchFamily="34" charset="0"/>
                </a:rPr>
                <a:t>turun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a:t>
              </a:r>
              <a:r>
                <a:rPr lang="en-US" altLang="zh-TW" sz="1200" dirty="0">
                  <a:solidFill>
                    <a:schemeClr val="tx1"/>
                  </a:solidFill>
                  <a:latin typeface="Arial" panose="020B0604020202020204" pitchFamily="34" charset="0"/>
                  <a:cs typeface="Arial" panose="020B0604020202020204" pitchFamily="34" charset="0"/>
                </a:rPr>
                <a:t> level 0.34% (vs exp. 0.45%; vs prior 0.65%) dan CPI Core YoY </a:t>
              </a:r>
              <a:r>
                <a:rPr lang="en-US" altLang="zh-TW" sz="1200" dirty="0" err="1">
                  <a:solidFill>
                    <a:schemeClr val="tx1"/>
                  </a:solidFill>
                  <a:latin typeface="Arial" panose="020B0604020202020204" pitchFamily="34" charset="0"/>
                  <a:cs typeface="Arial" panose="020B0604020202020204" pitchFamily="34" charset="0"/>
                </a:rPr>
                <a:t>turun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a:t>
              </a:r>
              <a:r>
                <a:rPr lang="en-US" altLang="zh-TW" sz="1200" dirty="0">
                  <a:solidFill>
                    <a:schemeClr val="tx1"/>
                  </a:solidFill>
                  <a:latin typeface="Arial" panose="020B0604020202020204" pitchFamily="34" charset="0"/>
                  <a:cs typeface="Arial" panose="020B0604020202020204" pitchFamily="34" charset="0"/>
                </a:rPr>
                <a:t> level 3.27% (vs exp. 3.30%; vs prior 3.36%).</a:t>
              </a:r>
            </a:p>
            <a:p>
              <a:pPr marL="171450" indent="-171450" algn="just">
                <a:lnSpc>
                  <a:spcPct val="125000"/>
                </a:lnSpc>
                <a:buFont typeface="Arial" panose="020B0604020202020204" pitchFamily="34" charset="0"/>
                <a:buChar char="•"/>
              </a:pPr>
              <a:r>
                <a:rPr lang="en-US" altLang="zh-TW" sz="1200" dirty="0" err="1">
                  <a:solidFill>
                    <a:schemeClr val="tx1"/>
                  </a:solidFill>
                  <a:latin typeface="Arial" panose="020B0604020202020204" pitchFamily="34" charset="0"/>
                  <a:cs typeface="Arial" panose="020B0604020202020204" pitchFamily="34" charset="0"/>
                </a:rPr>
                <a:t>Ekspektasi</a:t>
              </a:r>
              <a:r>
                <a:rPr lang="en-US" altLang="zh-TW" sz="1200" dirty="0">
                  <a:solidFill>
                    <a:schemeClr val="tx1"/>
                  </a:solidFill>
                  <a:latin typeface="Arial" panose="020B0604020202020204" pitchFamily="34" charset="0"/>
                  <a:cs typeface="Arial" panose="020B0604020202020204" pitchFamily="34" charset="0"/>
                </a:rPr>
                <a:t> outlook BI7DRR </a:t>
              </a:r>
              <a:r>
                <a:rPr lang="en-US" altLang="zh-TW" sz="1200" dirty="0" err="1">
                  <a:solidFill>
                    <a:schemeClr val="tx1"/>
                  </a:solidFill>
                  <a:latin typeface="Arial" panose="020B0604020202020204" pitchFamily="34" charset="0"/>
                  <a:cs typeface="Arial" panose="020B0604020202020204" pitchFamily="34" charset="0"/>
                </a:rPr>
                <a:t>kedepannya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diperkirakan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dengan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kembali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menurunnya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inflasi</a:t>
              </a:r>
              <a:r>
                <a:rPr lang="en-US" altLang="zh-TW" sz="1200" dirty="0">
                  <a:solidFill>
                    <a:schemeClr val="tx1"/>
                  </a:solidFill>
                  <a:latin typeface="Arial" panose="020B0604020202020204" pitchFamily="34" charset="0"/>
                  <a:cs typeface="Arial" panose="020B0604020202020204" pitchFamily="34" charset="0"/>
                </a:rPr>
                <a:t> Indonesia pada </a:t>
              </a:r>
              <a:r>
                <a:rPr lang="en-US" altLang="zh-TW" sz="1200" dirty="0" err="1">
                  <a:solidFill>
                    <a:schemeClr val="tx1"/>
                  </a:solidFill>
                  <a:latin typeface="Arial" panose="020B0604020202020204" pitchFamily="34" charset="0"/>
                  <a:cs typeface="Arial" panose="020B0604020202020204" pitchFamily="34" charset="0"/>
                </a:rPr>
                <a:t>Januari</a:t>
              </a:r>
              <a:r>
                <a:rPr lang="en-US" altLang="zh-TW" sz="1200" dirty="0">
                  <a:solidFill>
                    <a:schemeClr val="tx1"/>
                  </a:solidFill>
                  <a:latin typeface="Arial" panose="020B0604020202020204" pitchFamily="34" charset="0"/>
                  <a:cs typeface="Arial" panose="020B0604020202020204" pitchFamily="34" charset="0"/>
                </a:rPr>
                <a:t> 2023 </a:t>
              </a:r>
              <a:r>
                <a:rPr lang="en-US" altLang="zh-TW" sz="1200" dirty="0" err="1">
                  <a:solidFill>
                    <a:schemeClr val="tx1"/>
                  </a:solidFill>
                  <a:latin typeface="Arial" panose="020B0604020202020204" pitchFamily="34" charset="0"/>
                  <a:cs typeface="Arial" panose="020B0604020202020204" pitchFamily="34" charset="0"/>
                </a:rPr>
                <a:t>ini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berpotensi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menambah</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dukungan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untuk</a:t>
              </a:r>
              <a:r>
                <a:rPr lang="en-US" altLang="zh-TW" sz="1200" dirty="0">
                  <a:solidFill>
                    <a:schemeClr val="tx1"/>
                  </a:solidFill>
                  <a:latin typeface="Arial" panose="020B0604020202020204" pitchFamily="34" charset="0"/>
                  <a:cs typeface="Arial" panose="020B0604020202020204" pitchFamily="34" charset="0"/>
                </a:rPr>
                <a:t> Bank Indonesia </a:t>
              </a:r>
              <a:r>
                <a:rPr lang="en-US" altLang="zh-TW" sz="1200" dirty="0" err="1">
                  <a:solidFill>
                    <a:schemeClr val="tx1"/>
                  </a:solidFill>
                  <a:latin typeface="Arial" panose="020B0604020202020204" pitchFamily="34" charset="0"/>
                  <a:cs typeface="Arial" panose="020B0604020202020204" pitchFamily="34" charset="0"/>
                </a:rPr>
                <a:t>menahan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suku</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bunganya</a:t>
              </a:r>
              <a:r>
                <a:rPr lang="en-US" altLang="zh-TW" sz="1200" dirty="0">
                  <a:solidFill>
                    <a:schemeClr val="tx1"/>
                  </a:solidFill>
                  <a:latin typeface="Arial" panose="020B0604020202020204" pitchFamily="34" charset="0"/>
                  <a:cs typeface="Arial" panose="020B0604020202020204" pitchFamily="34" charset="0"/>
                </a:rPr>
                <a:t> di level 5.75% </a:t>
              </a:r>
              <a:r>
                <a:rPr lang="en-US" altLang="zh-TW" sz="1200" dirty="0" err="1">
                  <a:solidFill>
                    <a:schemeClr val="tx1"/>
                  </a:solidFill>
                  <a:latin typeface="Arial" panose="020B0604020202020204" pitchFamily="34" charset="0"/>
                  <a:cs typeface="Arial" panose="020B0604020202020204" pitchFamily="34" charset="0"/>
                </a:rPr>
                <a:t>atau</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maksimal</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hanya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menaikan</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suku</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bunganya</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sebesar</a:t>
              </a:r>
              <a:r>
                <a:rPr lang="en-US" altLang="zh-TW" sz="1200" dirty="0">
                  <a:solidFill>
                    <a:schemeClr val="tx1"/>
                  </a:solidFill>
                  <a:latin typeface="Arial" panose="020B0604020202020204" pitchFamily="34" charset="0"/>
                  <a:cs typeface="Arial" panose="020B0604020202020204" pitchFamily="34" charset="0"/>
                </a:rPr>
                <a:t> 25 bps pada RDGBI </a:t>
              </a:r>
              <a:r>
                <a:rPr lang="en-US" altLang="zh-TW" sz="1200" dirty="0" err="1">
                  <a:solidFill>
                    <a:schemeClr val="tx1"/>
                  </a:solidFill>
                  <a:latin typeface="Arial" panose="020B0604020202020204" pitchFamily="34" charset="0"/>
                  <a:cs typeface="Arial" panose="020B0604020202020204" pitchFamily="34" charset="0"/>
                </a:rPr>
                <a:t>Februari</a:t>
              </a:r>
              <a:r>
                <a:rPr lang="en-US" altLang="zh-TW" sz="1200" dirty="0">
                  <a:solidFill>
                    <a:schemeClr val="tx1"/>
                  </a:solidFill>
                  <a:latin typeface="Arial" panose="020B0604020202020204" pitchFamily="34" charset="0"/>
                  <a:cs typeface="Arial" panose="020B0604020202020204" pitchFamily="34" charset="0"/>
                </a:rPr>
                <a:t>.</a:t>
              </a:r>
            </a:p>
            <a:p>
              <a:pPr marL="171450" indent="-171450" algn="just">
                <a:lnSpc>
                  <a:spcPct val="125000"/>
                </a:lnSpc>
                <a:buFont typeface="Arial" panose="020B0604020202020204" pitchFamily="34" charset="0"/>
                <a:buChar char="•"/>
              </a:pPr>
              <a:r>
                <a:rPr lang="en-US" altLang="zh-TW" sz="1200" dirty="0">
                  <a:solidFill>
                    <a:schemeClr val="tx1"/>
                  </a:solidFill>
                  <a:latin typeface="Arial" panose="020B0604020202020204" pitchFamily="34" charset="0"/>
                  <a:cs typeface="Arial" panose="020B0604020202020204" pitchFamily="34" charset="0"/>
                </a:rPr>
                <a:t>Data PMI Manufacturing Index Indonesia pada </a:t>
              </a:r>
              <a:r>
                <a:rPr lang="en-US" altLang="zh-TW" sz="1200" dirty="0" err="1">
                  <a:solidFill>
                    <a:schemeClr val="tx1"/>
                  </a:solidFill>
                  <a:latin typeface="Arial" panose="020B0604020202020204" pitchFamily="34" charset="0"/>
                  <a:cs typeface="Arial" panose="020B0604020202020204" pitchFamily="34" charset="0"/>
                </a:rPr>
                <a:t>Januari</a:t>
              </a:r>
              <a:r>
                <a:rPr lang="en-US" altLang="zh-TW" sz="1200" dirty="0">
                  <a:solidFill>
                    <a:schemeClr val="tx1"/>
                  </a:solidFill>
                  <a:latin typeface="Arial" panose="020B0604020202020204" pitchFamily="34" charset="0"/>
                  <a:cs typeface="Arial" panose="020B0604020202020204" pitchFamily="34" charset="0"/>
                </a:rPr>
                <a:t> </a:t>
              </a:r>
              <a:r>
                <a:rPr lang="en-US" altLang="zh-TW" sz="1200" dirty="0" err="1">
                  <a:solidFill>
                    <a:schemeClr val="tx1"/>
                  </a:solidFill>
                  <a:latin typeface="Arial" panose="020B0604020202020204" pitchFamily="34" charset="0"/>
                  <a:cs typeface="Arial" panose="020B0604020202020204" pitchFamily="34" charset="0"/>
                </a:rPr>
                <a:t>membaik</a:t>
              </a:r>
              <a:r>
                <a:rPr lang="en-US" altLang="zh-TW" sz="1200" dirty="0">
                  <a:solidFill>
                    <a:schemeClr val="tx1"/>
                  </a:solidFill>
                  <a:latin typeface="Arial" panose="020B0604020202020204" pitchFamily="34" charset="0"/>
                  <a:cs typeface="Arial" panose="020B0604020202020204" pitchFamily="34" charset="0"/>
                </a:rPr>
                <a:t> di level 51.3 (vs prior 50.9). </a:t>
              </a:r>
            </a:p>
          </p:txBody>
        </p:sp>
      </p:grpSp>
      <p:sp>
        <p:nvSpPr>
          <p:cNvPr id="102" name="Rectangle 101"/>
          <p:cNvSpPr/>
          <p:nvPr/>
        </p:nvSpPr>
        <p:spPr>
          <a:xfrm>
            <a:off x="4437105" y="1569428"/>
            <a:ext cx="4998135" cy="4875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endParaRPr lang="id-ID" sz="1000" dirty="0">
              <a:solidFill>
                <a:sysClr val="windowText" lastClr="000000"/>
              </a:solidFill>
            </a:endParaRPr>
          </a:p>
        </p:txBody>
      </p:sp>
      <p:sp>
        <p:nvSpPr>
          <p:cNvPr id="103" name="Rectangle 102"/>
          <p:cNvSpPr/>
          <p:nvPr/>
        </p:nvSpPr>
        <p:spPr>
          <a:xfrm>
            <a:off x="111969" y="4361086"/>
            <a:ext cx="4248239" cy="250721"/>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Last Week Market Performance</a:t>
            </a:r>
          </a:p>
        </p:txBody>
      </p:sp>
      <p:grpSp>
        <p:nvGrpSpPr>
          <p:cNvPr id="10" name="Group 9">
            <a:extLst>
              <a:ext uri="{FF2B5EF4-FFF2-40B4-BE49-F238E27FC236}">
                <a16:creationId xmlns:a16="http://schemas.microsoft.com/office/drawing/2014/main" id="{0CB7508C-20BF-4C8B-BC56-EBE2D2D0AA72}"/>
              </a:ext>
            </a:extLst>
          </p:cNvPr>
          <p:cNvGrpSpPr/>
          <p:nvPr/>
        </p:nvGrpSpPr>
        <p:grpSpPr>
          <a:xfrm>
            <a:off x="-98513" y="3421355"/>
            <a:ext cx="2705900" cy="553998"/>
            <a:chOff x="-258956" y="3930269"/>
            <a:chExt cx="2705900" cy="553998"/>
          </a:xfrm>
        </p:grpSpPr>
        <p:sp>
          <p:nvSpPr>
            <p:cNvPr id="132" name="Rectangle 131"/>
            <p:cNvSpPr/>
            <p:nvPr/>
          </p:nvSpPr>
          <p:spPr>
            <a:xfrm>
              <a:off x="659670" y="3970871"/>
              <a:ext cx="876551" cy="175260"/>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4" name="Rectangle 133"/>
            <p:cNvSpPr/>
            <p:nvPr/>
          </p:nvSpPr>
          <p:spPr>
            <a:xfrm>
              <a:off x="-258956" y="3930269"/>
              <a:ext cx="2705900" cy="553998"/>
            </a:xfrm>
            <a:prstGeom prst="rect">
              <a:avLst/>
            </a:prstGeom>
          </p:spPr>
          <p:txBody>
            <a:bodyPr wrap="square">
              <a:spAutoFit/>
            </a:bodyPr>
            <a:lstStyle/>
            <a:p>
              <a:pPr algn="ctr"/>
              <a:r>
                <a:rPr lang="en-US" sz="1000" b="1" dirty="0" err="1">
                  <a:solidFill>
                    <a:schemeClr val="bg1"/>
                  </a:solidFill>
                </a:rPr>
                <a:t>Hary</a:t>
              </a:r>
              <a:r>
                <a:rPr lang="en-US" sz="1000" b="1" dirty="0">
                  <a:solidFill>
                    <a:schemeClr val="bg1"/>
                  </a:solidFill>
                </a:rPr>
                <a:t> </a:t>
              </a:r>
              <a:r>
                <a:rPr lang="en-US" sz="1000" b="1" dirty="0" err="1">
                  <a:solidFill>
                    <a:schemeClr val="bg1"/>
                  </a:solidFill>
                </a:rPr>
                <a:t>Tjahjadi</a:t>
              </a:r>
              <a:endParaRPr lang="en-US" sz="1000" b="1" dirty="0">
                <a:solidFill>
                  <a:schemeClr val="bg1"/>
                </a:solidFill>
              </a:endParaRPr>
            </a:p>
            <a:p>
              <a:pPr algn="ctr"/>
              <a:r>
                <a:rPr lang="en-US" sz="1000" dirty="0">
                  <a:solidFill>
                    <a:sysClr val="windowText" lastClr="000000"/>
                  </a:solidFill>
                </a:rPr>
                <a:t>Head of Research &amp; Analysis</a:t>
              </a:r>
            </a:p>
            <a:p>
              <a:pPr algn="ctr"/>
              <a:r>
                <a:rPr lang="en-US" sz="1000" dirty="0">
                  <a:solidFill>
                    <a:sysClr val="windowText" lastClr="000000"/>
                  </a:solidFill>
                </a:rPr>
                <a:t>hary.tjahjadi@bni.co.id</a:t>
              </a:r>
              <a:endParaRPr lang="id-ID" sz="1000" dirty="0">
                <a:solidFill>
                  <a:sysClr val="windowText" lastClr="000000"/>
                </a:solidFill>
              </a:endParaRPr>
            </a:p>
          </p:txBody>
        </p:sp>
      </p:grpSp>
      <p:pic>
        <p:nvPicPr>
          <p:cNvPr id="136" name="Picture 2" descr="https://nawalakarsa.id/wp-content/uploads/2020/07/logo-bumn-alternatif-jpg.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465" y="1260286"/>
            <a:ext cx="1761974" cy="6276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14EDB2B-4DE6-4645-88EE-8E944B22F349}"/>
              </a:ext>
            </a:extLst>
          </p:cNvPr>
          <p:cNvGrpSpPr/>
          <p:nvPr/>
        </p:nvGrpSpPr>
        <p:grpSpPr>
          <a:xfrm>
            <a:off x="2246169" y="3419798"/>
            <a:ext cx="1771941" cy="553998"/>
            <a:chOff x="2120955" y="3917820"/>
            <a:chExt cx="1771941" cy="553998"/>
          </a:xfrm>
        </p:grpSpPr>
        <p:sp>
          <p:nvSpPr>
            <p:cNvPr id="70" name="Rectangle 69"/>
            <p:cNvSpPr/>
            <p:nvPr/>
          </p:nvSpPr>
          <p:spPr>
            <a:xfrm>
              <a:off x="2397182" y="3966026"/>
              <a:ext cx="1200337" cy="156716"/>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120955" y="3917820"/>
              <a:ext cx="1771941" cy="553998"/>
            </a:xfrm>
            <a:prstGeom prst="rect">
              <a:avLst/>
            </a:prstGeom>
            <a:noFill/>
          </p:spPr>
          <p:txBody>
            <a:bodyPr wrap="square" rtlCol="0">
              <a:spAutoFit/>
            </a:bodyPr>
            <a:lstStyle/>
            <a:p>
              <a:pPr algn="ctr"/>
              <a:r>
                <a:rPr lang="en-US" altLang="zh-TW" sz="1000" b="1" dirty="0">
                  <a:solidFill>
                    <a:schemeClr val="bg1"/>
                  </a:solidFill>
                </a:rPr>
                <a:t>Adrian Bonaventura</a:t>
              </a:r>
            </a:p>
            <a:p>
              <a:pPr algn="ctr"/>
              <a:r>
                <a:rPr lang="en-US" altLang="zh-TW" sz="1000" dirty="0"/>
                <a:t>Analyst Research &amp; Analysis</a:t>
              </a:r>
            </a:p>
            <a:p>
              <a:pPr algn="ctr"/>
              <a:r>
                <a:rPr lang="en-US" altLang="zh-TW" sz="1000" dirty="0"/>
                <a:t>adrian.bonaventura@bni.co.id</a:t>
              </a:r>
            </a:p>
          </p:txBody>
        </p:sp>
      </p:grpSp>
      <p:sp>
        <p:nvSpPr>
          <p:cNvPr id="71" name="Rectangle 70"/>
          <p:cNvSpPr/>
          <p:nvPr/>
        </p:nvSpPr>
        <p:spPr>
          <a:xfrm>
            <a:off x="820113" y="3970649"/>
            <a:ext cx="2705900" cy="246221"/>
          </a:xfrm>
          <a:prstGeom prst="rect">
            <a:avLst/>
          </a:prstGeom>
        </p:spPr>
        <p:txBody>
          <a:bodyPr wrap="square">
            <a:spAutoFit/>
          </a:bodyPr>
          <a:lstStyle/>
          <a:p>
            <a:pPr algn="ctr"/>
            <a:r>
              <a:rPr lang="en-US" altLang="zh-TW" sz="1000" dirty="0">
                <a:solidFill>
                  <a:sysClr val="windowText" lastClr="000000"/>
                </a:solidFill>
                <a:latin typeface="Playbill" panose="040506030A0602020202" pitchFamily="82" charset="0"/>
              </a:rPr>
              <a:t> </a:t>
            </a:r>
            <a:r>
              <a:rPr lang="en-US" altLang="zh-TW" sz="1000" dirty="0">
                <a:solidFill>
                  <a:sysClr val="windowText" lastClr="000000"/>
                </a:solidFill>
                <a:latin typeface="Playbill" panose="040506030A0602020202" pitchFamily="82" charset="0"/>
                <a:sym typeface="Wingdings" panose="05000000000000000000" pitchFamily="2" charset="2"/>
              </a:rPr>
              <a:t> </a:t>
            </a:r>
            <a:r>
              <a:rPr lang="en-US" altLang="zh-TW" sz="1000" dirty="0">
                <a:solidFill>
                  <a:sysClr val="windowText" lastClr="000000"/>
                </a:solidFill>
              </a:rPr>
              <a:t>+62 21 572 9021</a:t>
            </a:r>
          </a:p>
        </p:txBody>
      </p:sp>
      <p:sp>
        <p:nvSpPr>
          <p:cNvPr id="53" name="Rectangle 52"/>
          <p:cNvSpPr/>
          <p:nvPr/>
        </p:nvSpPr>
        <p:spPr>
          <a:xfrm>
            <a:off x="4531436" y="6681044"/>
            <a:ext cx="4942606" cy="310426"/>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Flash Data</a:t>
            </a:r>
            <a:endParaRPr lang="id-ID" sz="1400" b="1" dirty="0">
              <a:latin typeface="The Bold Font" pitchFamily="2" charset="0"/>
            </a:endParaRPr>
          </a:p>
        </p:txBody>
      </p:sp>
      <p:sp>
        <p:nvSpPr>
          <p:cNvPr id="14" name="Rectangle 13">
            <a:extLst>
              <a:ext uri="{FF2B5EF4-FFF2-40B4-BE49-F238E27FC236}">
                <a16:creationId xmlns:a16="http://schemas.microsoft.com/office/drawing/2014/main" id="{5A6225D3-0AF7-4D35-9B5C-221D266C1F61}"/>
              </a:ext>
            </a:extLst>
          </p:cNvPr>
          <p:cNvSpPr/>
          <p:nvPr/>
        </p:nvSpPr>
        <p:spPr>
          <a:xfrm>
            <a:off x="119564" y="6699961"/>
            <a:ext cx="4248000" cy="16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nn-NO" sz="1200" dirty="0">
                <a:solidFill>
                  <a:schemeClr val="tx1"/>
                </a:solidFill>
                <a:latin typeface="Arial" panose="020B0604020202020204" pitchFamily="34" charset="0"/>
                <a:cs typeface="Arial" panose="020B0604020202020204" pitchFamily="34" charset="0"/>
              </a:rPr>
              <a:t>UST pada hampir disemua tenornya bergerak melemah pada pekan lalu jika dibandingkan pada pekan sebelumnya. Hal ini tentunya didorong oleh dampak dari kenaikan FFR sebesar 25 bps pada FOMC minggu lalu. Namun pelemahannya tampak tidak terlalu besar karena ekspektasi pasar yang telah mengantisipasi FFR akan segera mencapai nilai puncaknya dalam waktu dekat ini.</a:t>
            </a:r>
          </a:p>
        </p:txBody>
      </p:sp>
      <p:sp>
        <p:nvSpPr>
          <p:cNvPr id="34" name="TextBox 33">
            <a:extLst>
              <a:ext uri="{FF2B5EF4-FFF2-40B4-BE49-F238E27FC236}">
                <a16:creationId xmlns:a16="http://schemas.microsoft.com/office/drawing/2014/main" id="{F97844A2-B637-4F13-AF57-61C2B8BC5AA4}"/>
              </a:ext>
            </a:extLst>
          </p:cNvPr>
          <p:cNvSpPr txBox="1"/>
          <p:nvPr/>
        </p:nvSpPr>
        <p:spPr>
          <a:xfrm>
            <a:off x="7154509" y="12204940"/>
            <a:ext cx="2276585" cy="246221"/>
          </a:xfrm>
          <a:prstGeom prst="rect">
            <a:avLst/>
          </a:prstGeom>
          <a:noFill/>
        </p:spPr>
        <p:txBody>
          <a:bodyPr wrap="none" rtlCol="0">
            <a:spAutoFit/>
          </a:bodyPr>
          <a:lstStyle/>
          <a:p>
            <a:r>
              <a:rPr lang="en-US" altLang="zh-TW" sz="1000" i="1" dirty="0"/>
              <a:t>Data updated by 03/02/2023 17:00 WIB</a:t>
            </a:r>
            <a:endParaRPr lang="zh-TW" altLang="en-US" sz="1000" i="1" dirty="0"/>
          </a:p>
        </p:txBody>
      </p:sp>
      <p:sp>
        <p:nvSpPr>
          <p:cNvPr id="37" name="Rectangle 36">
            <a:extLst>
              <a:ext uri="{FF2B5EF4-FFF2-40B4-BE49-F238E27FC236}">
                <a16:creationId xmlns:a16="http://schemas.microsoft.com/office/drawing/2014/main" id="{76AE528B-AC35-4AE1-BE33-7D9A783410EE}"/>
              </a:ext>
            </a:extLst>
          </p:cNvPr>
          <p:cNvSpPr/>
          <p:nvPr/>
        </p:nvSpPr>
        <p:spPr>
          <a:xfrm>
            <a:off x="119564" y="10554095"/>
            <a:ext cx="4248000" cy="162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nn-NO" sz="1200" dirty="0">
                <a:solidFill>
                  <a:schemeClr val="tx1"/>
                </a:solidFill>
                <a:latin typeface="Arial" panose="020B0604020202020204" pitchFamily="34" charset="0"/>
                <a:cs typeface="Arial" panose="020B0604020202020204" pitchFamily="34" charset="0"/>
              </a:rPr>
              <a:t>SBN selama sepekan kemarin cenderung bergerak beragam. Tenor pendek cenderung bergerak melemah karena dampak tidak langsung dari pelemahan UST akibat kenaikan FFR pada pekan lalu. Untuk tenor menengah dan panjang bergerak menguat karena rilis inflasi Indonesia yang menurun sehingga ekspektasi pasar pada BI7DRR yang berpotensi tertahan pada pertemuan selanjutnya.</a:t>
            </a:r>
          </a:p>
        </p:txBody>
      </p:sp>
      <p:graphicFrame>
        <p:nvGraphicFramePr>
          <p:cNvPr id="2" name="Table 1">
            <a:extLst>
              <a:ext uri="{FF2B5EF4-FFF2-40B4-BE49-F238E27FC236}">
                <a16:creationId xmlns:a16="http://schemas.microsoft.com/office/drawing/2014/main" id="{64FC33C2-65C3-4626-93A1-C8AC5D9EF7F0}"/>
              </a:ext>
            </a:extLst>
          </p:cNvPr>
          <p:cNvGraphicFramePr>
            <a:graphicFrameLocks noGrp="1"/>
          </p:cNvGraphicFramePr>
          <p:nvPr>
            <p:extLst>
              <p:ext uri="{D42A27DB-BD31-4B8C-83A1-F6EECF244321}">
                <p14:modId xmlns:p14="http://schemas.microsoft.com/office/powerpoint/2010/main" val="2247325762"/>
              </p:ext>
            </p:extLst>
          </p:nvPr>
        </p:nvGraphicFramePr>
        <p:xfrm>
          <a:off x="4528326" y="6991470"/>
          <a:ext cx="4942607" cy="2300736"/>
        </p:xfrm>
        <a:graphic>
          <a:graphicData uri="http://schemas.openxmlformats.org/drawingml/2006/table">
            <a:tbl>
              <a:tblPr/>
              <a:tblGrid>
                <a:gridCol w="1518753">
                  <a:extLst>
                    <a:ext uri="{9D8B030D-6E8A-4147-A177-3AD203B41FA5}">
                      <a16:colId xmlns:a16="http://schemas.microsoft.com/office/drawing/2014/main" val="2406766642"/>
                    </a:ext>
                  </a:extLst>
                </a:gridCol>
                <a:gridCol w="852633">
                  <a:extLst>
                    <a:ext uri="{9D8B030D-6E8A-4147-A177-3AD203B41FA5}">
                      <a16:colId xmlns:a16="http://schemas.microsoft.com/office/drawing/2014/main" val="1189306542"/>
                    </a:ext>
                  </a:extLst>
                </a:gridCol>
                <a:gridCol w="786021">
                  <a:extLst>
                    <a:ext uri="{9D8B030D-6E8A-4147-A177-3AD203B41FA5}">
                      <a16:colId xmlns:a16="http://schemas.microsoft.com/office/drawing/2014/main" val="3514515291"/>
                    </a:ext>
                  </a:extLst>
                </a:gridCol>
                <a:gridCol w="852633">
                  <a:extLst>
                    <a:ext uri="{9D8B030D-6E8A-4147-A177-3AD203B41FA5}">
                      <a16:colId xmlns:a16="http://schemas.microsoft.com/office/drawing/2014/main" val="3948913047"/>
                    </a:ext>
                  </a:extLst>
                </a:gridCol>
                <a:gridCol w="932567">
                  <a:extLst>
                    <a:ext uri="{9D8B030D-6E8A-4147-A177-3AD203B41FA5}">
                      <a16:colId xmlns:a16="http://schemas.microsoft.com/office/drawing/2014/main" val="737827743"/>
                    </a:ext>
                  </a:extLst>
                </a:gridCol>
              </a:tblGrid>
              <a:tr h="191728">
                <a:tc gridSpan="5">
                  <a:txBody>
                    <a:bodyPr/>
                    <a:lstStyle/>
                    <a:p>
                      <a:pPr algn="ctr" fontAlgn="ctr"/>
                      <a:r>
                        <a:rPr lang="en-ID" sz="1200" b="1" i="0" u="none" strike="noStrike" dirty="0">
                          <a:solidFill>
                            <a:srgbClr val="000000"/>
                          </a:solidFill>
                          <a:effectLst/>
                          <a:latin typeface="Arial" panose="020B0604020202020204" pitchFamily="34" charset="0"/>
                        </a:rPr>
                        <a:t>Macroeconomy</a:t>
                      </a:r>
                    </a:p>
                  </a:txBody>
                  <a:tcPr marL="4657" marR="4657" marT="4657"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55781306"/>
                  </a:ext>
                </a:extLst>
              </a:tr>
              <a:tr h="191728">
                <a:tc>
                  <a:txBody>
                    <a:bodyPr/>
                    <a:lstStyle/>
                    <a:p>
                      <a:pPr algn="ctr" fontAlgn="ctr"/>
                      <a:r>
                        <a:rPr lang="en-ID" sz="1050" b="0" i="0" u="none" strike="noStrike" dirty="0">
                          <a:solidFill>
                            <a:srgbClr val="000000"/>
                          </a:solidFill>
                          <a:effectLst/>
                          <a:latin typeface="Arial" panose="020B0604020202020204" pitchFamily="34" charset="0"/>
                        </a:rPr>
                        <a:t>Indonesia</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Jan-23</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Dec-22</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Nov-22</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Oct-22</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12289717"/>
                  </a:ext>
                </a:extLst>
              </a:tr>
              <a:tr h="191728">
                <a:tc>
                  <a:txBody>
                    <a:bodyPr/>
                    <a:lstStyle/>
                    <a:p>
                      <a:pPr algn="ctr" fontAlgn="ctr"/>
                      <a:r>
                        <a:rPr lang="en-ID" sz="1050" b="0" i="0" u="none" strike="noStrike">
                          <a:solidFill>
                            <a:srgbClr val="000000"/>
                          </a:solidFill>
                          <a:effectLst/>
                          <a:latin typeface="Arial" panose="020B0604020202020204" pitchFamily="34" charset="0"/>
                        </a:rPr>
                        <a:t>BI7DRR (%)</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5.75</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5.50</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5.25</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4.75</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519621701"/>
                  </a:ext>
                </a:extLst>
              </a:tr>
              <a:tr h="191728">
                <a:tc>
                  <a:txBody>
                    <a:bodyPr/>
                    <a:lstStyle/>
                    <a:p>
                      <a:pPr algn="ctr" fontAlgn="ctr"/>
                      <a:r>
                        <a:rPr lang="en-ID" sz="1050" b="0" i="0" u="none" strike="noStrike">
                          <a:solidFill>
                            <a:srgbClr val="000000"/>
                          </a:solidFill>
                          <a:effectLst/>
                          <a:latin typeface="Arial" panose="020B0604020202020204" pitchFamily="34" charset="0"/>
                        </a:rPr>
                        <a:t>CPI YoY (%)</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5.28</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5.51</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5.42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5.71</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690395159"/>
                  </a:ext>
                </a:extLst>
              </a:tr>
              <a:tr h="191728">
                <a:tc>
                  <a:txBody>
                    <a:bodyPr/>
                    <a:lstStyle/>
                    <a:p>
                      <a:pPr algn="ctr" fontAlgn="ctr"/>
                      <a:r>
                        <a:rPr lang="en-ID" sz="1050" b="0" i="0" u="none" strike="noStrike">
                          <a:solidFill>
                            <a:srgbClr val="000000"/>
                          </a:solidFill>
                          <a:effectLst/>
                          <a:latin typeface="Arial" panose="020B0604020202020204" pitchFamily="34" charset="0"/>
                        </a:rPr>
                        <a:t>CPI Core (%)</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3.27</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3.36</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3.30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3.31</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1473024762"/>
                  </a:ext>
                </a:extLst>
              </a:tr>
              <a:tr h="191728">
                <a:tc>
                  <a:txBody>
                    <a:bodyPr/>
                    <a:lstStyle/>
                    <a:p>
                      <a:pPr algn="ctr" fontAlgn="ctr"/>
                      <a:r>
                        <a:rPr lang="en-ID" sz="1050" b="0" i="0" u="none" strike="noStrike">
                          <a:solidFill>
                            <a:srgbClr val="000000"/>
                          </a:solidFill>
                          <a:effectLst/>
                          <a:latin typeface="Arial" panose="020B0604020202020204" pitchFamily="34" charset="0"/>
                        </a:rPr>
                        <a:t>Trade Balance ($Mio)</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3890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5160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5670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1849717424"/>
                  </a:ext>
                </a:extLst>
              </a:tr>
              <a:tr h="191728">
                <a:tc>
                  <a:txBody>
                    <a:bodyPr/>
                    <a:lstStyle/>
                    <a:p>
                      <a:pPr algn="ctr" fontAlgn="ctr"/>
                      <a:r>
                        <a:rPr lang="en-ID" sz="1050" b="0" i="0" u="none" strike="noStrike">
                          <a:solidFill>
                            <a:srgbClr val="000000"/>
                          </a:solidFill>
                          <a:effectLst/>
                          <a:latin typeface="Arial" panose="020B0604020202020204" pitchFamily="34" charset="0"/>
                        </a:rPr>
                        <a:t>Foreign Reserve ($Bn)</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dirty="0">
                          <a:solidFill>
                            <a:srgbClr val="000000"/>
                          </a:solidFill>
                          <a:effectLst/>
                          <a:latin typeface="Arial" panose="020B0604020202020204" pitchFamily="34" charset="0"/>
                        </a:rPr>
                        <a:t>137.20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134.00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130.20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591283940"/>
                  </a:ext>
                </a:extLst>
              </a:tr>
              <a:tr h="191728">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extLst>
                  <a:ext uri="{0D108BD9-81ED-4DB2-BD59-A6C34878D82A}">
                    <a16:rowId xmlns:a16="http://schemas.microsoft.com/office/drawing/2014/main" val="634146925"/>
                  </a:ext>
                </a:extLst>
              </a:tr>
              <a:tr h="191728">
                <a:tc>
                  <a:txBody>
                    <a:bodyPr/>
                    <a:lstStyle/>
                    <a:p>
                      <a:pPr algn="ctr" fontAlgn="ctr"/>
                      <a:r>
                        <a:rPr lang="en-ID" sz="1050" b="0" i="0" u="none" strike="noStrike">
                          <a:solidFill>
                            <a:srgbClr val="000000"/>
                          </a:solidFill>
                          <a:effectLst/>
                          <a:latin typeface="Arial" panose="020B0604020202020204" pitchFamily="34" charset="0"/>
                        </a:rPr>
                        <a:t>US</a:t>
                      </a:r>
                    </a:p>
                  </a:txBody>
                  <a:tcPr marL="4657" marR="4657" marT="4657" marB="0" anchor="ctr">
                    <a:lnL>
                      <a:noFill/>
                    </a:lnL>
                    <a:lnR>
                      <a:noFill/>
                    </a:lnR>
                    <a:lnT>
                      <a:noFill/>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Jan-23</a:t>
                      </a:r>
                    </a:p>
                  </a:txBody>
                  <a:tcPr marL="4657" marR="4657" marT="4657" marB="0" anchor="ctr">
                    <a:lnL>
                      <a:noFill/>
                    </a:lnL>
                    <a:lnR>
                      <a:noFill/>
                    </a:lnR>
                    <a:lnT>
                      <a:noFill/>
                    </a:lnT>
                    <a:lnB w="25400" cap="flat" cmpd="dbl" algn="ctr">
                      <a:solidFill>
                        <a:srgbClr val="000000"/>
                      </a:solidFill>
                      <a:prstDash val="solid"/>
                      <a:round/>
                      <a:headEnd type="none" w="med" len="med"/>
                      <a:tailEnd type="none" w="med" len="med"/>
                    </a:lnB>
                    <a:solidFill>
                      <a:srgbClr val="ADC0CF"/>
                    </a:solidFill>
                  </a:tcPr>
                </a:tc>
                <a:tc>
                  <a:txBody>
                    <a:bodyPr/>
                    <a:lstStyle/>
                    <a:p>
                      <a:pPr algn="ctr" fontAlgn="ctr"/>
                      <a:r>
                        <a:rPr lang="en-ID" sz="1050" b="0" i="0" u="none" strike="noStrike" dirty="0">
                          <a:solidFill>
                            <a:srgbClr val="000000"/>
                          </a:solidFill>
                          <a:effectLst/>
                          <a:latin typeface="Arial" panose="020B0604020202020204" pitchFamily="34" charset="0"/>
                        </a:rPr>
                        <a:t>Dec-22</a:t>
                      </a:r>
                    </a:p>
                  </a:txBody>
                  <a:tcPr marL="4657" marR="4657" marT="4657" marB="0" anchor="ctr">
                    <a:lnL>
                      <a:noFill/>
                    </a:lnL>
                    <a:lnR>
                      <a:noFill/>
                    </a:lnR>
                    <a:lnT>
                      <a:noFill/>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Nov-22</a:t>
                      </a:r>
                    </a:p>
                  </a:txBody>
                  <a:tcPr marL="4657" marR="4657" marT="4657" marB="0" anchor="ctr">
                    <a:lnL>
                      <a:noFill/>
                    </a:lnL>
                    <a:lnR>
                      <a:noFill/>
                    </a:lnR>
                    <a:lnT>
                      <a:noFill/>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Oct-22</a:t>
                      </a:r>
                    </a:p>
                  </a:txBody>
                  <a:tcPr marL="4657" marR="4657" marT="4657" marB="0" anchor="ctr">
                    <a:lnL>
                      <a:noFill/>
                    </a:lnL>
                    <a:lnR>
                      <a:noFill/>
                    </a:lnR>
                    <a:lnT>
                      <a:noFill/>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132858051"/>
                  </a:ext>
                </a:extLst>
              </a:tr>
              <a:tr h="191728">
                <a:tc>
                  <a:txBody>
                    <a:bodyPr/>
                    <a:lstStyle/>
                    <a:p>
                      <a:pPr algn="ctr" fontAlgn="ctr"/>
                      <a:r>
                        <a:rPr lang="en-ID" sz="1050" b="0" i="0" u="none" strike="noStrike">
                          <a:solidFill>
                            <a:srgbClr val="000000"/>
                          </a:solidFill>
                          <a:effectLst/>
                          <a:latin typeface="Arial" panose="020B0604020202020204" pitchFamily="34" charset="0"/>
                        </a:rPr>
                        <a:t>FFR (%)</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4.75</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4.50</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4.00</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3.25</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332874653"/>
                  </a:ext>
                </a:extLst>
              </a:tr>
              <a:tr h="191728">
                <a:tc>
                  <a:txBody>
                    <a:bodyPr/>
                    <a:lstStyle/>
                    <a:p>
                      <a:pPr algn="ctr" fontAlgn="ctr"/>
                      <a:r>
                        <a:rPr lang="en-ID" sz="1050" b="0" i="0" u="none" strike="noStrike">
                          <a:solidFill>
                            <a:srgbClr val="000000"/>
                          </a:solidFill>
                          <a:effectLst/>
                          <a:latin typeface="Arial" panose="020B0604020202020204" pitchFamily="34" charset="0"/>
                        </a:rPr>
                        <a:t>CPI YoY (%)</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6.50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7.10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7.70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80645913"/>
                  </a:ext>
                </a:extLst>
              </a:tr>
              <a:tr h="191728">
                <a:tc>
                  <a:txBody>
                    <a:bodyPr/>
                    <a:lstStyle/>
                    <a:p>
                      <a:pPr algn="ctr" fontAlgn="ctr"/>
                      <a:r>
                        <a:rPr lang="en-ID" sz="1050" b="0" i="0" u="none" strike="noStrike">
                          <a:solidFill>
                            <a:srgbClr val="000000"/>
                          </a:solidFill>
                          <a:effectLst/>
                          <a:latin typeface="Arial" panose="020B0604020202020204" pitchFamily="34" charset="0"/>
                        </a:rPr>
                        <a:t>Unemployment (%)</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3.50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3.70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3.70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283491790"/>
                  </a:ext>
                </a:extLst>
              </a:tr>
            </a:tbl>
          </a:graphicData>
        </a:graphic>
      </p:graphicFrame>
      <p:graphicFrame>
        <p:nvGraphicFramePr>
          <p:cNvPr id="5" name="Table 4">
            <a:extLst>
              <a:ext uri="{FF2B5EF4-FFF2-40B4-BE49-F238E27FC236}">
                <a16:creationId xmlns:a16="http://schemas.microsoft.com/office/drawing/2014/main" id="{1FB3A21D-1BCC-4002-AB7D-7F5FCD5AE557}"/>
              </a:ext>
            </a:extLst>
          </p:cNvPr>
          <p:cNvGraphicFramePr>
            <a:graphicFrameLocks noGrp="1"/>
          </p:cNvGraphicFramePr>
          <p:nvPr>
            <p:extLst>
              <p:ext uri="{D42A27DB-BD31-4B8C-83A1-F6EECF244321}">
                <p14:modId xmlns:p14="http://schemas.microsoft.com/office/powerpoint/2010/main" val="3811500981"/>
              </p:ext>
            </p:extLst>
          </p:nvPr>
        </p:nvGraphicFramePr>
        <p:xfrm>
          <a:off x="4528326" y="9390773"/>
          <a:ext cx="4953310" cy="2787289"/>
        </p:xfrm>
        <a:graphic>
          <a:graphicData uri="http://schemas.openxmlformats.org/drawingml/2006/table">
            <a:tbl>
              <a:tblPr/>
              <a:tblGrid>
                <a:gridCol w="1522042">
                  <a:extLst>
                    <a:ext uri="{9D8B030D-6E8A-4147-A177-3AD203B41FA5}">
                      <a16:colId xmlns:a16="http://schemas.microsoft.com/office/drawing/2014/main" val="3144586172"/>
                    </a:ext>
                  </a:extLst>
                </a:gridCol>
                <a:gridCol w="854479">
                  <a:extLst>
                    <a:ext uri="{9D8B030D-6E8A-4147-A177-3AD203B41FA5}">
                      <a16:colId xmlns:a16="http://schemas.microsoft.com/office/drawing/2014/main" val="2772193822"/>
                    </a:ext>
                  </a:extLst>
                </a:gridCol>
                <a:gridCol w="787723">
                  <a:extLst>
                    <a:ext uri="{9D8B030D-6E8A-4147-A177-3AD203B41FA5}">
                      <a16:colId xmlns:a16="http://schemas.microsoft.com/office/drawing/2014/main" val="2247358127"/>
                    </a:ext>
                  </a:extLst>
                </a:gridCol>
                <a:gridCol w="854479">
                  <a:extLst>
                    <a:ext uri="{9D8B030D-6E8A-4147-A177-3AD203B41FA5}">
                      <a16:colId xmlns:a16="http://schemas.microsoft.com/office/drawing/2014/main" val="3872534871"/>
                    </a:ext>
                  </a:extLst>
                </a:gridCol>
                <a:gridCol w="934587">
                  <a:extLst>
                    <a:ext uri="{9D8B030D-6E8A-4147-A177-3AD203B41FA5}">
                      <a16:colId xmlns:a16="http://schemas.microsoft.com/office/drawing/2014/main" val="4181941912"/>
                    </a:ext>
                  </a:extLst>
                </a:gridCol>
              </a:tblGrid>
              <a:tr h="185555">
                <a:tc gridSpan="5">
                  <a:txBody>
                    <a:bodyPr/>
                    <a:lstStyle/>
                    <a:p>
                      <a:pPr algn="ctr" fontAlgn="ctr"/>
                      <a:r>
                        <a:rPr lang="en-ID" sz="1200" b="1" i="0" u="none" strike="noStrike" dirty="0">
                          <a:solidFill>
                            <a:srgbClr val="000000"/>
                          </a:solidFill>
                          <a:effectLst/>
                          <a:latin typeface="Arial" panose="020B0604020202020204" pitchFamily="34" charset="0"/>
                        </a:rPr>
                        <a:t>Commodity ($)</a:t>
                      </a:r>
                    </a:p>
                  </a:txBody>
                  <a:tcPr marL="4657" marR="4657" marT="4657"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58773428"/>
                  </a:ext>
                </a:extLst>
              </a:tr>
              <a:tr h="185555">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03/02/2023</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DC0CF"/>
                    </a:solidFill>
                  </a:tcPr>
                </a:tc>
                <a:tc>
                  <a:txBody>
                    <a:bodyPr/>
                    <a:lstStyle/>
                    <a:p>
                      <a:pPr algn="ctr" fontAlgn="ctr"/>
                      <a:r>
                        <a:rPr lang="en-ID" sz="1050" b="0" i="0" u="none" strike="noStrike" dirty="0">
                          <a:solidFill>
                            <a:srgbClr val="000000"/>
                          </a:solidFill>
                          <a:effectLst/>
                          <a:latin typeface="Arial" panose="020B0604020202020204" pitchFamily="34" charset="0"/>
                        </a:rPr>
                        <a:t>(-1 </a:t>
                      </a:r>
                      <a:r>
                        <a:rPr lang="en-ID" sz="1050" b="0" i="0" u="none" strike="noStrike" dirty="0" err="1">
                          <a:solidFill>
                            <a:srgbClr val="000000"/>
                          </a:solidFill>
                          <a:effectLst/>
                          <a:latin typeface="Arial" panose="020B0604020202020204" pitchFamily="34" charset="0"/>
                        </a:rPr>
                        <a:t>wk</a:t>
                      </a:r>
                      <a:r>
                        <a:rPr lang="en-ID" sz="1050" b="0" i="0" u="none" strike="noStrike" dirty="0">
                          <a:solidFill>
                            <a:srgbClr val="000000"/>
                          </a:solidFill>
                          <a:effectLst/>
                          <a:latin typeface="Arial" panose="020B0604020202020204" pitchFamily="34" charset="0"/>
                        </a:rPr>
                        <a:t>)</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MtD</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Ytd</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00871326"/>
                  </a:ext>
                </a:extLst>
              </a:tr>
              <a:tr h="185555">
                <a:tc>
                  <a:txBody>
                    <a:bodyPr/>
                    <a:lstStyle/>
                    <a:p>
                      <a:pPr algn="ctr" fontAlgn="ctr"/>
                      <a:r>
                        <a:rPr lang="en-ID" sz="1050" b="0" i="0" u="none" strike="noStrike">
                          <a:solidFill>
                            <a:srgbClr val="000000"/>
                          </a:solidFill>
                          <a:effectLst/>
                          <a:latin typeface="Arial" panose="020B0604020202020204" pitchFamily="34" charset="0"/>
                        </a:rPr>
                        <a:t>Crude Oil</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76.18</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-4.39%</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-3.41%</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1.29%</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1627779701"/>
                  </a:ext>
                </a:extLst>
              </a:tr>
              <a:tr h="185555">
                <a:tc>
                  <a:txBody>
                    <a:bodyPr/>
                    <a:lstStyle/>
                    <a:p>
                      <a:pPr algn="ctr" fontAlgn="ctr"/>
                      <a:r>
                        <a:rPr lang="en-ID" sz="1050" b="0" i="0" u="none" strike="noStrike" dirty="0">
                          <a:solidFill>
                            <a:srgbClr val="000000"/>
                          </a:solidFill>
                          <a:effectLst/>
                          <a:latin typeface="Arial" panose="020B0604020202020204" pitchFamily="34" charset="0"/>
                        </a:rPr>
                        <a:t>Coal</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235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-9.22%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-6.51%</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55.09%</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1170629337"/>
                  </a:ext>
                </a:extLst>
              </a:tr>
              <a:tr h="185555">
                <a:tc>
                  <a:txBody>
                    <a:bodyPr/>
                    <a:lstStyle/>
                    <a:p>
                      <a:pPr algn="ctr" fontAlgn="ctr"/>
                      <a:r>
                        <a:rPr lang="en-ID" sz="1050" b="0" i="0" u="none" strike="noStrike" dirty="0">
                          <a:solidFill>
                            <a:srgbClr val="000000"/>
                          </a:solidFill>
                          <a:effectLst/>
                          <a:latin typeface="Arial" panose="020B0604020202020204" pitchFamily="34" charset="0"/>
                        </a:rPr>
                        <a:t>Natural Gas</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2.45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-21.20%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-8.72%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-34.32%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825563440"/>
                  </a:ext>
                </a:extLst>
              </a:tr>
              <a:tr h="185555">
                <a:tc>
                  <a:txBody>
                    <a:bodyPr/>
                    <a:lstStyle/>
                    <a:p>
                      <a:pPr algn="ctr" fontAlgn="ctr"/>
                      <a:r>
                        <a:rPr lang="en-ID" sz="1050" b="0" i="0" u="none" strike="noStrike">
                          <a:solidFill>
                            <a:srgbClr val="000000"/>
                          </a:solidFill>
                          <a:effectLst/>
                          <a:latin typeface="Arial" panose="020B0604020202020204" pitchFamily="34" charset="0"/>
                        </a:rPr>
                        <a:t>CPO (MYR/MT)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3829</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1.35%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2.93%</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-25.78%</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200137448"/>
                  </a:ext>
                </a:extLst>
              </a:tr>
              <a:tr h="185555">
                <a:tc>
                  <a:txBody>
                    <a:bodyPr/>
                    <a:lstStyle/>
                    <a:p>
                      <a:pPr algn="ctr" fontAlgn="ctr"/>
                      <a:r>
                        <a:rPr lang="en-ID" sz="1050" b="0" i="0" u="none" strike="noStrike">
                          <a:solidFill>
                            <a:srgbClr val="000000"/>
                          </a:solidFill>
                          <a:effectLst/>
                          <a:latin typeface="Arial" panose="020B0604020202020204" pitchFamily="34" charset="0"/>
                        </a:rPr>
                        <a:t>Steel (USD/T)</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825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6.45%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4.70%</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-42.51%</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817542937"/>
                  </a:ext>
                </a:extLst>
              </a:tr>
              <a:tr h="185555">
                <a:tc>
                  <a:txBody>
                    <a:bodyPr/>
                    <a:lstStyle/>
                    <a:p>
                      <a:pPr algn="ctr" fontAlgn="ctr"/>
                      <a:r>
                        <a:rPr lang="en-ID" sz="1050" b="0" i="0" u="none" strike="noStrike">
                          <a:solidFill>
                            <a:srgbClr val="000000"/>
                          </a:solidFill>
                          <a:effectLst/>
                          <a:latin typeface="Arial" panose="020B0604020202020204" pitchFamily="34" charset="0"/>
                        </a:rPr>
                        <a:t>Gold</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1913.2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dirty="0">
                          <a:solidFill>
                            <a:srgbClr val="000000"/>
                          </a:solidFill>
                          <a:effectLst/>
                          <a:latin typeface="Arial" panose="020B0604020202020204" pitchFamily="34" charset="0"/>
                        </a:rPr>
                        <a:t>-0.77%</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-0.79%</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4.59%</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405592989"/>
                  </a:ext>
                </a:extLst>
              </a:tr>
              <a:tr h="185555">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6350" cap="flat" cmpd="sng" algn="ctr">
                      <a:solidFill>
                        <a:srgbClr val="000000"/>
                      </a:solidFill>
                      <a:prstDash val="dot"/>
                      <a:round/>
                      <a:headEnd type="none" w="med" len="med"/>
                      <a:tailEnd type="none" w="med" len="med"/>
                    </a:lnT>
                    <a:lnB>
                      <a:noFill/>
                    </a:lnB>
                    <a:solidFill>
                      <a:srgbClr val="E7E6E6"/>
                    </a:solidFill>
                  </a:tcPr>
                </a:tc>
                <a:extLst>
                  <a:ext uri="{0D108BD9-81ED-4DB2-BD59-A6C34878D82A}">
                    <a16:rowId xmlns:a16="http://schemas.microsoft.com/office/drawing/2014/main" val="2924477987"/>
                  </a:ext>
                </a:extLst>
              </a:tr>
              <a:tr h="185555">
                <a:tc gridSpan="5">
                  <a:txBody>
                    <a:bodyPr/>
                    <a:lstStyle/>
                    <a:p>
                      <a:pPr algn="ctr" fontAlgn="ctr"/>
                      <a:r>
                        <a:rPr lang="en-US" sz="1200" b="1" i="0" u="none" strike="noStrike" dirty="0">
                          <a:solidFill>
                            <a:srgbClr val="000000"/>
                          </a:solidFill>
                          <a:effectLst/>
                          <a:latin typeface="Arial" panose="020B0604020202020204" pitchFamily="34" charset="0"/>
                        </a:rPr>
                        <a:t>10 Y Benchmark Govt. Bonds (bps)</a:t>
                      </a:r>
                    </a:p>
                  </a:txBody>
                  <a:tcPr marL="4657" marR="4657" marT="4657" marB="0" anchor="ctr">
                    <a:lnL>
                      <a:noFill/>
                    </a:lnL>
                    <a:lnR>
                      <a:noFill/>
                    </a:lnR>
                    <a:lnT>
                      <a:noFill/>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421162920"/>
                  </a:ext>
                </a:extLst>
              </a:tr>
              <a:tr h="185555">
                <a:tc>
                  <a:txBody>
                    <a:bodyPr/>
                    <a:lstStyle/>
                    <a:p>
                      <a:pPr algn="ctr" fontAlgn="ctr"/>
                      <a:r>
                        <a:rPr lang="en-ID" sz="1050" b="0" i="0" u="none" strike="noStrike">
                          <a:solidFill>
                            <a:srgbClr val="000000"/>
                          </a:solidFill>
                          <a:effectLst/>
                          <a:latin typeface="Arial" panose="020B0604020202020204" pitchFamily="34" charset="0"/>
                        </a:rPr>
                        <a:t> </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03/02/2023</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(-1 wk)</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dirty="0" err="1">
                          <a:solidFill>
                            <a:srgbClr val="000000"/>
                          </a:solidFill>
                          <a:effectLst/>
                          <a:latin typeface="Arial" panose="020B0604020202020204" pitchFamily="34" charset="0"/>
                        </a:rPr>
                        <a:t>MtD</a:t>
                      </a:r>
                      <a:endParaRPr lang="en-ID" sz="1050" b="0" i="0" u="none" strike="noStrike" dirty="0">
                        <a:solidFill>
                          <a:srgbClr val="000000"/>
                        </a:solidFill>
                        <a:effectLst/>
                        <a:latin typeface="Arial" panose="020B0604020202020204" pitchFamily="34" charset="0"/>
                      </a:endParaRP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Ytd</a:t>
                      </a:r>
                    </a:p>
                  </a:txBody>
                  <a:tcPr marL="4657" marR="4657" marT="4657" marB="0" anchor="ctr">
                    <a:lnL>
                      <a:noFill/>
                    </a:lnL>
                    <a:lnR>
                      <a:noFill/>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54157226"/>
                  </a:ext>
                </a:extLst>
              </a:tr>
              <a:tr h="185555">
                <a:tc>
                  <a:txBody>
                    <a:bodyPr/>
                    <a:lstStyle/>
                    <a:p>
                      <a:pPr algn="ctr" fontAlgn="ctr"/>
                      <a:r>
                        <a:rPr lang="en-ID" sz="1050" b="0" i="0" u="none" strike="noStrike">
                          <a:solidFill>
                            <a:srgbClr val="000000"/>
                          </a:solidFill>
                          <a:effectLst/>
                          <a:latin typeface="Arial" panose="020B0604020202020204" pitchFamily="34" charset="0"/>
                        </a:rPr>
                        <a:t>Indonesia</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6.531</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-66.24</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-16.04</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16.96</a:t>
                      </a:r>
                    </a:p>
                  </a:txBody>
                  <a:tcPr marL="4657" marR="4657" marT="4657"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388149412"/>
                  </a:ext>
                </a:extLst>
              </a:tr>
              <a:tr h="185555">
                <a:tc>
                  <a:txBody>
                    <a:bodyPr/>
                    <a:lstStyle/>
                    <a:p>
                      <a:pPr algn="ctr" fontAlgn="ctr"/>
                      <a:r>
                        <a:rPr lang="en-ID" sz="1050" b="0" i="0" u="none" strike="noStrike">
                          <a:solidFill>
                            <a:srgbClr val="000000"/>
                          </a:solidFill>
                          <a:effectLst/>
                          <a:latin typeface="Arial" panose="020B0604020202020204" pitchFamily="34" charset="0"/>
                        </a:rPr>
                        <a:t>Amerika</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3.397</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-5.52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-11.42</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188.48</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837436760"/>
                  </a:ext>
                </a:extLst>
              </a:tr>
              <a:tr h="185555">
                <a:tc>
                  <a:txBody>
                    <a:bodyPr/>
                    <a:lstStyle/>
                    <a:p>
                      <a:pPr algn="ctr" fontAlgn="ctr"/>
                      <a:r>
                        <a:rPr lang="en-ID" sz="1050" b="0" i="0" u="none" strike="noStrike">
                          <a:solidFill>
                            <a:srgbClr val="000000"/>
                          </a:solidFill>
                          <a:effectLst/>
                          <a:latin typeface="Arial" panose="020B0604020202020204" pitchFamily="34" charset="0"/>
                        </a:rPr>
                        <a:t>Jerman</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2.139</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38.55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-14.35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232.15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3761801947"/>
                  </a:ext>
                </a:extLst>
              </a:tr>
              <a:tr h="185555">
                <a:tc>
                  <a:txBody>
                    <a:bodyPr/>
                    <a:lstStyle/>
                    <a:p>
                      <a:pPr algn="ctr" fontAlgn="ctr"/>
                      <a:r>
                        <a:rPr lang="en-ID" sz="1050" b="0" i="0" u="none" strike="noStrike">
                          <a:solidFill>
                            <a:srgbClr val="000000"/>
                          </a:solidFill>
                          <a:effectLst/>
                          <a:latin typeface="Arial" panose="020B0604020202020204" pitchFamily="34" charset="0"/>
                        </a:rPr>
                        <a:t>Jepang</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a:solidFill>
                            <a:srgbClr val="000000"/>
                          </a:solidFill>
                          <a:effectLst/>
                          <a:latin typeface="Arial" panose="020B0604020202020204" pitchFamily="34" charset="0"/>
                        </a:rPr>
                        <a:t>0.485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DC0CF"/>
                    </a:solidFill>
                  </a:tcPr>
                </a:tc>
                <a:tc>
                  <a:txBody>
                    <a:bodyPr/>
                    <a:lstStyle/>
                    <a:p>
                      <a:pPr algn="ctr" fontAlgn="ctr"/>
                      <a:r>
                        <a:rPr lang="en-ID" sz="1050" b="0" i="0" u="none" strike="noStrike">
                          <a:solidFill>
                            <a:srgbClr val="000000"/>
                          </a:solidFill>
                          <a:effectLst/>
                          <a:latin typeface="Arial" panose="020B0604020202020204" pitchFamily="34" charset="0"/>
                        </a:rPr>
                        <a:t>23.55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-0.25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tc>
                  <a:txBody>
                    <a:bodyPr/>
                    <a:lstStyle/>
                    <a:p>
                      <a:pPr algn="ctr" fontAlgn="ctr"/>
                      <a:r>
                        <a:rPr lang="en-ID" sz="1050" b="0" i="0" u="none" strike="noStrike" dirty="0">
                          <a:solidFill>
                            <a:srgbClr val="000000"/>
                          </a:solidFill>
                          <a:effectLst/>
                          <a:latin typeface="Arial" panose="020B0604020202020204" pitchFamily="34" charset="0"/>
                        </a:rPr>
                        <a:t>42.05</a:t>
                      </a:r>
                    </a:p>
                  </a:txBody>
                  <a:tcPr marL="4657" marR="4657" marT="4657"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7E6E6"/>
                    </a:solidFill>
                  </a:tcPr>
                </a:tc>
                <a:extLst>
                  <a:ext uri="{0D108BD9-81ED-4DB2-BD59-A6C34878D82A}">
                    <a16:rowId xmlns:a16="http://schemas.microsoft.com/office/drawing/2014/main" val="2868592538"/>
                  </a:ext>
                </a:extLst>
              </a:tr>
            </a:tbl>
          </a:graphicData>
        </a:graphic>
      </p:graphicFrame>
      <p:pic>
        <p:nvPicPr>
          <p:cNvPr id="6" name="Picture 5">
            <a:extLst>
              <a:ext uri="{FF2B5EF4-FFF2-40B4-BE49-F238E27FC236}">
                <a16:creationId xmlns:a16="http://schemas.microsoft.com/office/drawing/2014/main" id="{4A1CCE25-C5F3-4C5F-9D14-9D30116477D5}"/>
              </a:ext>
            </a:extLst>
          </p:cNvPr>
          <p:cNvPicPr>
            <a:picLocks noChangeAspect="1"/>
          </p:cNvPicPr>
          <p:nvPr/>
        </p:nvPicPr>
        <p:blipFill>
          <a:blip r:embed="rId6"/>
          <a:stretch>
            <a:fillRect/>
          </a:stretch>
        </p:blipFill>
        <p:spPr>
          <a:xfrm>
            <a:off x="111969" y="4621296"/>
            <a:ext cx="4235883" cy="2078666"/>
          </a:xfrm>
          <a:prstGeom prst="rect">
            <a:avLst/>
          </a:prstGeom>
        </p:spPr>
      </p:pic>
      <p:pic>
        <p:nvPicPr>
          <p:cNvPr id="12" name="Picture 11">
            <a:extLst>
              <a:ext uri="{FF2B5EF4-FFF2-40B4-BE49-F238E27FC236}">
                <a16:creationId xmlns:a16="http://schemas.microsoft.com/office/drawing/2014/main" id="{6EC28C9B-A2FD-4AA1-8EC7-81F249CD88AA}"/>
              </a:ext>
            </a:extLst>
          </p:cNvPr>
          <p:cNvPicPr>
            <a:picLocks noChangeAspect="1"/>
          </p:cNvPicPr>
          <p:nvPr/>
        </p:nvPicPr>
        <p:blipFill>
          <a:blip r:embed="rId7"/>
          <a:stretch>
            <a:fillRect/>
          </a:stretch>
        </p:blipFill>
        <p:spPr>
          <a:xfrm>
            <a:off x="111969" y="8441318"/>
            <a:ext cx="4255595" cy="2112777"/>
          </a:xfrm>
          <a:prstGeom prst="rect">
            <a:avLst/>
          </a:prstGeom>
        </p:spPr>
      </p:pic>
    </p:spTree>
    <p:extLst>
      <p:ext uri="{BB962C8B-B14F-4D97-AF65-F5344CB8AC3E}">
        <p14:creationId xmlns:p14="http://schemas.microsoft.com/office/powerpoint/2010/main" val="40908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6B60D60-7AFB-4DC8-8835-2927E7CBD082}"/>
              </a:ext>
            </a:extLst>
          </p:cNvPr>
          <p:cNvSpPr/>
          <p:nvPr/>
        </p:nvSpPr>
        <p:spPr>
          <a:xfrm>
            <a:off x="0" y="57117"/>
            <a:ext cx="9601200" cy="12338279"/>
          </a:xfrm>
          <a:prstGeom prst="rect">
            <a:avLst/>
          </a:prstGeom>
          <a:solidFill>
            <a:srgbClr val="B5DAE1">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388" dirty="0">
                <a:latin typeface="The Bold Font" pitchFamily="2" charset="0"/>
              </a:rPr>
              <a:t>s</a:t>
            </a:r>
          </a:p>
        </p:txBody>
      </p:sp>
      <p:sp>
        <p:nvSpPr>
          <p:cNvPr id="122" name="Rectangle 121"/>
          <p:cNvSpPr/>
          <p:nvPr/>
        </p:nvSpPr>
        <p:spPr>
          <a:xfrm>
            <a:off x="0" y="12395396"/>
            <a:ext cx="9601200" cy="406205"/>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68" spc="388" dirty="0">
              <a:latin typeface="The Bold Font" pitchFamily="2" charset="0"/>
            </a:endParaRPr>
          </a:p>
        </p:txBody>
      </p:sp>
      <p:grpSp>
        <p:nvGrpSpPr>
          <p:cNvPr id="11" name="Group 10"/>
          <p:cNvGrpSpPr/>
          <p:nvPr/>
        </p:nvGrpSpPr>
        <p:grpSpPr>
          <a:xfrm>
            <a:off x="243344" y="11166051"/>
            <a:ext cx="9199299" cy="1229503"/>
            <a:chOff x="268015" y="11205950"/>
            <a:chExt cx="7819696" cy="1229503"/>
          </a:xfrm>
        </p:grpSpPr>
        <p:sp>
          <p:nvSpPr>
            <p:cNvPr id="123" name="Rectangle 122"/>
            <p:cNvSpPr/>
            <p:nvPr/>
          </p:nvSpPr>
          <p:spPr>
            <a:xfrm>
              <a:off x="268015" y="11205950"/>
              <a:ext cx="7819696" cy="250790"/>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92" spc="388" dirty="0">
                  <a:latin typeface="The Bold Font" pitchFamily="2" charset="0"/>
                </a:rPr>
                <a:t>D</a:t>
              </a:r>
              <a:r>
                <a:rPr lang="id-ID" sz="1292" spc="388" dirty="0">
                  <a:latin typeface="The Bold Font" pitchFamily="2" charset="0"/>
                </a:rPr>
                <a:t>isclaimer</a:t>
              </a:r>
              <a:endParaRPr lang="en-US" sz="1292" spc="388" dirty="0">
                <a:latin typeface="The Bold Font" pitchFamily="2" charset="0"/>
              </a:endParaRPr>
            </a:p>
          </p:txBody>
        </p:sp>
        <p:sp>
          <p:nvSpPr>
            <p:cNvPr id="124" name="Rectangle 123"/>
            <p:cNvSpPr/>
            <p:nvPr/>
          </p:nvSpPr>
          <p:spPr>
            <a:xfrm>
              <a:off x="268015" y="11468340"/>
              <a:ext cx="7819696" cy="9602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108" dirty="0"/>
            </a:p>
          </p:txBody>
        </p:sp>
        <p:sp>
          <p:nvSpPr>
            <p:cNvPr id="125" name="Rectangle 124"/>
            <p:cNvSpPr/>
            <p:nvPr/>
          </p:nvSpPr>
          <p:spPr>
            <a:xfrm>
              <a:off x="309849" y="11456740"/>
              <a:ext cx="7777862" cy="978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000" dirty="0">
                  <a:solidFill>
                    <a:schemeClr val="tx1"/>
                  </a:solidFill>
                </a:rPr>
                <a:t>Daily Update ini dibuat oleh PT. Bank Negara Indonesia (Persero), Tbk. (selanjutnya disebut BNI) untuk tujuan informasi semata dan bukan merupakan dan tidak boleh ditafsirkan sebagai suatu bentuk penawaran atau ajakan, saran atau rekomendasi, untuk melakukan transaksi atas suatu instrument keuangan.</a:t>
              </a:r>
            </a:p>
            <a:p>
              <a:pPr algn="just"/>
              <a:r>
                <a:rPr lang="id-ID" sz="1000" dirty="0">
                  <a:solidFill>
                    <a:schemeClr val="tx1"/>
                  </a:solidFill>
                </a:rPr>
                <a:t>BNI tidak membuat pernyataan atau jaminan, tersurat maupun tersirat, sehubungan dengan keakuratan, </a:t>
              </a:r>
              <a:r>
                <a:rPr lang="id-ID" sz="900" dirty="0">
                  <a:solidFill>
                    <a:schemeClr val="tx1"/>
                  </a:solidFill>
                </a:rPr>
                <a:t>kelengkapan</a:t>
              </a:r>
              <a:r>
                <a:rPr lang="id-ID" sz="1000" dirty="0">
                  <a:solidFill>
                    <a:schemeClr val="tx1"/>
                  </a:solidFill>
                </a:rPr>
                <a:t>, kegunaan atau kualitas informasi yang disediakan, atau informasi atau pendapat yang terkandung disini dan karenanya Pengguna sangat disarankan untuk mencari nasihat professional sebelum melakukan tindakan atau melakukan transaksi. Setiap penggunaan atau ketergantungan pada informasi atau pendapat menjadi risiko Pengguna, dan BNI tidak bertanggung jawab atas segala kerugian yang timbul akibat informasi atau pendapat yang telah diberikan tersebut.</a:t>
              </a:r>
            </a:p>
          </p:txBody>
        </p:sp>
      </p:grpSp>
      <p:sp>
        <p:nvSpPr>
          <p:cNvPr id="169" name="Rectangle 168"/>
          <p:cNvSpPr/>
          <p:nvPr/>
        </p:nvSpPr>
        <p:spPr>
          <a:xfrm>
            <a:off x="312195" y="1298471"/>
            <a:ext cx="4593560" cy="253933"/>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Next Week Economic Event</a:t>
            </a:r>
          </a:p>
        </p:txBody>
      </p:sp>
      <p:sp>
        <p:nvSpPr>
          <p:cNvPr id="2" name="TextBox 1"/>
          <p:cNvSpPr txBox="1"/>
          <p:nvPr/>
        </p:nvSpPr>
        <p:spPr>
          <a:xfrm>
            <a:off x="5217943" y="8059118"/>
            <a:ext cx="4029148" cy="1685526"/>
          </a:xfrm>
          <a:prstGeom prst="rect">
            <a:avLst/>
          </a:prstGeom>
          <a:solidFill>
            <a:schemeClr val="bg2"/>
          </a:solidFill>
        </p:spPr>
        <p:txBody>
          <a:bodyPr wrap="square" rtlCol="0">
            <a:spAutoFit/>
          </a:bodyPr>
          <a:lstStyle/>
          <a:p>
            <a:pPr algn="just">
              <a:lnSpc>
                <a:spcPct val="125000"/>
              </a:lnSpc>
            </a:pPr>
            <a:r>
              <a:rPr lang="id-ID" sz="1200" dirty="0">
                <a:latin typeface="Arial" panose="020B0604020202020204" pitchFamily="34" charset="0"/>
                <a:cs typeface="Arial" panose="020B0604020202020204" pitchFamily="34" charset="0"/>
              </a:rPr>
              <a:t>Sepanjang pekan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lalu</a:t>
            </a:r>
            <a:r>
              <a:rPr lang="id-ID"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01</a:t>
            </a:r>
            <a:r>
              <a:rPr lang="id-ID" sz="1200"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02</a:t>
            </a:r>
            <a:r>
              <a:rPr lang="id-ID"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aliran</a:t>
            </a:r>
            <a:r>
              <a:rPr lang="en-US" sz="1200" dirty="0">
                <a:latin typeface="Arial" panose="020B0604020202020204" pitchFamily="34" charset="0"/>
                <a:cs typeface="Arial" panose="020B0604020202020204" pitchFamily="34" charset="0"/>
              </a:rPr>
              <a:t> capital </a:t>
            </a:r>
            <a:r>
              <a:rPr lang="en-US" sz="1200" dirty="0" err="1">
                <a:latin typeface="Arial" panose="020B0604020202020204" pitchFamily="34" charset="0"/>
                <a:cs typeface="Arial" panose="020B0604020202020204" pitchFamily="34" charset="0"/>
              </a:rPr>
              <a:t>asing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a:t>
            </a:r>
            <a:r>
              <a:rPr lang="en-US" sz="1200" dirty="0">
                <a:latin typeface="Arial" panose="020B0604020202020204" pitchFamily="34" charset="0"/>
                <a:cs typeface="Arial" panose="020B0604020202020204" pitchFamily="34" charset="0"/>
              </a:rPr>
              <a:t> pasar </a:t>
            </a:r>
            <a:r>
              <a:rPr lang="en-US" sz="1200" dirty="0" err="1">
                <a:latin typeface="Arial" panose="020B0604020202020204" pitchFamily="34" charset="0"/>
                <a:cs typeface="Arial" panose="020B0604020202020204" pitchFamily="34" charset="0"/>
              </a:rPr>
              <a:t>surat</a:t>
            </a:r>
            <a:r>
              <a:rPr lang="en-US" sz="1200" dirty="0">
                <a:latin typeface="Arial" panose="020B0604020202020204" pitchFamily="34" charset="0"/>
                <a:cs typeface="Arial" panose="020B0604020202020204" pitchFamily="34" charset="0"/>
              </a:rPr>
              <a:t> utang </a:t>
            </a:r>
            <a:r>
              <a:rPr lang="en-US" sz="1200" dirty="0" err="1">
                <a:latin typeface="Arial" panose="020B0604020202020204" pitchFamily="34" charset="0"/>
                <a:cs typeface="Arial" panose="020B0604020202020204" pitchFamily="34" charset="0"/>
              </a:rPr>
              <a:t>pemerintah</a:t>
            </a:r>
            <a:r>
              <a:rPr lang="en-US" sz="1200" dirty="0">
                <a:latin typeface="Arial" panose="020B0604020202020204" pitchFamily="34" charset="0"/>
                <a:cs typeface="Arial" panose="020B0604020202020204" pitchFamily="34" charset="0"/>
              </a:rPr>
              <a:t> Indonesia </a:t>
            </a:r>
            <a:r>
              <a:rPr lang="id-ID" sz="1200" dirty="0">
                <a:latin typeface="Arial" panose="020B0604020202020204" pitchFamily="34" charset="0"/>
                <a:cs typeface="Arial" panose="020B0604020202020204" pitchFamily="34" charset="0"/>
              </a:rPr>
              <a:t>net</a:t>
            </a:r>
            <a:r>
              <a:rPr lang="en-US" sz="1200" dirty="0">
                <a:latin typeface="Arial" panose="020B0604020202020204" pitchFamily="34" charset="0"/>
                <a:cs typeface="Arial" panose="020B0604020202020204" pitchFamily="34" charset="0"/>
              </a:rPr>
              <a:t> inflow</a:t>
            </a:r>
            <a:r>
              <a:rPr lang="id-ID" sz="1200" dirty="0">
                <a:latin typeface="Arial" panose="020B0604020202020204" pitchFamily="34" charset="0"/>
                <a:cs typeface="Arial" panose="020B0604020202020204" pitchFamily="34" charset="0"/>
              </a:rPr>
              <a:t> IDR </a:t>
            </a:r>
            <a:r>
              <a:rPr lang="en-US" sz="1200" dirty="0">
                <a:latin typeface="Arial" panose="020B0604020202020204" pitchFamily="34" charset="0"/>
                <a:cs typeface="Arial" panose="020B0604020202020204" pitchFamily="34" charset="0"/>
              </a:rPr>
              <a:t>0.89 </a:t>
            </a:r>
            <a:r>
              <a:rPr lang="id-ID" sz="1200" dirty="0">
                <a:latin typeface="Arial" panose="020B0604020202020204" pitchFamily="34" charset="0"/>
                <a:cs typeface="Arial" panose="020B0604020202020204" pitchFamily="34" charset="0"/>
              </a:rPr>
              <a:t>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sedangkan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selama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bulan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Januari</a:t>
            </a:r>
            <a:r>
              <a:rPr lang="en-US" sz="1200" dirty="0">
                <a:latin typeface="Arial" panose="020B0604020202020204" pitchFamily="34" charset="0"/>
                <a:cs typeface="Arial" panose="020B0604020202020204" pitchFamily="34" charset="0"/>
              </a:rPr>
              <a:t> 2023 net inflow IDR 49.70 T dan </a:t>
            </a:r>
            <a:r>
              <a:rPr lang="en-US" sz="1200" dirty="0" err="1">
                <a:latin typeface="Arial" panose="020B0604020202020204" pitchFamily="34" charset="0"/>
                <a:cs typeface="Arial" panose="020B0604020202020204" pitchFamily="34" charset="0"/>
              </a:rPr>
              <a:t>secara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YtD</a:t>
            </a:r>
            <a:r>
              <a:rPr lang="en-US" sz="1200" dirty="0">
                <a:latin typeface="Arial" panose="020B0604020202020204" pitchFamily="34" charset="0"/>
                <a:cs typeface="Arial" panose="020B0604020202020204" pitchFamily="34" charset="0"/>
              </a:rPr>
              <a:t> net inflow </a:t>
            </a:r>
            <a:r>
              <a:rPr lang="en-US" sz="1200" dirty="0" err="1">
                <a:latin typeface="Arial" panose="020B0604020202020204" pitchFamily="34" charset="0"/>
                <a:cs typeface="Arial" panose="020B0604020202020204" pitchFamily="34" charset="0"/>
              </a:rPr>
              <a:t>sebesar</a:t>
            </a:r>
            <a:r>
              <a:rPr lang="en-US" sz="1200" dirty="0">
                <a:latin typeface="Arial" panose="020B0604020202020204" pitchFamily="34" charset="0"/>
                <a:cs typeface="Arial" panose="020B0604020202020204" pitchFamily="34" charset="0"/>
              </a:rPr>
              <a:t> IDR 49.41 T</a:t>
            </a:r>
            <a:r>
              <a:rPr lang="id-ID" sz="1200"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K</a:t>
            </a:r>
            <a:r>
              <a:rPr lang="id-ID" sz="1200" dirty="0">
                <a:latin typeface="Arial" panose="020B0604020202020204" pitchFamily="34" charset="0"/>
                <a:cs typeface="Arial" panose="020B0604020202020204" pitchFamily="34" charset="0"/>
              </a:rPr>
              <a:t>epemilikan asing </a:t>
            </a:r>
            <a:r>
              <a:rPr lang="en-US" sz="1200" dirty="0">
                <a:latin typeface="Arial" panose="020B0604020202020204" pitchFamily="34" charset="0"/>
                <a:cs typeface="Arial" panose="020B0604020202020204" pitchFamily="34" charset="0"/>
              </a:rPr>
              <a:t>(01/02) pada </a:t>
            </a:r>
            <a:r>
              <a:rPr lang="en-US" sz="1200" dirty="0" err="1">
                <a:latin typeface="Arial" panose="020B0604020202020204" pitchFamily="34" charset="0"/>
                <a:cs typeface="Arial" panose="020B0604020202020204" pitchFamily="34" charset="0"/>
              </a:rPr>
              <a:t>surat</a:t>
            </a:r>
            <a:r>
              <a:rPr lang="en-US" sz="1200" dirty="0">
                <a:latin typeface="Arial" panose="020B0604020202020204" pitchFamily="34" charset="0"/>
                <a:cs typeface="Arial" panose="020B0604020202020204" pitchFamily="34" charset="0"/>
              </a:rPr>
              <a:t> utang </a:t>
            </a:r>
            <a:r>
              <a:rPr lang="en-US" sz="1200" dirty="0" err="1">
                <a:latin typeface="Arial" panose="020B0604020202020204" pitchFamily="34" charset="0"/>
                <a:cs typeface="Arial" panose="020B0604020202020204" pitchFamily="34" charset="0"/>
              </a:rPr>
              <a:t>pemerintah</a:t>
            </a:r>
            <a:r>
              <a:rPr lang="en-US" sz="1200" dirty="0">
                <a:latin typeface="Arial" panose="020B0604020202020204" pitchFamily="34" charset="0"/>
                <a:cs typeface="Arial" panose="020B0604020202020204" pitchFamily="34" charset="0"/>
              </a:rPr>
              <a:t> Indonesia </a:t>
            </a:r>
            <a:r>
              <a:rPr lang="id-ID" sz="1200" dirty="0">
                <a:latin typeface="Arial" panose="020B0604020202020204" pitchFamily="34" charset="0"/>
                <a:cs typeface="Arial" panose="020B0604020202020204" pitchFamily="34" charset="0"/>
              </a:rPr>
              <a:t>sekitar </a:t>
            </a:r>
            <a:r>
              <a:rPr lang="en-US" sz="1200" dirty="0">
                <a:latin typeface="Arial" panose="020B0604020202020204" pitchFamily="34" charset="0"/>
                <a:cs typeface="Arial" panose="020B0604020202020204" pitchFamily="34" charset="0"/>
              </a:rPr>
              <a:t>15.10</a:t>
            </a:r>
            <a:r>
              <a:rPr lang="id-ID" sz="1200"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dari</a:t>
            </a:r>
            <a:r>
              <a:rPr lang="en-US" sz="1200" dirty="0">
                <a:latin typeface="Arial" panose="020B0604020202020204" pitchFamily="34" charset="0"/>
                <a:cs typeface="Arial" panose="020B0604020202020204" pitchFamily="34" charset="0"/>
              </a:rPr>
              <a:t> outstanding total </a:t>
            </a:r>
            <a:r>
              <a:rPr lang="en-US" sz="1200" dirty="0" err="1">
                <a:latin typeface="Arial" panose="020B0604020202020204" pitchFamily="34" charset="0"/>
                <a:cs typeface="Arial" panose="020B0604020202020204" pitchFamily="34" charset="0"/>
              </a:rPr>
              <a:t>sebesar</a:t>
            </a:r>
            <a:r>
              <a:rPr lang="en-US" sz="1200" dirty="0">
                <a:latin typeface="Arial" panose="020B0604020202020204" pitchFamily="34" charset="0"/>
                <a:cs typeface="Arial" panose="020B0604020202020204" pitchFamily="34" charset="0"/>
              </a:rPr>
              <a:t> IDR 5,376.04 T.</a:t>
            </a:r>
            <a:endParaRPr lang="id-ID" sz="1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5F64C1E2-1F15-4503-BA29-F9525B9EB5E6}"/>
              </a:ext>
            </a:extLst>
          </p:cNvPr>
          <p:cNvSpPr/>
          <p:nvPr/>
        </p:nvSpPr>
        <p:spPr>
          <a:xfrm>
            <a:off x="402551" y="973948"/>
            <a:ext cx="3942393" cy="1879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sz="1200" dirty="0">
              <a:solidFill>
                <a:schemeClr val="tx1"/>
              </a:solidFill>
            </a:endParaRPr>
          </a:p>
        </p:txBody>
      </p:sp>
      <p:graphicFrame>
        <p:nvGraphicFramePr>
          <p:cNvPr id="18" name="Table 17">
            <a:extLst>
              <a:ext uri="{FF2B5EF4-FFF2-40B4-BE49-F238E27FC236}">
                <a16:creationId xmlns:a16="http://schemas.microsoft.com/office/drawing/2014/main" id="{EFC96FAE-73D7-4A9E-A107-0E705BBB6502}"/>
              </a:ext>
            </a:extLst>
          </p:cNvPr>
          <p:cNvGraphicFramePr>
            <a:graphicFrameLocks noGrp="1"/>
          </p:cNvGraphicFramePr>
          <p:nvPr>
            <p:extLst>
              <p:ext uri="{D42A27DB-BD31-4B8C-83A1-F6EECF244321}">
                <p14:modId xmlns:p14="http://schemas.microsoft.com/office/powerpoint/2010/main" val="1845463108"/>
              </p:ext>
            </p:extLst>
          </p:nvPr>
        </p:nvGraphicFramePr>
        <p:xfrm>
          <a:off x="329254" y="1596394"/>
          <a:ext cx="4576502" cy="4229033"/>
        </p:xfrm>
        <a:graphic>
          <a:graphicData uri="http://schemas.openxmlformats.org/drawingml/2006/table">
            <a:tbl>
              <a:tblPr firstRow="1" bandRow="1">
                <a:tableStyleId>{5C22544A-7EE6-4342-B048-85BDC9FD1C3A}</a:tableStyleId>
              </a:tblPr>
              <a:tblGrid>
                <a:gridCol w="656832">
                  <a:extLst>
                    <a:ext uri="{9D8B030D-6E8A-4147-A177-3AD203B41FA5}">
                      <a16:colId xmlns:a16="http://schemas.microsoft.com/office/drawing/2014/main" val="2376048518"/>
                    </a:ext>
                  </a:extLst>
                </a:gridCol>
                <a:gridCol w="2377664">
                  <a:extLst>
                    <a:ext uri="{9D8B030D-6E8A-4147-A177-3AD203B41FA5}">
                      <a16:colId xmlns:a16="http://schemas.microsoft.com/office/drawing/2014/main" val="3799651715"/>
                    </a:ext>
                  </a:extLst>
                </a:gridCol>
                <a:gridCol w="771412">
                  <a:extLst>
                    <a:ext uri="{9D8B030D-6E8A-4147-A177-3AD203B41FA5}">
                      <a16:colId xmlns:a16="http://schemas.microsoft.com/office/drawing/2014/main" val="2234730598"/>
                    </a:ext>
                  </a:extLst>
                </a:gridCol>
                <a:gridCol w="770594">
                  <a:extLst>
                    <a:ext uri="{9D8B030D-6E8A-4147-A177-3AD203B41FA5}">
                      <a16:colId xmlns:a16="http://schemas.microsoft.com/office/drawing/2014/main" val="1405791006"/>
                    </a:ext>
                  </a:extLst>
                </a:gridCol>
              </a:tblGrid>
              <a:tr h="303523">
                <a:tc>
                  <a:txBody>
                    <a:bodyPr/>
                    <a:lstStyle/>
                    <a:p>
                      <a:pPr algn="ctr"/>
                      <a:endParaRPr lang="en-US"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6874"/>
                    </a:solidFill>
                  </a:tcPr>
                </a:tc>
                <a:tc>
                  <a:txBody>
                    <a:bodyPr/>
                    <a:lstStyle/>
                    <a:p>
                      <a:pPr algn="ctr"/>
                      <a:r>
                        <a:rPr lang="en-US" sz="1200" dirty="0">
                          <a:latin typeface="Arial" panose="020B0604020202020204" pitchFamily="34" charset="0"/>
                          <a:cs typeface="Arial" panose="020B0604020202020204" pitchFamily="34" charset="0"/>
                        </a:rPr>
                        <a:t>Indicator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6874"/>
                    </a:solidFill>
                  </a:tcPr>
                </a:tc>
                <a:tc>
                  <a:txBody>
                    <a:bodyPr/>
                    <a:lstStyle/>
                    <a:p>
                      <a:pPr algn="ctr"/>
                      <a:r>
                        <a:rPr lang="id-ID" sz="1200" dirty="0">
                          <a:latin typeface="Arial" panose="020B0604020202020204" pitchFamily="34" charset="0"/>
                          <a:cs typeface="Arial" panose="020B0604020202020204" pitchFamily="34" charset="0"/>
                        </a:rPr>
                        <a:t>Est.</a:t>
                      </a:r>
                      <a:endParaRPr lang="en-US"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6874"/>
                    </a:solidFill>
                  </a:tcPr>
                </a:tc>
                <a:tc>
                  <a:txBody>
                    <a:bodyPr/>
                    <a:lstStyle/>
                    <a:p>
                      <a:pPr algn="ctr"/>
                      <a:r>
                        <a:rPr lang="id-ID" sz="1200" dirty="0">
                          <a:latin typeface="Arial" panose="020B0604020202020204" pitchFamily="34" charset="0"/>
                          <a:cs typeface="Arial" panose="020B0604020202020204" pitchFamily="34" charset="0"/>
                        </a:rPr>
                        <a:t>Prior</a:t>
                      </a:r>
                      <a:endParaRPr lang="en-US"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6874"/>
                    </a:solidFill>
                  </a:tcPr>
                </a:tc>
                <a:extLst>
                  <a:ext uri="{0D108BD9-81ED-4DB2-BD59-A6C34878D82A}">
                    <a16:rowId xmlns:a16="http://schemas.microsoft.com/office/drawing/2014/main" val="2358103026"/>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Trade Balance</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-$68.5b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-$61.5b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3399569176"/>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MBA Mortgage Applications</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10298582"/>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Wholesale Inventories MoM</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72313910"/>
                  </a:ext>
                </a:extLst>
              </a:tr>
              <a:tr h="283234">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Initial Jobless Claims</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190k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183k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10006"/>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Continuing Claims</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1660k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1655k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10007"/>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U. of Michigan Sentiment</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65.0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64.9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1747991570"/>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GDP YoY</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5.72%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581974913"/>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sz="1100" b="0" i="0" u="none" strike="noStrike" dirty="0">
                          <a:solidFill>
                            <a:srgbClr val="000000"/>
                          </a:solidFill>
                          <a:effectLst/>
                          <a:latin typeface="Arial" panose="020B0604020202020204" pitchFamily="34" charset="0"/>
                        </a:rPr>
                        <a:t>GDP </a:t>
                      </a:r>
                      <a:r>
                        <a:rPr lang="en-US" sz="1100" b="0" i="0" u="none" strike="noStrike" dirty="0" err="1">
                          <a:solidFill>
                            <a:srgbClr val="000000"/>
                          </a:solidFill>
                          <a:effectLst/>
                          <a:latin typeface="Arial" panose="020B0604020202020204" pitchFamily="34" charset="0"/>
                        </a:rPr>
                        <a:t>QoQ</a:t>
                      </a:r>
                      <a:endParaRPr lang="en-ID"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0.35%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b"/>
                      <a:r>
                        <a:rPr lang="en-US" altLang="zh-TW" sz="1100" b="0" i="0" u="none" strike="noStrike" dirty="0">
                          <a:solidFill>
                            <a:srgbClr val="000000"/>
                          </a:solidFill>
                          <a:effectLst/>
                          <a:latin typeface="Arial" panose="020B0604020202020204" pitchFamily="34" charset="0"/>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264975772"/>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Foreign Reserves</a:t>
                      </a: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a:t>
                      </a: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$137.20b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074145799"/>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3274930938"/>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513362407"/>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2688807195"/>
                  </a:ext>
                </a:extLst>
              </a:tr>
              <a:tr h="303523">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id-ID"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marL="0" marR="0" indent="0" algn="ctr" defTabSz="960120" rtl="0" eaLnBrk="1" fontAlgn="auto" latinLnBrk="0" hangingPunct="1">
                        <a:lnSpc>
                          <a:spcPct val="100000"/>
                        </a:lnSpc>
                        <a:spcBef>
                          <a:spcPts val="0"/>
                        </a:spcBef>
                        <a:spcAft>
                          <a:spcPts val="0"/>
                        </a:spcAft>
                        <a:buClrTx/>
                        <a:buSzTx/>
                        <a:buFontTx/>
                        <a:buNone/>
                        <a:tabLst/>
                        <a:defRPr/>
                      </a:pPr>
                      <a:endParaRPr lang="en-US"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693347214"/>
                  </a:ext>
                </a:extLst>
              </a:tr>
            </a:tbl>
          </a:graphicData>
        </a:graphic>
      </p:graphicFrame>
      <p:sp>
        <p:nvSpPr>
          <p:cNvPr id="34" name="Rectangle 33">
            <a:extLst>
              <a:ext uri="{FF2B5EF4-FFF2-40B4-BE49-F238E27FC236}">
                <a16:creationId xmlns:a16="http://schemas.microsoft.com/office/drawing/2014/main" id="{EB7ADE34-2534-4387-A222-62C9954677AF}"/>
              </a:ext>
            </a:extLst>
          </p:cNvPr>
          <p:cNvSpPr/>
          <p:nvPr/>
        </p:nvSpPr>
        <p:spPr>
          <a:xfrm>
            <a:off x="5227319" y="3575966"/>
            <a:ext cx="4029148" cy="254474"/>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Last Week SBN Benchmark Yield</a:t>
            </a:r>
          </a:p>
        </p:txBody>
      </p:sp>
      <p:sp>
        <p:nvSpPr>
          <p:cNvPr id="3" name="Rectangle 2">
            <a:extLst>
              <a:ext uri="{FF2B5EF4-FFF2-40B4-BE49-F238E27FC236}">
                <a16:creationId xmlns:a16="http://schemas.microsoft.com/office/drawing/2014/main" id="{63AA8AB5-A1EC-444D-AC73-84A4DEE03893}"/>
              </a:ext>
            </a:extLst>
          </p:cNvPr>
          <p:cNvSpPr/>
          <p:nvPr/>
        </p:nvSpPr>
        <p:spPr>
          <a:xfrm>
            <a:off x="312193" y="6166536"/>
            <a:ext cx="4593561" cy="485570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25000"/>
              </a:lnSpc>
              <a:buFont typeface="Arial" panose="020B0604020202020204" pitchFamily="34" charset="0"/>
              <a:buChar char="•"/>
            </a:pPr>
            <a:r>
              <a:rPr lang="it-IT" sz="1200" dirty="0">
                <a:solidFill>
                  <a:schemeClr val="tx1"/>
                </a:solidFill>
                <a:latin typeface="Arial" panose="020B0604020202020204" pitchFamily="34" charset="0"/>
                <a:cs typeface="Arial" panose="020B0604020202020204" pitchFamily="34" charset="0"/>
              </a:rPr>
              <a:t>Jerome Powell akan ada wawancara ekonomi. Diekspektasikan Jerome Powell masih akan tetap lebih dovish daripada hawkish. Selain itu dari AS juga akan merilis data Trade Balancenya dan U. of Michigan Sentiment.</a:t>
            </a:r>
          </a:p>
          <a:p>
            <a:pPr marL="171450" indent="-171450" algn="just">
              <a:lnSpc>
                <a:spcPct val="125000"/>
              </a:lnSpc>
              <a:buFont typeface="Arial" panose="020B0604020202020204" pitchFamily="34" charset="0"/>
              <a:buChar char="•"/>
            </a:pPr>
            <a:r>
              <a:rPr lang="it-IT" sz="1200" dirty="0">
                <a:solidFill>
                  <a:schemeClr val="tx1"/>
                </a:solidFill>
                <a:latin typeface="Arial" panose="020B0604020202020204" pitchFamily="34" charset="0"/>
                <a:cs typeface="Arial" panose="020B0604020202020204" pitchFamily="34" charset="0"/>
              </a:rPr>
              <a:t>EU mulai memberlakukan larangan impor minyak Russia melalui pengiriman laut. Hal ini berisiko meningkatkan kembali harga minyak global dan meningkatkan tensi ketegangan antara Russsia dengan Ukraina.</a:t>
            </a:r>
          </a:p>
          <a:p>
            <a:pPr marL="171450" indent="-171450" algn="just">
              <a:lnSpc>
                <a:spcPct val="125000"/>
              </a:lnSpc>
              <a:buFont typeface="Arial" panose="020B0604020202020204" pitchFamily="34" charset="0"/>
              <a:buChar char="•"/>
            </a:pPr>
            <a:r>
              <a:rPr lang="it-IT" sz="1200" dirty="0">
                <a:solidFill>
                  <a:schemeClr val="tx1"/>
                </a:solidFill>
                <a:latin typeface="Arial" panose="020B0604020202020204" pitchFamily="34" charset="0"/>
                <a:cs typeface="Arial" panose="020B0604020202020204" pitchFamily="34" charset="0"/>
              </a:rPr>
              <a:t>Indonesia akan merilis data GDP Q4 2022 yang diekspektasikan masih tumbuh di level yang cukup baik walaupun ada pelemahan akibat kenaikan BI7DRR yang cukup agresif di kuartal akhir tahun 2022.</a:t>
            </a:r>
          </a:p>
          <a:p>
            <a:pPr marL="171450" indent="-171450" algn="just">
              <a:lnSpc>
                <a:spcPct val="125000"/>
              </a:lnSpc>
              <a:buFont typeface="Arial" panose="020B0604020202020204" pitchFamily="34" charset="0"/>
              <a:buChar char="•"/>
            </a:pPr>
            <a:r>
              <a:rPr lang="it-IT" sz="1200" dirty="0">
                <a:solidFill>
                  <a:schemeClr val="tx1"/>
                </a:solidFill>
                <a:latin typeface="Arial" panose="020B0604020202020204" pitchFamily="34" charset="0"/>
                <a:cs typeface="Arial" panose="020B0604020202020204" pitchFamily="34" charset="0"/>
              </a:rPr>
              <a:t>Selasa, 07 Februari 2023 pemerintah akan mengadakan lelang SBSN dengan target indikatif sebesar IDR 14 T dengan seri yang dilelangkan SPN08082023, PBS036, PBS003, PBS037, PBS034, dan PBS033.</a:t>
            </a:r>
          </a:p>
          <a:p>
            <a:pPr marL="171450" indent="-171450" algn="just">
              <a:lnSpc>
                <a:spcPct val="125000"/>
              </a:lnSpc>
              <a:buFont typeface="Arial" panose="020B0604020202020204" pitchFamily="34" charset="0"/>
              <a:buChar char="•"/>
            </a:pPr>
            <a:r>
              <a:rPr lang="en-ID" sz="1200" dirty="0" err="1">
                <a:solidFill>
                  <a:schemeClr val="tx1"/>
                </a:solidFill>
                <a:latin typeface="Arial" panose="020B0604020202020204" pitchFamily="34" charset="0"/>
                <a:cs typeface="Arial" panose="020B0604020202020204" pitchFamily="34" charset="0"/>
              </a:rPr>
              <a:t>Dengan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pertimbangan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rilis</a:t>
            </a:r>
            <a:r>
              <a:rPr lang="en-ID" sz="1200" dirty="0">
                <a:solidFill>
                  <a:schemeClr val="tx1"/>
                </a:solidFill>
                <a:latin typeface="Arial" panose="020B0604020202020204" pitchFamily="34" charset="0"/>
                <a:cs typeface="Arial" panose="020B0604020202020204" pitchFamily="34" charset="0"/>
              </a:rPr>
              <a:t> data </a:t>
            </a:r>
            <a:r>
              <a:rPr lang="en-ID" sz="1200" dirty="0" err="1">
                <a:solidFill>
                  <a:schemeClr val="tx1"/>
                </a:solidFill>
                <a:latin typeface="Arial" panose="020B0604020202020204" pitchFamily="34" charset="0"/>
                <a:cs typeface="Arial" panose="020B0604020202020204" pitchFamily="34" charset="0"/>
              </a:rPr>
              <a:t>tersebut</a:t>
            </a:r>
            <a:r>
              <a:rPr lang="en-ID" sz="1200" dirty="0">
                <a:solidFill>
                  <a:schemeClr val="tx1"/>
                </a:solidFill>
                <a:latin typeface="Arial" panose="020B0604020202020204" pitchFamily="34" charset="0"/>
                <a:cs typeface="Arial" panose="020B0604020202020204" pitchFamily="34" charset="0"/>
              </a:rPr>
              <a:t> dan sentiment yang </a:t>
            </a:r>
            <a:r>
              <a:rPr lang="en-ID" sz="1200" dirty="0" err="1">
                <a:solidFill>
                  <a:schemeClr val="tx1"/>
                </a:solidFill>
                <a:latin typeface="Arial" panose="020B0604020202020204" pitchFamily="34" charset="0"/>
                <a:cs typeface="Arial" panose="020B0604020202020204" pitchFamily="34" charset="0"/>
              </a:rPr>
              <a:t>sedang</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berkembang</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maka</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minggu</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depan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diproyeksikan</a:t>
            </a:r>
            <a:r>
              <a:rPr lang="en-ID" sz="1200" dirty="0">
                <a:solidFill>
                  <a:schemeClr val="tx1"/>
                </a:solidFill>
                <a:latin typeface="Arial" panose="020B0604020202020204" pitchFamily="34" charset="0"/>
                <a:cs typeface="Arial" panose="020B0604020202020204" pitchFamily="34" charset="0"/>
              </a:rPr>
              <a:t> USD/IDR </a:t>
            </a:r>
            <a:r>
              <a:rPr lang="en-ID" sz="1200" dirty="0" err="1">
                <a:solidFill>
                  <a:schemeClr val="tx1"/>
                </a:solidFill>
                <a:latin typeface="Arial" panose="020B0604020202020204" pitchFamily="34" charset="0"/>
                <a:cs typeface="Arial" panose="020B0604020202020204" pitchFamily="34" charset="0"/>
              </a:rPr>
              <a:t>akan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bergerak</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dalam</a:t>
            </a:r>
            <a:r>
              <a:rPr lang="en-ID" sz="1200" dirty="0">
                <a:solidFill>
                  <a:schemeClr val="tx1"/>
                </a:solidFill>
                <a:latin typeface="Arial" panose="020B0604020202020204" pitchFamily="34" charset="0"/>
                <a:cs typeface="Arial" panose="020B0604020202020204" pitchFamily="34" charset="0"/>
              </a:rPr>
              <a:t> range 14,600 – 15,100; IHSG </a:t>
            </a:r>
            <a:r>
              <a:rPr lang="en-ID" sz="1200" dirty="0" err="1">
                <a:solidFill>
                  <a:schemeClr val="tx1"/>
                </a:solidFill>
                <a:latin typeface="Arial" panose="020B0604020202020204" pitchFamily="34" charset="0"/>
                <a:cs typeface="Arial" panose="020B0604020202020204" pitchFamily="34" charset="0"/>
              </a:rPr>
              <a:t>akan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bergerak</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dalam</a:t>
            </a:r>
            <a:r>
              <a:rPr lang="en-ID" sz="1200" dirty="0">
                <a:solidFill>
                  <a:schemeClr val="tx1"/>
                </a:solidFill>
                <a:latin typeface="Arial" panose="020B0604020202020204" pitchFamily="34" charset="0"/>
                <a:cs typeface="Arial" panose="020B0604020202020204" pitchFamily="34" charset="0"/>
              </a:rPr>
              <a:t> range 6,900 – 7,100 dan Yield SBN 10 Y </a:t>
            </a:r>
            <a:r>
              <a:rPr lang="en-ID" sz="1200" dirty="0" err="1">
                <a:solidFill>
                  <a:schemeClr val="tx1"/>
                </a:solidFill>
                <a:latin typeface="Arial" panose="020B0604020202020204" pitchFamily="34" charset="0"/>
                <a:cs typeface="Arial" panose="020B0604020202020204" pitchFamily="34" charset="0"/>
              </a:rPr>
              <a:t>akan</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bergerak</a:t>
            </a:r>
            <a:r>
              <a:rPr lang="en-ID" sz="1200" dirty="0">
                <a:solidFill>
                  <a:schemeClr val="tx1"/>
                </a:solidFill>
                <a:latin typeface="Arial" panose="020B0604020202020204" pitchFamily="34" charset="0"/>
                <a:cs typeface="Arial" panose="020B0604020202020204" pitchFamily="34" charset="0"/>
              </a:rPr>
              <a:t> </a:t>
            </a:r>
            <a:r>
              <a:rPr lang="en-ID" sz="1200" dirty="0" err="1">
                <a:solidFill>
                  <a:schemeClr val="tx1"/>
                </a:solidFill>
                <a:latin typeface="Arial" panose="020B0604020202020204" pitchFamily="34" charset="0"/>
                <a:cs typeface="Arial" panose="020B0604020202020204" pitchFamily="34" charset="0"/>
              </a:rPr>
              <a:t>dalam</a:t>
            </a:r>
            <a:r>
              <a:rPr lang="en-ID" sz="1200" dirty="0">
                <a:solidFill>
                  <a:schemeClr val="tx1"/>
                </a:solidFill>
                <a:latin typeface="Arial" panose="020B0604020202020204" pitchFamily="34" charset="0"/>
                <a:cs typeface="Arial" panose="020B0604020202020204" pitchFamily="34" charset="0"/>
              </a:rPr>
              <a:t> range 6.35 – 6.80.</a:t>
            </a:r>
          </a:p>
        </p:txBody>
      </p:sp>
      <p:sp>
        <p:nvSpPr>
          <p:cNvPr id="6" name="Rectangle 5">
            <a:extLst>
              <a:ext uri="{FF2B5EF4-FFF2-40B4-BE49-F238E27FC236}">
                <a16:creationId xmlns:a16="http://schemas.microsoft.com/office/drawing/2014/main" id="{EC6FEB3E-18BD-4B59-B728-1A4716C262AD}"/>
              </a:ext>
            </a:extLst>
          </p:cNvPr>
          <p:cNvSpPr/>
          <p:nvPr/>
        </p:nvSpPr>
        <p:spPr>
          <a:xfrm>
            <a:off x="5224292" y="3877571"/>
            <a:ext cx="4029148" cy="194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AE9176C5-F47C-4E8E-A645-AECE6B6B7EA6}"/>
              </a:ext>
            </a:extLst>
          </p:cNvPr>
          <p:cNvSpPr txBox="1"/>
          <p:nvPr/>
        </p:nvSpPr>
        <p:spPr>
          <a:xfrm>
            <a:off x="5227319" y="5578557"/>
            <a:ext cx="3771900"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Akhir</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minggu</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lalu</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dibandingkan</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dengan</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dua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minggu</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lalu</a:t>
            </a:r>
            <a:endParaRPr lang="en-ID" sz="800" dirty="0">
              <a:latin typeface="Arial" panose="020B0604020202020204" pitchFamily="34" charset="0"/>
              <a:cs typeface="Arial" panose="020B0604020202020204" pitchFamily="34" charset="0"/>
            </a:endParaRPr>
          </a:p>
        </p:txBody>
      </p:sp>
      <p:pic>
        <p:nvPicPr>
          <p:cNvPr id="42" name="Picture 4" descr="BNI Minta Nasabah Segera Ganti ke Kartu Chip demi Keamanan | Republika  Online">
            <a:extLst>
              <a:ext uri="{FF2B5EF4-FFF2-40B4-BE49-F238E27FC236}">
                <a16:creationId xmlns:a16="http://schemas.microsoft.com/office/drawing/2014/main" id="{18DADBD5-95D1-4365-8DBF-3B328AAFF352}"/>
              </a:ext>
            </a:extLst>
          </p:cNvPr>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t="20485" b="40017"/>
          <a:stretch/>
        </p:blipFill>
        <p:spPr bwMode="auto">
          <a:xfrm>
            <a:off x="0" y="1041"/>
            <a:ext cx="9601200" cy="1143387"/>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FCF1E6B2-CAFF-4B12-A957-271FAB90373D}"/>
              </a:ext>
            </a:extLst>
          </p:cNvPr>
          <p:cNvSpPr/>
          <p:nvPr/>
        </p:nvSpPr>
        <p:spPr>
          <a:xfrm>
            <a:off x="192093" y="220746"/>
            <a:ext cx="3826017" cy="400110"/>
          </a:xfrm>
          <a:prstGeom prst="rect">
            <a:avLst/>
          </a:prstGeom>
          <a:solidFill>
            <a:srgbClr val="2E6874">
              <a:alpha val="50000"/>
            </a:srgb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id-ID" sz="2000" dirty="0">
                <a:solidFill>
                  <a:schemeClr val="bg1"/>
                </a:solidFill>
                <a:latin typeface="Segoe UI Black" panose="020B0A02040204020203" pitchFamily="34" charset="0"/>
                <a:ea typeface="Segoe UI Black" panose="020B0A02040204020203" pitchFamily="34" charset="0"/>
              </a:rPr>
              <a:t>F</a:t>
            </a:r>
            <a:r>
              <a:rPr lang="en-US" sz="2000" dirty="0" err="1">
                <a:solidFill>
                  <a:schemeClr val="bg1"/>
                </a:solidFill>
                <a:latin typeface="Segoe UI Black" panose="020B0A02040204020203" pitchFamily="34" charset="0"/>
                <a:ea typeface="Segoe UI Black" panose="020B0A02040204020203" pitchFamily="34" charset="0"/>
              </a:rPr>
              <a:t>ixed</a:t>
            </a:r>
            <a:r>
              <a:rPr lang="id-ID" sz="2000" dirty="0">
                <a:solidFill>
                  <a:schemeClr val="bg1"/>
                </a:solidFill>
                <a:latin typeface="Segoe UI Black" panose="020B0A02040204020203" pitchFamily="34" charset="0"/>
                <a:ea typeface="Segoe UI Black" panose="020B0A02040204020203" pitchFamily="34" charset="0"/>
              </a:rPr>
              <a:t> Income W</a:t>
            </a:r>
            <a:r>
              <a:rPr lang="en-US" sz="2000" dirty="0" err="1">
                <a:solidFill>
                  <a:schemeClr val="bg1"/>
                </a:solidFill>
                <a:latin typeface="Segoe UI Black" panose="020B0A02040204020203" pitchFamily="34" charset="0"/>
                <a:ea typeface="Segoe UI Black" panose="020B0A02040204020203" pitchFamily="34" charset="0"/>
              </a:rPr>
              <a:t>eekly</a:t>
            </a:r>
            <a:r>
              <a:rPr lang="id-ID" sz="2000" dirty="0">
                <a:solidFill>
                  <a:schemeClr val="bg1"/>
                </a:solidFill>
                <a:latin typeface="Segoe UI Black" panose="020B0A02040204020203" pitchFamily="34" charset="0"/>
                <a:ea typeface="Segoe UI Black" panose="020B0A02040204020203" pitchFamily="34" charset="0"/>
              </a:rPr>
              <a:t> Update</a:t>
            </a:r>
            <a:endParaRPr lang="en-US" sz="2000" dirty="0">
              <a:solidFill>
                <a:schemeClr val="bg1"/>
              </a:solidFill>
              <a:latin typeface="Segoe UI Black" panose="020B0A02040204020203" pitchFamily="34" charset="0"/>
              <a:ea typeface="Segoe UI Black" panose="020B0A02040204020203" pitchFamily="34" charset="0"/>
            </a:endParaRPr>
          </a:p>
        </p:txBody>
      </p:sp>
      <p:sp>
        <p:nvSpPr>
          <p:cNvPr id="49" name="Rectangle 48">
            <a:extLst>
              <a:ext uri="{FF2B5EF4-FFF2-40B4-BE49-F238E27FC236}">
                <a16:creationId xmlns:a16="http://schemas.microsoft.com/office/drawing/2014/main" id="{53AEEA7C-027E-47DB-9107-AAC8A09268EB}"/>
              </a:ext>
            </a:extLst>
          </p:cNvPr>
          <p:cNvSpPr/>
          <p:nvPr/>
        </p:nvSpPr>
        <p:spPr>
          <a:xfrm>
            <a:off x="5217946" y="1302300"/>
            <a:ext cx="4029148" cy="254474"/>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CDS Indonesia</a:t>
            </a:r>
          </a:p>
        </p:txBody>
      </p:sp>
      <p:sp>
        <p:nvSpPr>
          <p:cNvPr id="35" name="Rectangle 34">
            <a:extLst>
              <a:ext uri="{FF2B5EF4-FFF2-40B4-BE49-F238E27FC236}">
                <a16:creationId xmlns:a16="http://schemas.microsoft.com/office/drawing/2014/main" id="{52BDD9A1-0835-4294-8EFD-C4B057FA55E8}"/>
              </a:ext>
            </a:extLst>
          </p:cNvPr>
          <p:cNvSpPr/>
          <p:nvPr/>
        </p:nvSpPr>
        <p:spPr>
          <a:xfrm>
            <a:off x="5227319" y="5928344"/>
            <a:ext cx="4029148" cy="254474"/>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Last Week SBN Foreign Ownership</a:t>
            </a:r>
          </a:p>
        </p:txBody>
      </p:sp>
      <p:sp>
        <p:nvSpPr>
          <p:cNvPr id="48" name="Rectangle 47">
            <a:extLst>
              <a:ext uri="{FF2B5EF4-FFF2-40B4-BE49-F238E27FC236}">
                <a16:creationId xmlns:a16="http://schemas.microsoft.com/office/drawing/2014/main" id="{37616D79-98CF-41F8-939D-445A04402944}"/>
              </a:ext>
            </a:extLst>
          </p:cNvPr>
          <p:cNvSpPr/>
          <p:nvPr/>
        </p:nvSpPr>
        <p:spPr>
          <a:xfrm>
            <a:off x="1193395" y="660934"/>
            <a:ext cx="1823411" cy="339727"/>
          </a:xfrm>
          <a:prstGeom prst="rect">
            <a:avLst/>
          </a:prstGeom>
          <a:solidFill>
            <a:srgbClr val="2E6874">
              <a:alpha val="50000"/>
            </a:srgb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06 </a:t>
            </a:r>
            <a:r>
              <a:rPr lang="en-US" sz="1600" dirty="0" err="1"/>
              <a:t>Februari</a:t>
            </a:r>
            <a:r>
              <a:rPr lang="en-US" sz="1600" dirty="0"/>
              <a:t> 2023</a:t>
            </a:r>
          </a:p>
        </p:txBody>
      </p:sp>
      <p:sp>
        <p:nvSpPr>
          <p:cNvPr id="45" name="Rectangle 44">
            <a:extLst>
              <a:ext uri="{FF2B5EF4-FFF2-40B4-BE49-F238E27FC236}">
                <a16:creationId xmlns:a16="http://schemas.microsoft.com/office/drawing/2014/main" id="{66D76631-0BF7-4295-A06F-1B430DADCF14}"/>
              </a:ext>
            </a:extLst>
          </p:cNvPr>
          <p:cNvSpPr/>
          <p:nvPr/>
        </p:nvSpPr>
        <p:spPr>
          <a:xfrm>
            <a:off x="312195" y="5912606"/>
            <a:ext cx="4593560" cy="253933"/>
          </a:xfrm>
          <a:prstGeom prst="rect">
            <a:avLst/>
          </a:prstGeom>
          <a:solidFill>
            <a:srgbClr val="2E6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he Bold Font" pitchFamily="2" charset="0"/>
              </a:rPr>
              <a:t>Market Focus and Projection (06 – 10 </a:t>
            </a:r>
            <a:r>
              <a:rPr lang="en-US" sz="1400" b="1" dirty="0" err="1">
                <a:latin typeface="The Bold Font" pitchFamily="2" charset="0"/>
              </a:rPr>
              <a:t>Februari</a:t>
            </a:r>
            <a:r>
              <a:rPr lang="en-US" sz="1400" b="1" dirty="0">
                <a:latin typeface="The Bold Font" pitchFamily="2" charset="0"/>
              </a:rPr>
              <a:t>)</a:t>
            </a:r>
          </a:p>
        </p:txBody>
      </p:sp>
      <p:pic>
        <p:nvPicPr>
          <p:cNvPr id="50" name="Picture 49">
            <a:extLst>
              <a:ext uri="{FF2B5EF4-FFF2-40B4-BE49-F238E27FC236}">
                <a16:creationId xmlns:a16="http://schemas.microsoft.com/office/drawing/2014/main" id="{653EA439-FE28-4854-B76D-7675D34C5C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5892" y="3104511"/>
            <a:ext cx="455475" cy="288904"/>
          </a:xfrm>
          <a:prstGeom prst="rect">
            <a:avLst/>
          </a:prstGeom>
          <a:ln w="3175">
            <a:solidFill>
              <a:schemeClr val="tx1">
                <a:lumMod val="95000"/>
                <a:lumOff val="5000"/>
              </a:schemeClr>
            </a:solidFill>
          </a:ln>
        </p:spPr>
      </p:pic>
      <p:pic>
        <p:nvPicPr>
          <p:cNvPr id="51" name="Picture 50">
            <a:extLst>
              <a:ext uri="{FF2B5EF4-FFF2-40B4-BE49-F238E27FC236}">
                <a16:creationId xmlns:a16="http://schemas.microsoft.com/office/drawing/2014/main" id="{A30C15E8-969E-4585-90D8-A67866CA06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5892" y="2803575"/>
            <a:ext cx="455475" cy="288904"/>
          </a:xfrm>
          <a:prstGeom prst="rect">
            <a:avLst/>
          </a:prstGeom>
          <a:ln w="3175">
            <a:solidFill>
              <a:schemeClr val="tx1">
                <a:lumMod val="95000"/>
                <a:lumOff val="5000"/>
              </a:schemeClr>
            </a:solidFill>
          </a:ln>
        </p:spPr>
      </p:pic>
      <p:pic>
        <p:nvPicPr>
          <p:cNvPr id="52" name="Picture 51">
            <a:extLst>
              <a:ext uri="{FF2B5EF4-FFF2-40B4-BE49-F238E27FC236}">
                <a16:creationId xmlns:a16="http://schemas.microsoft.com/office/drawing/2014/main" id="{1F90F87B-F263-44B9-B094-9C2846F83E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5892" y="2507719"/>
            <a:ext cx="455475" cy="288904"/>
          </a:xfrm>
          <a:prstGeom prst="rect">
            <a:avLst/>
          </a:prstGeom>
          <a:ln w="3175">
            <a:solidFill>
              <a:schemeClr val="tx1">
                <a:lumMod val="95000"/>
                <a:lumOff val="5000"/>
              </a:schemeClr>
            </a:solidFill>
          </a:ln>
        </p:spPr>
      </p:pic>
      <p:pic>
        <p:nvPicPr>
          <p:cNvPr id="53" name="Picture 52">
            <a:extLst>
              <a:ext uri="{FF2B5EF4-FFF2-40B4-BE49-F238E27FC236}">
                <a16:creationId xmlns:a16="http://schemas.microsoft.com/office/drawing/2014/main" id="{8C015D07-83B3-43A0-BC89-1E63507AB1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5892" y="2206783"/>
            <a:ext cx="455475" cy="288904"/>
          </a:xfrm>
          <a:prstGeom prst="rect">
            <a:avLst/>
          </a:prstGeom>
          <a:ln w="3175">
            <a:solidFill>
              <a:schemeClr val="tx1">
                <a:lumMod val="95000"/>
                <a:lumOff val="5000"/>
              </a:schemeClr>
            </a:solidFill>
          </a:ln>
        </p:spPr>
      </p:pic>
      <p:pic>
        <p:nvPicPr>
          <p:cNvPr id="54" name="Picture 53">
            <a:extLst>
              <a:ext uri="{FF2B5EF4-FFF2-40B4-BE49-F238E27FC236}">
                <a16:creationId xmlns:a16="http://schemas.microsoft.com/office/drawing/2014/main" id="{EE625B3A-B402-47EA-BD13-F01B81DFC7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5892" y="1905847"/>
            <a:ext cx="455475" cy="288904"/>
          </a:xfrm>
          <a:prstGeom prst="rect">
            <a:avLst/>
          </a:prstGeom>
          <a:ln w="3175">
            <a:solidFill>
              <a:schemeClr val="tx1">
                <a:lumMod val="95000"/>
                <a:lumOff val="5000"/>
              </a:schemeClr>
            </a:solidFill>
          </a:ln>
        </p:spPr>
      </p:pic>
      <p:pic>
        <p:nvPicPr>
          <p:cNvPr id="36" name="Picture 35">
            <a:extLst>
              <a:ext uri="{FF2B5EF4-FFF2-40B4-BE49-F238E27FC236}">
                <a16:creationId xmlns:a16="http://schemas.microsoft.com/office/drawing/2014/main" id="{9D031004-2A72-4920-89EC-F23152510A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 r="22199"/>
          <a:stretch/>
        </p:blipFill>
        <p:spPr>
          <a:xfrm>
            <a:off x="417038" y="3399993"/>
            <a:ext cx="455475" cy="288904"/>
          </a:xfrm>
          <a:prstGeom prst="rect">
            <a:avLst/>
          </a:prstGeom>
          <a:ln w="3175">
            <a:solidFill>
              <a:schemeClr val="tx1">
                <a:lumMod val="95000"/>
                <a:lumOff val="5000"/>
              </a:schemeClr>
            </a:solidFill>
          </a:ln>
        </p:spPr>
      </p:pic>
      <p:pic>
        <p:nvPicPr>
          <p:cNvPr id="1026" name="Picture 2" descr="File:Indonesia flag 300.png - Wikimedia Commons">
            <a:extLst>
              <a:ext uri="{FF2B5EF4-FFF2-40B4-BE49-F238E27FC236}">
                <a16:creationId xmlns:a16="http://schemas.microsoft.com/office/drawing/2014/main" id="{8492A1EE-8DCE-483A-B1AF-9569730A0F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292" y="3709893"/>
            <a:ext cx="455475" cy="288903"/>
          </a:xfrm>
          <a:prstGeom prst="rect">
            <a:avLst/>
          </a:prstGeom>
          <a:noFill/>
          <a:ln w="3175">
            <a:solidFill>
              <a:srgbClr val="000000"/>
            </a:solidFill>
          </a:ln>
          <a:extLst>
            <a:ext uri="{909E8E84-426E-40DD-AFC4-6F175D3DCCD1}">
              <a14:hiddenFill xmlns:a14="http://schemas.microsoft.com/office/drawing/2010/main">
                <a:solidFill>
                  <a:srgbClr val="FFFFFF"/>
                </a:solidFill>
              </a14:hiddenFill>
            </a:ext>
          </a:extLst>
        </p:spPr>
      </p:pic>
      <p:pic>
        <p:nvPicPr>
          <p:cNvPr id="39" name="Picture 2" descr="File:Indonesia flag 300.png - Wikimedia Commons">
            <a:extLst>
              <a:ext uri="{FF2B5EF4-FFF2-40B4-BE49-F238E27FC236}">
                <a16:creationId xmlns:a16="http://schemas.microsoft.com/office/drawing/2014/main" id="{A2BB4F6D-B829-4467-A210-9C8B494504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291" y="4011770"/>
            <a:ext cx="455475" cy="288903"/>
          </a:xfrm>
          <a:prstGeom prst="rect">
            <a:avLst/>
          </a:prstGeom>
          <a:noFill/>
          <a:ln w="3175">
            <a:solidFill>
              <a:srgbClr val="000000"/>
            </a:solidFill>
          </a:ln>
          <a:extLst>
            <a:ext uri="{909E8E84-426E-40DD-AFC4-6F175D3DCCD1}">
              <a14:hiddenFill xmlns:a14="http://schemas.microsoft.com/office/drawing/2010/main">
                <a:solidFill>
                  <a:srgbClr val="FFFFFF"/>
                </a:solidFill>
              </a14:hiddenFill>
            </a:ext>
          </a:extLst>
        </p:spPr>
      </p:pic>
      <p:pic>
        <p:nvPicPr>
          <p:cNvPr id="43" name="Picture 2" descr="File:Indonesia flag 300.png - Wikimedia Commons">
            <a:extLst>
              <a:ext uri="{FF2B5EF4-FFF2-40B4-BE49-F238E27FC236}">
                <a16:creationId xmlns:a16="http://schemas.microsoft.com/office/drawing/2014/main" id="{0E74CF59-E621-4594-B572-6E37A5766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766" y="4316749"/>
            <a:ext cx="455475" cy="288903"/>
          </a:xfrm>
          <a:prstGeom prst="rect">
            <a:avLst/>
          </a:prstGeom>
          <a:noFill/>
          <a:ln w="3175">
            <a:solidFill>
              <a:srgbClr val="00000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5880235-C667-428A-B374-A55D72B23F91}"/>
              </a:ext>
            </a:extLst>
          </p:cNvPr>
          <p:cNvPicPr>
            <a:picLocks noChangeAspect="1"/>
          </p:cNvPicPr>
          <p:nvPr/>
        </p:nvPicPr>
        <p:blipFill>
          <a:blip r:embed="rId5"/>
          <a:stretch>
            <a:fillRect/>
          </a:stretch>
        </p:blipFill>
        <p:spPr>
          <a:xfrm>
            <a:off x="5217943" y="1573658"/>
            <a:ext cx="4035498" cy="1826335"/>
          </a:xfrm>
          <a:prstGeom prst="rect">
            <a:avLst/>
          </a:prstGeom>
        </p:spPr>
      </p:pic>
      <p:pic>
        <p:nvPicPr>
          <p:cNvPr id="8" name="Picture 7">
            <a:extLst>
              <a:ext uri="{FF2B5EF4-FFF2-40B4-BE49-F238E27FC236}">
                <a16:creationId xmlns:a16="http://schemas.microsoft.com/office/drawing/2014/main" id="{C465834E-2980-4DF6-8545-8ADED0705FE9}"/>
              </a:ext>
            </a:extLst>
          </p:cNvPr>
          <p:cNvPicPr>
            <a:picLocks noChangeAspect="1"/>
          </p:cNvPicPr>
          <p:nvPr/>
        </p:nvPicPr>
        <p:blipFill>
          <a:blip r:embed="rId6"/>
          <a:stretch>
            <a:fillRect/>
          </a:stretch>
        </p:blipFill>
        <p:spPr>
          <a:xfrm>
            <a:off x="5217943" y="6195497"/>
            <a:ext cx="4029148" cy="1839238"/>
          </a:xfrm>
          <a:prstGeom prst="rect">
            <a:avLst/>
          </a:prstGeom>
        </p:spPr>
      </p:pic>
      <p:pic>
        <p:nvPicPr>
          <p:cNvPr id="12" name="Picture 11">
            <a:extLst>
              <a:ext uri="{FF2B5EF4-FFF2-40B4-BE49-F238E27FC236}">
                <a16:creationId xmlns:a16="http://schemas.microsoft.com/office/drawing/2014/main" id="{6D17A91E-086A-4A36-86A0-D8ACBBFB0E02}"/>
              </a:ext>
            </a:extLst>
          </p:cNvPr>
          <p:cNvPicPr>
            <a:picLocks noChangeAspect="1"/>
          </p:cNvPicPr>
          <p:nvPr/>
        </p:nvPicPr>
        <p:blipFill>
          <a:blip r:embed="rId7"/>
          <a:stretch>
            <a:fillRect/>
          </a:stretch>
        </p:blipFill>
        <p:spPr>
          <a:xfrm>
            <a:off x="5235010" y="3881871"/>
            <a:ext cx="4012081" cy="1793878"/>
          </a:xfrm>
          <a:prstGeom prst="rect">
            <a:avLst/>
          </a:prstGeom>
        </p:spPr>
      </p:pic>
    </p:spTree>
    <p:extLst>
      <p:ext uri="{BB962C8B-B14F-4D97-AF65-F5344CB8AC3E}">
        <p14:creationId xmlns:p14="http://schemas.microsoft.com/office/powerpoint/2010/main" val="3215704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53843</TotalTime>
  <Words>1062</Words>
  <Application>Microsoft Office PowerPoint</Application>
  <PresentationFormat>A3 Paper (297x420 mm)</PresentationFormat>
  <Paragraphs>193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Aharoni</vt:lpstr>
      <vt:lpstr>Arial</vt:lpstr>
      <vt:lpstr>Calibri</vt:lpstr>
      <vt:lpstr>Calibri Light</vt:lpstr>
      <vt:lpstr>Playbill</vt:lpstr>
      <vt:lpstr>Segoe UI Black</vt:lpstr>
      <vt:lpstr>The Bold Font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Bonaventura</dc:creator>
  <cp:keywords>Tim Riset TRS BNI</cp:keywords>
  <cp:lastModifiedBy>Adrian Bonaventura</cp:lastModifiedBy>
  <cp:revision>5251</cp:revision>
  <dcterms:created xsi:type="dcterms:W3CDTF">2020-07-13T08:13:04Z</dcterms:created>
  <dcterms:modified xsi:type="dcterms:W3CDTF">2023-02-05T12:55:05Z</dcterms:modified>
</cp:coreProperties>
</file>