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9601200" cy="12801600" type="A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0CF"/>
    <a:srgbClr val="E7E6E6"/>
    <a:srgbClr val="849FB6"/>
    <a:srgbClr val="4A677E"/>
    <a:srgbClr val="BBDFDC"/>
    <a:srgbClr val="EAE9E9"/>
    <a:srgbClr val="FF9966"/>
    <a:srgbClr val="000000"/>
    <a:srgbClr val="84CBC5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9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-2011" y="-2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89109-78EA-430E-8B1C-0FB87C6BC4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65ECE-2F96-4A00-A88B-CE3D96578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9"/>
            <a:ext cx="8161020" cy="4456852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70" indent="0" algn="ctr">
              <a:buNone/>
              <a:defRPr sz="2100"/>
            </a:lvl2pPr>
            <a:lvl3pPr marL="960140" indent="0" algn="ctr">
              <a:buNone/>
              <a:defRPr sz="1890"/>
            </a:lvl3pPr>
            <a:lvl4pPr marL="1440209" indent="0" algn="ctr">
              <a:buNone/>
              <a:defRPr sz="1680"/>
            </a:lvl4pPr>
            <a:lvl5pPr marL="1920278" indent="0" algn="ctr">
              <a:buNone/>
              <a:defRPr sz="1680"/>
            </a:lvl5pPr>
            <a:lvl6pPr marL="2400348" indent="0" algn="ctr">
              <a:buNone/>
              <a:defRPr sz="1680"/>
            </a:lvl6pPr>
            <a:lvl7pPr marL="2880417" indent="0" algn="ctr">
              <a:buNone/>
              <a:defRPr sz="1680"/>
            </a:lvl7pPr>
            <a:lvl8pPr marL="3360487" indent="0" algn="ctr">
              <a:buNone/>
              <a:defRPr sz="1680"/>
            </a:lvl8pPr>
            <a:lvl9pPr marL="3840557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8"/>
            <a:ext cx="2070258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8"/>
            <a:ext cx="6090762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1515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567001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4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20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7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41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8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5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681571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6" y="3138172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0" indent="0">
              <a:buNone/>
              <a:defRPr sz="2100" b="1"/>
            </a:lvl2pPr>
            <a:lvl3pPr marL="960140" indent="0">
              <a:buNone/>
              <a:defRPr sz="1890" b="1"/>
            </a:lvl3pPr>
            <a:lvl4pPr marL="1440209" indent="0">
              <a:buNone/>
              <a:defRPr sz="1680" b="1"/>
            </a:lvl4pPr>
            <a:lvl5pPr marL="1920278" indent="0">
              <a:buNone/>
              <a:defRPr sz="1680" b="1"/>
            </a:lvl5pPr>
            <a:lvl6pPr marL="2400348" indent="0">
              <a:buNone/>
              <a:defRPr sz="1680" b="1"/>
            </a:lvl6pPr>
            <a:lvl7pPr marL="2880417" indent="0">
              <a:buNone/>
              <a:defRPr sz="1680" b="1"/>
            </a:lvl7pPr>
            <a:lvl8pPr marL="3360487" indent="0">
              <a:buNone/>
              <a:defRPr sz="1680" b="1"/>
            </a:lvl8pPr>
            <a:lvl9pPr marL="3840557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6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2"/>
            <a:ext cx="4081762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70" indent="0">
              <a:buNone/>
              <a:defRPr sz="2100" b="1"/>
            </a:lvl2pPr>
            <a:lvl3pPr marL="960140" indent="0">
              <a:buNone/>
              <a:defRPr sz="1890" b="1"/>
            </a:lvl3pPr>
            <a:lvl4pPr marL="1440209" indent="0">
              <a:buNone/>
              <a:defRPr sz="1680" b="1"/>
            </a:lvl4pPr>
            <a:lvl5pPr marL="1920278" indent="0">
              <a:buNone/>
              <a:defRPr sz="1680" b="1"/>
            </a:lvl5pPr>
            <a:lvl6pPr marL="2400348" indent="0">
              <a:buNone/>
              <a:defRPr sz="1680" b="1"/>
            </a:lvl6pPr>
            <a:lvl7pPr marL="2880417" indent="0">
              <a:buNone/>
              <a:defRPr sz="1680" b="1"/>
            </a:lvl7pPr>
            <a:lvl8pPr marL="3360487" indent="0">
              <a:buNone/>
              <a:defRPr sz="1680" b="1"/>
            </a:lvl8pPr>
            <a:lvl9pPr marL="3840557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2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1" y="1843197"/>
            <a:ext cx="4860608" cy="909743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70" indent="0">
              <a:buNone/>
              <a:defRPr sz="1470"/>
            </a:lvl2pPr>
            <a:lvl3pPr marL="960140" indent="0">
              <a:buNone/>
              <a:defRPr sz="1260"/>
            </a:lvl3pPr>
            <a:lvl4pPr marL="1440209" indent="0">
              <a:buNone/>
              <a:defRPr sz="1050"/>
            </a:lvl4pPr>
            <a:lvl5pPr marL="1920278" indent="0">
              <a:buNone/>
              <a:defRPr sz="1050"/>
            </a:lvl5pPr>
            <a:lvl6pPr marL="2400348" indent="0">
              <a:buNone/>
              <a:defRPr sz="1050"/>
            </a:lvl6pPr>
            <a:lvl7pPr marL="2880417" indent="0">
              <a:buNone/>
              <a:defRPr sz="1050"/>
            </a:lvl7pPr>
            <a:lvl8pPr marL="3360487" indent="0">
              <a:buNone/>
              <a:defRPr sz="1050"/>
            </a:lvl8pPr>
            <a:lvl9pPr marL="3840557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1" y="1843197"/>
            <a:ext cx="4860608" cy="909743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70" indent="0">
              <a:buNone/>
              <a:defRPr sz="2940"/>
            </a:lvl2pPr>
            <a:lvl3pPr marL="960140" indent="0">
              <a:buNone/>
              <a:defRPr sz="2520"/>
            </a:lvl3pPr>
            <a:lvl4pPr marL="1440209" indent="0">
              <a:buNone/>
              <a:defRPr sz="2100"/>
            </a:lvl4pPr>
            <a:lvl5pPr marL="1920278" indent="0">
              <a:buNone/>
              <a:defRPr sz="2100"/>
            </a:lvl5pPr>
            <a:lvl6pPr marL="2400348" indent="0">
              <a:buNone/>
              <a:defRPr sz="2100"/>
            </a:lvl6pPr>
            <a:lvl7pPr marL="2880417" indent="0">
              <a:buNone/>
              <a:defRPr sz="2100"/>
            </a:lvl7pPr>
            <a:lvl8pPr marL="3360487" indent="0">
              <a:buNone/>
              <a:defRPr sz="2100"/>
            </a:lvl8pPr>
            <a:lvl9pPr marL="3840557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70" indent="0">
              <a:buNone/>
              <a:defRPr sz="1470"/>
            </a:lvl2pPr>
            <a:lvl3pPr marL="960140" indent="0">
              <a:buNone/>
              <a:defRPr sz="1260"/>
            </a:lvl3pPr>
            <a:lvl4pPr marL="1440209" indent="0">
              <a:buNone/>
              <a:defRPr sz="1050"/>
            </a:lvl4pPr>
            <a:lvl5pPr marL="1920278" indent="0">
              <a:buNone/>
              <a:defRPr sz="1050"/>
            </a:lvl5pPr>
            <a:lvl6pPr marL="2400348" indent="0">
              <a:buNone/>
              <a:defRPr sz="1050"/>
            </a:lvl6pPr>
            <a:lvl7pPr marL="2880417" indent="0">
              <a:buNone/>
              <a:defRPr sz="1050"/>
            </a:lvl7pPr>
            <a:lvl8pPr marL="3360487" indent="0">
              <a:buNone/>
              <a:defRPr sz="1050"/>
            </a:lvl8pPr>
            <a:lvl9pPr marL="3840557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4" y="681571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4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2FD4-F673-4E20-84F9-8652039A6F78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9" y="11865189"/>
            <a:ext cx="3240405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A894-C41B-4763-995E-420F47765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4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4" indent="-240034" algn="l" defTabSz="9601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10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7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44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31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8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453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521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91" indent="-240034" algn="l" defTabSz="96014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7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40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09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78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48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41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8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557" algn="l" defTabSz="96014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NI Minta Nasabah Segera Ganti ke Kartu Chip demi Keamanan | Republika  Online">
            <a:extLst>
              <a:ext uri="{FF2B5EF4-FFF2-40B4-BE49-F238E27FC236}">
                <a16:creationId xmlns:a16="http://schemas.microsoft.com/office/drawing/2014/main" id="{92281A2C-3EA3-4FB4-BB39-27629EAB0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5" b="40017"/>
          <a:stretch/>
        </p:blipFill>
        <p:spPr bwMode="auto">
          <a:xfrm>
            <a:off x="363938" y="144794"/>
            <a:ext cx="8873314" cy="14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rkas:Logo BUMN Untuk Indonesia 2020.svg - Wikipedia bahasa Indonesia,  ensiklopedia beb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6" y="222429"/>
            <a:ext cx="1679916" cy="3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63949" y="639142"/>
            <a:ext cx="4149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Weekly Market Wrap</a:t>
            </a:r>
            <a:endParaRPr lang="id-ID" sz="28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30 </a:t>
            </a:r>
            <a:r>
              <a:rPr lang="en-US" b="1" dirty="0" err="1">
                <a:solidFill>
                  <a:schemeClr val="bg1"/>
                </a:solidFill>
              </a:rPr>
              <a:t>Januari</a:t>
            </a:r>
            <a:r>
              <a:rPr lang="en-US" b="1" dirty="0">
                <a:solidFill>
                  <a:schemeClr val="bg1"/>
                </a:solidFill>
              </a:rPr>
              <a:t> – 03 </a:t>
            </a:r>
            <a:r>
              <a:rPr lang="en-US" b="1" dirty="0" err="1">
                <a:solidFill>
                  <a:schemeClr val="bg1"/>
                </a:solidFill>
              </a:rPr>
              <a:t>Februari</a:t>
            </a:r>
            <a:r>
              <a:rPr lang="id-ID" b="1" dirty="0">
                <a:solidFill>
                  <a:schemeClr val="bg1"/>
                </a:solidFill>
              </a:rPr>
              <a:t> 202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947" y="12349915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i="1" dirty="0"/>
              <a:t>Data updated by 03/02/2023 17:00 WIB</a:t>
            </a:r>
            <a:endParaRPr lang="zh-TW" altLang="en-US" sz="1000" i="1" dirty="0"/>
          </a:p>
        </p:txBody>
      </p:sp>
      <p:sp>
        <p:nvSpPr>
          <p:cNvPr id="2" name="Rectangle 1"/>
          <p:cNvSpPr/>
          <p:nvPr/>
        </p:nvSpPr>
        <p:spPr>
          <a:xfrm>
            <a:off x="363947" y="1828801"/>
            <a:ext cx="4149995" cy="9157267"/>
          </a:xfrm>
          <a:prstGeom prst="rect">
            <a:avLst/>
          </a:prstGeom>
          <a:solidFill>
            <a:srgbClr val="84CBC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3947" y="12349915"/>
            <a:ext cx="88681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82339" y="3193761"/>
            <a:ext cx="4549759" cy="4964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Fed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memperlambat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laju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FFR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 bps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4.75%. Hal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ekspektasi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pasar.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Gubernur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Fed Jerome Powell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pidatonya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sinyal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Fed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inflasi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6.5%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pasar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menahan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level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lama.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Perkataan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Jerome Powel juga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meyakinkan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meninggalkan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inflasinya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trend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inflasi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target the Fed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level 2%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3%.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ECB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bunganya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bps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3.00%.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 ECB Christine Lagarde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pidatonya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sinyal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bps pada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selanjutnya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BOE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bunganya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 bps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4.00%. 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Gubernur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BOE Andrew Bailey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mengisyaratkan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pidato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dovish.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sinyal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suku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BOE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hampir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BOE juga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peringatan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pesimis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UK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39562" y="123499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/>
              <a:t>1</a:t>
            </a:r>
            <a:endParaRPr lang="zh-TW" altLang="en-US" sz="1000" b="1" dirty="0"/>
          </a:p>
        </p:txBody>
      </p:sp>
      <p:pic>
        <p:nvPicPr>
          <p:cNvPr id="52" name="Picture 10" descr="https://img.freepik.com/free-vector/3d-earth-globe-icons_1102-1173.jpg?size=626&amp;ext=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prstClr val="black"/>
              <a:srgbClr val="2E6874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" y="11220014"/>
            <a:ext cx="1607852" cy="85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40208" y="11104484"/>
            <a:ext cx="2377446" cy="369332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Tim </a:t>
            </a:r>
            <a:r>
              <a:rPr lang="en-US" altLang="zh-TW" b="1" dirty="0" err="1">
                <a:solidFill>
                  <a:schemeClr val="bg1"/>
                </a:solidFill>
              </a:rPr>
              <a:t>Riset</a:t>
            </a:r>
            <a:r>
              <a:rPr lang="en-US" altLang="zh-TW" b="1" dirty="0">
                <a:solidFill>
                  <a:schemeClr val="bg1"/>
                </a:solidFill>
              </a:rPr>
              <a:t> Treasury, BNI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1062" y="11543909"/>
            <a:ext cx="208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Adrian Bonaventura</a:t>
            </a:r>
          </a:p>
          <a:p>
            <a:pPr algn="ctr"/>
            <a:r>
              <a:rPr lang="en-US" altLang="zh-TW" sz="1200" dirty="0"/>
              <a:t>adrian.bonaventura@bni.co.id</a:t>
            </a:r>
          </a:p>
          <a:p>
            <a:pPr algn="ctr"/>
            <a:r>
              <a:rPr lang="en-US" altLang="zh-TW" sz="1200" dirty="0"/>
              <a:t>+6281271542119</a:t>
            </a:r>
            <a:endParaRPr lang="zh-TW" alt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682351" y="2905761"/>
            <a:ext cx="4549759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Global News</a:t>
            </a:r>
            <a:endParaRPr lang="zh-TW" alt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D9EA9-DD4F-4EA5-B851-4FA6052CC719}"/>
              </a:ext>
            </a:extLst>
          </p:cNvPr>
          <p:cNvSpPr/>
          <p:nvPr/>
        </p:nvSpPr>
        <p:spPr>
          <a:xfrm>
            <a:off x="4682339" y="8537693"/>
            <a:ext cx="4549759" cy="3722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v-SE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Rilis data CPI Indonesia bulan Januari kembali turun. Secara YoY turun ke level 5.28% (vs exp. 5.40%; vs prior 5.51%), secara MoM turun ke level 0.34% (vs exp. 0.45%; vs prior 0.65%) dan CPI Core YoY turun ke level 3.27% (vs exp. 3.30%; vs prior 3.36%).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v-SE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Ekspektasi outlook BI7DRR kedepannya diperkirakan dengan kembali menurunnya inflasi Indonesia pada Januari 2023 ini berpotensi menambah dukungan untuk Bank Indonesia menahan suku bunganya di level 5.75% atau maksimal hanya menaikan suku bunganya sebesar 25 bps pada RDGBI Februari.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v-SE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PMI Manufacturing Index Indonesia pada Januari membaik di level 51.3 (vs prior 50.9). </a:t>
            </a:r>
          </a:p>
          <a:p>
            <a:pPr marL="171450" indent="-1714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v-SE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 lelang SUN kemarin, pemerintah mendapatkan total penawaran sebesar IDR 67.08 T dan total yang diserap adalah sebesar IDR 23 T dari IDR target indikatif sebesar 23 T. Jumlah penawaran yang masuk paling banyak adalah pada seri FR95 sedangkan seri yang nominalnya paling banyak diserap pemerintah juga FR95 dengan yield rata-rata tertimbang sebesar 6.35%.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95A71D-7D36-4A2C-BA99-B722466EB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64" y="161794"/>
            <a:ext cx="1083211" cy="423129"/>
          </a:xfrm>
          <a:prstGeom prst="rect">
            <a:avLst/>
          </a:prstGeom>
        </p:spPr>
      </p:pic>
      <p:sp>
        <p:nvSpPr>
          <p:cNvPr id="26" name="object 7">
            <a:extLst>
              <a:ext uri="{FF2B5EF4-FFF2-40B4-BE49-F238E27FC236}">
                <a16:creationId xmlns:a16="http://schemas.microsoft.com/office/drawing/2014/main" id="{62AED21C-701E-45C7-B0A3-4106FA9663B5}"/>
              </a:ext>
            </a:extLst>
          </p:cNvPr>
          <p:cNvSpPr/>
          <p:nvPr/>
        </p:nvSpPr>
        <p:spPr>
          <a:xfrm>
            <a:off x="368267" y="1618288"/>
            <a:ext cx="8863819" cy="124722"/>
          </a:xfrm>
          <a:custGeom>
            <a:avLst/>
            <a:gdLst/>
            <a:ahLst/>
            <a:cxnLst/>
            <a:rect l="l" t="t" r="r" b="b"/>
            <a:pathLst>
              <a:path w="6607809" h="94615">
                <a:moveTo>
                  <a:pt x="6607809" y="0"/>
                </a:moveTo>
                <a:lnTo>
                  <a:pt x="0" y="0"/>
                </a:lnTo>
                <a:lnTo>
                  <a:pt x="0" y="94360"/>
                </a:lnTo>
                <a:lnTo>
                  <a:pt x="6607809" y="94360"/>
                </a:lnTo>
                <a:lnTo>
                  <a:pt x="660780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algn="r"/>
            <a:endParaRPr sz="112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22AAF8-9899-4330-8587-851A833742E0}"/>
              </a:ext>
            </a:extLst>
          </p:cNvPr>
          <p:cNvSpPr/>
          <p:nvPr/>
        </p:nvSpPr>
        <p:spPr>
          <a:xfrm>
            <a:off x="365653" y="1828801"/>
            <a:ext cx="4148290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Data Flash</a:t>
            </a:r>
            <a:endParaRPr lang="zh-TW" alt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FDBD1D-1F46-4AAA-9DC9-ACD95CF10999}"/>
              </a:ext>
            </a:extLst>
          </p:cNvPr>
          <p:cNvSpPr/>
          <p:nvPr/>
        </p:nvSpPr>
        <p:spPr>
          <a:xfrm>
            <a:off x="4682339" y="8230574"/>
            <a:ext cx="4549759" cy="307119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Domestic News</a:t>
            </a:r>
            <a:endParaRPr lang="zh-TW" alt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39672F-FC2E-49FF-B6B2-17417FDAC8D8}"/>
              </a:ext>
            </a:extLst>
          </p:cNvPr>
          <p:cNvSpPr/>
          <p:nvPr/>
        </p:nvSpPr>
        <p:spPr>
          <a:xfrm>
            <a:off x="4682327" y="1828801"/>
            <a:ext cx="4549759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IMF World Economic Outlook </a:t>
            </a:r>
            <a:r>
              <a:rPr lang="en-US" altLang="zh-TW" b="1" dirty="0" err="1"/>
              <a:t>Januari</a:t>
            </a:r>
            <a:r>
              <a:rPr lang="en-US" altLang="zh-TW" b="1" dirty="0"/>
              <a:t> 2023</a:t>
            </a:r>
            <a:endParaRPr lang="zh-TW" altLang="en-US" b="1" dirty="0"/>
          </a:p>
        </p:txBody>
      </p:sp>
      <p:pic>
        <p:nvPicPr>
          <p:cNvPr id="1026" name="Picture 2" descr="cdn.britannica.com/33/4833-004-828A9A84/Flag-Un...">
            <a:extLst>
              <a:ext uri="{FF2B5EF4-FFF2-40B4-BE49-F238E27FC236}">
                <a16:creationId xmlns:a16="http://schemas.microsoft.com/office/drawing/2014/main" id="{9F8E7961-A7A5-41D4-AB79-CF3857AFCE9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78" y="2276476"/>
            <a:ext cx="612000" cy="4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lag of Indonesia - Wikipedia">
            <a:extLst>
              <a:ext uri="{FF2B5EF4-FFF2-40B4-BE49-F238E27FC236}">
                <a16:creationId xmlns:a16="http://schemas.microsoft.com/office/drawing/2014/main" id="{9891DF93-737D-4F67-A199-DF3E3039E46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203" y="2276476"/>
            <a:ext cx="612000" cy="44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0A791-8920-4E7F-B691-8EA17ACBB905}"/>
              </a:ext>
            </a:extLst>
          </p:cNvPr>
          <p:cNvSpPr txBox="1"/>
          <p:nvPr/>
        </p:nvSpPr>
        <p:spPr>
          <a:xfrm>
            <a:off x="5312952" y="226991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2023</a:t>
            </a:r>
            <a:endParaRPr lang="en-ID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84877-C245-41E2-8F07-05ACE747E901}"/>
              </a:ext>
            </a:extLst>
          </p:cNvPr>
          <p:cNvSpPr txBox="1"/>
          <p:nvPr/>
        </p:nvSpPr>
        <p:spPr>
          <a:xfrm>
            <a:off x="5312952" y="2478415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2024</a:t>
            </a:r>
            <a:endParaRPr lang="en-ID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446440-9337-4BB6-A2BF-6DE26DFAFC53}"/>
              </a:ext>
            </a:extLst>
          </p:cNvPr>
          <p:cNvSpPr txBox="1"/>
          <p:nvPr/>
        </p:nvSpPr>
        <p:spPr>
          <a:xfrm>
            <a:off x="8249860" y="226018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2023</a:t>
            </a:r>
            <a:endParaRPr lang="en-ID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760F8-EB0B-48FC-B785-BA7F4AA33531}"/>
              </a:ext>
            </a:extLst>
          </p:cNvPr>
          <p:cNvSpPr txBox="1"/>
          <p:nvPr/>
        </p:nvSpPr>
        <p:spPr>
          <a:xfrm>
            <a:off x="8249860" y="246869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2024</a:t>
            </a:r>
            <a:endParaRPr lang="en-ID" sz="1050" dirty="0"/>
          </a:p>
        </p:txBody>
      </p:sp>
      <p:pic>
        <p:nvPicPr>
          <p:cNvPr id="1030" name="Picture 6" descr="Flag of Europe - Wikipedia">
            <a:extLst>
              <a:ext uri="{FF2B5EF4-FFF2-40B4-BE49-F238E27FC236}">
                <a16:creationId xmlns:a16="http://schemas.microsoft.com/office/drawing/2014/main" id="{31D4F3DE-226F-46F3-A0BB-755ECCD4779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70" y="2275425"/>
            <a:ext cx="612000" cy="4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7F0ACEA-D240-4E57-BEA1-2F950728B27B}"/>
              </a:ext>
            </a:extLst>
          </p:cNvPr>
          <p:cNvSpPr txBox="1"/>
          <p:nvPr/>
        </p:nvSpPr>
        <p:spPr>
          <a:xfrm>
            <a:off x="6821133" y="2270380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2023</a:t>
            </a:r>
            <a:endParaRPr lang="en-ID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1CFC4F-D8F0-4637-A07F-9D50D41901C2}"/>
              </a:ext>
            </a:extLst>
          </p:cNvPr>
          <p:cNvSpPr txBox="1"/>
          <p:nvPr/>
        </p:nvSpPr>
        <p:spPr>
          <a:xfrm>
            <a:off x="6821133" y="2478884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2024</a:t>
            </a:r>
            <a:endParaRPr lang="en-ID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91F2DF-5DC2-49B4-A9DF-56299A24B2E3}"/>
              </a:ext>
            </a:extLst>
          </p:cNvPr>
          <p:cNvSpPr txBox="1"/>
          <p:nvPr/>
        </p:nvSpPr>
        <p:spPr>
          <a:xfrm>
            <a:off x="5703967" y="2267017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1.4%</a:t>
            </a:r>
            <a:endParaRPr lang="en-ID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6272E-6050-4EB6-9245-179D6BAE4E71}"/>
              </a:ext>
            </a:extLst>
          </p:cNvPr>
          <p:cNvSpPr txBox="1"/>
          <p:nvPr/>
        </p:nvSpPr>
        <p:spPr>
          <a:xfrm>
            <a:off x="5704689" y="2471850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1.0%</a:t>
            </a:r>
            <a:endParaRPr lang="en-ID" sz="105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F6A174-11DE-4E45-8862-EDA87BC24F94}"/>
              </a:ext>
            </a:extLst>
          </p:cNvPr>
          <p:cNvSpPr txBox="1"/>
          <p:nvPr/>
        </p:nvSpPr>
        <p:spPr>
          <a:xfrm>
            <a:off x="7168097" y="2275425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0.7%</a:t>
            </a:r>
            <a:endParaRPr lang="en-ID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8EEC2-7F1D-4C45-A234-A9E1061924F5}"/>
              </a:ext>
            </a:extLst>
          </p:cNvPr>
          <p:cNvSpPr txBox="1"/>
          <p:nvPr/>
        </p:nvSpPr>
        <p:spPr>
          <a:xfrm>
            <a:off x="7168819" y="2480258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1.6%</a:t>
            </a:r>
            <a:endParaRPr lang="en-ID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1FA2B7-CF63-4F85-970E-315847A6F62F}"/>
              </a:ext>
            </a:extLst>
          </p:cNvPr>
          <p:cNvSpPr txBox="1"/>
          <p:nvPr/>
        </p:nvSpPr>
        <p:spPr>
          <a:xfrm>
            <a:off x="8624990" y="2257881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4.8%</a:t>
            </a:r>
            <a:endParaRPr lang="en-ID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E256D-D76F-4621-8FFD-FC718E18E064}"/>
              </a:ext>
            </a:extLst>
          </p:cNvPr>
          <p:cNvSpPr txBox="1"/>
          <p:nvPr/>
        </p:nvSpPr>
        <p:spPr>
          <a:xfrm>
            <a:off x="8625712" y="2462714"/>
            <a:ext cx="474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5.1%</a:t>
            </a:r>
            <a:endParaRPr lang="en-ID" sz="105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C2A136-E1E2-422F-920F-E509AB26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57379"/>
              </p:ext>
            </p:extLst>
          </p:nvPr>
        </p:nvGraphicFramePr>
        <p:xfrm>
          <a:off x="360031" y="2116801"/>
          <a:ext cx="4148290" cy="8930501"/>
        </p:xfrm>
        <a:graphic>
          <a:graphicData uri="http://schemas.openxmlformats.org/drawingml/2006/table">
            <a:tbl>
              <a:tblPr/>
              <a:tblGrid>
                <a:gridCol w="145554">
                  <a:extLst>
                    <a:ext uri="{9D8B030D-6E8A-4147-A177-3AD203B41FA5}">
                      <a16:colId xmlns:a16="http://schemas.microsoft.com/office/drawing/2014/main" val="274989345"/>
                    </a:ext>
                  </a:extLst>
                </a:gridCol>
                <a:gridCol w="1185226">
                  <a:extLst>
                    <a:ext uri="{9D8B030D-6E8A-4147-A177-3AD203B41FA5}">
                      <a16:colId xmlns:a16="http://schemas.microsoft.com/office/drawing/2014/main" val="220801785"/>
                    </a:ext>
                  </a:extLst>
                </a:gridCol>
                <a:gridCol w="665390">
                  <a:extLst>
                    <a:ext uri="{9D8B030D-6E8A-4147-A177-3AD203B41FA5}">
                      <a16:colId xmlns:a16="http://schemas.microsoft.com/office/drawing/2014/main" val="4287093464"/>
                    </a:ext>
                  </a:extLst>
                </a:gridCol>
                <a:gridCol w="613406">
                  <a:extLst>
                    <a:ext uri="{9D8B030D-6E8A-4147-A177-3AD203B41FA5}">
                      <a16:colId xmlns:a16="http://schemas.microsoft.com/office/drawing/2014/main" val="3385997729"/>
                    </a:ext>
                  </a:extLst>
                </a:gridCol>
                <a:gridCol w="665390">
                  <a:extLst>
                    <a:ext uri="{9D8B030D-6E8A-4147-A177-3AD203B41FA5}">
                      <a16:colId xmlns:a16="http://schemas.microsoft.com/office/drawing/2014/main" val="1543331026"/>
                    </a:ext>
                  </a:extLst>
                </a:gridCol>
                <a:gridCol w="727770">
                  <a:extLst>
                    <a:ext uri="{9D8B030D-6E8A-4147-A177-3AD203B41FA5}">
                      <a16:colId xmlns:a16="http://schemas.microsoft.com/office/drawing/2014/main" val="1058452021"/>
                    </a:ext>
                  </a:extLst>
                </a:gridCol>
                <a:gridCol w="145554">
                  <a:extLst>
                    <a:ext uri="{9D8B030D-6E8A-4147-A177-3AD203B41FA5}">
                      <a16:colId xmlns:a16="http://schemas.microsoft.com/office/drawing/2014/main" val="3856539513"/>
                    </a:ext>
                  </a:extLst>
                </a:gridCol>
              </a:tblGrid>
              <a:tr h="121397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993588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D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Macroeconomy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0349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Indonesia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Jan-23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8081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BI7DRR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6508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CPI YoY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5.28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5.42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506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CPI Core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3.27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3.36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7317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Trade Balance ($Mio)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3890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2298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Foreign Reserve ($Bn)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137.20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134.00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130.20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3460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64788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Jan-23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Nov-22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Oct-22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1165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FFR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4.00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7877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CPI YoY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7.10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2903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Unemployment (%)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8379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9496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D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Foreign Exchange Rate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3833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03/02/2023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 wk)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04258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USD/IDR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14,892.50 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-0.62%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-0.65%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-4.34%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75878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EUR/USD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1.0931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9.14%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-3.86%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1365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GBP/USD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7.27%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-0.57%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-9.47%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3675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AUD/USD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0.7062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-2.77%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7963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USD/CHF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0.9129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-5.40%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-0.36%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2724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USD/JPY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128.56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-10.05%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-1.18%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11.71%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9349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USD/SGD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1.3106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-6.85%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-2.85%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38138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30752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D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Commodity ($)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9370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03/02/2023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 wk)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1338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Crude Oil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76.18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-4.39%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-3.41%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1.29%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82490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Coal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-9.22%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-6.51%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55.09%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63405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Natural Gas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-21.20%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-8.72%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-34.32%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9034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CPO (MYR/MT)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2.93%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-25.78%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6173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Steel (USD/T)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6.45%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4.70%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-42.51%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4066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Gold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1913.2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-0.77%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-0.79%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4.59%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8755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3330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Y Benchmark Govt. Bonds (bps)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3918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03/02/2023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 wk)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MtD</a:t>
                      </a:r>
                      <a:endParaRPr lang="en-ID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9170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Indonesia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6.531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-66.24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-16.04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16.96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33045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Amerika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3.397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-5.52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-11.42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188.48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3398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Jerman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2.139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38.55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-14.35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232.15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692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Jepang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23.55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42.05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7763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China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2.894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12.20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4597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Malaysia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3.772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-36.70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-2.40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18.20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8466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Thailand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2.467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-41.10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-7.50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57.40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8766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2653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Foreign Capital Flow to Indonesia Market (IDR, T)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898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 wk)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16118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IHSG (03/02)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1.18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-2.03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9211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Govt. Bonds (01/02)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49.41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810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69529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D" sz="105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Saham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7919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(-1 wk)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4134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IHSG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6,912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72.39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61.12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22395"/>
                  </a:ext>
                </a:extLst>
              </a:tr>
              <a:tr h="121397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BBNI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9,300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0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0634"/>
                  </a:ext>
                </a:extLst>
              </a:tr>
              <a:tr h="121397"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657" marR="4657" marT="4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4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63947" y="12349915"/>
            <a:ext cx="2276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i="1" dirty="0"/>
              <a:t>Data updated by 03/02/2023 17:00 WIB</a:t>
            </a:r>
            <a:endParaRPr lang="zh-TW" altLang="en-US" sz="1000" i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3947" y="12349915"/>
            <a:ext cx="88681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39562" y="1234991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b="1" dirty="0"/>
              <a:t>2</a:t>
            </a:r>
            <a:endParaRPr lang="zh-TW" altLang="en-US" sz="1000" b="1" dirty="0"/>
          </a:p>
        </p:txBody>
      </p:sp>
      <p:sp>
        <p:nvSpPr>
          <p:cNvPr id="50" name="Rectangle 49"/>
          <p:cNvSpPr/>
          <p:nvPr/>
        </p:nvSpPr>
        <p:spPr>
          <a:xfrm>
            <a:off x="4912108" y="7316890"/>
            <a:ext cx="4320000" cy="736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mempertimbangkan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sentiment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historikal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seminggu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minggu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diproyeksikan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TW" alt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332" y="11436898"/>
            <a:ext cx="8869776" cy="843821"/>
          </a:xfrm>
          <a:prstGeom prst="rect">
            <a:avLst/>
          </a:prstGeom>
          <a:solidFill>
            <a:srgbClr val="E7E6E6"/>
          </a:solidFill>
        </p:spPr>
        <p:txBody>
          <a:bodyPr wrap="square">
            <a:spAutoFit/>
          </a:bodyPr>
          <a:lstStyle/>
          <a:p>
            <a:pPr marR="185420" algn="ctr">
              <a:lnSpc>
                <a:spcPct val="100000"/>
              </a:lnSpc>
              <a:spcBef>
                <a:spcPts val="300"/>
              </a:spcBef>
            </a:pPr>
            <a:r>
              <a:rPr lang="en-US" altLang="zh-TW" sz="800" spc="-40" dirty="0">
                <a:latin typeface="Arial"/>
                <a:cs typeface="Arial"/>
              </a:rPr>
              <a:t>DISCLAIMERS:</a:t>
            </a:r>
            <a:endParaRPr lang="en-US" altLang="zh-TW" sz="800" dirty="0">
              <a:latin typeface="Arial"/>
              <a:cs typeface="Arial"/>
            </a:endParaRPr>
          </a:p>
          <a:p>
            <a:pPr marR="180975" algn="ctr">
              <a:lnSpc>
                <a:spcPct val="100000"/>
              </a:lnSpc>
              <a:spcBef>
                <a:spcPts val="135"/>
              </a:spcBef>
            </a:pPr>
            <a:r>
              <a:rPr lang="en-US" altLang="zh-TW" sz="800" spc="-20" dirty="0">
                <a:latin typeface="Arial"/>
                <a:cs typeface="Arial"/>
              </a:rPr>
              <a:t>This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document</a:t>
            </a:r>
            <a:r>
              <a:rPr lang="en-US" altLang="zh-TW" sz="800" spc="-9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is</a:t>
            </a:r>
            <a:r>
              <a:rPr lang="en-US" altLang="zh-TW" sz="800" spc="-3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prepared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by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80" dirty="0">
                <a:latin typeface="Arial"/>
                <a:cs typeface="Arial"/>
              </a:rPr>
              <a:t>PT.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Bank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Negara</a:t>
            </a:r>
            <a:r>
              <a:rPr lang="en-US" altLang="zh-TW" sz="800" spc="-11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Indonesia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(</a:t>
            </a:r>
            <a:r>
              <a:rPr lang="en-US" altLang="zh-TW" sz="800" spc="-25" dirty="0" err="1">
                <a:latin typeface="Arial"/>
                <a:cs typeface="Arial"/>
              </a:rPr>
              <a:t>Persero</a:t>
            </a:r>
            <a:r>
              <a:rPr lang="en-US" altLang="zh-TW" sz="800" spc="-25" dirty="0">
                <a:latin typeface="Arial"/>
                <a:cs typeface="Arial"/>
              </a:rPr>
              <a:t>),</a:t>
            </a:r>
            <a:r>
              <a:rPr lang="en-US" altLang="zh-TW" sz="800" spc="-114" dirty="0">
                <a:latin typeface="Arial"/>
                <a:cs typeface="Arial"/>
              </a:rPr>
              <a:t> </a:t>
            </a:r>
            <a:r>
              <a:rPr lang="en-US" altLang="zh-TW" sz="800" spc="-30" dirty="0" err="1">
                <a:latin typeface="Arial"/>
                <a:cs typeface="Arial"/>
              </a:rPr>
              <a:t>Tbk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(here</a:t>
            </a:r>
            <a:r>
              <a:rPr lang="en-US" altLang="zh-TW" sz="800" spc="-3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in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after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referred</a:t>
            </a:r>
            <a:r>
              <a:rPr lang="en-US" altLang="zh-TW" sz="800" spc="-9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to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40" dirty="0">
                <a:latin typeface="Arial"/>
                <a:cs typeface="Arial"/>
              </a:rPr>
              <a:t>BNI)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for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information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purposes</a:t>
            </a:r>
            <a:r>
              <a:rPr lang="en-US" altLang="zh-TW" sz="800" spc="-4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only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and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should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not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be</a:t>
            </a:r>
            <a:r>
              <a:rPr lang="en-US" altLang="zh-TW" sz="800" spc="-3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interpreted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as</a:t>
            </a:r>
            <a:r>
              <a:rPr lang="en-US" altLang="zh-TW" sz="800" spc="-30" dirty="0">
                <a:latin typeface="Arial"/>
                <a:cs typeface="Arial"/>
              </a:rPr>
              <a:t> </a:t>
            </a:r>
            <a:r>
              <a:rPr lang="en-US" altLang="zh-TW" sz="800" spc="-40" dirty="0">
                <a:latin typeface="Arial"/>
                <a:cs typeface="Arial"/>
              </a:rPr>
              <a:t>an </a:t>
            </a:r>
            <a:r>
              <a:rPr lang="en-US" altLang="zh-TW" sz="800" spc="-35" dirty="0">
                <a:latin typeface="Arial"/>
                <a:cs typeface="Arial"/>
              </a:rPr>
              <a:t>offer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35" dirty="0">
                <a:latin typeface="Arial"/>
                <a:cs typeface="Arial"/>
              </a:rPr>
              <a:t> invitation</a:t>
            </a:r>
            <a:r>
              <a:rPr lang="en-US" altLang="zh-TW" sz="800" spc="1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forms,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suggestions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2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recommendations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for</a:t>
            </a:r>
            <a:r>
              <a:rPr lang="en-US" altLang="zh-TW" sz="800" spc="-20" dirty="0">
                <a:latin typeface="Arial"/>
                <a:cs typeface="Arial"/>
              </a:rPr>
              <a:t> </a:t>
            </a:r>
            <a:r>
              <a:rPr lang="en-US" altLang="zh-TW" sz="800" spc="-40" dirty="0">
                <a:latin typeface="Arial"/>
                <a:cs typeface="Arial"/>
              </a:rPr>
              <a:t>making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transactions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on</a:t>
            </a:r>
            <a:r>
              <a:rPr lang="en-US" altLang="zh-TW" sz="800" spc="-10" dirty="0">
                <a:latin typeface="Arial"/>
                <a:cs typeface="Arial"/>
              </a:rPr>
              <a:t> </a:t>
            </a:r>
            <a:r>
              <a:rPr lang="en-US" altLang="zh-TW" sz="800" dirty="0">
                <a:latin typeface="Arial"/>
                <a:cs typeface="Arial"/>
              </a:rPr>
              <a:t>a</a:t>
            </a:r>
            <a:r>
              <a:rPr lang="en-US" altLang="zh-TW" sz="800" spc="-2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financial</a:t>
            </a:r>
            <a:r>
              <a:rPr lang="en-US" altLang="zh-TW" sz="800" spc="-1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instrument.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The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information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set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forth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here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in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has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been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obtained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derived  </a:t>
            </a:r>
            <a:r>
              <a:rPr lang="en-US" altLang="zh-TW" sz="800" spc="-30" dirty="0">
                <a:latin typeface="Arial"/>
                <a:cs typeface="Arial"/>
              </a:rPr>
              <a:t>from</a:t>
            </a:r>
            <a:r>
              <a:rPr lang="en-US" altLang="zh-TW" sz="800" spc="-9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sources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believed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by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45" dirty="0">
                <a:latin typeface="Arial"/>
                <a:cs typeface="Arial"/>
              </a:rPr>
              <a:t>BNI</a:t>
            </a:r>
            <a:r>
              <a:rPr lang="en-US" altLang="zh-TW" sz="800" spc="-90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to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be</a:t>
            </a:r>
            <a:r>
              <a:rPr lang="en-US" altLang="zh-TW" sz="800" spc="-3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reliable.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50" dirty="0">
                <a:latin typeface="Arial"/>
                <a:cs typeface="Arial"/>
              </a:rPr>
              <a:t>However,</a:t>
            </a:r>
            <a:r>
              <a:rPr lang="en-US" altLang="zh-TW" sz="800" spc="-45" dirty="0">
                <a:latin typeface="Arial"/>
                <a:cs typeface="Arial"/>
              </a:rPr>
              <a:t> BNI</a:t>
            </a:r>
            <a:r>
              <a:rPr lang="en-US" altLang="zh-TW" sz="800" spc="-100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does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not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make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represent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2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warrant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that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this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update,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advice,</a:t>
            </a:r>
            <a:r>
              <a:rPr lang="en-US" altLang="zh-TW" sz="800" spc="-3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opinion,  statement,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content,</a:t>
            </a:r>
            <a:r>
              <a:rPr lang="en-US" altLang="zh-TW" sz="800" spc="-9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resource,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information </a:t>
            </a:r>
            <a:r>
              <a:rPr lang="en-US" altLang="zh-TW" sz="800" spc="-45" dirty="0">
                <a:latin typeface="Arial"/>
                <a:cs typeface="Arial"/>
              </a:rPr>
              <a:t>will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be</a:t>
            </a:r>
            <a:r>
              <a:rPr lang="en-US" altLang="zh-TW" sz="800" spc="-3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error-free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45" dirty="0">
                <a:latin typeface="Arial"/>
                <a:cs typeface="Arial"/>
              </a:rPr>
              <a:t> will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meet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any</a:t>
            </a:r>
            <a:r>
              <a:rPr lang="en-US" altLang="zh-TW" sz="800" spc="-10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particular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criteria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of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45" dirty="0">
                <a:latin typeface="Arial"/>
                <a:cs typeface="Arial"/>
              </a:rPr>
              <a:t>accuracy, </a:t>
            </a:r>
            <a:r>
              <a:rPr lang="en-US" altLang="zh-TW" sz="800" spc="-25" dirty="0">
                <a:latin typeface="Arial"/>
                <a:cs typeface="Arial"/>
              </a:rPr>
              <a:t>completeness,</a:t>
            </a:r>
            <a:r>
              <a:rPr lang="en-US" altLang="zh-TW" sz="800" spc="-90" dirty="0">
                <a:latin typeface="Arial"/>
                <a:cs typeface="Arial"/>
              </a:rPr>
              <a:t> </a:t>
            </a:r>
            <a:r>
              <a:rPr lang="en-US" altLang="zh-TW" sz="800" spc="-50" dirty="0">
                <a:latin typeface="Arial"/>
                <a:cs typeface="Arial"/>
              </a:rPr>
              <a:t>reliability,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performance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or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50" dirty="0">
                <a:latin typeface="Arial"/>
                <a:cs typeface="Arial"/>
              </a:rPr>
              <a:t>quality.</a:t>
            </a:r>
            <a:r>
              <a:rPr lang="en-US" altLang="zh-TW" sz="800" spc="-14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All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data</a:t>
            </a:r>
            <a:r>
              <a:rPr lang="en-US" altLang="zh-TW" sz="800" spc="-9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listed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is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taken</a:t>
            </a:r>
            <a:r>
              <a:rPr lang="en-US" altLang="zh-TW" sz="800" spc="-9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from</a:t>
            </a:r>
            <a:r>
              <a:rPr lang="en-US" altLang="zh-TW" sz="800" spc="-95" dirty="0">
                <a:latin typeface="Arial"/>
                <a:cs typeface="Arial"/>
              </a:rPr>
              <a:t> </a:t>
            </a:r>
            <a:r>
              <a:rPr lang="en-US" altLang="zh-TW" sz="800" dirty="0">
                <a:latin typeface="Arial"/>
                <a:cs typeface="Arial"/>
              </a:rPr>
              <a:t>3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pm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dirty="0">
                <a:latin typeface="Arial"/>
                <a:cs typeface="Arial"/>
              </a:rPr>
              <a:t>–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dirty="0">
                <a:latin typeface="Arial"/>
                <a:cs typeface="Arial"/>
              </a:rPr>
              <a:t>4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pm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each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60" dirty="0">
                <a:latin typeface="Arial"/>
                <a:cs typeface="Arial"/>
              </a:rPr>
              <a:t>day.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65" dirty="0">
                <a:latin typeface="Arial"/>
                <a:cs typeface="Arial"/>
              </a:rPr>
              <a:t>You  </a:t>
            </a:r>
            <a:r>
              <a:rPr lang="en-US" altLang="zh-TW" sz="800" spc="-35" dirty="0">
                <a:latin typeface="Arial"/>
                <a:cs typeface="Arial"/>
              </a:rPr>
              <a:t>acknowledge</a:t>
            </a:r>
            <a:r>
              <a:rPr lang="en-US" altLang="zh-TW" sz="800" spc="-10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that</a:t>
            </a:r>
            <a:r>
              <a:rPr lang="en-US" altLang="zh-TW" sz="800" spc="-5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any</a:t>
            </a:r>
            <a:r>
              <a:rPr lang="en-US" altLang="zh-TW" sz="800" spc="-10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reliance</a:t>
            </a:r>
            <a:r>
              <a:rPr lang="en-US" altLang="zh-TW" sz="800" spc="30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upon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any</a:t>
            </a:r>
            <a:r>
              <a:rPr lang="en-US" altLang="zh-TW" sz="800" spc="-10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such,</a:t>
            </a:r>
            <a:r>
              <a:rPr lang="en-US" altLang="zh-TW" sz="800" spc="-7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opinion,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statement,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content,</a:t>
            </a:r>
            <a:r>
              <a:rPr lang="en-US" altLang="zh-TW" sz="800" spc="-8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resource,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information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shall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beat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35" dirty="0">
                <a:latin typeface="Arial"/>
                <a:cs typeface="Arial"/>
              </a:rPr>
              <a:t>your </a:t>
            </a:r>
            <a:r>
              <a:rPr lang="en-US" altLang="zh-TW" sz="800" spc="-20" dirty="0">
                <a:latin typeface="Arial"/>
                <a:cs typeface="Arial"/>
              </a:rPr>
              <a:t>sole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30" dirty="0">
                <a:latin typeface="Arial"/>
                <a:cs typeface="Arial"/>
              </a:rPr>
              <a:t>risk.</a:t>
            </a:r>
            <a:r>
              <a:rPr lang="en-US" altLang="zh-TW" sz="800" spc="-7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We’re</a:t>
            </a:r>
            <a:r>
              <a:rPr lang="en-US" altLang="zh-TW" sz="800" spc="-100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serve</a:t>
            </a:r>
            <a:r>
              <a:rPr lang="en-US" altLang="zh-TW" sz="800" spc="-50" dirty="0">
                <a:latin typeface="Arial"/>
                <a:cs typeface="Arial"/>
              </a:rPr>
              <a:t> </a:t>
            </a:r>
            <a:r>
              <a:rPr lang="en-US" altLang="zh-TW" sz="800" spc="-15" dirty="0">
                <a:latin typeface="Arial"/>
                <a:cs typeface="Arial"/>
              </a:rPr>
              <a:t>the</a:t>
            </a:r>
            <a:r>
              <a:rPr lang="en-US" altLang="zh-TW" sz="800" spc="-45" dirty="0">
                <a:latin typeface="Arial"/>
                <a:cs typeface="Arial"/>
              </a:rPr>
              <a:t> </a:t>
            </a:r>
            <a:r>
              <a:rPr lang="en-US" altLang="zh-TW" sz="800" spc="-40" dirty="0">
                <a:latin typeface="Arial"/>
                <a:cs typeface="Arial"/>
              </a:rPr>
              <a:t>right,</a:t>
            </a:r>
            <a:r>
              <a:rPr lang="en-US" altLang="zh-TW" sz="800" spc="-10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in</a:t>
            </a:r>
            <a:r>
              <a:rPr lang="en-US" altLang="zh-TW" sz="800" spc="-65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our</a:t>
            </a:r>
            <a:r>
              <a:rPr lang="en-US" altLang="zh-TW" sz="800" spc="-60" dirty="0">
                <a:latin typeface="Arial"/>
                <a:cs typeface="Arial"/>
              </a:rPr>
              <a:t> </a:t>
            </a:r>
            <a:r>
              <a:rPr lang="en-US" altLang="zh-TW" sz="800" spc="-20" dirty="0">
                <a:latin typeface="Arial"/>
                <a:cs typeface="Arial"/>
              </a:rPr>
              <a:t>sole</a:t>
            </a:r>
            <a:r>
              <a:rPr lang="en-US" altLang="zh-TW" sz="800" spc="-3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discretion,</a:t>
            </a:r>
            <a:r>
              <a:rPr lang="en-US" altLang="zh-TW" sz="800" spc="-85" dirty="0">
                <a:latin typeface="Arial"/>
                <a:cs typeface="Arial"/>
              </a:rPr>
              <a:t> </a:t>
            </a:r>
            <a:r>
              <a:rPr lang="en-US" altLang="zh-TW" sz="800" spc="-10" dirty="0">
                <a:latin typeface="Arial"/>
                <a:cs typeface="Arial"/>
              </a:rPr>
              <a:t>to  </a:t>
            </a:r>
            <a:r>
              <a:rPr lang="en-US" altLang="zh-TW" sz="800" spc="-15" dirty="0">
                <a:latin typeface="Arial"/>
                <a:cs typeface="Arial"/>
              </a:rPr>
              <a:t>correct </a:t>
            </a:r>
            <a:r>
              <a:rPr lang="en-US" altLang="zh-TW" sz="800" spc="-25" dirty="0">
                <a:latin typeface="Arial"/>
                <a:cs typeface="Arial"/>
              </a:rPr>
              <a:t>any errors </a:t>
            </a:r>
            <a:r>
              <a:rPr lang="en-US" altLang="zh-TW" sz="800" spc="-15" dirty="0">
                <a:latin typeface="Arial"/>
                <a:cs typeface="Arial"/>
              </a:rPr>
              <a:t>or </a:t>
            </a:r>
            <a:r>
              <a:rPr lang="en-US" altLang="zh-TW" sz="800" spc="-25" dirty="0">
                <a:latin typeface="Arial"/>
                <a:cs typeface="Arial"/>
              </a:rPr>
              <a:t>omissions </a:t>
            </a:r>
            <a:r>
              <a:rPr lang="en-US" altLang="zh-TW" sz="800" spc="-20" dirty="0">
                <a:latin typeface="Arial"/>
                <a:cs typeface="Arial"/>
              </a:rPr>
              <a:t>in </a:t>
            </a:r>
            <a:r>
              <a:rPr lang="en-US" altLang="zh-TW" sz="800" spc="-25" dirty="0">
                <a:latin typeface="Arial"/>
                <a:cs typeface="Arial"/>
              </a:rPr>
              <a:t>any portion </a:t>
            </a:r>
            <a:r>
              <a:rPr lang="en-US" altLang="zh-TW" sz="800" spc="-20" dirty="0">
                <a:latin typeface="Arial"/>
                <a:cs typeface="Arial"/>
              </a:rPr>
              <a:t>of </a:t>
            </a:r>
            <a:r>
              <a:rPr lang="en-US" altLang="zh-TW" sz="800" spc="-15" dirty="0">
                <a:latin typeface="Arial"/>
                <a:cs typeface="Arial"/>
              </a:rPr>
              <a:t>resource</a:t>
            </a:r>
            <a:r>
              <a:rPr lang="en-US" altLang="zh-TW" sz="800" spc="-225" dirty="0">
                <a:latin typeface="Arial"/>
                <a:cs typeface="Arial"/>
              </a:rPr>
              <a:t> </a:t>
            </a:r>
            <a:r>
              <a:rPr lang="en-US" altLang="zh-TW" sz="800" spc="-25" dirty="0">
                <a:latin typeface="Arial"/>
                <a:cs typeface="Arial"/>
              </a:rPr>
              <a:t>herein.</a:t>
            </a:r>
            <a:endParaRPr lang="en-US" altLang="zh-TW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2337" y="1836075"/>
            <a:ext cx="4320001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Global Data or Event </a:t>
            </a:r>
            <a:endParaRPr lang="zh-TW" alt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04554"/>
              </p:ext>
            </p:extLst>
          </p:nvPr>
        </p:nvGraphicFramePr>
        <p:xfrm>
          <a:off x="4912096" y="8120957"/>
          <a:ext cx="4320012" cy="1021080"/>
        </p:xfrm>
        <a:graphic>
          <a:graphicData uri="http://schemas.openxmlformats.org/drawingml/2006/table">
            <a:tbl>
              <a:tblPr/>
              <a:tblGrid>
                <a:gridCol w="2108166">
                  <a:extLst>
                    <a:ext uri="{9D8B030D-6E8A-4147-A177-3AD203B41FA5}">
                      <a16:colId xmlns:a16="http://schemas.microsoft.com/office/drawing/2014/main" val="3061162281"/>
                    </a:ext>
                  </a:extLst>
                </a:gridCol>
                <a:gridCol w="2211846">
                  <a:extLst>
                    <a:ext uri="{9D8B030D-6E8A-4147-A177-3AD203B41FA5}">
                      <a16:colId xmlns:a16="http://schemas.microsoft.com/office/drawing/2014/main" val="560907098"/>
                    </a:ext>
                  </a:extLst>
                </a:gridCol>
              </a:tblGrid>
              <a:tr h="2552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972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USD/IDR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14,600 - 15,100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34521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IHSG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6,900 - 7,100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5319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SBN 10Y Yield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6.35 - 6.80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810869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912096" y="7011539"/>
            <a:ext cx="4320001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Indonesia Market Projection</a:t>
            </a:r>
            <a:endParaRPr lang="zh-TW" altLang="en-US" b="1" dirty="0"/>
          </a:p>
        </p:txBody>
      </p:sp>
      <p:pic>
        <p:nvPicPr>
          <p:cNvPr id="23" name="Picture 4" descr="BNI Minta Nasabah Segera Ganti ke Kartu Chip demi Keamanan | Republika  Online">
            <a:extLst>
              <a:ext uri="{FF2B5EF4-FFF2-40B4-BE49-F238E27FC236}">
                <a16:creationId xmlns:a16="http://schemas.microsoft.com/office/drawing/2014/main" id="{92C07220-82CB-4E50-B188-DD35BC84F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5" b="40017"/>
          <a:stretch/>
        </p:blipFill>
        <p:spPr bwMode="auto">
          <a:xfrm>
            <a:off x="363938" y="144795"/>
            <a:ext cx="8873314" cy="14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erkas:Logo BUMN Untuk Indonesia 2020.svg - Wikipedia bahasa Indonesia,  ensiklopedia bebas">
            <a:extLst>
              <a:ext uri="{FF2B5EF4-FFF2-40B4-BE49-F238E27FC236}">
                <a16:creationId xmlns:a16="http://schemas.microsoft.com/office/drawing/2014/main" id="{0596BD9F-EEB4-4291-B328-D80CE907C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6" y="222429"/>
            <a:ext cx="1679916" cy="3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94FF7E-8A2E-4A8C-81CA-D1144A087D33}"/>
              </a:ext>
            </a:extLst>
          </p:cNvPr>
          <p:cNvSpPr txBox="1"/>
          <p:nvPr/>
        </p:nvSpPr>
        <p:spPr>
          <a:xfrm>
            <a:off x="363949" y="639142"/>
            <a:ext cx="414999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Next Week Market Focus</a:t>
            </a:r>
            <a:endParaRPr lang="id-ID" sz="28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06 – 10 </a:t>
            </a:r>
            <a:r>
              <a:rPr lang="en-US" b="1" dirty="0" err="1">
                <a:solidFill>
                  <a:schemeClr val="bg1"/>
                </a:solidFill>
              </a:rPr>
              <a:t>Februari</a:t>
            </a:r>
            <a:r>
              <a:rPr lang="id-ID" b="1" dirty="0">
                <a:solidFill>
                  <a:schemeClr val="bg1"/>
                </a:solidFill>
              </a:rPr>
              <a:t> 202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B41389-F6FF-4349-B68A-D32BE72823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64" y="161794"/>
            <a:ext cx="1083211" cy="423129"/>
          </a:xfrm>
          <a:prstGeom prst="rect">
            <a:avLst/>
          </a:prstGeom>
        </p:spPr>
      </p:pic>
      <p:sp>
        <p:nvSpPr>
          <p:cNvPr id="32" name="object 7">
            <a:extLst>
              <a:ext uri="{FF2B5EF4-FFF2-40B4-BE49-F238E27FC236}">
                <a16:creationId xmlns:a16="http://schemas.microsoft.com/office/drawing/2014/main" id="{E9BF5553-409B-4196-84B6-4F32879AFF6B}"/>
              </a:ext>
            </a:extLst>
          </p:cNvPr>
          <p:cNvSpPr/>
          <p:nvPr/>
        </p:nvSpPr>
        <p:spPr>
          <a:xfrm>
            <a:off x="368267" y="1618288"/>
            <a:ext cx="8863819" cy="124722"/>
          </a:xfrm>
          <a:custGeom>
            <a:avLst/>
            <a:gdLst/>
            <a:ahLst/>
            <a:cxnLst/>
            <a:rect l="l" t="t" r="r" b="b"/>
            <a:pathLst>
              <a:path w="6607809" h="94615">
                <a:moveTo>
                  <a:pt x="6607809" y="0"/>
                </a:moveTo>
                <a:lnTo>
                  <a:pt x="0" y="0"/>
                </a:lnTo>
                <a:lnTo>
                  <a:pt x="0" y="94360"/>
                </a:lnTo>
                <a:lnTo>
                  <a:pt x="6607809" y="94360"/>
                </a:lnTo>
                <a:lnTo>
                  <a:pt x="660780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pPr algn="r"/>
            <a:endParaRPr sz="112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4541F-233D-4368-B5DE-B4CF72C95040}"/>
              </a:ext>
            </a:extLst>
          </p:cNvPr>
          <p:cNvSpPr/>
          <p:nvPr/>
        </p:nvSpPr>
        <p:spPr>
          <a:xfrm>
            <a:off x="4912085" y="1836075"/>
            <a:ext cx="4320001" cy="288000"/>
          </a:xfrm>
          <a:prstGeom prst="rect">
            <a:avLst/>
          </a:prstGeom>
          <a:solidFill>
            <a:srgbClr val="4A6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Indonesia Data</a:t>
            </a:r>
            <a:endParaRPr lang="zh-TW" alt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3BA19B-25B6-49BF-9E28-BE9CC05958A7}"/>
              </a:ext>
            </a:extLst>
          </p:cNvPr>
          <p:cNvSpPr/>
          <p:nvPr/>
        </p:nvSpPr>
        <p:spPr>
          <a:xfrm>
            <a:off x="360722" y="2140702"/>
            <a:ext cx="4312467" cy="21194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25000"/>
              </a:lnSpc>
            </a:pPr>
            <a:r>
              <a:rPr lang="en-US" altLang="zh-TW" sz="11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</a:t>
            </a:r>
          </a:p>
          <a:p>
            <a:pPr algn="just">
              <a:lnSpc>
                <a:spcPct val="125000"/>
              </a:lnSpc>
            </a:pP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Selasa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dijadwalkan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Jerome Powell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wawancara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Diekspektasikan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Jerome Powell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dovish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daripada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hawkish.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juga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merilis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Trade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Balancenya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en-ID" altLang="zh-TW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Jumat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rilis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U. of Michigan Consumer Sentiment yang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survey pasar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inflasi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kondisi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pendek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72CD15-2A13-40DF-A2D8-B8DA2F1B4B4E}"/>
              </a:ext>
            </a:extLst>
          </p:cNvPr>
          <p:cNvSpPr/>
          <p:nvPr/>
        </p:nvSpPr>
        <p:spPr>
          <a:xfrm>
            <a:off x="4917252" y="5904495"/>
            <a:ext cx="4320000" cy="9568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Selasa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07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mengadakan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lelang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SBSN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indikatif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IDR 14 T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dilelangkan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SPN08082023, PBS036, PBS003, PBS037, PBS034, dan PBS033.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B12C4-B305-488F-BFA5-4927A3374F0D}"/>
              </a:ext>
            </a:extLst>
          </p:cNvPr>
          <p:cNvSpPr/>
          <p:nvPr/>
        </p:nvSpPr>
        <p:spPr>
          <a:xfrm>
            <a:off x="369871" y="6503621"/>
            <a:ext cx="4312467" cy="18511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25000"/>
              </a:lnSpc>
            </a:pPr>
            <a:r>
              <a:rPr lang="en-US" altLang="zh-TW" sz="11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Eurozone Aggregate</a:t>
            </a:r>
          </a:p>
          <a:p>
            <a:pPr algn="just">
              <a:lnSpc>
                <a:spcPct val="125000"/>
              </a:lnSpc>
            </a:pP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EU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memberlakukan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larangan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minyak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Russia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jalur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laut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larangan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berpotensi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memperkeruh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Russia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Eropa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ditakutkan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memperburuk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Russia –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Ukraina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en-ID" altLang="zh-TW" sz="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 Germany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merilis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CPI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diekspektasikan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level 9.2% </a:t>
            </a:r>
            <a:r>
              <a:rPr lang="en-ID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8.6%.</a:t>
            </a:r>
          </a:p>
          <a:p>
            <a:pPr algn="just">
              <a:lnSpc>
                <a:spcPct val="125000"/>
              </a:lnSpc>
            </a:pPr>
            <a:endParaRPr lang="en-ID" altLang="zh-TW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endParaRPr lang="en-ID" altLang="zh-TW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BB80AD-8568-498B-819A-1CF583C48E92}"/>
              </a:ext>
            </a:extLst>
          </p:cNvPr>
          <p:cNvSpPr/>
          <p:nvPr/>
        </p:nvSpPr>
        <p:spPr>
          <a:xfrm>
            <a:off x="4908872" y="2124075"/>
            <a:ext cx="4320000" cy="9568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06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Indonesia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merilis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GDP Q4 2022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diekspektasikan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tumbuh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level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walaupun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pelemahan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BI7DRR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kuartal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2022.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DD5035-F6F0-4061-889B-7D1364067D7A}"/>
              </a:ext>
            </a:extLst>
          </p:cNvPr>
          <p:cNvSpPr/>
          <p:nvPr/>
        </p:nvSpPr>
        <p:spPr>
          <a:xfrm>
            <a:off x="4908872" y="5294342"/>
            <a:ext cx="4320000" cy="5168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Rabu, 08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Indonesia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merilis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consumer confidence index.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D84ECA-01AC-4A95-AEFF-645A9D625077}"/>
              </a:ext>
            </a:extLst>
          </p:cNvPr>
          <p:cNvSpPr/>
          <p:nvPr/>
        </p:nvSpPr>
        <p:spPr>
          <a:xfrm>
            <a:off x="376626" y="8457566"/>
            <a:ext cx="4312467" cy="11473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25000"/>
              </a:lnSpc>
            </a:pPr>
            <a:r>
              <a:rPr lang="en-US" altLang="zh-TW" sz="11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  <a:p>
            <a:pPr algn="just">
              <a:lnSpc>
                <a:spcPct val="125000"/>
              </a:lnSpc>
            </a:pP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2023 China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merilis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CPI dan PPI yang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diekspektasikan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kembali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Reopening China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produsen</a:t>
            </a:r>
            <a:r>
              <a:rPr lang="en-US" altLang="zh-TW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E7DD9C-1DD5-48D2-9F4C-E90496854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21" y="4272906"/>
            <a:ext cx="4312466" cy="2119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4D322F-5EB8-4A65-B3AB-15E7C4FAC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67" y="9604940"/>
            <a:ext cx="4320000" cy="1583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0CE9A-6B4D-4D7D-BAE2-78C3ED007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252" y="3085796"/>
            <a:ext cx="4299473" cy="21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8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1288</Words>
  <Application>Microsoft Office PowerPoint</Application>
  <PresentationFormat>A3 Paper (297x420 mm)</PresentationFormat>
  <Paragraphs>412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Wrap</dc:title>
  <dc:creator>Riset divisi TRS, BNI</dc:creator>
  <cp:lastModifiedBy>Adrian Bonaventura</cp:lastModifiedBy>
  <cp:revision>6552</cp:revision>
  <dcterms:created xsi:type="dcterms:W3CDTF">2022-03-04T02:52:10Z</dcterms:created>
  <dcterms:modified xsi:type="dcterms:W3CDTF">2023-02-05T12:23:04Z</dcterms:modified>
</cp:coreProperties>
</file>