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6" r:id="rId7"/>
    <p:sldId id="267" r:id="rId8"/>
    <p:sldId id="261" r:id="rId9"/>
    <p:sldId id="263" r:id="rId10"/>
    <p:sldId id="264" r:id="rId11"/>
    <p:sldId id="268" r:id="rId12"/>
    <p:sldId id="269" r:id="rId13"/>
    <p:sldId id="265"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a:xfrm>
            <a:off x="1876424" y="5410201"/>
            <a:ext cx="5124886" cy="365125"/>
          </a:xfrm>
        </p:spPr>
        <p:txBody>
          <a:bodyPr/>
          <a:lstStyle/>
          <a:p>
            <a:endParaRPr lang="en-ID"/>
          </a:p>
        </p:txBody>
      </p:sp>
      <p:sp>
        <p:nvSpPr>
          <p:cNvPr id="6" name="Slide Number Placeholder 5"/>
          <p:cNvSpPr>
            <a:spLocks noGrp="1"/>
          </p:cNvSpPr>
          <p:nvPr>
            <p:ph type="sldNum" sz="quarter" idx="12"/>
          </p:nvPr>
        </p:nvSpPr>
        <p:spPr>
          <a:xfrm>
            <a:off x="9896911" y="5410199"/>
            <a:ext cx="771089"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1053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07194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158442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1042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90975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CEB0651-4E75-4CF6-B107-E0E7AD957CB5}" type="datetimeFigureOut">
              <a:rPr lang="en-ID" smtClean="0"/>
              <a:t>18/10/2019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29338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CEB0651-4E75-4CF6-B107-E0E7AD957CB5}" type="datetimeFigureOut">
              <a:rPr lang="en-ID" smtClean="0"/>
              <a:t>18/10/2019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997610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434455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418977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56664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94415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06552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B0651-4E75-4CF6-B107-E0E7AD957CB5}" type="datetimeFigureOut">
              <a:rPr lang="en-ID" smtClean="0"/>
              <a:t>18/10/2019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705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EB0651-4E75-4CF6-B107-E0E7AD957CB5}" type="datetimeFigureOut">
              <a:rPr lang="en-ID" smtClean="0"/>
              <a:t>18/10/2019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57791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B0651-4E75-4CF6-B107-E0E7AD957CB5}" type="datetimeFigureOut">
              <a:rPr lang="en-ID" smtClean="0"/>
              <a:t>18/10/2019</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5421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3332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79465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EB0651-4E75-4CF6-B107-E0E7AD957CB5}" type="datetimeFigureOut">
              <a:rPr lang="en-ID" smtClean="0"/>
              <a:t>18/10/2019</a:t>
            </a:fld>
            <a:endParaRPr lang="en-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85FC0C-3278-43DA-8C8A-BD8B7765A367}" type="slidenum">
              <a:rPr lang="en-ID" smtClean="0"/>
              <a:t>‹#›</a:t>
            </a:fld>
            <a:endParaRPr lang="en-ID"/>
          </a:p>
        </p:txBody>
      </p:sp>
    </p:spTree>
    <p:extLst>
      <p:ext uri="{BB962C8B-B14F-4D97-AF65-F5344CB8AC3E}">
        <p14:creationId xmlns:p14="http://schemas.microsoft.com/office/powerpoint/2010/main" val="41775753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d.wikipedia.org/w/index.php?title=Sistem_operasi_telepon_pintar&amp;action=edit&amp;redlink=1" TargetMode="External"/><Relationship Id="rId2" Type="http://schemas.openxmlformats.org/officeDocument/2006/relationships/hyperlink" Target="https://id.wikipedia.org/w/index.php?title=Nama_kode&amp;action=edit&amp;redlink=1" TargetMode="External"/><Relationship Id="rId1" Type="http://schemas.openxmlformats.org/officeDocument/2006/relationships/slideLayout" Target="../slideLayouts/slideLayout2.xml"/><Relationship Id="rId6" Type="http://schemas.openxmlformats.org/officeDocument/2006/relationships/hyperlink" Target="https://id.wikipedia.org/wiki/Android_10#cite_note-3" TargetMode="External"/><Relationship Id="rId5" Type="http://schemas.openxmlformats.org/officeDocument/2006/relationships/hyperlink" Target="https://id.wikipedia.org/w/index.php?title=Perangkat_lunak_beta&amp;action=edit&amp;redlink=1" TargetMode="External"/><Relationship Id="rId4" Type="http://schemas.openxmlformats.org/officeDocument/2006/relationships/hyperlink" Target="https://id.wikipedia.org/wiki/Android_(sistem_operasi)"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31_Oktober"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Nexus_5"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2.xml"/><Relationship Id="rId6" Type="http://schemas.openxmlformats.org/officeDocument/2006/relationships/hyperlink" Target="https://id.wikipedia.org/wiki/2013" TargetMode="External"/><Relationship Id="rId5" Type="http://schemas.openxmlformats.org/officeDocument/2006/relationships/hyperlink" Target="https://id.wikipedia.org/wiki/3_September" TargetMode="External"/><Relationship Id="rId4" Type="http://schemas.openxmlformats.org/officeDocument/2006/relationships/hyperlink" Target="https://id.wikipedia.org/wiki/Googl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id.wikipedia.org/wiki/Antarmuka_pengguna_graf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d.wikipedia.org/wiki/Android_Lollipop#cite_note-4" TargetMode="External"/><Relationship Id="rId2" Type="http://schemas.openxmlformats.org/officeDocument/2006/relationships/hyperlink" Target="https://id.wikipedia.org/wiki/Sistem_operasi_android" TargetMode="External"/><Relationship Id="rId1" Type="http://schemas.openxmlformats.org/officeDocument/2006/relationships/slideLayout" Target="../slideLayouts/slideLayout2.xml"/><Relationship Id="rId5" Type="http://schemas.openxmlformats.org/officeDocument/2006/relationships/hyperlink" Target="https://id.wikipedia.org/w/index.php?title=Google_Play_edition&amp;action=edit&amp;redlink=1" TargetMode="External"/><Relationship Id="rId4" Type="http://schemas.openxmlformats.org/officeDocument/2006/relationships/hyperlink" Target="https://id.wikipedia.org/wiki/Nex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d.wikipedia.org/w/index.php?title=Material_design&amp;action=edit&amp;redlink=1" TargetMode="External"/><Relationship Id="rId2" Type="http://schemas.openxmlformats.org/officeDocument/2006/relationships/hyperlink" Target="https://id.wikipedia.org/wiki/Android_Lollipop#cite_note-pcw-fromltofit-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3AE2-12FD-47A0-AED7-7558415E2C15}"/>
              </a:ext>
            </a:extLst>
          </p:cNvPr>
          <p:cNvSpPr>
            <a:spLocks noGrp="1"/>
          </p:cNvSpPr>
          <p:nvPr>
            <p:ph type="ctrTitle"/>
          </p:nvPr>
        </p:nvSpPr>
        <p:spPr>
          <a:xfrm>
            <a:off x="1876424" y="1122362"/>
            <a:ext cx="8791575" cy="2125805"/>
          </a:xfrm>
        </p:spPr>
        <p:txBody>
          <a:bodyPr/>
          <a:lstStyle/>
          <a:p>
            <a:pPr algn="ctr"/>
            <a:r>
              <a:rPr lang="id-ID" dirty="0" smtClean="0">
                <a:latin typeface="Times New Roman" panose="02020603050405020304" pitchFamily="18" charset="0"/>
                <a:cs typeface="Times New Roman" panose="02020603050405020304" pitchFamily="18" charset="0"/>
              </a:rPr>
              <a:t>SeJArah Perkembangan OS android                    </a:t>
            </a:r>
            <a:endParaRPr lang="en-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F3DBCA-2B9D-4DDD-AF41-E5EA58C32BE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203732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F7D9-7941-49B9-A161-62818D8D59FF}"/>
              </a:ext>
            </a:extLst>
          </p:cNvPr>
          <p:cNvSpPr>
            <a:spLocks noGrp="1"/>
          </p:cNvSpPr>
          <p:nvPr>
            <p:ph type="title"/>
          </p:nvPr>
        </p:nvSpPr>
        <p:spPr/>
        <p:txBody>
          <a:bodyPr/>
          <a:lstStyle/>
          <a:p>
            <a:pPr algn="ctr"/>
            <a:r>
              <a:rPr lang="id-ID" dirty="0">
                <a:latin typeface="Times New Roman" panose="02020603050405020304" pitchFamily="18" charset="0"/>
                <a:cs typeface="Times New Roman" panose="02020603050405020304" pitchFamily="18" charset="0"/>
              </a:rPr>
              <a:t>Spesifikasi 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1CDBD-98F4-4357-8D0E-D09956E91808}"/>
              </a:ext>
            </a:extLst>
          </p:cNvPr>
          <p:cNvSpPr>
            <a:spLocks noGrp="1"/>
          </p:cNvSpPr>
          <p:nvPr>
            <p:ph idx="1"/>
          </p:nvPr>
        </p:nvSpPr>
        <p:spPr/>
        <p:txBody>
          <a:bodyPr>
            <a:normAutofit fontScale="85000" lnSpcReduction="20000"/>
          </a:bodyPr>
          <a:lstStyle/>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Tampilan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Interface. ...</a:t>
            </a:r>
          </a:p>
          <a:p>
            <a:pPr marL="342900" indent="-342900">
              <a:buFont typeface="+mj-lt"/>
              <a:buAutoNum type="arabicPeriod"/>
            </a:pPr>
            <a:r>
              <a:rPr lang="en-ID" b="1" dirty="0">
                <a:latin typeface="Times New Roman" panose="02020603050405020304" pitchFamily="18" charset="0"/>
                <a:cs typeface="Times New Roman" panose="02020603050405020304" pitchFamily="18" charset="0"/>
              </a:rPr>
              <a:t>Android</a:t>
            </a:r>
            <a:r>
              <a:rPr lang="en-ID" dirty="0">
                <a:latin typeface="Times New Roman" panose="02020603050405020304" pitchFamily="18" charset="0"/>
                <a:cs typeface="Times New Roman" panose="02020603050405020304" pitchFamily="18" charset="0"/>
              </a:rPr>
              <a:t> Runtime (ART)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Proyek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Tahan</a:t>
            </a:r>
            <a:r>
              <a:rPr lang="en-ID" dirty="0">
                <a:latin typeface="Times New Roman" panose="02020603050405020304" pitchFamily="18" charset="0"/>
                <a:cs typeface="Times New Roman" panose="02020603050405020304" pitchFamily="18" charset="0"/>
              </a:rPr>
              <a:t> (Volta) ...</a:t>
            </a:r>
          </a:p>
          <a:p>
            <a:pPr marL="342900" indent="-342900">
              <a:buFont typeface="+mj-lt"/>
              <a:buAutoNum type="arabicPeriod"/>
            </a:pPr>
            <a:r>
              <a:rPr lang="en-ID" dirty="0">
                <a:latin typeface="Times New Roman" panose="02020603050405020304" pitchFamily="18" charset="0"/>
                <a:cs typeface="Times New Roman" panose="02020603050405020304" pitchFamily="18" charset="0"/>
              </a:rPr>
              <a:t>Support 64 Bit.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Keamanan</a:t>
            </a:r>
            <a:r>
              <a:rPr lang="en-ID"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Bisa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Dipasang</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Berbagai</a:t>
            </a:r>
            <a:r>
              <a:rPr lang="en-ID" dirty="0">
                <a:latin typeface="Times New Roman" panose="02020603050405020304" pitchFamily="18" charset="0"/>
                <a:cs typeface="Times New Roman" panose="02020603050405020304" pitchFamily="18" charset="0"/>
              </a:rPr>
              <a:t> Gadget.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Default Browser (Chrome)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Navigasi</a:t>
            </a:r>
            <a:r>
              <a:rPr lang="en-ID"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2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Kelebihan dan kekurangan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Kelebihan</a:t>
            </a:r>
          </a:p>
          <a:p>
            <a:pPr marL="0" indent="0">
              <a:buNone/>
            </a:pPr>
            <a:r>
              <a:rPr lang="id-ID" dirty="0" smtClean="0">
                <a:latin typeface="Times New Roman" panose="02020603050405020304" pitchFamily="18" charset="0"/>
                <a:cs typeface="Times New Roman" panose="02020603050405020304" pitchFamily="18" charset="0"/>
              </a:rPr>
              <a:t>Interface </a:t>
            </a:r>
            <a:r>
              <a:rPr lang="id-ID" dirty="0">
                <a:latin typeface="Times New Roman" panose="02020603050405020304" pitchFamily="18" charset="0"/>
                <a:cs typeface="Times New Roman" panose="02020603050405020304" pitchFamily="18" charset="0"/>
              </a:rPr>
              <a:t>yang dimiliki OS Lollipop begitu memanjakan mata. Graphical User Interface (GUI) menawan memang menjadi andalan setiap vendor ponsel agar mendapatkan hasil penjualan terbaik dan memuaskan penggunanya</a:t>
            </a:r>
            <a:r>
              <a:rPr lang="id-ID" dirty="0" smtClean="0">
                <a:latin typeface="Times New Roman" panose="02020603050405020304" pitchFamily="18" charset="0"/>
                <a:cs typeface="Times New Roman" panose="02020603050405020304" pitchFamily="18" charset="0"/>
              </a:rPr>
              <a:t>.</a:t>
            </a:r>
          </a:p>
          <a:p>
            <a:r>
              <a:rPr lang="id-ID" dirty="0" smtClean="0">
                <a:latin typeface="Times New Roman" panose="02020603050405020304" pitchFamily="18" charset="0"/>
                <a:cs typeface="Times New Roman" panose="02020603050405020304" pitchFamily="18" charset="0"/>
              </a:rPr>
              <a:t>Kekurangan</a:t>
            </a:r>
          </a:p>
          <a:p>
            <a:pPr marL="0" indent="0">
              <a:buNone/>
            </a:pPr>
            <a:r>
              <a:rPr lang="id-ID" dirty="0">
                <a:latin typeface="Times New Roman" panose="02020603050405020304" pitchFamily="18" charset="0"/>
                <a:cs typeface="Times New Roman" panose="02020603050405020304" pitchFamily="18" charset="0"/>
              </a:rPr>
              <a:t>penggunaan daya semakin bertambah ketika kita menggunakan wifi.</a:t>
            </a:r>
          </a:p>
        </p:txBody>
      </p:sp>
    </p:spTree>
    <p:extLst>
      <p:ext uri="{BB962C8B-B14F-4D97-AF65-F5344CB8AC3E}">
        <p14:creationId xmlns:p14="http://schemas.microsoft.com/office/powerpoint/2010/main" val="426710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Antarmuka </a:t>
            </a:r>
            <a:r>
              <a:rPr lang="id-ID" dirty="0">
                <a:latin typeface="Times New Roman" panose="02020603050405020304" pitchFamily="18" charset="0"/>
                <a:cs typeface="Times New Roman" panose="02020603050405020304" pitchFamily="18" charset="0"/>
              </a:rPr>
              <a:t>dengan tampilan grafis yang menyejukkan </a:t>
            </a:r>
            <a:r>
              <a:rPr lang="id-ID" dirty="0" smtClean="0">
                <a:latin typeface="Times New Roman" panose="02020603050405020304" pitchFamily="18" charset="0"/>
                <a:cs typeface="Times New Roman" panose="02020603050405020304" pitchFamily="18" charset="0"/>
              </a:rPr>
              <a:t>mata</a:t>
            </a:r>
          </a:p>
          <a:p>
            <a:r>
              <a:rPr lang="id-ID" dirty="0">
                <a:latin typeface="Times New Roman" panose="02020603050405020304" pitchFamily="18" charset="0"/>
                <a:cs typeface="Times New Roman" panose="02020603050405020304" pitchFamily="18" charset="0"/>
              </a:rPr>
              <a:t>Memiliki 64-bit ART </a:t>
            </a:r>
            <a:r>
              <a:rPr lang="id-ID" dirty="0" smtClean="0">
                <a:latin typeface="Times New Roman" panose="02020603050405020304" pitchFamily="18" charset="0"/>
                <a:cs typeface="Times New Roman" panose="02020603050405020304" pitchFamily="18" charset="0"/>
              </a:rPr>
              <a:t>compiler</a:t>
            </a:r>
          </a:p>
          <a:p>
            <a:r>
              <a:rPr lang="id-ID" dirty="0">
                <a:latin typeface="Times New Roman" panose="02020603050405020304" pitchFamily="18" charset="0"/>
                <a:cs typeface="Times New Roman" panose="02020603050405020304" pitchFamily="18" charset="0"/>
              </a:rPr>
              <a:t>Memiliki Proyek Volta sebagai fitur untuk meningkatkan daya tahan </a:t>
            </a:r>
            <a:r>
              <a:rPr lang="id-ID" dirty="0" smtClean="0">
                <a:latin typeface="Times New Roman" panose="02020603050405020304" pitchFamily="18" charset="0"/>
                <a:cs typeface="Times New Roman" panose="02020603050405020304" pitchFamily="18" charset="0"/>
              </a:rPr>
              <a:t>baterai</a:t>
            </a:r>
          </a:p>
          <a:p>
            <a:r>
              <a:rPr lang="id-ID" dirty="0">
                <a:latin typeface="Times New Roman" panose="02020603050405020304" pitchFamily="18" charset="0"/>
                <a:cs typeface="Times New Roman" panose="02020603050405020304" pitchFamily="18" charset="0"/>
              </a:rPr>
              <a:t>Konektivitas lebih baik</a:t>
            </a:r>
            <a:endParaRPr lang="id-ID" dirty="0" smtClean="0">
              <a:latin typeface="Times New Roman" panose="02020603050405020304" pitchFamily="18" charset="0"/>
              <a:cs typeface="Times New Roman" panose="02020603050405020304" pitchFamily="18" charset="0"/>
            </a:endParaRPr>
          </a:p>
          <a:p>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09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A5E2-556C-48EA-B2D7-D20687102A37}"/>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Q</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EBC10-3B6B-4115-ABE1-196B7E95AE70}"/>
              </a:ext>
            </a:extLst>
          </p:cNvPr>
          <p:cNvSpPr>
            <a:spLocks noGrp="1"/>
          </p:cNvSpPr>
          <p:nvPr>
            <p:ph idx="1"/>
          </p:nvPr>
        </p:nvSpPr>
        <p:spPr/>
        <p:txBody>
          <a:bodyPr>
            <a:normAutofit/>
          </a:bodyPr>
          <a:lstStyle/>
          <a:p>
            <a:pPr marL="274320" lvl="1" indent="0">
              <a:buNone/>
            </a:pPr>
            <a:r>
              <a:rPr lang="en-ID" b="1" dirty="0" smtClean="0">
                <a:solidFill>
                  <a:schemeClr val="tx1"/>
                </a:solidFill>
                <a:latin typeface="Times New Roman" panose="02020603050405020304" pitchFamily="18" charset="0"/>
                <a:cs typeface="Times New Roman" panose="02020603050405020304" pitchFamily="18" charset="0"/>
              </a:rPr>
              <a:t>Android </a:t>
            </a:r>
            <a:r>
              <a:rPr lang="en-ID" b="1" dirty="0">
                <a:solidFill>
                  <a:schemeClr val="tx1"/>
                </a:solidFill>
                <a:latin typeface="Times New Roman" panose="02020603050405020304" pitchFamily="18" charset="0"/>
                <a:cs typeface="Times New Roman" panose="02020603050405020304" pitchFamily="18" charset="0"/>
              </a:rPr>
              <a:t>10</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 xmlns:ahyp="http://schemas.microsoft.com/office/drawing/2018/hyperlinkcolor" val="tx"/>
                    </a:ext>
                  </a:extLst>
                </a:hlinkClick>
              </a:rPr>
              <a:t>nama</a:t>
            </a:r>
            <a:r>
              <a:rPr lang="en-ID" dirty="0">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 xmlns:ahyp="http://schemas.microsoft.com/office/drawing/2018/hyperlinkcolor" val="tx"/>
                    </a:ext>
                  </a:extLst>
                </a:hlinkClick>
              </a:rPr>
              <a:t>kode</a:t>
            </a:r>
            <a:r>
              <a:rPr lang="en-ID" dirty="0">
                <a:solidFill>
                  <a:schemeClr val="tx1"/>
                </a:solidFill>
                <a:latin typeface="Times New Roman" panose="02020603050405020304" pitchFamily="18" charset="0"/>
                <a:cs typeface="Times New Roman" panose="02020603050405020304" pitchFamily="18" charset="0"/>
              </a:rPr>
              <a:t> </a:t>
            </a:r>
            <a:r>
              <a:rPr lang="en-ID" b="1" dirty="0">
                <a:solidFill>
                  <a:schemeClr val="tx1"/>
                </a:solidFill>
                <a:latin typeface="Times New Roman" panose="02020603050405020304" pitchFamily="18" charset="0"/>
                <a:cs typeface="Times New Roman" panose="02020603050405020304" pitchFamily="18" charset="0"/>
              </a:rPr>
              <a:t>Android Q</a:t>
            </a:r>
            <a:r>
              <a:rPr lang="en-ID" dirty="0">
                <a:solidFill>
                  <a:schemeClr val="tx1"/>
                </a:solidFill>
                <a:latin typeface="Times New Roman" panose="02020603050405020304" pitchFamily="18" charset="0"/>
                <a:cs typeface="Times New Roman" panose="02020603050405020304" pitchFamily="18" charset="0"/>
              </a:rPr>
              <a:t> pada masa </a:t>
            </a:r>
            <a:r>
              <a:rPr lang="en-ID" dirty="0" err="1">
                <a:solidFill>
                  <a:schemeClr val="tx1"/>
                </a:solidFill>
                <a:latin typeface="Times New Roman" panose="02020603050405020304" pitchFamily="18" charset="0"/>
                <a:cs typeface="Times New Roman" panose="02020603050405020304" pitchFamily="18" charset="0"/>
              </a:rPr>
              <a:t>pengembangan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adalah</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perilisan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besar</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kesepuluh</a:t>
            </a:r>
            <a:r>
              <a:rPr lang="en-ID" dirty="0">
                <a:solidFill>
                  <a:schemeClr val="tx1"/>
                </a:solidFill>
                <a:latin typeface="Times New Roman" panose="02020603050405020304" pitchFamily="18" charset="0"/>
                <a:cs typeface="Times New Roman" panose="02020603050405020304" pitchFamily="18" charset="0"/>
              </a:rPr>
              <a:t> dan </a:t>
            </a:r>
            <a:r>
              <a:rPr lang="en-ID" dirty="0" err="1">
                <a:solidFill>
                  <a:schemeClr val="tx1"/>
                </a:solidFill>
                <a:latin typeface="Times New Roman" panose="02020603050405020304" pitchFamily="18" charset="0"/>
                <a:cs typeface="Times New Roman" panose="02020603050405020304" pitchFamily="18" charset="0"/>
              </a:rPr>
              <a:t>versi</a:t>
            </a:r>
            <a:r>
              <a:rPr lang="en-ID" dirty="0">
                <a:solidFill>
                  <a:schemeClr val="tx1"/>
                </a:solidFill>
                <a:latin typeface="Times New Roman" panose="02020603050405020304" pitchFamily="18" charset="0"/>
                <a:cs typeface="Times New Roman" panose="02020603050405020304" pitchFamily="18" charset="0"/>
              </a:rPr>
              <a:t> ke-17 </a:t>
            </a:r>
            <a:r>
              <a:rPr lang="en-ID" dirty="0" err="1">
                <a:solidFill>
                  <a:schemeClr val="tx1"/>
                </a:solidFill>
                <a:latin typeface="Times New Roman" panose="02020603050405020304" pitchFamily="18" charset="0"/>
                <a:cs typeface="Times New Roman" panose="02020603050405020304" pitchFamily="18" charset="0"/>
              </a:rPr>
              <a:t>dari</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sistem</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operasi</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telepon</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 xmlns:ahyp="http://schemas.microsoft.com/office/drawing/2018/hyperlinkcolor" val="tx"/>
                    </a:ext>
                  </a:extLst>
                </a:hlinkClick>
              </a:rPr>
              <a:t>pintar</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4" tooltip="Android (sistem operasi)">
                  <a:extLst>
                    <a:ext uri="{A12FA001-AC4F-418D-AE19-62706E023703}">
                      <ahyp:hlinkClr xmlns="" xmlns:ahyp="http://schemas.microsoft.com/office/drawing/2018/hyperlinkcolor" val="tx"/>
                    </a:ext>
                  </a:extLst>
                </a:hlinkClick>
              </a:rPr>
              <a:t>Android</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Produk</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tersebut</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sekarang</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berada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dalam</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5" tooltip="Perangkat lunak beta (halaman belum tersedia)">
                  <a:extLst>
                    <a:ext uri="{A12FA001-AC4F-418D-AE19-62706E023703}">
                      <ahyp:hlinkClr xmlns="" xmlns:ahyp="http://schemas.microsoft.com/office/drawing/2018/hyperlinkcolor" val="tx"/>
                    </a:ext>
                  </a:extLst>
                </a:hlinkClick>
              </a:rPr>
              <a:t>beta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publik</a:t>
            </a:r>
            <a:r>
              <a:rPr lang="en-ID" dirty="0">
                <a:solidFill>
                  <a:schemeClr val="tx1"/>
                </a:solidFill>
                <a:latin typeface="Times New Roman" panose="02020603050405020304" pitchFamily="18" charset="0"/>
                <a:cs typeface="Times New Roman" panose="02020603050405020304" pitchFamily="18" charset="0"/>
              </a:rPr>
              <a:t>.</a:t>
            </a:r>
            <a:r>
              <a:rPr lang="en-ID" baseline="300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 xmlns:ahyp="http://schemas.microsoft.com/office/drawing/2018/hyperlinkcolor" val="tx"/>
                    </a:ext>
                  </a:extLst>
                </a:hlinkClick>
              </a:rPr>
              <a:t>[3]</a:t>
            </a: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96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13899"/>
            <a:ext cx="8791575" cy="1050877"/>
          </a:xfrm>
        </p:spPr>
        <p:txBody>
          <a:bodyPr/>
          <a:lstStyle/>
          <a:p>
            <a:pPr algn="ctr"/>
            <a:r>
              <a:rPr lang="id-ID" dirty="0" smtClean="0"/>
              <a:t>Interface os android</a:t>
            </a:r>
            <a:endParaRPr lang="id-ID" dirty="0"/>
          </a:p>
        </p:txBody>
      </p:sp>
      <p:sp>
        <p:nvSpPr>
          <p:cNvPr id="7" name="Subtitle 6"/>
          <p:cNvSpPr>
            <a:spLocks noGrp="1"/>
          </p:cNvSpPr>
          <p:nvPr>
            <p:ph type="subTitle" idx="1"/>
          </p:nvPr>
        </p:nvSpPr>
        <p:spPr>
          <a:xfrm>
            <a:off x="4196543" y="3125338"/>
            <a:ext cx="8791575" cy="2023281"/>
          </a:xfrm>
        </p:spPr>
        <p:txBody>
          <a:bodyPr>
            <a:noAutofit/>
          </a:bodyPr>
          <a:lstStyle/>
          <a:p>
            <a:r>
              <a:rPr lang="id-ID" sz="2400" dirty="0" smtClean="0">
                <a:solidFill>
                  <a:schemeClr val="tx1"/>
                </a:solidFill>
                <a:effectLst>
                  <a:outerShdw blurRad="38100" dist="38100" dir="2700000" algn="tl">
                    <a:srgbClr val="000000">
                      <a:alpha val="43137"/>
                    </a:srgbClr>
                  </a:outerShdw>
                </a:effectLst>
              </a:rPr>
              <a:t>Tampilan android saat browser</a:t>
            </a:r>
            <a:endParaRPr lang="id-ID" sz="2400" dirty="0">
              <a:solidFill>
                <a:schemeClr val="tx1"/>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072563" y="1770678"/>
            <a:ext cx="1851025" cy="3541713"/>
          </a:xfrm>
        </p:spPr>
      </p:pic>
    </p:spTree>
    <p:extLst>
      <p:ext uri="{BB962C8B-B14F-4D97-AF65-F5344CB8AC3E}">
        <p14:creationId xmlns:p14="http://schemas.microsoft.com/office/powerpoint/2010/main" val="194323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956" y="2442948"/>
            <a:ext cx="5423161" cy="1373757"/>
          </a:xfrm>
        </p:spPr>
        <p:txBody>
          <a:bodyPr>
            <a:normAutofit/>
          </a:bodyPr>
          <a:lstStyle/>
          <a:p>
            <a:r>
              <a:rPr lang="id-ID" sz="2800" dirty="0" smtClean="0"/>
              <a:t>Tampilan pada saat di google maps</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630" y="1526156"/>
            <a:ext cx="2071290" cy="3541712"/>
          </a:xfrm>
        </p:spPr>
      </p:pic>
    </p:spTree>
    <p:extLst>
      <p:ext uri="{BB962C8B-B14F-4D97-AF65-F5344CB8AC3E}">
        <p14:creationId xmlns:p14="http://schemas.microsoft.com/office/powerpoint/2010/main" val="4151139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171" y="2727159"/>
            <a:ext cx="5709764" cy="1478570"/>
          </a:xfrm>
        </p:spPr>
        <p:txBody>
          <a:bodyPr/>
          <a:lstStyle/>
          <a:p>
            <a:r>
              <a:rPr lang="id-ID" dirty="0" smtClean="0"/>
              <a:t>Tampilan di pengaturan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877" y="1695588"/>
            <a:ext cx="1739102" cy="3541712"/>
          </a:xfrm>
        </p:spPr>
      </p:pic>
    </p:spTree>
    <p:extLst>
      <p:ext uri="{BB962C8B-B14F-4D97-AF65-F5344CB8AC3E}">
        <p14:creationId xmlns:p14="http://schemas.microsoft.com/office/powerpoint/2010/main" val="38608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512" y="2650956"/>
            <a:ext cx="7142778" cy="1478570"/>
          </a:xfrm>
        </p:spPr>
        <p:txBody>
          <a:bodyPr>
            <a:normAutofit/>
          </a:bodyPr>
          <a:lstStyle/>
          <a:p>
            <a:r>
              <a:rPr lang="id-ID" sz="2800" dirty="0" smtClean="0"/>
              <a:t>Tampilan pada saat berada di panggilan</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865" y="1619385"/>
            <a:ext cx="1739102" cy="3541712"/>
          </a:xfrm>
        </p:spPr>
      </p:pic>
    </p:spTree>
    <p:extLst>
      <p:ext uri="{BB962C8B-B14F-4D97-AF65-F5344CB8AC3E}">
        <p14:creationId xmlns:p14="http://schemas.microsoft.com/office/powerpoint/2010/main" val="283282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4F0C-EC8B-471C-B615-A01F4871C218}"/>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Anggota Kelompok </a:t>
            </a:r>
            <a:r>
              <a:rPr lang="id-ID" dirty="0" smtClean="0"/>
              <a:t>:</a:t>
            </a:r>
            <a:endParaRPr lang="en-ID" dirty="0"/>
          </a:p>
        </p:txBody>
      </p:sp>
      <p:sp>
        <p:nvSpPr>
          <p:cNvPr id="3" name="Content Placeholder 2">
            <a:extLst>
              <a:ext uri="{FF2B5EF4-FFF2-40B4-BE49-F238E27FC236}">
                <a16:creationId xmlns:a16="http://schemas.microsoft.com/office/drawing/2014/main" id="{52E58031-0260-43EA-B49E-BD246D29126C}"/>
              </a:ext>
            </a:extLst>
          </p:cNvPr>
          <p:cNvSpPr>
            <a:spLocks noGrp="1"/>
          </p:cNvSpPr>
          <p:nvPr>
            <p:ph idx="1"/>
          </p:nvPr>
        </p:nvSpPr>
        <p:spPr/>
        <p:txBody>
          <a:bodyPr/>
          <a:lstStyle/>
          <a:p>
            <a:pPr marL="342900" indent="-342900">
              <a:buFont typeface="+mj-lt"/>
              <a:buAutoNum type="arabicPeriod"/>
            </a:pPr>
            <a:r>
              <a:rPr lang="id-ID" dirty="0">
                <a:latin typeface="Times New Roman" panose="02020603050405020304" pitchFamily="18" charset="0"/>
                <a:cs typeface="Times New Roman" panose="02020603050405020304" pitchFamily="18" charset="0"/>
              </a:rPr>
              <a:t>Febryan </a:t>
            </a:r>
            <a:r>
              <a:rPr lang="id-ID" dirty="0" smtClean="0">
                <a:latin typeface="Times New Roman" panose="02020603050405020304" pitchFamily="18" charset="0"/>
                <a:cs typeface="Times New Roman" panose="02020603050405020304" pitchFamily="18" charset="0"/>
              </a:rPr>
              <a:t>Satria Erlangga</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Julian Anhar Rizaludin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Kiki Hermawan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Permana Sidiq</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Rionaldo</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a:latin typeface="Times New Roman" panose="02020603050405020304" pitchFamily="18" charset="0"/>
                <a:cs typeface="Times New Roman" panose="02020603050405020304" pitchFamily="18" charset="0"/>
              </a:rPr>
              <a:t>Yayat Supriatna</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3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68AC-701B-40A6-B360-4E0545D70BBB}"/>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1D439-0B0B-4EF6-B5AF-0BA3119C566B}"/>
              </a:ext>
            </a:extLst>
          </p:cNvPr>
          <p:cNvSpPr>
            <a:spLocks noGrp="1"/>
          </p:cNvSpPr>
          <p:nvPr>
            <p:ph idx="1"/>
          </p:nvPr>
        </p:nvSpPr>
        <p:spPr>
          <a:xfrm>
            <a:off x="1141412" y="1692322"/>
            <a:ext cx="9905999" cy="4640239"/>
          </a:xfrm>
        </p:spPr>
        <p:txBody>
          <a:bodyPr>
            <a:normAutofit fontScale="92500"/>
          </a:bodyPr>
          <a:lstStyle/>
          <a:p>
            <a:pPr marL="274320" lvl="1" indent="0">
              <a:buNone/>
            </a:pPr>
            <a:r>
              <a:rPr lang="en-ID" sz="2200" b="1" dirty="0" smtClean="0">
                <a:solidFill>
                  <a:schemeClr val="tx1"/>
                </a:solidFill>
                <a:latin typeface="Times New Roman" panose="02020603050405020304" pitchFamily="18" charset="0"/>
                <a:cs typeface="Times New Roman" panose="02020603050405020304" pitchFamily="18" charset="0"/>
              </a:rPr>
              <a:t>Android </a:t>
            </a:r>
            <a:r>
              <a:rPr lang="en-ID" sz="2200" b="1" dirty="0">
                <a:solidFill>
                  <a:schemeClr val="tx1"/>
                </a:solidFill>
                <a:latin typeface="Times New Roman" panose="02020603050405020304" pitchFamily="18" charset="0"/>
                <a:cs typeface="Times New Roman" panose="02020603050405020304" pitchFamily="18" charset="0"/>
              </a:rPr>
              <a:t>4.4 "KitKat"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sistem</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operasi</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telepon</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 xmlns:ahyp="http://schemas.microsoft.com/office/drawing/2018/hyperlinkcolor" val="tx"/>
                    </a:ext>
                  </a:extLst>
                </a:hlinkClick>
              </a:rPr>
              <a:t>genggam</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3" tooltip="Android (sistem operasi)">
                  <a:extLst>
                    <a:ext uri="{A12FA001-AC4F-418D-AE19-62706E023703}">
                      <ahyp:hlinkClr xmlns="" xmlns:ahyp="http://schemas.microsoft.com/office/drawing/2018/hyperlinkcolor" val="tx"/>
                    </a:ext>
                  </a:extLst>
                </a:hlinkClick>
              </a:rPr>
              <a:t>Android</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dikembangkan</a:t>
            </a:r>
            <a:r>
              <a:rPr lang="en-ID" sz="2200" dirty="0">
                <a:solidFill>
                  <a:schemeClr val="tx1"/>
                </a:solidFill>
                <a:latin typeface="Times New Roman" panose="02020603050405020304" pitchFamily="18" charset="0"/>
                <a:cs typeface="Times New Roman" panose="02020603050405020304" pitchFamily="18" charset="0"/>
              </a:rPr>
              <a:t> oleh </a:t>
            </a:r>
            <a:r>
              <a:rPr lang="en-ID" sz="2200" dirty="0">
                <a:solidFill>
                  <a:schemeClr val="tx1"/>
                </a:solidFill>
                <a:latin typeface="Times New Roman" panose="02020603050405020304" pitchFamily="18" charset="0"/>
                <a:cs typeface="Times New Roman" panose="02020603050405020304" pitchFamily="18" charset="0"/>
                <a:hlinkClick r:id="rId4" tooltip="Google">
                  <a:extLst>
                    <a:ext uri="{A12FA001-AC4F-418D-AE19-62706E023703}">
                      <ahyp:hlinkClr xmlns="" xmlns:ahyp="http://schemas.microsoft.com/office/drawing/2018/hyperlinkcolor" val="tx"/>
                    </a:ext>
                  </a:extLst>
                </a:hlinkClick>
              </a:rPr>
              <a:t>Google</a:t>
            </a:r>
            <a:r>
              <a:rPr lang="en-ID" sz="2200" dirty="0">
                <a:solidFill>
                  <a:schemeClr val="tx1"/>
                </a:solidFill>
                <a:latin typeface="Times New Roman" panose="02020603050405020304" pitchFamily="18" charset="0"/>
                <a:cs typeface="Times New Roman" panose="02020603050405020304" pitchFamily="18" charset="0"/>
              </a:rPr>
              <a:t>. Google </a:t>
            </a:r>
            <a:r>
              <a:rPr lang="en-ID" sz="2200" dirty="0" err="1">
                <a:solidFill>
                  <a:schemeClr val="tx1"/>
                </a:solidFill>
                <a:latin typeface="Times New Roman" panose="02020603050405020304" pitchFamily="18" charset="0"/>
                <a:cs typeface="Times New Roman" panose="02020603050405020304" pitchFamily="18" charset="0"/>
              </a:rPr>
              <a:t>mengumumkan</a:t>
            </a:r>
            <a:r>
              <a:rPr lang="en-ID" sz="2200" dirty="0">
                <a:solidFill>
                  <a:schemeClr val="tx1"/>
                </a:solidFill>
                <a:latin typeface="Times New Roman" panose="02020603050405020304" pitchFamily="18" charset="0"/>
                <a:cs typeface="Times New Roman" panose="02020603050405020304" pitchFamily="18" charset="0"/>
              </a:rPr>
              <a:t> Android 4.4 KitKat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5" tooltip="3 September">
                  <a:extLst>
                    <a:ext uri="{A12FA001-AC4F-418D-AE19-62706E023703}">
                      <ahyp:hlinkClr xmlns="" xmlns:ahyp="http://schemas.microsoft.com/office/drawing/2018/hyperlinkcolor" val="tx"/>
                    </a:ext>
                  </a:extLst>
                </a:hlinkClick>
              </a:rPr>
              <a:t>3 September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 xmlns:ahyp="http://schemas.microsoft.com/office/drawing/2018/hyperlinkcolor"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Meskipun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awalnya</a:t>
            </a:r>
            <a:r>
              <a:rPr lang="en-ID" sz="2200" dirty="0">
                <a:solidFill>
                  <a:schemeClr val="tx1"/>
                </a:solidFill>
                <a:latin typeface="Times New Roman" panose="02020603050405020304" pitchFamily="18" charset="0"/>
                <a:cs typeface="Times New Roman" panose="02020603050405020304" pitchFamily="18" charset="0"/>
              </a:rPr>
              <a:t> di </a:t>
            </a:r>
            <a:r>
              <a:rPr lang="en-ID" sz="2200" dirty="0" err="1">
                <a:solidFill>
                  <a:schemeClr val="tx1"/>
                </a:solidFill>
                <a:latin typeface="Times New Roman" panose="02020603050405020304" pitchFamily="18" charset="0"/>
                <a:cs typeface="Times New Roman" panose="02020603050405020304" pitchFamily="18" charset="0"/>
              </a:rPr>
              <a:t>bawah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sandi</a:t>
            </a:r>
            <a:r>
              <a:rPr lang="en-ID" sz="2200" dirty="0">
                <a:solidFill>
                  <a:schemeClr val="tx1"/>
                </a:solidFill>
                <a:latin typeface="Times New Roman" panose="02020603050405020304" pitchFamily="18" charset="0"/>
                <a:cs typeface="Times New Roman" panose="02020603050405020304" pitchFamily="18" charset="0"/>
              </a:rPr>
              <a:t> "Key Lime Pie" ("KLP"),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itu</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berubah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karena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sangat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sedikit</a:t>
            </a:r>
            <a:r>
              <a:rPr lang="en-ID" sz="2200" dirty="0">
                <a:solidFill>
                  <a:schemeClr val="tx1"/>
                </a:solidFill>
                <a:latin typeface="Times New Roman" panose="02020603050405020304" pitchFamily="18" charset="0"/>
                <a:cs typeface="Times New Roman" panose="02020603050405020304" pitchFamily="18" charset="0"/>
              </a:rPr>
              <a:t> orang </a:t>
            </a:r>
            <a:r>
              <a:rPr lang="en-ID" sz="2200" dirty="0" err="1">
                <a:solidFill>
                  <a:schemeClr val="tx1"/>
                </a:solidFill>
                <a:latin typeface="Times New Roman" panose="02020603050405020304" pitchFamily="18" charset="0"/>
                <a:cs typeface="Times New Roman" panose="02020603050405020304" pitchFamily="18" charset="0"/>
              </a:rPr>
              <a:t>benar-benar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tahu</a:t>
            </a:r>
            <a:r>
              <a:rPr lang="en-ID" sz="2200" dirty="0">
                <a:solidFill>
                  <a:schemeClr val="tx1"/>
                </a:solidFill>
                <a:latin typeface="Times New Roman" panose="02020603050405020304" pitchFamily="18" charset="0"/>
                <a:cs typeface="Times New Roman" panose="02020603050405020304" pitchFamily="18" charset="0"/>
              </a:rPr>
              <a:t> rasa key lime pie." </a:t>
            </a:r>
            <a:r>
              <a:rPr lang="en-ID" sz="2200" dirty="0" err="1">
                <a:solidFill>
                  <a:schemeClr val="tx1"/>
                </a:solidFill>
                <a:latin typeface="Times New Roman" panose="02020603050405020304" pitchFamily="18" charset="0"/>
                <a:cs typeface="Times New Roman" panose="02020603050405020304" pitchFamily="18" charset="0"/>
              </a:rPr>
              <a:t>Beberapa</a:t>
            </a:r>
            <a:r>
              <a:rPr lang="en-ID" sz="2200" dirty="0">
                <a:solidFill>
                  <a:schemeClr val="tx1"/>
                </a:solidFill>
                <a:latin typeface="Times New Roman" panose="02020603050405020304" pitchFamily="18" charset="0"/>
                <a:cs typeface="Times New Roman" panose="02020603050405020304" pitchFamily="18" charset="0"/>
              </a:rPr>
              <a:t> blogger </a:t>
            </a:r>
            <a:r>
              <a:rPr lang="en-ID" sz="2200" dirty="0" err="1">
                <a:solidFill>
                  <a:schemeClr val="tx1"/>
                </a:solidFill>
                <a:latin typeface="Times New Roman" panose="02020603050405020304" pitchFamily="18" charset="0"/>
                <a:cs typeface="Times New Roman" panose="02020603050405020304" pitchFamily="18" charset="0"/>
              </a:rPr>
              <a:t>teknologi</a:t>
            </a:r>
            <a:r>
              <a:rPr lang="en-ID" sz="2200" dirty="0">
                <a:solidFill>
                  <a:schemeClr val="tx1"/>
                </a:solidFill>
                <a:latin typeface="Times New Roman" panose="02020603050405020304" pitchFamily="18" charset="0"/>
                <a:cs typeface="Times New Roman" panose="02020603050405020304" pitchFamily="18" charset="0"/>
              </a:rPr>
              <a:t> juga </a:t>
            </a:r>
            <a:r>
              <a:rPr lang="en-ID" sz="2200" dirty="0" err="1">
                <a:solidFill>
                  <a:schemeClr val="tx1"/>
                </a:solidFill>
                <a:latin typeface="Times New Roman" panose="02020603050405020304" pitchFamily="18" charset="0"/>
                <a:cs typeface="Times New Roman" panose="02020603050405020304" pitchFamily="18" charset="0"/>
              </a:rPr>
              <a:t>mengharapkan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rilis</a:t>
            </a:r>
            <a:r>
              <a:rPr lang="en-ID" sz="2200" dirty="0">
                <a:solidFill>
                  <a:schemeClr val="tx1"/>
                </a:solidFill>
                <a:latin typeface="Times New Roman" panose="02020603050405020304" pitchFamily="18" charset="0"/>
                <a:cs typeface="Times New Roman" panose="02020603050405020304" pitchFamily="18" charset="0"/>
              </a:rPr>
              <a:t> "Key Lime Pie" </a:t>
            </a:r>
            <a:r>
              <a:rPr lang="en-ID" sz="2200" dirty="0" err="1">
                <a:solidFill>
                  <a:schemeClr val="tx1"/>
                </a:solidFill>
                <a:latin typeface="Times New Roman" panose="02020603050405020304" pitchFamily="18" charset="0"/>
                <a:cs typeface="Times New Roman" panose="02020603050405020304" pitchFamily="18" charset="0"/>
              </a:rPr>
              <a:t>menjadi</a:t>
            </a:r>
            <a:r>
              <a:rPr lang="en-ID" sz="2200" dirty="0">
                <a:solidFill>
                  <a:schemeClr val="tx1"/>
                </a:solidFill>
                <a:latin typeface="Times New Roman" panose="02020603050405020304" pitchFamily="18" charset="0"/>
                <a:cs typeface="Times New Roman" panose="02020603050405020304" pitchFamily="18" charset="0"/>
              </a:rPr>
              <a:t> Android 5. KitKat </a:t>
            </a:r>
            <a:r>
              <a:rPr lang="en-ID" sz="2200" dirty="0" err="1">
                <a:solidFill>
                  <a:schemeClr val="tx1"/>
                </a:solidFill>
                <a:latin typeface="Times New Roman" panose="02020603050405020304" pitchFamily="18" charset="0"/>
                <a:cs typeface="Times New Roman" panose="02020603050405020304" pitchFamily="18" charset="0"/>
              </a:rPr>
              <a:t>memulai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debutnya</a:t>
            </a:r>
            <a:r>
              <a:rPr lang="en-ID" sz="2200" dirty="0">
                <a:solidFill>
                  <a:schemeClr val="tx1"/>
                </a:solidFill>
                <a:latin typeface="Times New Roman" panose="02020603050405020304" pitchFamily="18" charset="0"/>
                <a:cs typeface="Times New Roman" panose="02020603050405020304" pitchFamily="18" charset="0"/>
              </a:rPr>
              <a:t> pada Google </a:t>
            </a:r>
            <a:r>
              <a:rPr lang="en-ID" sz="2200" dirty="0">
                <a:solidFill>
                  <a:schemeClr val="tx1"/>
                </a:solidFill>
                <a:latin typeface="Times New Roman" panose="02020603050405020304" pitchFamily="18" charset="0"/>
                <a:cs typeface="Times New Roman" panose="02020603050405020304" pitchFamily="18" charset="0"/>
                <a:hlinkClick r:id="rId7" tooltip="Nexus 5">
                  <a:extLst>
                    <a:ext uri="{A12FA001-AC4F-418D-AE19-62706E023703}">
                      <ahyp:hlinkClr xmlns="" xmlns:ahyp="http://schemas.microsoft.com/office/drawing/2018/hyperlinkcolor" val="tx"/>
                    </a:ext>
                  </a:extLst>
                </a:hlinkClick>
              </a:rPr>
              <a:t>Nexus 5</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 xmlns:ahyp="http://schemas.microsoft.com/office/drawing/2018/hyperlinkcolor" val="tx"/>
                    </a:ext>
                  </a:extLst>
                </a:hlinkClick>
              </a:rPr>
              <a:t>31 </a:t>
            </a:r>
            <a:r>
              <a:rPr lang="en-ID" sz="2200" dirty="0" err="1">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 xmlns:ahyp="http://schemas.microsoft.com/office/drawing/2018/hyperlinkcolor" val="tx"/>
                    </a:ext>
                  </a:extLst>
                </a:hlinkClick>
              </a:rPr>
              <a:t>Oktober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 xmlns:ahyp="http://schemas.microsoft.com/office/drawing/2018/hyperlinkcolor"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dan </a:t>
            </a:r>
            <a:r>
              <a:rPr lang="en-ID" sz="2200" dirty="0" err="1">
                <a:solidFill>
                  <a:schemeClr val="tx1"/>
                </a:solidFill>
                <a:latin typeface="Times New Roman" panose="02020603050405020304" pitchFamily="18" charset="0"/>
                <a:cs typeface="Times New Roman" panose="02020603050405020304" pitchFamily="18" charset="0"/>
              </a:rPr>
              <a:t>dioptimalkan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berjalan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rentang</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lebih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besar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sebelumnya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memiliki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minimum yang </a:t>
            </a:r>
            <a:r>
              <a:rPr lang="en-ID" sz="2200" dirty="0" err="1">
                <a:solidFill>
                  <a:schemeClr val="tx1"/>
                </a:solidFill>
                <a:latin typeface="Times New Roman" panose="02020603050405020304" pitchFamily="18" charset="0"/>
                <a:cs typeface="Times New Roman" panose="02020603050405020304" pitchFamily="18" charset="0"/>
              </a:rPr>
              <a:t>disarankan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perbaikan-perbaikan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dikenal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Proyek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langsing</a:t>
            </a:r>
            <a:r>
              <a:rPr lang="en-ID" sz="2200" dirty="0">
                <a:solidFill>
                  <a:schemeClr val="tx1"/>
                </a:solidFill>
                <a:latin typeface="Times New Roman" panose="02020603050405020304" pitchFamily="18" charset="0"/>
                <a:cs typeface="Times New Roman" panose="02020603050405020304" pitchFamily="18" charset="0"/>
              </a:rPr>
              <a:t>" internal di Google. </a:t>
            </a:r>
            <a:r>
              <a:rPr lang="en-ID" sz="2200" dirty="0" err="1">
                <a:solidFill>
                  <a:schemeClr val="tx1"/>
                </a:solidFill>
                <a:latin typeface="Times New Roman" panose="02020603050405020304" pitchFamily="18" charset="0"/>
                <a:cs typeface="Times New Roman" panose="02020603050405020304" pitchFamily="18" charset="0"/>
              </a:rPr>
              <a:t>Jumlah</a:t>
            </a:r>
            <a:r>
              <a:rPr lang="en-ID" sz="2200" dirty="0">
                <a:solidFill>
                  <a:schemeClr val="tx1"/>
                </a:solidFill>
                <a:latin typeface="Times New Roman" panose="02020603050405020304" pitchFamily="18" charset="0"/>
                <a:cs typeface="Times New Roman" panose="02020603050405020304" pitchFamily="18" charset="0"/>
              </a:rPr>
              <a:t> minimum RAM yang </a:t>
            </a:r>
            <a:r>
              <a:rPr lang="en-ID" sz="2200" dirty="0" err="1">
                <a:solidFill>
                  <a:schemeClr val="tx1"/>
                </a:solidFill>
                <a:latin typeface="Times New Roman" panose="02020603050405020304" pitchFamily="18" charset="0"/>
                <a:cs typeface="Times New Roman" panose="02020603050405020304" pitchFamily="18" charset="0"/>
              </a:rPr>
              <a:t>diperlukan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tersedia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340 MB, dan </a:t>
            </a:r>
            <a:r>
              <a:rPr lang="en-ID" sz="2200" dirty="0" err="1">
                <a:solidFill>
                  <a:schemeClr val="tx1"/>
                </a:solidFill>
                <a:latin typeface="Times New Roman" panose="02020603050405020304" pitchFamily="18" charset="0"/>
                <a:cs typeface="Times New Roman" panose="02020603050405020304" pitchFamily="18" charset="0"/>
              </a:rPr>
              <a:t>semua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kurang</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harus</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melaporkan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diri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mereka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"RAM </a:t>
            </a:r>
            <a:r>
              <a:rPr lang="en-ID" sz="2200" dirty="0" err="1">
                <a:solidFill>
                  <a:schemeClr val="tx1"/>
                </a:solidFill>
                <a:latin typeface="Times New Roman" panose="02020603050405020304" pitchFamily="18" charset="0"/>
                <a:cs typeface="Times New Roman" panose="02020603050405020304" pitchFamily="18" charset="0"/>
              </a:rPr>
              <a:t>rendah</a:t>
            </a:r>
            <a:r>
              <a:rPr lang="en-ID" sz="2200" dirty="0">
                <a:solidFill>
                  <a:schemeClr val="tx1"/>
                </a:solidFill>
                <a:latin typeface="Times New Roman" panose="02020603050405020304" pitchFamily="18" charset="0"/>
                <a:cs typeface="Times New Roman" panose="02020603050405020304" pitchFamily="18" charset="0"/>
              </a:rPr>
              <a:t>".</a:t>
            </a:r>
            <a:endParaRPr lang="id-ID"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6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F6F4-5DF6-452D-81C7-B01369C95DD6}"/>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2D5A74-7A97-4F36-97C0-71EFBE13641D}"/>
              </a:ext>
            </a:extLst>
          </p:cNvPr>
          <p:cNvSpPr>
            <a:spLocks noGrp="1"/>
          </p:cNvSpPr>
          <p:nvPr>
            <p:ph idx="1"/>
          </p:nvPr>
        </p:nvSpPr>
        <p:spPr>
          <a:xfrm>
            <a:off x="1141412" y="1937982"/>
            <a:ext cx="9905999" cy="3853219"/>
          </a:xfrm>
        </p:spPr>
        <p:txBody>
          <a:bodyPr>
            <a:normAutofit/>
          </a:bodyPr>
          <a:lstStyle/>
          <a:p>
            <a:pPr marL="0" indent="0">
              <a:buNone/>
            </a:pPr>
            <a:endParaRPr lang="id-ID" sz="2800" dirty="0"/>
          </a:p>
          <a:p>
            <a:pPr marL="274320" lvl="1" indent="0">
              <a:buNone/>
            </a:pPr>
            <a:r>
              <a:rPr lang="en-ID" sz="2800" dirty="0">
                <a:solidFill>
                  <a:schemeClr val="tx1"/>
                </a:solidFill>
              </a:rPr>
              <a:t>Android KitKat </a:t>
            </a:r>
            <a:r>
              <a:rPr lang="en-ID" sz="2800" dirty="0" err="1">
                <a:solidFill>
                  <a:schemeClr val="tx1"/>
                </a:solidFill>
              </a:rPr>
              <a:t>adalah</a:t>
            </a:r>
            <a:r>
              <a:rPr lang="en-ID" sz="2800" dirty="0">
                <a:solidFill>
                  <a:schemeClr val="tx1"/>
                </a:solidFill>
              </a:rPr>
              <a:t> "</a:t>
            </a:r>
            <a:r>
              <a:rPr lang="en-ID" sz="2800" dirty="0" err="1">
                <a:solidFill>
                  <a:schemeClr val="tx1"/>
                </a:solidFill>
              </a:rPr>
              <a:t>Jembatan-Versi</a:t>
            </a:r>
            <a:r>
              <a:rPr lang="en-ID" sz="2800" dirty="0">
                <a:solidFill>
                  <a:schemeClr val="tx1"/>
                </a:solidFill>
              </a:rPr>
              <a:t>" </a:t>
            </a:r>
            <a:r>
              <a:rPr lang="en-ID" sz="2800" dirty="0" err="1">
                <a:solidFill>
                  <a:schemeClr val="tx1"/>
                </a:solidFill>
              </a:rPr>
              <a:t>untuk</a:t>
            </a:r>
            <a:r>
              <a:rPr lang="en-ID" sz="2800" dirty="0">
                <a:solidFill>
                  <a:schemeClr val="tx1"/>
                </a:solidFill>
              </a:rPr>
              <a:t> Android Lollipop, </a:t>
            </a:r>
            <a:r>
              <a:rPr lang="en-ID" sz="2800" dirty="0" err="1">
                <a:solidFill>
                  <a:schemeClr val="tx1"/>
                </a:solidFill>
                <a:hlinkClick r:id="rId2" tooltip="Antarmuka pengguna grafis">
                  <a:extLst>
                    <a:ext uri="{A12FA001-AC4F-418D-AE19-62706E023703}">
                      <ahyp:hlinkClr xmlns="" xmlns:ahyp="http://schemas.microsoft.com/office/drawing/2018/hyperlinkcolor" val="tx"/>
                    </a:ext>
                  </a:extLst>
                </a:hlinkClick>
              </a:rPr>
              <a:t>antarmuka</a:t>
            </a:r>
            <a:r>
              <a:rPr lang="en-ID" sz="2800" dirty="0">
                <a:solidFill>
                  <a:schemeClr val="tx1"/>
                </a:solidFill>
                <a:hlinkClick r:id="rId2" tooltip="Antarmuka pengguna grafis">
                  <a:extLst>
                    <a:ext uri="{A12FA001-AC4F-418D-AE19-62706E023703}">
                      <ahyp:hlinkClr xmlns="" xmlns:ahyp="http://schemas.microsoft.com/office/drawing/2018/hyperlinkcolor" val="tx"/>
                    </a:ext>
                  </a:extLst>
                </a:hlinkClick>
              </a:rPr>
              <a:t> </a:t>
            </a:r>
            <a:r>
              <a:rPr lang="en-ID" sz="2800" dirty="0" err="1">
                <a:solidFill>
                  <a:schemeClr val="tx1"/>
                </a:solidFill>
                <a:hlinkClick r:id="rId2" tooltip="Antarmuka pengguna grafis">
                  <a:extLst>
                    <a:ext uri="{A12FA001-AC4F-418D-AE19-62706E023703}">
                      <ahyp:hlinkClr xmlns="" xmlns:ahyp="http://schemas.microsoft.com/office/drawing/2018/hyperlinkcolor" val="tx"/>
                    </a:ext>
                  </a:extLst>
                </a:hlinkClick>
              </a:rPr>
              <a:t>pengguna</a:t>
            </a:r>
            <a:r>
              <a:rPr lang="en-ID" sz="2800" dirty="0">
                <a:solidFill>
                  <a:schemeClr val="tx1"/>
                </a:solidFill>
              </a:rPr>
              <a:t> Android KitKat </a:t>
            </a:r>
            <a:r>
              <a:rPr lang="en-ID" sz="2800" dirty="0" err="1">
                <a:solidFill>
                  <a:schemeClr val="tx1"/>
                </a:solidFill>
              </a:rPr>
              <a:t>mirip</a:t>
            </a:r>
            <a:r>
              <a:rPr lang="en-ID" sz="2800" dirty="0">
                <a:solidFill>
                  <a:schemeClr val="tx1"/>
                </a:solidFill>
              </a:rPr>
              <a:t> </a:t>
            </a:r>
            <a:r>
              <a:rPr lang="en-ID" sz="2800" dirty="0" err="1">
                <a:solidFill>
                  <a:schemeClr val="tx1"/>
                </a:solidFill>
              </a:rPr>
              <a:t>dengan</a:t>
            </a:r>
            <a:r>
              <a:rPr lang="en-ID" sz="2800" dirty="0">
                <a:solidFill>
                  <a:schemeClr val="tx1"/>
                </a:solidFill>
              </a:rPr>
              <a:t> Jelly Bean dan Ice Cream Sandwich </a:t>
            </a:r>
            <a:r>
              <a:rPr lang="en-ID" sz="2800" dirty="0" err="1">
                <a:solidFill>
                  <a:schemeClr val="tx1"/>
                </a:solidFill>
              </a:rPr>
              <a:t>namun</a:t>
            </a:r>
            <a:r>
              <a:rPr lang="en-ID" sz="2800" dirty="0">
                <a:solidFill>
                  <a:schemeClr val="tx1"/>
                </a:solidFill>
              </a:rPr>
              <a:t> </a:t>
            </a:r>
            <a:r>
              <a:rPr lang="en-ID" sz="2800" dirty="0" err="1">
                <a:solidFill>
                  <a:schemeClr val="tx1"/>
                </a:solidFill>
              </a:rPr>
              <a:t>lebih</a:t>
            </a:r>
            <a:r>
              <a:rPr lang="en-ID" sz="2800" dirty="0">
                <a:solidFill>
                  <a:schemeClr val="tx1"/>
                </a:solidFill>
              </a:rPr>
              <a:t> </a:t>
            </a:r>
            <a:r>
              <a:rPr lang="en-ID" sz="2800" dirty="0" err="1">
                <a:solidFill>
                  <a:schemeClr val="tx1"/>
                </a:solidFill>
              </a:rPr>
              <a:t>sederhana</a:t>
            </a:r>
            <a:r>
              <a:rPr lang="en-ID" sz="2800" dirty="0">
                <a:solidFill>
                  <a:schemeClr val="tx1"/>
                </a:solidFill>
              </a:rPr>
              <a:t> dan </a:t>
            </a:r>
            <a:r>
              <a:rPr lang="en-ID" sz="2800" dirty="0" err="1">
                <a:solidFill>
                  <a:schemeClr val="tx1"/>
                </a:solidFill>
              </a:rPr>
              <a:t>dengan</a:t>
            </a:r>
            <a:r>
              <a:rPr lang="en-ID" sz="2800" dirty="0">
                <a:solidFill>
                  <a:schemeClr val="tx1"/>
                </a:solidFill>
              </a:rPr>
              <a:t> </a:t>
            </a:r>
            <a:r>
              <a:rPr lang="en-ID" sz="2800" dirty="0" err="1">
                <a:solidFill>
                  <a:schemeClr val="tx1"/>
                </a:solidFill>
              </a:rPr>
              <a:t>transparansi</a:t>
            </a:r>
            <a:r>
              <a:rPr lang="en-ID" sz="2800" dirty="0">
                <a:solidFill>
                  <a:schemeClr val="tx1"/>
                </a:solidFill>
              </a:rPr>
              <a:t> </a:t>
            </a:r>
            <a:r>
              <a:rPr lang="en-ID" sz="2800" dirty="0" err="1">
                <a:solidFill>
                  <a:schemeClr val="tx1"/>
                </a:solidFill>
              </a:rPr>
              <a:t>memudar</a:t>
            </a:r>
            <a:r>
              <a:rPr lang="en-ID" sz="2800" dirty="0">
                <a:solidFill>
                  <a:schemeClr val="tx1"/>
                </a:solidFill>
              </a:rPr>
              <a:t> pada </a:t>
            </a:r>
            <a:r>
              <a:rPr lang="en-ID" sz="2800" dirty="0" err="1">
                <a:solidFill>
                  <a:schemeClr val="tx1"/>
                </a:solidFill>
              </a:rPr>
              <a:t>tombol</a:t>
            </a:r>
            <a:r>
              <a:rPr lang="en-ID" sz="2800" dirty="0">
                <a:solidFill>
                  <a:schemeClr val="tx1"/>
                </a:solidFill>
              </a:rPr>
              <a:t> menu.</a:t>
            </a:r>
          </a:p>
        </p:txBody>
      </p:sp>
    </p:spTree>
    <p:extLst>
      <p:ext uri="{BB962C8B-B14F-4D97-AF65-F5344CB8AC3E}">
        <p14:creationId xmlns:p14="http://schemas.microsoft.com/office/powerpoint/2010/main" val="98329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CCE8-D017-4EA1-98BE-AC078EAAF759}"/>
              </a:ext>
            </a:extLst>
          </p:cNvPr>
          <p:cNvSpPr>
            <a:spLocks noGrp="1"/>
          </p:cNvSpPr>
          <p:nvPr>
            <p:ph type="title"/>
          </p:nvPr>
        </p:nvSpPr>
        <p:spPr/>
        <p:txBody>
          <a:bodyPr>
            <a:normAutofit/>
          </a:bodyPr>
          <a:lstStyle/>
          <a:p>
            <a:pPr algn="ctr"/>
            <a:r>
              <a:rPr lang="id-ID" dirty="0" smtClean="0">
                <a:latin typeface="Times New Roman" panose="02020603050405020304" pitchFamily="18" charset="0"/>
                <a:cs typeface="Times New Roman" panose="02020603050405020304" pitchFamily="18" charset="0"/>
              </a:rPr>
              <a:t>Spesifikasi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B799A-E6E3-491B-8537-8712B320986E}"/>
              </a:ext>
            </a:extLst>
          </p:cNvPr>
          <p:cNvSpPr>
            <a:spLocks noGrp="1"/>
          </p:cNvSpPr>
          <p:nvPr>
            <p:ph idx="1"/>
          </p:nvPr>
        </p:nvSpPr>
        <p:spPr/>
        <p:txBody>
          <a:bodyPr>
            <a:normAutofit fontScale="92500" lnSpcReduction="10000"/>
          </a:bodyPr>
          <a:lstStyle/>
          <a:p>
            <a:r>
              <a:rPr lang="en-ID" dirty="0">
                <a:latin typeface="Times New Roman" panose="02020603050405020304" pitchFamily="18" charset="0"/>
                <a:cs typeface="Times New Roman" panose="02020603050405020304" pitchFamily="18" charset="0"/>
              </a:rPr>
              <a:t>android 4.4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google.</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 4.4.</a:t>
            </a:r>
          </a:p>
          <a:p>
            <a:r>
              <a:rPr lang="en-ID" dirty="0">
                <a:latin typeface="Times New Roman" panose="02020603050405020304" pitchFamily="18" charset="0"/>
                <a:cs typeface="Times New Roman" panose="02020603050405020304" pitchFamily="18" charset="0"/>
              </a:rPr>
              <a:t>google.</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4.4</a:t>
            </a:r>
            <a:r>
              <a:rPr lang="en-ID" dirty="0">
                <a:latin typeface="Times New Roman" panose="02020603050405020304" pitchFamily="18" charset="0"/>
                <a:cs typeface="Times New Roman" panose="02020603050405020304" pitchFamily="18" charset="0"/>
              </a:rPr>
              <a:t>.</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a:t>
            </a:r>
            <a:r>
              <a:rPr lang="en-ID" b="1"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6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46"/>
            <a:ext cx="9905998" cy="1364776"/>
          </a:xfrm>
        </p:spPr>
        <p:txBody>
          <a:bodyPr/>
          <a:lstStyle/>
          <a:p>
            <a:pPr algn="ctr"/>
            <a:r>
              <a:rPr lang="id-ID" dirty="0" smtClean="0">
                <a:latin typeface="Times New Roman" panose="02020603050405020304" pitchFamily="18" charset="0"/>
                <a:cs typeface="Times New Roman" panose="02020603050405020304" pitchFamily="18" charset="0"/>
              </a:rPr>
              <a:t>Kelebihan dan kekurangan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405720"/>
            <a:ext cx="9905999" cy="4385482"/>
          </a:xfrm>
        </p:spPr>
        <p:txBody>
          <a:bodyPr>
            <a:normAutofit lnSpcReduction="10000"/>
          </a:bodyPr>
          <a:lstStyle/>
          <a:p>
            <a:r>
              <a:rPr lang="id-ID" dirty="0" smtClean="0">
                <a:latin typeface="Times New Roman" panose="02020603050405020304" pitchFamily="18" charset="0"/>
                <a:cs typeface="Times New Roman" panose="02020603050405020304" pitchFamily="18" charset="0"/>
              </a:rPr>
              <a:t>KELEBIHAN :</a:t>
            </a:r>
          </a:p>
          <a:p>
            <a:pPr marL="0" indent="0">
              <a:buNone/>
            </a:pPr>
            <a:r>
              <a:rPr lang="id-ID" dirty="0" smtClean="0">
                <a:latin typeface="Times New Roman" panose="02020603050405020304" pitchFamily="18" charset="0"/>
                <a:cs typeface="Times New Roman" panose="02020603050405020304" pitchFamily="18" charset="0"/>
              </a:rPr>
              <a:t>OS </a:t>
            </a:r>
            <a:r>
              <a:rPr lang="id-ID" dirty="0">
                <a:latin typeface="Times New Roman" panose="02020603050405020304" pitchFamily="18" charset="0"/>
                <a:cs typeface="Times New Roman" panose="02020603050405020304" pitchFamily="18" charset="0"/>
              </a:rPr>
              <a:t>Android KitKat terbaru ini memiliki inovasi system penghemat bateray, dengan built-in power saving mode yang tentunya bertujuan menghemat baterai dari system pemakaian bawaan Android</a:t>
            </a:r>
            <a:r>
              <a:rPr lang="id-ID" dirty="0" smtClean="0">
                <a:latin typeface="Times New Roman" panose="02020603050405020304" pitchFamily="18" charset="0"/>
                <a:cs typeface="Times New Roman" panose="02020603050405020304" pitchFamily="18" charset="0"/>
              </a:rPr>
              <a:t>.</a:t>
            </a:r>
          </a:p>
          <a:p>
            <a:pPr marL="0" indent="0">
              <a:buNone/>
            </a:pPr>
            <a:endParaRPr lang="id-ID" dirty="0" smtClean="0">
              <a:latin typeface="Times New Roman" panose="02020603050405020304" pitchFamily="18" charset="0"/>
              <a:cs typeface="Times New Roman" panose="02020603050405020304" pitchFamily="18" charset="0"/>
            </a:endParaRPr>
          </a:p>
          <a:p>
            <a:r>
              <a:rPr lang="id-ID" dirty="0" smtClean="0">
                <a:latin typeface="Times New Roman" panose="02020603050405020304" pitchFamily="18" charset="0"/>
                <a:cs typeface="Times New Roman" panose="02020603050405020304" pitchFamily="18" charset="0"/>
              </a:rPr>
              <a:t>KEKURANGAN :</a:t>
            </a:r>
          </a:p>
          <a:p>
            <a:pPr marL="0" indent="0">
              <a:buNone/>
            </a:pPr>
            <a:r>
              <a:rPr lang="id-ID" dirty="0">
                <a:latin typeface="Times New Roman" panose="02020603050405020304" pitchFamily="18" charset="0"/>
                <a:cs typeface="Times New Roman" panose="02020603050405020304" pitchFamily="18" charset="0"/>
              </a:rPr>
              <a:t>Dengan luring tampilan pada layar yang sering kali menggeser menu fitur menjadi tidak terlihat atau transparan ini terkadang membuat pengguna agak canggung untuk menyentuh layar, karena hanya wallpaper saja yang terlihat.</a:t>
            </a:r>
          </a:p>
        </p:txBody>
      </p:sp>
    </p:spTree>
    <p:extLst>
      <p:ext uri="{BB962C8B-B14F-4D97-AF65-F5344CB8AC3E}">
        <p14:creationId xmlns:p14="http://schemas.microsoft.com/office/powerpoint/2010/main" val="62949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id-ID" dirty="0">
                <a:latin typeface="Times New Roman" panose="02020603050405020304" pitchFamily="18" charset="0"/>
                <a:cs typeface="Times New Roman" panose="02020603050405020304" pitchFamily="18" charset="0"/>
              </a:rPr>
              <a:t>bisa menelusuri daftar kontak, mencari tempat tertentu di lokasi sekitar, dan mengakses akun-akun Google Apps langsung dari aplikasi telepon</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Ketika pengguna sedang memutar musik atau memproyeksikan film ke Chromecast, lock screen akan turut menampilkan album/movie art. Musik dan film pun bisa langsung dinavigasikan dari sini dengan menekan tombol play atau pause</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Multitasking lebih mulus, baterai lebih hemat</a:t>
            </a:r>
            <a:br>
              <a:rPr lang="id-ID" dirty="0">
                <a:latin typeface="Times New Roman" panose="02020603050405020304" pitchFamily="18" charset="0"/>
                <a:cs typeface="Times New Roman" panose="02020603050405020304" pitchFamily="18" charset="0"/>
              </a:rPr>
            </a:b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24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C17-4E46-4349-9BAA-9C0F92517824}"/>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A265FF-31B1-42BB-BF9C-386355340BAD}"/>
              </a:ext>
            </a:extLst>
          </p:cNvPr>
          <p:cNvSpPr>
            <a:spLocks noGrp="1"/>
          </p:cNvSpPr>
          <p:nvPr>
            <p:ph idx="1"/>
          </p:nvPr>
        </p:nvSpPr>
        <p:spPr/>
        <p:txBody>
          <a:bodyPr>
            <a:noAutofit/>
          </a:bodyPr>
          <a:lstStyle/>
          <a:p>
            <a:pPr marL="274320" lvl="1" indent="0">
              <a:buNone/>
            </a:pPr>
            <a:r>
              <a:rPr lang="en-ID" sz="2400" dirty="0" smtClean="0">
                <a:solidFill>
                  <a:schemeClr val="tx1"/>
                </a:solidFill>
                <a:latin typeface="Times New Roman" panose="02020603050405020304" pitchFamily="18" charset="0"/>
                <a:cs typeface="Times New Roman" panose="02020603050405020304" pitchFamily="18" charset="0"/>
              </a:rPr>
              <a:t>Android</a:t>
            </a:r>
            <a:r>
              <a:rPr lang="en-ID" sz="2400" dirty="0">
                <a:solidFill>
                  <a:schemeClr val="tx1"/>
                </a:solidFill>
                <a:latin typeface="Times New Roman" panose="02020603050405020304" pitchFamily="18" charset="0"/>
                <a:cs typeface="Times New Roman" panose="02020603050405020304" pitchFamily="18" charset="0"/>
              </a:rPr>
              <a:t> 5.0, 5.0.2, 5.1 dan 5.1.1 "Lollipop" </a:t>
            </a:r>
            <a:r>
              <a:rPr lang="en-ID" sz="2400" dirty="0" err="1">
                <a:solidFill>
                  <a:schemeClr val="tx1"/>
                </a:solidFill>
                <a:latin typeface="Times New Roman" panose="02020603050405020304" pitchFamily="18" charset="0"/>
                <a:cs typeface="Times New Roman" panose="02020603050405020304" pitchFamily="18" charset="0"/>
              </a:rPr>
              <a:t>adalah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stabil</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terbaru</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dari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sistem</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operasi</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 xmlns:ahyp="http://schemas.microsoft.com/office/drawing/2018/hyperlinkcolor" val="tx"/>
                    </a:ext>
                  </a:extLst>
                </a:hlinkClick>
              </a:rPr>
              <a:t> Android</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dikembangkan</a:t>
            </a:r>
            <a:r>
              <a:rPr lang="en-ID" sz="2400" dirty="0">
                <a:solidFill>
                  <a:schemeClr val="tx1"/>
                </a:solidFill>
                <a:latin typeface="Times New Roman" panose="02020603050405020304" pitchFamily="18" charset="0"/>
                <a:cs typeface="Times New Roman" panose="02020603050405020304" pitchFamily="18" charset="0"/>
              </a:rPr>
              <a:t> oleh Google, yang pada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ini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mencakup</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antara</a:t>
            </a:r>
            <a:r>
              <a:rPr lang="en-ID" sz="2400" dirty="0">
                <a:solidFill>
                  <a:schemeClr val="tx1"/>
                </a:solidFill>
                <a:latin typeface="Times New Roman" panose="02020603050405020304" pitchFamily="18" charset="0"/>
                <a:cs typeface="Times New Roman" panose="02020603050405020304" pitchFamily="18" charset="0"/>
              </a:rPr>
              <a:t> 5.0 dan 5.1. &lt;/ref&gt;</a:t>
            </a:r>
            <a:r>
              <a:rPr lang="en-ID" sz="2400" baseline="30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[4]</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Diresmikan</a:t>
            </a:r>
            <a:r>
              <a:rPr lang="en-ID" sz="2400" dirty="0">
                <a:solidFill>
                  <a:schemeClr val="tx1"/>
                </a:solidFill>
                <a:latin typeface="Times New Roman" panose="02020603050405020304" pitchFamily="18" charset="0"/>
                <a:cs typeface="Times New Roman" panose="02020603050405020304" pitchFamily="18" charset="0"/>
              </a:rPr>
              <a:t> pada 25 </a:t>
            </a:r>
            <a:r>
              <a:rPr lang="en-ID" sz="2400" dirty="0" err="1">
                <a:solidFill>
                  <a:schemeClr val="tx1"/>
                </a:solidFill>
                <a:latin typeface="Times New Roman" panose="02020603050405020304" pitchFamily="18" charset="0"/>
                <a:cs typeface="Times New Roman" panose="02020603050405020304" pitchFamily="18" charset="0"/>
              </a:rPr>
              <a:t>Juni</a:t>
            </a:r>
            <a:r>
              <a:rPr lang="en-ID" sz="2400" dirty="0">
                <a:solidFill>
                  <a:schemeClr val="tx1"/>
                </a:solidFill>
                <a:latin typeface="Times New Roman" panose="02020603050405020304" pitchFamily="18" charset="0"/>
                <a:cs typeface="Times New Roman" panose="02020603050405020304" pitchFamily="18" charset="0"/>
              </a:rPr>
              <a:t> 2014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Google I / O, dan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secara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resmi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melalui</a:t>
            </a:r>
            <a:r>
              <a:rPr lang="en-ID" sz="2400" dirty="0">
                <a:solidFill>
                  <a:schemeClr val="tx1"/>
                </a:solidFill>
                <a:latin typeface="Times New Roman" panose="02020603050405020304" pitchFamily="18" charset="0"/>
                <a:cs typeface="Times New Roman" panose="02020603050405020304" pitchFamily="18" charset="0"/>
              </a:rPr>
              <a:t> </a:t>
            </a:r>
            <a:r>
              <a:rPr lang="en-ID" sz="2400" i="1" dirty="0">
                <a:solidFill>
                  <a:schemeClr val="tx1"/>
                </a:solidFill>
                <a:latin typeface="Times New Roman" panose="02020603050405020304" pitchFamily="18" charset="0"/>
                <a:cs typeface="Times New Roman" panose="02020603050405020304" pitchFamily="18" charset="0"/>
              </a:rPr>
              <a:t>over-the-air</a:t>
            </a:r>
            <a:r>
              <a:rPr lang="en-ID" sz="2400" dirty="0">
                <a:solidFill>
                  <a:schemeClr val="tx1"/>
                </a:solidFill>
                <a:latin typeface="Times New Roman" panose="02020603050405020304" pitchFamily="18" charset="0"/>
                <a:cs typeface="Times New Roman" panose="02020603050405020304" pitchFamily="18" charset="0"/>
              </a:rPr>
              <a:t> (OTA) update pada </a:t>
            </a:r>
            <a:r>
              <a:rPr lang="en-ID" sz="2400" dirty="0" err="1">
                <a:solidFill>
                  <a:schemeClr val="tx1"/>
                </a:solidFill>
                <a:latin typeface="Times New Roman" panose="02020603050405020304" pitchFamily="18" charset="0"/>
                <a:cs typeface="Times New Roman" panose="02020603050405020304" pitchFamily="18" charset="0"/>
              </a:rPr>
              <a:t>tanggal</a:t>
            </a:r>
            <a:r>
              <a:rPr lang="en-ID" sz="2400" dirty="0">
                <a:solidFill>
                  <a:schemeClr val="tx1"/>
                </a:solidFill>
                <a:latin typeface="Times New Roman" panose="02020603050405020304" pitchFamily="18" charset="0"/>
                <a:cs typeface="Times New Roman" panose="02020603050405020304" pitchFamily="18" charset="0"/>
              </a:rPr>
              <a:t> 12 November 2014, </a:t>
            </a:r>
            <a:r>
              <a:rPr lang="en-ID" sz="2400" dirty="0" err="1">
                <a:solidFill>
                  <a:schemeClr val="tx1"/>
                </a:solidFill>
                <a:latin typeface="Times New Roman" panose="02020603050405020304" pitchFamily="18" charset="0"/>
                <a:cs typeface="Times New Roman" panose="02020603050405020304" pitchFamily="18" charset="0"/>
              </a:rPr>
              <a:t>untuk</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memilih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menjalankan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distribusi</a:t>
            </a:r>
            <a:r>
              <a:rPr lang="en-ID" sz="2400" dirty="0">
                <a:solidFill>
                  <a:schemeClr val="tx1"/>
                </a:solidFill>
                <a:latin typeface="Times New Roman" panose="02020603050405020304" pitchFamily="18" charset="0"/>
                <a:cs typeface="Times New Roman" panose="02020603050405020304" pitchFamily="18" charset="0"/>
              </a:rPr>
              <a:t> Android </a:t>
            </a:r>
            <a:r>
              <a:rPr lang="en-ID" sz="2400" dirty="0" err="1">
                <a:solidFill>
                  <a:schemeClr val="tx1"/>
                </a:solidFill>
                <a:latin typeface="Times New Roman" panose="02020603050405020304" pitchFamily="18" charset="0"/>
                <a:cs typeface="Times New Roman" panose="02020603050405020304" pitchFamily="18" charset="0"/>
              </a:rPr>
              <a:t>dilayani</a:t>
            </a:r>
            <a:r>
              <a:rPr lang="en-ID" sz="2400" dirty="0">
                <a:solidFill>
                  <a:schemeClr val="tx1"/>
                </a:solidFill>
                <a:latin typeface="Times New Roman" panose="02020603050405020304" pitchFamily="18" charset="0"/>
                <a:cs typeface="Times New Roman" panose="02020603050405020304" pitchFamily="18" charset="0"/>
              </a:rPr>
              <a:t> oleh Google (</a:t>
            </a:r>
            <a:r>
              <a:rPr lang="en-ID" sz="2400" dirty="0" err="1">
                <a:solidFill>
                  <a:schemeClr val="tx1"/>
                </a:solidFill>
                <a:latin typeface="Times New Roman" panose="02020603050405020304" pitchFamily="18" charset="0"/>
                <a:cs typeface="Times New Roman" panose="02020603050405020304" pitchFamily="18" charset="0"/>
              </a:rPr>
              <a:t>seperti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a:solidFill>
                  <a:schemeClr val="tx1"/>
                </a:solidFill>
                <a:latin typeface="Times New Roman" panose="02020603050405020304" pitchFamily="18" charset="0"/>
                <a:cs typeface="Times New Roman" panose="02020603050405020304" pitchFamily="18" charset="0"/>
                <a:hlinkClick r:id="rId4" tooltip="Nexus">
                  <a:extLst>
                    <a:ext uri="{A12FA001-AC4F-418D-AE19-62706E023703}">
                      <ahyp:hlinkClr xmlns="" xmlns:ahyp="http://schemas.microsoft.com/office/drawing/2018/hyperlinkcolor" val="tx"/>
                    </a:ext>
                  </a:extLst>
                </a:hlinkClick>
              </a:rPr>
              <a:t>Nexus</a:t>
            </a:r>
            <a:r>
              <a:rPr lang="en-ID" sz="2400" dirty="0">
                <a:solidFill>
                  <a:schemeClr val="tx1"/>
                </a:solidFill>
                <a:latin typeface="Times New Roman" panose="02020603050405020304" pitchFamily="18" charset="0"/>
                <a:cs typeface="Times New Roman" panose="02020603050405020304" pitchFamily="18" charset="0"/>
              </a:rPr>
              <a:t> dan </a:t>
            </a:r>
            <a:r>
              <a:rPr lang="en-ID" sz="2400" dirty="0">
                <a:solidFill>
                  <a:schemeClr val="tx1"/>
                </a:solidFill>
                <a:latin typeface="Times New Roman" panose="02020603050405020304" pitchFamily="18" charset="0"/>
                <a:cs typeface="Times New Roman" panose="02020603050405020304" pitchFamily="18" charset="0"/>
                <a:hlinkClick r:id="rId5" tooltip="Google Play edition (halaman belum tersedia)">
                  <a:extLst>
                    <a:ext uri="{A12FA001-AC4F-418D-AE19-62706E023703}">
                      <ahyp:hlinkClr xmlns="" xmlns:ahyp="http://schemas.microsoft.com/office/drawing/2018/hyperlinkcolor" val="tx"/>
                    </a:ext>
                  </a:extLst>
                </a:hlinkClick>
              </a:rPr>
              <a:t>Google Play edition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Kode</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sumbernya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dibuat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pada 3 November 2014.</a:t>
            </a:r>
          </a:p>
        </p:txBody>
      </p:sp>
    </p:spTree>
    <p:extLst>
      <p:ext uri="{BB962C8B-B14F-4D97-AF65-F5344CB8AC3E}">
        <p14:creationId xmlns:p14="http://schemas.microsoft.com/office/powerpoint/2010/main" val="153079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A131-EE62-4DC1-9E84-AA93D80654F9}"/>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1C80DC-8D91-41E8-BD5E-B060FA2E0AC5}"/>
              </a:ext>
            </a:extLst>
          </p:cNvPr>
          <p:cNvSpPr>
            <a:spLocks noGrp="1"/>
          </p:cNvSpPr>
          <p:nvPr>
            <p:ph idx="1"/>
          </p:nvPr>
        </p:nvSpPr>
        <p:spPr>
          <a:xfrm>
            <a:off x="1141412" y="1951630"/>
            <a:ext cx="9905999" cy="4039737"/>
          </a:xfrm>
        </p:spPr>
        <p:txBody>
          <a:bodyPr>
            <a:normAutofit/>
          </a:bodyPr>
          <a:lstStyle/>
          <a:p>
            <a:pPr marL="274320" lvl="1" indent="0">
              <a:buNone/>
            </a:pPr>
            <a:r>
              <a:rPr lang="en-ID" dirty="0" smtClean="0">
                <a:latin typeface="Times New Roman" panose="02020603050405020304" pitchFamily="18" charset="0"/>
                <a:cs typeface="Times New Roman" panose="02020603050405020304" pitchFamily="18" charset="0"/>
              </a:rPr>
              <a:t>Android </a:t>
            </a:r>
            <a:r>
              <a:rPr lang="en-ID" dirty="0">
                <a:latin typeface="Times New Roman" panose="02020603050405020304" pitchFamily="18" charset="0"/>
                <a:cs typeface="Times New Roman" panose="02020603050405020304" pitchFamily="18" charset="0"/>
              </a:rPr>
              <a:t>5.0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diperkenalkan</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bawah</a:t>
            </a:r>
            <a:r>
              <a:rPr lang="en-ID" dirty="0">
                <a:latin typeface="Times New Roman" panose="02020603050405020304" pitchFamily="18" charset="0"/>
                <a:cs typeface="Times New Roman" panose="02020603050405020304" pitchFamily="18" charset="0"/>
              </a:rPr>
              <a:t> codename "Android L" pada 25 </a:t>
            </a:r>
            <a:r>
              <a:rPr lang="en-ID" dirty="0" err="1">
                <a:latin typeface="Times New Roman" panose="02020603050405020304" pitchFamily="18" charset="0"/>
                <a:cs typeface="Times New Roman" panose="02020603050405020304" pitchFamily="18" charset="0"/>
              </a:rPr>
              <a:t>Juni</a:t>
            </a:r>
            <a:r>
              <a:rPr lang="en-ID" dirty="0">
                <a:latin typeface="Times New Roman" panose="02020603050405020304" pitchFamily="18" charset="0"/>
                <a:cs typeface="Times New Roman" panose="02020603050405020304" pitchFamily="18" charset="0"/>
              </a:rPr>
              <a:t> 2014 </a:t>
            </a:r>
            <a:r>
              <a:rPr lang="en-ID" dirty="0" err="1">
                <a:latin typeface="Times New Roman" panose="02020603050405020304" pitchFamily="18" charset="0"/>
                <a:cs typeface="Times New Roman" panose="02020603050405020304" pitchFamily="18" charset="0"/>
              </a:rPr>
              <a:t>selama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keynote pada </a:t>
            </a:r>
            <a:r>
              <a:rPr lang="en-ID" dirty="0" err="1">
                <a:latin typeface="Times New Roman" panose="02020603050405020304" pitchFamily="18" charset="0"/>
                <a:cs typeface="Times New Roman" panose="02020603050405020304" pitchFamily="18" charset="0"/>
              </a:rPr>
              <a:t>konferensi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t>
            </a:r>
            <a:r>
              <a:rPr lang="en-ID" dirty="0">
                <a:latin typeface="Times New Roman" panose="02020603050405020304" pitchFamily="18" charset="0"/>
                <a:cs typeface="Times New Roman" panose="02020603050405020304" pitchFamily="18" charset="0"/>
              </a:rPr>
              <a:t> Google I / O. Di </a:t>
            </a:r>
            <a:r>
              <a:rPr lang="en-ID" dirty="0" err="1">
                <a:latin typeface="Times New Roman" panose="02020603050405020304" pitchFamily="18" charset="0"/>
                <a:cs typeface="Times New Roman" panose="02020603050405020304" pitchFamily="18" charset="0"/>
              </a:rPr>
              <a:t>samping</a:t>
            </a:r>
            <a:r>
              <a:rPr lang="en-ID" dirty="0">
                <a:latin typeface="Times New Roman" panose="02020603050405020304" pitchFamily="18" charset="0"/>
                <a:cs typeface="Times New Roman" panose="02020603050405020304" pitchFamily="18" charset="0"/>
              </a:rPr>
              <a:t> Lollipop,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difokuskan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sejumlah</a:t>
            </a:r>
            <a:r>
              <a:rPr lang="en-ID" dirty="0">
                <a:latin typeface="Times New Roman" panose="02020603050405020304" pitchFamily="18" charset="0"/>
                <a:cs typeface="Times New Roman" panose="02020603050405020304" pitchFamily="18" charset="0"/>
              </a:rPr>
              <a:t> platform Android yang </a:t>
            </a:r>
            <a:r>
              <a:rPr lang="en-ID" dirty="0" err="1">
                <a:latin typeface="Times New Roman" panose="02020603050405020304" pitchFamily="18" charset="0"/>
                <a:cs typeface="Times New Roman" panose="02020603050405020304" pitchFamily="18" charset="0"/>
              </a:rPr>
              <a:t>berorientasi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teknologi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termasuk</a:t>
            </a:r>
            <a:r>
              <a:rPr lang="en-ID" dirty="0">
                <a:latin typeface="Times New Roman" panose="02020603050405020304" pitchFamily="18" charset="0"/>
                <a:cs typeface="Times New Roman" panose="02020603050405020304" pitchFamily="18" charset="0"/>
              </a:rPr>
              <a:t> Android TV, pada platform Android Auto, </a:t>
            </a:r>
            <a:r>
              <a:rPr lang="en-ID" dirty="0" err="1">
                <a:latin typeface="Times New Roman" panose="02020603050405020304" pitchFamily="18" charset="0"/>
                <a:cs typeface="Times New Roman" panose="02020603050405020304" pitchFamily="18" charset="0"/>
              </a:rPr>
              <a:t>dpt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dipakai</a:t>
            </a:r>
            <a:r>
              <a:rPr lang="en-ID" dirty="0">
                <a:latin typeface="Times New Roman" panose="02020603050405020304" pitchFamily="18" charset="0"/>
                <a:cs typeface="Times New Roman" panose="02020603050405020304" pitchFamily="18" charset="0"/>
              </a:rPr>
              <a:t> pada platform </a:t>
            </a:r>
            <a:r>
              <a:rPr lang="en-ID" dirty="0" err="1">
                <a:latin typeface="Times New Roman" panose="02020603050405020304" pitchFamily="18" charset="0"/>
                <a:cs typeface="Times New Roman" panose="02020603050405020304" pitchFamily="18" charset="0"/>
              </a:rPr>
              <a:t>komputasi</a:t>
            </a:r>
            <a:r>
              <a:rPr lang="en-ID" dirty="0">
                <a:latin typeface="Times New Roman" panose="02020603050405020304" pitchFamily="18" charset="0"/>
                <a:cs typeface="Times New Roman" panose="02020603050405020304" pitchFamily="18" charset="0"/>
              </a:rPr>
              <a:t> Android Wear, dan platform </a:t>
            </a:r>
            <a:r>
              <a:rPr lang="en-ID" dirty="0" err="1">
                <a:latin typeface="Times New Roman" panose="02020603050405020304" pitchFamily="18" charset="0"/>
                <a:cs typeface="Times New Roman" panose="02020603050405020304" pitchFamily="18" charset="0"/>
              </a:rPr>
              <a:t>pelacakan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kesehatan</a:t>
            </a:r>
            <a:r>
              <a:rPr lang="en-ID" dirty="0">
                <a:latin typeface="Times New Roman" panose="02020603050405020304" pitchFamily="18" charset="0"/>
                <a:cs typeface="Times New Roman" panose="02020603050405020304" pitchFamily="18" charset="0"/>
              </a:rPr>
              <a:t> Google Fit.</a:t>
            </a:r>
            <a:r>
              <a:rPr lang="en-ID" baseline="300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[5]</a:t>
            </a:r>
            <a:endParaRPr lang="en-ID" dirty="0">
              <a:latin typeface="Times New Roman" panose="02020603050405020304" pitchFamily="18" charset="0"/>
              <a:cs typeface="Times New Roman" panose="02020603050405020304" pitchFamily="18" charset="0"/>
            </a:endParaRPr>
          </a:p>
          <a:p>
            <a:pPr marL="274320" lvl="1" indent="0">
              <a:buNone/>
            </a:pP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didedikasikan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cross-platform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disebut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hlinkClick r:id="rId3" tooltip="Material design (halaman belum tersedia)">
                  <a:extLst>
                    <a:ext uri="{A12FA001-AC4F-418D-AE19-62706E023703}">
                      <ahyp:hlinkClr xmlns="" xmlns:ahyp="http://schemas.microsoft.com/office/drawing/2018/hyperlinkcolor" val="tx"/>
                    </a:ext>
                  </a:extLst>
                </a:hlinkClick>
              </a:rPr>
              <a:t>material design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Memperluas</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kartu</a:t>
            </a:r>
            <a:r>
              <a:rPr lang="en-ID" dirty="0">
                <a:latin typeface="Times New Roman" panose="02020603050405020304" pitchFamily="18" charset="0"/>
                <a:cs typeface="Times New Roman" panose="02020603050405020304" pitchFamily="18" charset="0"/>
              </a:rPr>
              <a:t>" motif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terlihat</a:t>
            </a:r>
            <a:r>
              <a:rPr lang="en-ID" dirty="0">
                <a:latin typeface="Times New Roman" panose="02020603050405020304" pitchFamily="18" charset="0"/>
                <a:cs typeface="Times New Roman" panose="02020603050405020304" pitchFamily="18" charset="0"/>
              </a:rPr>
              <a:t> di Google Now,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penggunaan</a:t>
            </a:r>
            <a:r>
              <a:rPr lang="en-ID" dirty="0">
                <a:latin typeface="Times New Roman" panose="02020603050405020304" pitchFamily="18" charset="0"/>
                <a:cs typeface="Times New Roman" panose="02020603050405020304" pitchFamily="18" charset="0"/>
              </a:rPr>
              <a:t> layout </a:t>
            </a:r>
            <a:r>
              <a:rPr lang="en-ID" dirty="0" err="1">
                <a:latin typeface="Times New Roman" panose="02020603050405020304" pitchFamily="18" charset="0"/>
                <a:cs typeface="Times New Roman" panose="02020603050405020304" pitchFamily="18" charset="0"/>
              </a:rPr>
              <a:t>berbasis</a:t>
            </a:r>
            <a:r>
              <a:rPr lang="en-ID" dirty="0">
                <a:latin typeface="Times New Roman" panose="02020603050405020304" pitchFamily="18" charset="0"/>
                <a:cs typeface="Times New Roman" panose="02020603050405020304" pitchFamily="18" charset="0"/>
              </a:rPr>
              <a:t> grid, </a:t>
            </a:r>
            <a:r>
              <a:rPr lang="en-ID" dirty="0" err="1">
                <a:latin typeface="Times New Roman" panose="02020603050405020304" pitchFamily="18" charset="0"/>
                <a:cs typeface="Times New Roman" panose="02020603050405020304" pitchFamily="18" charset="0"/>
              </a:rPr>
              <a:t>animasi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transisi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responsif</a:t>
            </a:r>
            <a:r>
              <a:rPr lang="en-ID" dirty="0">
                <a:latin typeface="Times New Roman" panose="02020603050405020304" pitchFamily="18" charset="0"/>
                <a:cs typeface="Times New Roman" panose="02020603050405020304" pitchFamily="18" charset="0"/>
              </a:rPr>
              <a:t>, padding, dan </a:t>
            </a:r>
            <a:r>
              <a:rPr lang="en-ID" dirty="0" err="1">
                <a:latin typeface="Times New Roman" panose="02020603050405020304" pitchFamily="18" charset="0"/>
                <a:cs typeface="Times New Roman" panose="02020603050405020304" pitchFamily="18" charset="0"/>
              </a:rPr>
              <a:t>efek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kedalaman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pencahayaan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bayangan</a:t>
            </a:r>
            <a:endParaRPr lang="en-ID" dirty="0">
              <a:latin typeface="Times New Roman" panose="02020603050405020304" pitchFamily="18" charset="0"/>
              <a:cs typeface="Times New Roman" panose="02020603050405020304" pitchFamily="18" charset="0"/>
            </a:endParaRPr>
          </a:p>
          <a:p>
            <a:pPr marL="274320" lvl="1" indent="0">
              <a:buNone/>
            </a:pP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49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259</TotalTime>
  <Words>407</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Tw Cen MT</vt:lpstr>
      <vt:lpstr>Circuit</vt:lpstr>
      <vt:lpstr>SeJArah Perkembangan OS android                    </vt:lpstr>
      <vt:lpstr>Anggota Kelompok :</vt:lpstr>
      <vt:lpstr>Sejarah Android KitKat</vt:lpstr>
      <vt:lpstr>Perkembangan Android KitKat</vt:lpstr>
      <vt:lpstr>Spesifikasi Android Kitkat</vt:lpstr>
      <vt:lpstr>Kelebihan dan kekurangan kitkat</vt:lpstr>
      <vt:lpstr>Fitur android kitkat</vt:lpstr>
      <vt:lpstr>Sejarah Android Lollipop</vt:lpstr>
      <vt:lpstr>perkembangan Android Lollipop</vt:lpstr>
      <vt:lpstr>Spesifikasi Android Lollipop</vt:lpstr>
      <vt:lpstr>Kelebihan dan kekurangan android lollipop</vt:lpstr>
      <vt:lpstr>Fitur android lollipop</vt:lpstr>
      <vt:lpstr>sejarah Android Q</vt:lpstr>
      <vt:lpstr>Interface os android</vt:lpstr>
      <vt:lpstr>Tampilan pada saat di google maps</vt:lpstr>
      <vt:lpstr>Tampilan di pengaturan</vt:lpstr>
      <vt:lpstr>Tampilan pada saat berada di panggilan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Perkembangan OS Android Kitkat,Lollipop,Q</dc:title>
  <dc:creator>Yatsu Anderson</dc:creator>
  <cp:lastModifiedBy>PC - 25</cp:lastModifiedBy>
  <cp:revision>16</cp:revision>
  <dcterms:created xsi:type="dcterms:W3CDTF">2019-10-18T00:28:11Z</dcterms:created>
  <dcterms:modified xsi:type="dcterms:W3CDTF">2019-10-18T06:22:55Z</dcterms:modified>
</cp:coreProperties>
</file>