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77D9574-8151-4BA8-91CC-F38C38720ADC}">
  <a:tblStyle styleId="{577D9574-8151-4BA8-91CC-F38C38720A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0AD191F1-C22F-44FE-8560-891C119C5559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ctr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23887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23887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28650" y="1369218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4629150" y="1369218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62984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29840" y="1260872"/>
            <a:ext cx="3868500" cy="6179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629840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3" type="body"/>
          </p:nvPr>
        </p:nvSpPr>
        <p:spPr>
          <a:xfrm>
            <a:off x="4629150" y="1260872"/>
            <a:ext cx="3887400" cy="6179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629840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887390" y="740568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254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35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2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62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62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62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62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629840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629840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08" name="Shape 108"/>
          <p:cNvSpPr/>
          <p:nvPr>
            <p:ph idx="2" type="pic"/>
          </p:nvPr>
        </p:nvSpPr>
        <p:spPr>
          <a:xfrm>
            <a:off x="3887390" y="740568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45833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5238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29840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 rot="5400000">
            <a:off x="5350050" y="1467543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3333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ct val="78571"/>
              <a:buNone/>
              <a:defRPr sz="1400"/>
            </a:lvl2pPr>
            <a:lvl3pPr indent="0" lvl="2" rtl="0">
              <a:spcBef>
                <a:spcPts val="0"/>
              </a:spcBef>
              <a:buSzPct val="78571"/>
              <a:buNone/>
              <a:defRPr sz="1400"/>
            </a:lvl3pPr>
            <a:lvl4pPr indent="0" lvl="3" rtl="0">
              <a:spcBef>
                <a:spcPts val="0"/>
              </a:spcBef>
              <a:buSzPct val="78571"/>
              <a:buNone/>
              <a:defRPr sz="1400"/>
            </a:lvl4pPr>
            <a:lvl5pPr indent="0" lvl="4" rtl="0">
              <a:spcBef>
                <a:spcPts val="0"/>
              </a:spcBef>
              <a:buSzPct val="78571"/>
              <a:buNone/>
              <a:defRPr sz="1400"/>
            </a:lvl5pPr>
            <a:lvl6pPr indent="0" lvl="5" rtl="0">
              <a:spcBef>
                <a:spcPts val="0"/>
              </a:spcBef>
              <a:buSzPct val="78571"/>
              <a:buNone/>
              <a:defRPr sz="1400"/>
            </a:lvl6pPr>
            <a:lvl7pPr indent="0" lvl="6" rtl="0">
              <a:spcBef>
                <a:spcPts val="0"/>
              </a:spcBef>
              <a:buSzPct val="78571"/>
              <a:buNone/>
              <a:defRPr sz="1400"/>
            </a:lvl7pPr>
            <a:lvl8pPr indent="0" lvl="7" rtl="0">
              <a:spcBef>
                <a:spcPts val="0"/>
              </a:spcBef>
              <a:buSzPct val="78571"/>
              <a:buNone/>
              <a:defRPr sz="1400"/>
            </a:lvl8pPr>
            <a:lvl9pPr indent="0" lvl="8" rtl="0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ct val="122222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ct val="122222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ECE Stockroom Web Application</a:t>
            </a:r>
          </a:p>
        </p:txBody>
      </p:sp>
      <p:sp>
        <p:nvSpPr>
          <p:cNvPr id="130" name="Shape 130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Members: Joaquin Rosendo &amp; Camron Capps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Sponsor: Richard Woodcock</a:t>
            </a:r>
          </a:p>
        </p:txBody>
      </p:sp>
      <p:sp>
        <p:nvSpPr>
          <p:cNvPr id="131" name="Shape 131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Joaquin Rosendo</a:t>
            </a:r>
          </a:p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anchorCtr="0" anchor="ctr" bIns="68575" lIns="68575" rIns="68575" wrap="square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Gantt Chart</a:t>
            </a:r>
          </a:p>
        </p:txBody>
      </p:sp>
      <p:sp>
        <p:nvSpPr>
          <p:cNvPr id="210" name="Shape 210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</p:spPr>
        <p:txBody>
          <a:bodyPr anchorCtr="0" anchor="ctr" bIns="34275" lIns="68575" rIns="68575" wrap="square" tIns="3427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11" name="Shape 211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Joaquin Rosendo</a:t>
            </a:r>
          </a:p>
        </p:txBody>
      </p:sp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975" y="1540125"/>
            <a:ext cx="8876050" cy="1879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628659" y="374948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Bi-Weekly </a:t>
            </a:r>
            <a:r>
              <a:rPr lang="en"/>
              <a:t>Deliverable</a:t>
            </a:r>
          </a:p>
        </p:txBody>
      </p:sp>
      <p:sp>
        <p:nvSpPr>
          <p:cNvPr id="218" name="Shape 218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Camron Capps</a:t>
            </a:r>
          </a:p>
        </p:txBody>
      </p:sp>
      <p:sp>
        <p:nvSpPr>
          <p:cNvPr id="219" name="Shape 219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1778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800"/>
              <a:t>Completed</a:t>
            </a:r>
          </a:p>
          <a:p>
            <a:pPr lvl="1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/>
              <a:t>Registration Page</a:t>
            </a:r>
          </a:p>
          <a:p>
            <a:pPr lvl="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800"/>
              <a:t>Next deliverables</a:t>
            </a:r>
          </a:p>
          <a:p>
            <a:pPr lvl="1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/>
              <a:t>User account</a:t>
            </a:r>
          </a:p>
          <a:p>
            <a:pPr lvl="1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/>
              <a:t>Management</a:t>
            </a:r>
          </a:p>
          <a:p>
            <a:pPr lvl="1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/>
              <a:t>User Patient 0</a:t>
            </a:r>
          </a:p>
          <a:p>
            <a:pPr indent="-82550" lvl="0" marL="8890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520700" marR="0" rtl="0" algn="l">
              <a:lnSpc>
                <a:spcPct val="7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628650" y="1774406"/>
            <a:ext cx="7886700" cy="994200"/>
          </a:xfrm>
          <a:prstGeom prst="rect">
            <a:avLst/>
          </a:prstGeom>
        </p:spPr>
        <p:txBody>
          <a:bodyPr anchorCtr="0" anchor="ctr" bIns="68575" lIns="68575" rIns="68575" wrap="square" tIns="6857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227" name="Shape 227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</p:spPr>
        <p:txBody>
          <a:bodyPr anchorCtr="0" anchor="ctr" bIns="34275" lIns="68575" rIns="68575" wrap="square" tIns="3427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28" name="Shape 228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Camron Capps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Description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28650" y="1832280"/>
            <a:ext cx="7886700" cy="19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project is recreating the stockroom website in order to make it modular for future implementations, thoroughly documented, organized, user friendly, mobile friendly, reliable security and overall more efficient. </a:t>
            </a:r>
          </a:p>
        </p:txBody>
      </p:sp>
      <p:sp>
        <p:nvSpPr>
          <p:cNvPr id="140" name="Shape 140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Joaquin Rosendo</a:t>
            </a:r>
          </a:p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/>
              <a:t>Reconstructing the Database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1450" lvl="0" marL="17780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520700" marR="0" rtl="0" algn="l">
              <a:lnSpc>
                <a:spcPct val="7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Shape 148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/>
              <a:t>Camron Capps</a:t>
            </a:r>
          </a:p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descr="uselesstable1.PNG"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49821"/>
            <a:ext cx="9144001" cy="5101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lesstable2.PNG" id="151" name="Shape 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354689"/>
            <a:ext cx="9144000" cy="4341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lesstable3.PNG" id="152" name="Shape 1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5503" y="3336570"/>
            <a:ext cx="2852983" cy="58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anchorCtr="0" anchor="ctr" bIns="68575" lIns="68575" rIns="68575" wrap="square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Reconstructing the Database</a:t>
            </a:r>
          </a:p>
        </p:txBody>
      </p:sp>
      <p:graphicFrame>
        <p:nvGraphicFramePr>
          <p:cNvPr id="158" name="Shape 158"/>
          <p:cNvGraphicFramePr/>
          <p:nvPr/>
        </p:nvGraphicFramePr>
        <p:xfrm>
          <a:off x="108800" y="216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{577D9574-8151-4BA8-91CC-F38C38720ADC}</a:tableStyleId>
              </a:tblPr>
              <a:tblGrid>
                <a:gridCol w="738750"/>
                <a:gridCol w="730450"/>
                <a:gridCol w="1102975"/>
                <a:gridCol w="543950"/>
                <a:gridCol w="1102325"/>
                <a:gridCol w="569975"/>
                <a:gridCol w="382850"/>
                <a:gridCol w="547000"/>
                <a:gridCol w="1117600"/>
                <a:gridCol w="858500"/>
                <a:gridCol w="631375"/>
                <a:gridCol w="600650"/>
              </a:tblGrid>
              <a:tr h="7089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Real Name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Lab #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Password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Email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Classification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Phone #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R#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Lab Safety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Hazzard Communication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Safety Awareness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Lab Teacher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Budget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9" name="Shape 159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/>
              <a:t>Camron Capps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/>
              <a:t>Login Page - Register Button Added</a:t>
            </a:r>
          </a:p>
        </p:txBody>
      </p:sp>
      <p:sp>
        <p:nvSpPr>
          <p:cNvPr id="165" name="Shape 165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Joaquin Rosendo</a:t>
            </a:r>
          </a:p>
        </p:txBody>
      </p:sp>
      <p:sp>
        <p:nvSpPr>
          <p:cNvPr id="166" name="Shape 166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67" name="Shape 167"/>
          <p:cNvSpPr txBox="1"/>
          <p:nvPr/>
        </p:nvSpPr>
        <p:spPr>
          <a:xfrm>
            <a:off x="2048324" y="4026725"/>
            <a:ext cx="18144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400"/>
              <a:t>Desktop Computer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6577375" y="4026725"/>
            <a:ext cx="1257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400"/>
              <a:t>Smartphone</a:t>
            </a:r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800" y="1647850"/>
            <a:ext cx="4480773" cy="19990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70" name="Shape 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2473" y="1268043"/>
            <a:ext cx="1851676" cy="245388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anchorCtr="0" anchor="ctr" bIns="68575" lIns="68575" rIns="68575" wrap="square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Registration Page</a:t>
            </a: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46" y="1505025"/>
            <a:ext cx="5503072" cy="25131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77" name="Shape 1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9550" y="1505024"/>
            <a:ext cx="1537474" cy="25131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78" name="Shape 178"/>
          <p:cNvSpPr txBox="1"/>
          <p:nvPr/>
        </p:nvSpPr>
        <p:spPr>
          <a:xfrm>
            <a:off x="2448099" y="4146800"/>
            <a:ext cx="18642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400"/>
              <a:t>Desktop Computer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7039375" y="4201850"/>
            <a:ext cx="12378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400"/>
              <a:t>Smartphone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anchorCtr="0" anchor="ctr" bIns="68575" lIns="68575" rIns="68575" wrap="square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Statistics 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28650" y="2564393"/>
            <a:ext cx="7886700" cy="3263400"/>
          </a:xfrm>
          <a:prstGeom prst="rect">
            <a:avLst/>
          </a:prstGeom>
        </p:spPr>
        <p:txBody>
          <a:bodyPr anchorCtr="0" anchor="t" bIns="68575" lIns="68575" rIns="68575" wrap="square" tIns="6857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Used to sniff packets in order to gather information pertaining to site traffic.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Has graphing </a:t>
            </a:r>
            <a:r>
              <a:rPr lang="en"/>
              <a:t>capabilities</a:t>
            </a:r>
            <a:r>
              <a:rPr lang="en"/>
              <a:t> (packets over time). </a:t>
            </a:r>
          </a:p>
        </p:txBody>
      </p:sp>
      <p:pic>
        <p:nvPicPr>
          <p:cNvPr descr="Wireshark.jpg"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750" y="1620950"/>
            <a:ext cx="2179200" cy="75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/>
              <a:t>Camron Capps</a:t>
            </a:r>
          </a:p>
        </p:txBody>
      </p:sp>
      <p:pic>
        <p:nvPicPr>
          <p:cNvPr descr="wiresharkgraph.PNG" id="188" name="Shape 1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9675" y="772075"/>
            <a:ext cx="3712400" cy="19890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anchorCtr="0" anchor="ctr" bIns="68575" lIns="68575" rIns="68575" wrap="square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Advisor Meeting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</p:spPr>
        <p:txBody>
          <a:bodyPr anchorCtr="0" anchor="t" bIns="68575" lIns="68575" rIns="68575" wrap="square" tIns="6857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Issues with layering the new design over the old.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	- Wouldn’t be able to communicate between the old design due to 	Django.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Will be a fully published project in the end. </a:t>
            </a:r>
          </a:p>
          <a:p>
            <a:pPr lvl="0" marL="457200" rtl="0">
              <a:spcBef>
                <a:spcPts val="0"/>
              </a:spcBef>
              <a:buNone/>
            </a:pPr>
            <a:r>
              <a:rPr lang="en"/>
              <a:t>	- This means we all have to start over. (Just user creation)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Joaquin’s schedule readjusted for more web development time.</a:t>
            </a:r>
          </a:p>
        </p:txBody>
      </p:sp>
      <p:sp>
        <p:nvSpPr>
          <p:cNvPr id="195" name="Shape 195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/>
              <a:t>Camron Capps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Budget</a:t>
            </a:r>
          </a:p>
        </p:txBody>
      </p:sp>
      <p:graphicFrame>
        <p:nvGraphicFramePr>
          <p:cNvPr id="201" name="Shape 201"/>
          <p:cNvGraphicFramePr/>
          <p:nvPr/>
        </p:nvGraphicFramePr>
        <p:xfrm>
          <a:off x="1439892" y="14390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{0AD191F1-C22F-44FE-8560-891C119C5559}</a:tableStyleId>
              </a:tblPr>
              <a:tblGrid>
                <a:gridCol w="3048000"/>
                <a:gridCol w="3048000"/>
              </a:tblGrid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 u="none" cap="none" strike="noStrike"/>
                        <a:t>Tools &amp; Labor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Cost</a:t>
                      </a:r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Week 1-2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$100 (10 hours)</a:t>
                      </a:r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Week 2-3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$70 (7 hours)</a:t>
                      </a:r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Week 3-4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$90 (9 hours)</a:t>
                      </a:r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Week 4-5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$50 (5 hours)</a:t>
                      </a:r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Week 5-6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/>
                        <a:t>$40 (4 hours)</a:t>
                      </a:r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Week 6-7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"/>
                        <a:t>$50(5 hours)</a:t>
                      </a:r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Week 7-8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--</a:t>
                      </a:r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Week 8-9</a:t>
                      </a:r>
                    </a:p>
                  </a:txBody>
                  <a:tcPr marT="34300" marB="34300" marR="68600" marL="6860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--</a:t>
                      </a:r>
                    </a:p>
                  </a:txBody>
                  <a:tcPr marT="34300" marB="34300" marR="68600" marL="6860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b="1" lang="en" sz="1400"/>
                        <a:t>Expected Total</a:t>
                      </a:r>
                    </a:p>
                  </a:txBody>
                  <a:tcPr marT="34300" marB="34300" marR="68600" marL="6860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" sz="1400"/>
                        <a:t>~$3000</a:t>
                      </a:r>
                    </a:p>
                  </a:txBody>
                  <a:tcPr marT="34300" marB="34300" marR="68600" marL="6860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" sz="1400"/>
                        <a:t>Total</a:t>
                      </a:r>
                    </a:p>
                  </a:txBody>
                  <a:tcPr marT="34300" marB="34300" marR="68600" marL="6860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" sz="1400"/>
                        <a:t>$</a:t>
                      </a:r>
                      <a:r>
                        <a:rPr b="1" lang="en"/>
                        <a:t>400</a:t>
                      </a:r>
                    </a:p>
                  </a:txBody>
                  <a:tcPr marT="34300" marB="34300" marR="68600" marL="6860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</a:tbl>
          </a:graphicData>
        </a:graphic>
      </p:graphicFrame>
      <p:sp>
        <p:nvSpPr>
          <p:cNvPr id="202" name="Shape 202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/>
              <a:t>Camron Capps</a:t>
            </a:r>
          </a:p>
        </p:txBody>
      </p:sp>
      <p:sp>
        <p:nvSpPr>
          <p:cNvPr id="203" name="Shape 203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