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74BFD42-AFF2-42E6-865F-BBAE5E862A8E}">
  <a:tblStyle styleId="{574BFD42-AFF2-42E6-865F-BBAE5E862A8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ctr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23887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23887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28650" y="1369218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4629150" y="1369218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62984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29840" y="1260872"/>
            <a:ext cx="3868500" cy="6179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629840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3" type="body"/>
          </p:nvPr>
        </p:nvSpPr>
        <p:spPr>
          <a:xfrm>
            <a:off x="4629150" y="1260872"/>
            <a:ext cx="3887400" cy="6179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629840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887390" y="740568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254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35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2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62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62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62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62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629840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629840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08" name="Shape 108"/>
          <p:cNvSpPr/>
          <p:nvPr>
            <p:ph idx="2" type="pic"/>
          </p:nvPr>
        </p:nvSpPr>
        <p:spPr>
          <a:xfrm>
            <a:off x="3887390" y="740568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45833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5238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29840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 rot="5400000">
            <a:off x="5350050" y="1467543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3333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ct val="78571"/>
              <a:buNone/>
              <a:defRPr sz="1400"/>
            </a:lvl2pPr>
            <a:lvl3pPr indent="0" lvl="2" rtl="0">
              <a:spcBef>
                <a:spcPts val="0"/>
              </a:spcBef>
              <a:buSzPct val="78571"/>
              <a:buNone/>
              <a:defRPr sz="1400"/>
            </a:lvl3pPr>
            <a:lvl4pPr indent="0" lvl="3" rtl="0">
              <a:spcBef>
                <a:spcPts val="0"/>
              </a:spcBef>
              <a:buSzPct val="78571"/>
              <a:buNone/>
              <a:defRPr sz="1400"/>
            </a:lvl4pPr>
            <a:lvl5pPr indent="0" lvl="4" rtl="0">
              <a:spcBef>
                <a:spcPts val="0"/>
              </a:spcBef>
              <a:buSzPct val="78571"/>
              <a:buNone/>
              <a:defRPr sz="1400"/>
            </a:lvl5pPr>
            <a:lvl6pPr indent="0" lvl="5" rtl="0">
              <a:spcBef>
                <a:spcPts val="0"/>
              </a:spcBef>
              <a:buSzPct val="78571"/>
              <a:buNone/>
              <a:defRPr sz="1400"/>
            </a:lvl6pPr>
            <a:lvl7pPr indent="0" lvl="6" rtl="0">
              <a:spcBef>
                <a:spcPts val="0"/>
              </a:spcBef>
              <a:buSzPct val="78571"/>
              <a:buNone/>
              <a:defRPr sz="1400"/>
            </a:lvl7pPr>
            <a:lvl8pPr indent="0" lvl="7" rtl="0">
              <a:spcBef>
                <a:spcPts val="0"/>
              </a:spcBef>
              <a:buSzPct val="78571"/>
              <a:buNone/>
              <a:defRPr sz="1400"/>
            </a:lvl8pPr>
            <a:lvl9pPr indent="0" lvl="8" rtl="0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ct val="122222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ct val="122222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ECE Stockroom Web Application</a:t>
            </a:r>
          </a:p>
        </p:txBody>
      </p:sp>
      <p:sp>
        <p:nvSpPr>
          <p:cNvPr id="130" name="Shape 130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Members: Joaquin Rosendo &amp; Camron Capps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Sponsor: Richard Woodcock</a:t>
            </a:r>
          </a:p>
        </p:txBody>
      </p:sp>
      <p:sp>
        <p:nvSpPr>
          <p:cNvPr id="131" name="Shape 131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Joaquin Rosendo</a:t>
            </a:r>
          </a:p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anchorCtr="0" anchor="ctr" bIns="68575" lIns="68575" rIns="68575" wrap="square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Gantt Chart</a:t>
            </a:r>
          </a:p>
        </p:txBody>
      </p:sp>
      <p:sp>
        <p:nvSpPr>
          <p:cNvPr id="203" name="Shape 203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</p:spPr>
        <p:txBody>
          <a:bodyPr anchorCtr="0" anchor="ctr" bIns="34275" lIns="68575" rIns="68575" wrap="square" tIns="3427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04" name="Shape 204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Joaquin Rosendo</a:t>
            </a:r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20443"/>
            <a:ext cx="8839199" cy="214470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628650" y="1774406"/>
            <a:ext cx="7886700" cy="994200"/>
          </a:xfrm>
          <a:prstGeom prst="rect">
            <a:avLst/>
          </a:prstGeom>
        </p:spPr>
        <p:txBody>
          <a:bodyPr anchorCtr="0" anchor="ctr" bIns="68575" lIns="68575" rIns="68575" wrap="square" tIns="6857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212" name="Shape 212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</p:spPr>
        <p:txBody>
          <a:bodyPr anchorCtr="0" anchor="ctr" bIns="34275" lIns="68575" rIns="68575" wrap="square" tIns="3427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13" name="Shape 213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Camron Capps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Description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28650" y="1832280"/>
            <a:ext cx="7886700" cy="19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project is recreating the stockroom website in order to make it modular for future implementations, thoroughly documented, organized, user friendly, mobile friendly, reliable security and overall more efficient. </a:t>
            </a:r>
          </a:p>
        </p:txBody>
      </p:sp>
      <p:sp>
        <p:nvSpPr>
          <p:cNvPr id="140" name="Shape 140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Joaquin Rosendo</a:t>
            </a:r>
          </a:p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anchorCtr="0" anchor="ctr" bIns="68575" lIns="68575" rIns="68575" wrap="square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Advisor Meeting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</p:spPr>
        <p:txBody>
          <a:bodyPr anchorCtr="0" anchor="t" bIns="68575" lIns="68575" rIns="68575" wrap="square" tIns="6857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Summer I, 2017 planned beta launch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Decided to use Open SSL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Possible use of 3rd party server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Hashing R Numbers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Awaiting approval from IT</a:t>
            </a:r>
          </a:p>
        </p:txBody>
      </p:sp>
      <p:sp>
        <p:nvSpPr>
          <p:cNvPr id="148" name="Shape 148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/>
              <a:t>Camron Capps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9500" y="-79100"/>
            <a:ext cx="4460148" cy="5301698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anchorCtr="0" anchor="ctr" bIns="68575" lIns="68575" rIns="68575" wrap="square" tIns="6857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/>
              <a:t>Flow Chart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628650" y="-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/>
              <a:t>Management - Orders Page on Web</a:t>
            </a:r>
          </a:p>
        </p:txBody>
      </p:sp>
      <p:sp>
        <p:nvSpPr>
          <p:cNvPr id="160" name="Shape 160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Joaquin Rosendo</a:t>
            </a:r>
          </a:p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661" y="880074"/>
            <a:ext cx="6934676" cy="1843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63" name="Shape 1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4737" y="2785874"/>
            <a:ext cx="6894513" cy="1919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anchorCtr="0" anchor="ctr" bIns="68575" lIns="68575" rIns="68575" wrap="square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Management - Orders Page on Mobile</a:t>
            </a:r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325" y="1268043"/>
            <a:ext cx="2018394" cy="357065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70" name="Shape 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4819" y="1268043"/>
            <a:ext cx="1991240" cy="357065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71" name="Shape 171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Joaquin Rosendo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628650" y="133743"/>
            <a:ext cx="7886700" cy="994200"/>
          </a:xfrm>
          <a:prstGeom prst="rect">
            <a:avLst/>
          </a:prstGeom>
        </p:spPr>
        <p:txBody>
          <a:bodyPr anchorCtr="0" anchor="ctr" bIns="68575" lIns="68575" rIns="68575" wrap="square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Student - Order Page on Web</a:t>
            </a:r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25" y="1050222"/>
            <a:ext cx="4680901" cy="249162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78" name="Shape 1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3251" y="1284743"/>
            <a:ext cx="4098272" cy="202258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79" name="Shape 179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Joaquin Rosendo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anchorCtr="0" anchor="ctr" bIns="68575" lIns="68575" rIns="68575" wrap="square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Student - Order Page on Mobile</a:t>
            </a: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2999" y="1160268"/>
            <a:ext cx="2026097" cy="357065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86" name="Shape 1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1822" y="1160268"/>
            <a:ext cx="2074777" cy="357065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87" name="Shape 1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9200" y="1160268"/>
            <a:ext cx="2135763" cy="357065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88" name="Shape 188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Joaquin Rosendo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Budget</a:t>
            </a:r>
          </a:p>
        </p:txBody>
      </p:sp>
      <p:graphicFrame>
        <p:nvGraphicFramePr>
          <p:cNvPr id="194" name="Shape 194"/>
          <p:cNvGraphicFramePr/>
          <p:nvPr/>
        </p:nvGraphicFramePr>
        <p:xfrm>
          <a:off x="1439892" y="14390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{574BFD42-AFF2-42E6-865F-BBAE5E862A8E}</a:tableStyleId>
              </a:tblPr>
              <a:tblGrid>
                <a:gridCol w="3048000"/>
                <a:gridCol w="3048000"/>
              </a:tblGrid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 u="none" cap="none" strike="noStrike"/>
                        <a:t>Tools &amp; Labor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Cost</a:t>
                      </a:r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Week 1-2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$</a:t>
                      </a:r>
                      <a:r>
                        <a:rPr lang="en"/>
                        <a:t>2</a:t>
                      </a:r>
                      <a:r>
                        <a:rPr lang="en" sz="1400"/>
                        <a:t>00 (10 hours)</a:t>
                      </a:r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Week 2-3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$</a:t>
                      </a:r>
                      <a:r>
                        <a:rPr lang="en"/>
                        <a:t>14</a:t>
                      </a:r>
                      <a:r>
                        <a:rPr lang="en" sz="1400"/>
                        <a:t>0 (7 hours)</a:t>
                      </a:r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Week 3-4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$</a:t>
                      </a:r>
                      <a:r>
                        <a:rPr lang="en"/>
                        <a:t>18</a:t>
                      </a:r>
                      <a:r>
                        <a:rPr lang="en" sz="1400"/>
                        <a:t>0 (9 hours)</a:t>
                      </a:r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Week 4-5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$</a:t>
                      </a:r>
                      <a:r>
                        <a:rPr lang="en"/>
                        <a:t>10</a:t>
                      </a:r>
                      <a:r>
                        <a:rPr lang="en" sz="1400"/>
                        <a:t>0 (5 hours)</a:t>
                      </a:r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Week 5-6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/>
                        <a:t>$80 (4 hours)</a:t>
                      </a:r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Week 6-7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"/>
                        <a:t>$100(5 hours)</a:t>
                      </a:r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Week 7-8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/>
                        <a:t>$80 (4 hours)</a:t>
                      </a:r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Week 8-9</a:t>
                      </a:r>
                    </a:p>
                  </a:txBody>
                  <a:tcPr marT="34300" marB="34300" marR="68600" marL="6860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/>
                        <a:t>$140 (7 hours)</a:t>
                      </a:r>
                    </a:p>
                  </a:txBody>
                  <a:tcPr marT="34300" marB="34300" marR="68600" marL="6860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b="1" lang="en" sz="1400"/>
                        <a:t>Expected Total</a:t>
                      </a:r>
                    </a:p>
                  </a:txBody>
                  <a:tcPr marT="34300" marB="34300" marR="68600" marL="6860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" sz="1400"/>
                        <a:t>~$</a:t>
                      </a:r>
                      <a:r>
                        <a:rPr lang="en"/>
                        <a:t>3</a:t>
                      </a:r>
                      <a:r>
                        <a:rPr lang="en" sz="1400"/>
                        <a:t>000</a:t>
                      </a:r>
                    </a:p>
                  </a:txBody>
                  <a:tcPr marT="34300" marB="34300" marR="68600" marL="6860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" sz="1400"/>
                        <a:t>Total</a:t>
                      </a:r>
                    </a:p>
                  </a:txBody>
                  <a:tcPr marT="34300" marB="34300" marR="68600" marL="6860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" sz="1400"/>
                        <a:t>$</a:t>
                      </a:r>
                      <a:r>
                        <a:rPr b="1" lang="en"/>
                        <a:t>1020</a:t>
                      </a:r>
                    </a:p>
                  </a:txBody>
                  <a:tcPr marT="34300" marB="34300" marR="68600" marL="6860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</a:tbl>
          </a:graphicData>
        </a:graphic>
      </p:graphicFrame>
      <p:sp>
        <p:nvSpPr>
          <p:cNvPr id="195" name="Shape 195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/>
              <a:t>Camron Capps</a:t>
            </a:r>
          </a:p>
        </p:txBody>
      </p:sp>
      <p:sp>
        <p:nvSpPr>
          <p:cNvPr id="196" name="Shape 196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