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3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257" r:id="rId10"/>
    <p:sldId id="258" r:id="rId11"/>
    <p:sldId id="268" r:id="rId12"/>
    <p:sldId id="270" r:id="rId13"/>
    <p:sldId id="271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C50A7-0ACF-4FE4-A1A8-F1EF8034A2B1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FBBC30-A78D-4531-B421-3FBF86FB36E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0369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Pertemuan ke-I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B0993518-DB72-4133-BE37-ABC2E6CD79D2}" type="datetime1">
              <a:rPr lang="en-US" altLang="zh-CN" smtClean="0"/>
              <a:t>2/18/2025</a:t>
            </a:fld>
            <a:endParaRPr lang="en-US" altLang="zh-CN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232B92-5921-43E8-BB97-28BA3C42C0CA}" type="slidenum">
              <a:rPr lang="en-US" altLang="zh-CN" smtClean="0"/>
              <a:pPr>
                <a:defRPr/>
              </a:pPr>
              <a:t>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221682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Pertemuan ke-I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A00715B-DFD5-4F9A-873C-E3694852866E}" type="datetime1">
              <a:rPr lang="en-US" altLang="zh-CN" smtClean="0"/>
              <a:t>2/18/2025</a:t>
            </a:fld>
            <a:endParaRPr lang="en-US" altLang="zh-CN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232B92-5921-43E8-BB97-28BA3C42C0CA}" type="slidenum">
              <a:rPr lang="en-US" altLang="zh-CN" smtClean="0"/>
              <a:pPr>
                <a:defRPr/>
              </a:pPr>
              <a:t>14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134987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6A4E2-5D89-C380-DB75-D3C9E9630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C2EC8-87A4-9BD6-E916-06A9A6641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5A390-E377-BA85-CEF5-AA213CA3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7838-EF4C-4D1B-8A6C-BA0253646615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AEE39-7576-060E-51FD-D75EFB33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1FBA-D002-53BE-871C-95CE1CA9C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0B2-961D-44A9-97CB-E94433A35D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594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1F91-AC55-E1F0-E851-5CED3C80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FC962-637B-7C79-EAF4-E399EA0D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7FDE5-7277-84F7-5C39-4DAE56277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7838-EF4C-4D1B-8A6C-BA0253646615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335D7-2720-A8A5-CF1A-BA43ECFC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A88CF-CCFA-B2F4-2532-B70910E25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0B2-961D-44A9-97CB-E94433A35D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635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BF731-A586-6805-E209-EC8059B82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0A3AF-F296-EC13-A784-094835639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9FCC3-4D93-243D-C0FB-4C0B9AEAA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7838-EF4C-4D1B-8A6C-BA0253646615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B0F0A-B21B-A72E-B482-DC180103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FA768-D6F5-878C-DC33-7659037C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0B2-961D-44A9-97CB-E94433A35D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11801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76A50F-895E-473A-9ABA-294304D0A83A}" type="datetime1">
              <a:rPr lang="en-US" altLang="en-US" smtClean="0"/>
              <a:t>2/18/2025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Algoritma dan Pemecahan Masalah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43AB6-C44A-4A9E-8E0D-B0AEF86F2BB8}" type="slidenum">
              <a:rPr lang="en-US" altLang="en-US"/>
              <a:pPr>
                <a:defRPr/>
              </a:pPr>
              <a:t>‹#›</a:t>
            </a:fld>
            <a:endParaRPr lang="en-US" sz="1400" b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03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4BF1-99A5-8C2C-2234-B3DF0DE1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DA5D1-5036-9E1D-2BD2-C0A1DA37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2864D-7BB2-13CC-FE01-53CF0459C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7838-EF4C-4D1B-8A6C-BA0253646615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D40D0-8B5A-5184-2828-949A8580E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21EC8-7B76-5F4D-539B-AE9087BD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0B2-961D-44A9-97CB-E94433A35D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2074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5A15-A98A-27F1-1EC7-5C2725EA4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E2A4C-A997-FB65-D2DA-B705EA95E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5E41-04BD-818E-A41A-B5A86D34F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7838-EF4C-4D1B-8A6C-BA0253646615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C1550-12D2-D3F4-B5E2-79D74E837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B62CB-0597-4B3F-6C33-B0792E31F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0B2-961D-44A9-97CB-E94433A35D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814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5423-1EA4-6159-E698-7F0A0AC8E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E81C0-715A-C807-81C3-8C061E7B5C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5654C-F43B-ECBF-E379-5B0CC6E6E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89E34-1A61-F3BA-387F-A913D008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7838-EF4C-4D1B-8A6C-BA0253646615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0ADE0-1C04-1B0F-5FD9-1F059DC21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F29BD-CCF9-0708-ED99-8113E42F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0B2-961D-44A9-97CB-E94433A35D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55042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278F0-E086-04F3-333F-ED8CA754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DB401-4C3B-8F91-3722-D30451366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4F817-5136-3F07-9B96-B5B72141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0CFE81-B328-8A80-FEE0-8777B4DC18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479A5-14E5-27FD-A3F7-5D72F0BAA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7FCA6-C9E4-FB24-E5BA-E1938BB4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7838-EF4C-4D1B-8A6C-BA0253646615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A6AA9-C699-8E7F-DE4F-8CDE49F2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F2B32-15F3-C2E7-18CB-73C2E60A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0B2-961D-44A9-97CB-E94433A35D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033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4867-07D2-AF26-E8E4-22DAD79E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4D7FB-04BA-3712-4D6C-A701AF18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7838-EF4C-4D1B-8A6C-BA0253646615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DB96B-D0FE-5F02-45C0-962701CC4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0EEB8-4438-22BC-9675-1C3F654C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0B2-961D-44A9-97CB-E94433A35D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279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AAD6A-2602-8A38-D58C-7FC4A2C0B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7838-EF4C-4D1B-8A6C-BA0253646615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19C0DF-0EEF-81D4-ADED-1FAD824DA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B1C7B-B542-A8CD-B9CB-69542D538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0B2-961D-44A9-97CB-E94433A35D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65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8BFA-42F9-AE0D-7455-4F033ECC6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24F11-8BFF-0EA0-0B30-0B8740600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C501-4F76-FBF4-68CD-91440CD7A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CE9D3-F52F-87D3-39B4-8EE2A20CD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7838-EF4C-4D1B-8A6C-BA0253646615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8B010-54B3-EA75-1295-9B3D8928D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7A4F09-1395-1907-38C7-D62D01D7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0B2-961D-44A9-97CB-E94433A35D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1511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6B7B7-D3E7-6B60-93CA-EA9E6E6B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67DFF-C4A0-2EFE-9800-D30C857A9C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7133A-D175-B0FF-9F7A-143C06FEF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E2D07-BD2A-3232-4F49-7517F842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77838-EF4C-4D1B-8A6C-BA0253646615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3B0C0-D20D-B906-8847-FCB06E05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CA3C1-9264-3D0F-360D-B53DCB97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FA0B2-961D-44A9-97CB-E94433A35D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154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54CB12-734C-6F21-49C8-87D33D28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0D35A-EA58-ED42-8485-BD0F12F67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9CC93-173B-A9F0-D6DE-DF7B0BE21E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77838-EF4C-4D1B-8A6C-BA0253646615}" type="datetimeFigureOut">
              <a:rPr lang="en-ID" smtClean="0"/>
              <a:t>18/02/2025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D438F-A990-F094-74EB-05FAB05B8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9A20F-2637-7163-7A65-4429D9C0F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FA0B2-961D-44A9-97CB-E94433A35DD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396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dodon575@gmail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D25D-262A-8976-A83E-7FD24E1E5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584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Arial Black" panose="020B0A04020102020204" pitchFamily="34" charset="0"/>
              </a:rPr>
              <a:t>Algoritma</a:t>
            </a:r>
            <a:r>
              <a:rPr lang="en-US" b="1" dirty="0">
                <a:latin typeface="Arial Black" panose="020B0A04020102020204" pitchFamily="34" charset="0"/>
              </a:rPr>
              <a:t> dan </a:t>
            </a:r>
            <a:r>
              <a:rPr lang="en-US" b="1" dirty="0" err="1">
                <a:latin typeface="Arial Black" panose="020B0A04020102020204" pitchFamily="34" charset="0"/>
              </a:rPr>
              <a:t>Pemecahan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 err="1">
                <a:latin typeface="Arial Black" panose="020B0A04020102020204" pitchFamily="34" charset="0"/>
              </a:rPr>
              <a:t>Masalah</a:t>
            </a:r>
            <a:r>
              <a:rPr lang="en-US" b="1" dirty="0">
                <a:latin typeface="Arial Black" panose="020B0A04020102020204" pitchFamily="34" charset="0"/>
              </a:rPr>
              <a:t> I</a:t>
            </a:r>
            <a:br>
              <a:rPr lang="en-US" b="1" dirty="0">
                <a:latin typeface="Arial Black" panose="020B0A04020102020204" pitchFamily="34" charset="0"/>
              </a:rPr>
            </a:br>
            <a:r>
              <a:rPr lang="en-US" b="1" dirty="0">
                <a:latin typeface="Aptos Narrow" panose="020B0004020202020204" pitchFamily="34" charset="0"/>
              </a:rPr>
              <a:t>(</a:t>
            </a:r>
            <a:r>
              <a:rPr lang="en-US" b="1" dirty="0" err="1">
                <a:latin typeface="Aptos Narrow" panose="020B0004020202020204" pitchFamily="34" charset="0"/>
              </a:rPr>
              <a:t>Matakuliah</a:t>
            </a:r>
            <a:r>
              <a:rPr lang="en-US" b="1" dirty="0">
                <a:latin typeface="Aptos Narrow" panose="020B0004020202020204" pitchFamily="34" charset="0"/>
              </a:rPr>
              <a:t> </a:t>
            </a:r>
            <a:r>
              <a:rPr lang="en-US" b="1" dirty="0" err="1">
                <a:latin typeface="Aptos Narrow" panose="020B0004020202020204" pitchFamily="34" charset="0"/>
              </a:rPr>
              <a:t>Wajib</a:t>
            </a:r>
            <a:r>
              <a:rPr lang="en-US" b="1" dirty="0">
                <a:latin typeface="Aptos Narrow" panose="020B0004020202020204" pitchFamily="34" charset="0"/>
              </a:rPr>
              <a:t>)</a:t>
            </a:r>
            <a:endParaRPr lang="en-ID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314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952625" y="357188"/>
            <a:ext cx="8229600" cy="571500"/>
          </a:xfrm>
        </p:spPr>
        <p:txBody>
          <a:bodyPr/>
          <a:lstStyle/>
          <a:p>
            <a:r>
              <a:rPr lang="en-US" altLang="zh-CN" sz="2800"/>
              <a:t>Algoritma dan pemrograman</a:t>
            </a:r>
          </a:p>
        </p:txBody>
      </p:sp>
      <p:sp>
        <p:nvSpPr>
          <p:cNvPr id="4099" name="Subtit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137684" y="1143001"/>
            <a:ext cx="10217888" cy="5357813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400" dirty="0" err="1"/>
              <a:t>Algoritma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berasal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dari</a:t>
            </a:r>
            <a:r>
              <a:rPr lang="en-US" altLang="zh-CN" sz="2400" dirty="0"/>
              <a:t> kata </a:t>
            </a:r>
            <a:r>
              <a:rPr lang="en-US" altLang="zh-CN" sz="2400" b="1" i="1" dirty="0" err="1"/>
              <a:t>algoris</a:t>
            </a:r>
            <a:r>
              <a:rPr lang="en-US" altLang="zh-CN" sz="2400" dirty="0"/>
              <a:t> dan </a:t>
            </a:r>
            <a:r>
              <a:rPr lang="en-US" altLang="zh-CN" sz="2400" b="1" i="1" dirty="0" err="1"/>
              <a:t>ritmis</a:t>
            </a:r>
            <a:r>
              <a:rPr lang="en-US" altLang="zh-CN" sz="2400" b="1" i="1" dirty="0"/>
              <a:t>.</a:t>
            </a:r>
            <a:r>
              <a:rPr lang="en-US" altLang="zh-CN" sz="2400" i="1" dirty="0"/>
              <a:t> </a:t>
            </a:r>
            <a:r>
              <a:rPr lang="en-US" altLang="zh-CN" sz="2400" dirty="0" err="1"/>
              <a:t>Pertamakali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diungkapkan</a:t>
            </a:r>
            <a:r>
              <a:rPr lang="en-US" altLang="zh-CN" sz="2400" dirty="0"/>
              <a:t> oleh Abu </a:t>
            </a:r>
            <a:r>
              <a:rPr lang="en-US" altLang="zh-CN" sz="2400" dirty="0" err="1"/>
              <a:t>Ja’far</a:t>
            </a:r>
            <a:r>
              <a:rPr lang="en-US" altLang="zh-CN" sz="2400" dirty="0"/>
              <a:t> Mohammed Ibnu Musa Al </a:t>
            </a:r>
            <a:r>
              <a:rPr lang="en-US" altLang="zh-CN" sz="2400" dirty="0" err="1"/>
              <a:t>Khowarizmi</a:t>
            </a:r>
            <a:r>
              <a:rPr lang="en-US" altLang="zh-CN" sz="2400" dirty="0"/>
              <a:t> (825 M) </a:t>
            </a:r>
            <a:r>
              <a:rPr lang="en-US" altLang="zh-CN" sz="2400" dirty="0" err="1"/>
              <a:t>dalam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buku</a:t>
            </a:r>
            <a:r>
              <a:rPr lang="en-US" altLang="zh-CN" sz="2400" dirty="0"/>
              <a:t> Al-Jabr </a:t>
            </a:r>
            <a:r>
              <a:rPr lang="en-US" altLang="zh-CN" sz="2400" dirty="0" err="1"/>
              <a:t>Wa</a:t>
            </a:r>
            <a:r>
              <a:rPr lang="en-US" altLang="zh-CN" sz="2400" dirty="0"/>
              <a:t>-al </a:t>
            </a:r>
            <a:r>
              <a:rPr lang="en-US" altLang="zh-CN" sz="2400" dirty="0" err="1"/>
              <a:t>Muqabla</a:t>
            </a:r>
            <a:r>
              <a:rPr lang="en-US" altLang="zh-CN" sz="2400" dirty="0"/>
              <a:t>.</a:t>
            </a:r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i="1" dirty="0" err="1">
                <a:solidFill>
                  <a:srgbClr val="0070C0"/>
                </a:solidFill>
              </a:rPr>
              <a:t>Algoritma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</a:rPr>
              <a:t>adalah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</a:rPr>
              <a:t>serangkaian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</a:rPr>
              <a:t>urutan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</a:rPr>
              <a:t>langkah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</a:rPr>
              <a:t>logis</a:t>
            </a:r>
            <a:r>
              <a:rPr lang="en-US" altLang="zh-CN" i="1" dirty="0">
                <a:solidFill>
                  <a:srgbClr val="0070C0"/>
                </a:solidFill>
              </a:rPr>
              <a:t> yang </a:t>
            </a:r>
            <a:r>
              <a:rPr lang="en-US" altLang="zh-CN" i="1" dirty="0" err="1">
                <a:solidFill>
                  <a:srgbClr val="0070C0"/>
                </a:solidFill>
              </a:rPr>
              <a:t>terstruktur</a:t>
            </a:r>
            <a:r>
              <a:rPr lang="en-US" altLang="zh-CN" i="1" dirty="0">
                <a:solidFill>
                  <a:srgbClr val="0070C0"/>
                </a:solidFill>
              </a:rPr>
              <a:t> dan PASTI </a:t>
            </a:r>
            <a:r>
              <a:rPr lang="en-US" altLang="zh-CN" i="1" dirty="0" err="1">
                <a:solidFill>
                  <a:srgbClr val="0070C0"/>
                </a:solidFill>
              </a:rPr>
              <a:t>dapat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</a:rPr>
              <a:t>dilaksanakan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</a:rPr>
              <a:t>sehingga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</a:rPr>
              <a:t>komputer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</a:rPr>
              <a:t>mengerti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</a:rPr>
              <a:t>dengan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</a:rPr>
              <a:t>apa</a:t>
            </a:r>
            <a:r>
              <a:rPr lang="en-US" altLang="zh-CN" i="1" dirty="0">
                <a:solidFill>
                  <a:srgbClr val="0070C0"/>
                </a:solidFill>
              </a:rPr>
              <a:t> yang </a:t>
            </a:r>
            <a:r>
              <a:rPr lang="en-US" altLang="zh-CN" i="1" dirty="0" err="1">
                <a:solidFill>
                  <a:srgbClr val="0070C0"/>
                </a:solidFill>
              </a:rPr>
              <a:t>kita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</a:rPr>
              <a:t>perintahkan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i="1" dirty="0" err="1">
                <a:solidFill>
                  <a:srgbClr val="0070C0"/>
                </a:solidFill>
              </a:rPr>
              <a:t>kepadanya</a:t>
            </a:r>
            <a:endParaRPr lang="en-US" altLang="zh-CN" sz="2000" i="1" dirty="0">
              <a:solidFill>
                <a:srgbClr val="0070C0"/>
              </a:solidFill>
            </a:endParaRPr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r>
              <a:rPr lang="en-US" altLang="zh-CN" sz="2400" dirty="0" err="1"/>
              <a:t>Algoritma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ditujukan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untuk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mempermudah</a:t>
            </a:r>
            <a:r>
              <a:rPr lang="en-US" altLang="zh-CN" sz="2400" dirty="0"/>
              <a:t> </a:t>
            </a:r>
            <a:r>
              <a:rPr lang="en-US" altLang="zh-CN" sz="2400" dirty="0" err="1"/>
              <a:t>penyelesaian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masalah</a:t>
            </a:r>
            <a:r>
              <a:rPr lang="en-US" altLang="zh-CN" sz="2400" dirty="0"/>
              <a:t>. </a:t>
            </a:r>
            <a:r>
              <a:rPr lang="en-US" altLang="zh-CN" sz="2400" dirty="0" err="1"/>
              <a:t>Hubungan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antara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algoritma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masalah</a:t>
            </a:r>
            <a:r>
              <a:rPr lang="en-US" altLang="zh-CN" sz="2400" dirty="0"/>
              <a:t> dan </a:t>
            </a:r>
            <a:r>
              <a:rPr lang="en-US" altLang="zh-CN" sz="2400" dirty="0" err="1"/>
              <a:t>solusi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dapat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digambarkan</a:t>
            </a:r>
            <a:r>
              <a:rPr lang="en-US" altLang="zh-CN" sz="2400" dirty="0"/>
              <a:t> </a:t>
            </a:r>
            <a:r>
              <a:rPr lang="en-US" altLang="zh-CN" sz="2400" dirty="0" err="1"/>
              <a:t>sbb</a:t>
            </a:r>
            <a:r>
              <a:rPr lang="en-US" altLang="zh-CN" sz="2400" dirty="0"/>
              <a:t> :</a:t>
            </a:r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  <a:p>
            <a:pPr marL="0" indent="0" algn="just">
              <a:buNone/>
            </a:pPr>
            <a:endParaRPr lang="en-US" altLang="zh-CN" sz="2000" dirty="0"/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2095501" y="5538008"/>
            <a:ext cx="8215313" cy="595313"/>
            <a:chOff x="0" y="0"/>
            <a:chExt cx="8215370" cy="594658"/>
          </a:xfrm>
        </p:grpSpPr>
        <p:sp>
          <p:nvSpPr>
            <p:cNvPr id="4102" name="TextBox 7"/>
            <p:cNvSpPr>
              <a:spLocks noChangeArrowheads="1"/>
            </p:cNvSpPr>
            <p:nvPr/>
          </p:nvSpPr>
          <p:spPr bwMode="auto">
            <a:xfrm>
              <a:off x="6572296" y="0"/>
              <a:ext cx="1643074" cy="5232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SimSun" panose="02010600030101010101" pitchFamily="2" charset="-122"/>
                  <a:sym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en-US" altLang="zh-CN" sz="2800" b="1" dirty="0">
                  <a:solidFill>
                    <a:srgbClr val="FFFF00"/>
                  </a:solidFill>
                  <a:ea typeface="MS PGothic" panose="020B0600070205080204" pitchFamily="34" charset="-128"/>
                  <a:sym typeface="MS PGothic" panose="020B0600070205080204" pitchFamily="34" charset="-128"/>
                </a:rPr>
                <a:t>Solusi</a:t>
              </a:r>
            </a:p>
          </p:txBody>
        </p:sp>
        <p:grpSp>
          <p:nvGrpSpPr>
            <p:cNvPr id="4103" name="Group 6"/>
            <p:cNvGrpSpPr>
              <a:grpSpLocks/>
            </p:cNvGrpSpPr>
            <p:nvPr/>
          </p:nvGrpSpPr>
          <p:grpSpPr bwMode="auto">
            <a:xfrm>
              <a:off x="0" y="71438"/>
              <a:ext cx="6286544" cy="523220"/>
              <a:chOff x="0" y="0"/>
              <a:chExt cx="6286544" cy="523220"/>
            </a:xfrm>
          </p:grpSpPr>
          <p:sp>
            <p:nvSpPr>
              <p:cNvPr id="4104" name="TextBox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643074" cy="5232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800" b="1">
                    <a:solidFill>
                      <a:srgbClr val="FFFF00"/>
                    </a:solidFill>
                    <a:ea typeface="MS PGothic" panose="020B0600070205080204" pitchFamily="34" charset="-128"/>
                    <a:sym typeface="MS PGothic" panose="020B0600070205080204" pitchFamily="34" charset="-128"/>
                  </a:rPr>
                  <a:t>Masalah</a:t>
                </a:r>
              </a:p>
            </p:txBody>
          </p:sp>
          <p:sp>
            <p:nvSpPr>
              <p:cNvPr id="4105" name="Right Arrow 5"/>
              <p:cNvSpPr>
                <a:spLocks noChangeArrowheads="1"/>
              </p:cNvSpPr>
              <p:nvPr/>
            </p:nvSpPr>
            <p:spPr bwMode="auto">
              <a:xfrm>
                <a:off x="1928826" y="71438"/>
                <a:ext cx="928694" cy="357190"/>
              </a:xfrm>
              <a:prstGeom prst="rightArrow">
                <a:avLst>
                  <a:gd name="adj1" fmla="val 50000"/>
                  <a:gd name="adj2" fmla="val 49990"/>
                </a:avLst>
              </a:prstGeom>
              <a:solidFill>
                <a:srgbClr val="00B0F0"/>
              </a:solidFill>
              <a:ln w="25400">
                <a:solidFill>
                  <a:srgbClr val="395E8A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n-US" altLang="id-ID" sz="1800">
                  <a:solidFill>
                    <a:srgbClr val="00B0F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MS PGothic" panose="020B0600070205080204" pitchFamily="34" charset="-128"/>
                </a:endParaRPr>
              </a:p>
            </p:txBody>
          </p:sp>
          <p:sp>
            <p:nvSpPr>
              <p:cNvPr id="4106" name="TextBox 6"/>
              <p:cNvSpPr>
                <a:spLocks noChangeArrowheads="1"/>
              </p:cNvSpPr>
              <p:nvPr/>
            </p:nvSpPr>
            <p:spPr bwMode="auto">
              <a:xfrm>
                <a:off x="3071834" y="0"/>
                <a:ext cx="2000264" cy="5232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n-US" altLang="zh-CN" sz="2800" b="1">
                    <a:solidFill>
                      <a:srgbClr val="FFFF00"/>
                    </a:solidFill>
                    <a:ea typeface="MS PGothic" panose="020B0600070205080204" pitchFamily="34" charset="-128"/>
                    <a:sym typeface="MS PGothic" panose="020B0600070205080204" pitchFamily="34" charset="-128"/>
                  </a:rPr>
                  <a:t>Algoritma</a:t>
                </a:r>
              </a:p>
            </p:txBody>
          </p:sp>
          <p:sp>
            <p:nvSpPr>
              <p:cNvPr id="4107" name="Right Arrow 8"/>
              <p:cNvSpPr>
                <a:spLocks noChangeArrowheads="1"/>
              </p:cNvSpPr>
              <p:nvPr/>
            </p:nvSpPr>
            <p:spPr bwMode="auto">
              <a:xfrm>
                <a:off x="5357850" y="0"/>
                <a:ext cx="928694" cy="357190"/>
              </a:xfrm>
              <a:prstGeom prst="rightArrow">
                <a:avLst>
                  <a:gd name="adj1" fmla="val 50000"/>
                  <a:gd name="adj2" fmla="val 49990"/>
                </a:avLst>
              </a:prstGeom>
              <a:solidFill>
                <a:srgbClr val="00B0F0"/>
              </a:solidFill>
              <a:ln w="25400">
                <a:solidFill>
                  <a:srgbClr val="395E8A"/>
                </a:solidFill>
                <a:bevel/>
                <a:headEnd/>
                <a:tailEnd/>
              </a:ln>
            </p:spPr>
            <p:txBody>
              <a:bodyPr anchor="ctr"/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ea typeface="SimSun" panose="02010600030101010101" pitchFamily="2" charset="-122"/>
                    <a:sym typeface="Calibri" panose="020F050202020403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n-US" altLang="id-ID" sz="1800">
                  <a:solidFill>
                    <a:srgbClr val="00B0F0"/>
                  </a:solidFill>
                  <a:latin typeface="MS PGothic" panose="020B0600070205080204" pitchFamily="34" charset="-128"/>
                  <a:ea typeface="MS PGothic" panose="020B0600070205080204" pitchFamily="34" charset="-128"/>
                  <a:sym typeface="MS PGothic" panose="020B0600070205080204" pitchFamily="34" charset="-128"/>
                </a:endParaRPr>
              </a:p>
            </p:txBody>
          </p:sp>
        </p:grpSp>
      </p:grpSp>
      <p:sp>
        <p:nvSpPr>
          <p:cNvPr id="4101" name="Title 1"/>
          <p:cNvSpPr>
            <a:spLocks noChangeArrowheads="1"/>
          </p:cNvSpPr>
          <p:nvPr/>
        </p:nvSpPr>
        <p:spPr bwMode="auto"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Algoritma dan Pemecahan Masalah</a:t>
            </a:r>
          </a:p>
        </p:txBody>
      </p:sp>
    </p:spTree>
    <p:extLst>
      <p:ext uri="{BB962C8B-B14F-4D97-AF65-F5344CB8AC3E}">
        <p14:creationId xmlns:p14="http://schemas.microsoft.com/office/powerpoint/2010/main" val="87478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5824FC-9E65-1B5D-32AA-293E7DA772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Algoritma dan Pemecahan Masalah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1F3C47B-2DF3-A34E-934F-EC669CF71CD7}"/>
              </a:ext>
            </a:extLst>
          </p:cNvPr>
          <p:cNvSpPr txBox="1">
            <a:spLocks noChangeArrowheads="1"/>
          </p:cNvSpPr>
          <p:nvPr/>
        </p:nvSpPr>
        <p:spPr>
          <a:xfrm>
            <a:off x="893135" y="1360967"/>
            <a:ext cx="10568763" cy="513984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4400" b="1" dirty="0" err="1">
                <a:latin typeface="Aptos Narrow" panose="020B0004020202020204" pitchFamily="34" charset="0"/>
              </a:rPr>
              <a:t>Karakteristik</a:t>
            </a:r>
            <a:r>
              <a:rPr lang="en-US" altLang="zh-CN" sz="4400" b="1" dirty="0">
                <a:latin typeface="Aptos Narrow" panose="020B0004020202020204" pitchFamily="34" charset="0"/>
              </a:rPr>
              <a:t> </a:t>
            </a:r>
            <a:r>
              <a:rPr lang="en-US" altLang="zh-CN" sz="4400" b="1" dirty="0" err="1">
                <a:latin typeface="Aptos Narrow" panose="020B0004020202020204" pitchFamily="34" charset="0"/>
              </a:rPr>
              <a:t>Algoritma</a:t>
            </a:r>
            <a:endParaRPr lang="en-US" altLang="zh-CN" sz="4400" b="1" dirty="0">
              <a:latin typeface="Aptos Narrow" panose="020B0004020202020204" pitchFamily="34" charset="0"/>
            </a:endParaRPr>
          </a:p>
          <a:p>
            <a:pPr marL="0" indent="0" algn="l">
              <a:lnSpc>
                <a:spcPct val="120000"/>
              </a:lnSpc>
              <a:buNone/>
            </a:pPr>
            <a:r>
              <a:rPr lang="en-ID" b="0" i="0" dirty="0">
                <a:effectLst/>
                <a:latin typeface="Roboto" panose="02000000000000000000" pitchFamily="2" charset="0"/>
              </a:rPr>
              <a:t>Donald E. Knuth,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seorang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ahli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teori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komputer</a:t>
            </a:r>
            <a:r>
              <a:rPr lang="en-ID" b="0" i="0" dirty="0"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menjelaskan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bahwa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algoritma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harus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memiliki</a:t>
            </a:r>
            <a:r>
              <a:rPr lang="en-ID" b="0" i="0" dirty="0">
                <a:effectLst/>
                <a:latin typeface="Roboto" panose="02000000000000000000" pitchFamily="2" charset="0"/>
              </a:rPr>
              <a:t> lima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karakteristik</a:t>
            </a:r>
            <a:r>
              <a:rPr lang="en-ID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saling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berkaitan</a:t>
            </a:r>
            <a:r>
              <a:rPr lang="en-ID" b="0" i="0" dirty="0">
                <a:effectLst/>
                <a:latin typeface="Roboto" panose="02000000000000000000" pitchFamily="2" charset="0"/>
              </a:rPr>
              <a:t>,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yakni</a:t>
            </a:r>
            <a:r>
              <a:rPr lang="en-ID" b="0" i="0" dirty="0">
                <a:effectLst/>
                <a:latin typeface="Roboto" panose="02000000000000000000" pitchFamily="2" charset="0"/>
              </a:rPr>
              <a:t>: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b="1" i="0" dirty="0" err="1">
                <a:effectLst/>
                <a:latin typeface="Roboto" panose="02000000000000000000" pitchFamily="2" charset="0"/>
              </a:rPr>
              <a:t>Keterbatasan</a:t>
            </a:r>
            <a:r>
              <a:rPr lang="en-ID" b="1" i="0" dirty="0">
                <a:effectLst/>
                <a:latin typeface="Roboto" panose="02000000000000000000" pitchFamily="2" charset="0"/>
              </a:rPr>
              <a:t> (</a:t>
            </a:r>
            <a:r>
              <a:rPr lang="en-ID" b="1" i="1" dirty="0">
                <a:effectLst/>
                <a:latin typeface="Roboto" panose="02000000000000000000" pitchFamily="2" charset="0"/>
              </a:rPr>
              <a:t>finiteness</a:t>
            </a:r>
            <a:r>
              <a:rPr lang="en-ID" b="1" i="0" dirty="0">
                <a:effectLst/>
                <a:latin typeface="Roboto" panose="02000000000000000000" pitchFamily="2" charset="0"/>
              </a:rPr>
              <a:t>):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algoritma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harus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berhenti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setelah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menyelesaikan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sejumlah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langkah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terbatas</a:t>
            </a:r>
            <a:r>
              <a:rPr lang="en-ID" b="0" i="0" dirty="0"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mencapai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tujuan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akhirnya</a:t>
            </a:r>
            <a:r>
              <a:rPr lang="en-ID" b="0" i="0" dirty="0">
                <a:effectLst/>
                <a:latin typeface="Roboto" panose="02000000000000000000" pitchFamily="2" charset="0"/>
              </a:rPr>
              <a:t>. Program yang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pernah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berhenti</a:t>
            </a:r>
            <a:r>
              <a:rPr lang="en-ID" b="0" i="0" dirty="0"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terus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berjalan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memiliki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algoritma</a:t>
            </a:r>
            <a:r>
              <a:rPr lang="en-ID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benar</a:t>
            </a:r>
            <a:r>
              <a:rPr lang="en-ID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b="1" i="0" dirty="0" err="1">
                <a:effectLst/>
                <a:latin typeface="Roboto" panose="02000000000000000000" pitchFamily="2" charset="0"/>
              </a:rPr>
              <a:t>Kepastian</a:t>
            </a:r>
            <a:r>
              <a:rPr lang="en-ID" b="1" i="0" dirty="0">
                <a:effectLst/>
                <a:latin typeface="Roboto" panose="02000000000000000000" pitchFamily="2" charset="0"/>
              </a:rPr>
              <a:t> (</a:t>
            </a:r>
            <a:r>
              <a:rPr lang="en-ID" b="1" i="1" dirty="0">
                <a:effectLst/>
                <a:latin typeface="Roboto" panose="02000000000000000000" pitchFamily="2" charset="0"/>
              </a:rPr>
              <a:t>definiteness</a:t>
            </a:r>
            <a:r>
              <a:rPr lang="en-ID" b="1" i="0" dirty="0">
                <a:effectLst/>
                <a:latin typeface="Roboto" panose="02000000000000000000" pitchFamily="2" charset="0"/>
              </a:rPr>
              <a:t>):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setiap</a:t>
            </a:r>
            <a:r>
              <a:rPr lang="en-ID" b="0" i="0" dirty="0">
                <a:effectLst/>
                <a:latin typeface="Roboto" panose="02000000000000000000" pitchFamily="2" charset="0"/>
              </a:rPr>
              <a:t> proses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algoritma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harus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didefinisikan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jelas</a:t>
            </a:r>
            <a:r>
              <a:rPr lang="en-ID" b="0" i="0" dirty="0">
                <a:effectLst/>
                <a:latin typeface="Roboto" panose="02000000000000000000" pitchFamily="2" charset="0"/>
              </a:rPr>
              <a:t> dan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ambigu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untuk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memastikan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tidak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ada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kesalahan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menghasilkan</a:t>
            </a:r>
            <a:r>
              <a:rPr lang="en-ID" b="0" i="0" dirty="0">
                <a:effectLst/>
                <a:latin typeface="Roboto" panose="02000000000000000000" pitchFamily="2" charset="0"/>
              </a:rPr>
              <a:t> </a:t>
            </a:r>
            <a:r>
              <a:rPr lang="en-ID" b="0" i="1" dirty="0">
                <a:effectLst/>
                <a:latin typeface="Roboto" panose="02000000000000000000" pitchFamily="2" charset="0"/>
              </a:rPr>
              <a:t>output</a:t>
            </a:r>
            <a:r>
              <a:rPr lang="en-ID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b="1" i="0" dirty="0" err="1">
                <a:effectLst/>
                <a:latin typeface="Roboto" panose="02000000000000000000" pitchFamily="2" charset="0"/>
              </a:rPr>
              <a:t>Masukan</a:t>
            </a:r>
            <a:r>
              <a:rPr lang="en-ID" b="1" i="0" dirty="0">
                <a:effectLst/>
                <a:latin typeface="Roboto" panose="02000000000000000000" pitchFamily="2" charset="0"/>
              </a:rPr>
              <a:t> (</a:t>
            </a:r>
            <a:r>
              <a:rPr lang="en-ID" b="1" i="1" dirty="0">
                <a:effectLst/>
                <a:latin typeface="Roboto" panose="02000000000000000000" pitchFamily="2" charset="0"/>
              </a:rPr>
              <a:t>input</a:t>
            </a:r>
            <a:r>
              <a:rPr lang="en-ID" b="1" i="0" dirty="0">
                <a:effectLst/>
                <a:latin typeface="Roboto" panose="02000000000000000000" pitchFamily="2" charset="0"/>
              </a:rPr>
              <a:t>):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masalah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ingin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diketahui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solusinya</a:t>
            </a:r>
            <a:r>
              <a:rPr lang="en-ID" b="0" i="0" dirty="0">
                <a:effectLst/>
                <a:latin typeface="Roboto" panose="02000000000000000000" pitchFamily="2" charset="0"/>
              </a:rPr>
              <a:t>.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Algoritma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bisa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terdiri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memiliki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satu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lebih</a:t>
            </a:r>
            <a:r>
              <a:rPr lang="en-ID" b="0" i="0" dirty="0">
                <a:effectLst/>
                <a:latin typeface="Roboto" panose="02000000000000000000" pitchFamily="2" charset="0"/>
              </a:rPr>
              <a:t> </a:t>
            </a:r>
            <a:r>
              <a:rPr lang="en-ID" b="0" i="1" dirty="0">
                <a:effectLst/>
                <a:latin typeface="Roboto" panose="02000000000000000000" pitchFamily="2" charset="0"/>
              </a:rPr>
              <a:t>input</a:t>
            </a:r>
            <a:r>
              <a:rPr lang="en-ID" b="0" i="0" dirty="0">
                <a:effectLst/>
                <a:latin typeface="Roboto" panose="02000000000000000000" pitchFamily="2" charset="0"/>
              </a:rPr>
              <a:t> yang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akan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diproses</a:t>
            </a:r>
            <a:r>
              <a:rPr lang="en-ID" b="0" i="0" dirty="0">
                <a:effectLst/>
                <a:latin typeface="Roboto" panose="02000000000000000000" pitchFamily="2" charset="0"/>
              </a:rPr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b="1" i="0" dirty="0" err="1">
                <a:effectLst/>
                <a:latin typeface="Roboto" panose="02000000000000000000" pitchFamily="2" charset="0"/>
              </a:rPr>
              <a:t>Keluaran</a:t>
            </a:r>
            <a:r>
              <a:rPr lang="en-ID" b="1" i="0" dirty="0">
                <a:effectLst/>
                <a:latin typeface="Roboto" panose="02000000000000000000" pitchFamily="2" charset="0"/>
              </a:rPr>
              <a:t> (</a:t>
            </a:r>
            <a:r>
              <a:rPr lang="en-ID" b="1" i="1" dirty="0">
                <a:effectLst/>
                <a:latin typeface="Roboto" panose="02000000000000000000" pitchFamily="2" charset="0"/>
              </a:rPr>
              <a:t>output</a:t>
            </a:r>
            <a:r>
              <a:rPr lang="en-ID" b="1" i="0" dirty="0">
                <a:effectLst/>
                <a:latin typeface="Roboto" panose="02000000000000000000" pitchFamily="2" charset="0"/>
              </a:rPr>
              <a:t>):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satu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lebih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nilai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keluaran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dihasilkan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sebagai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solusi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dari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masalah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effectLst/>
                <a:latin typeface="Roboto" panose="02000000000000000000" pitchFamily="2" charset="0"/>
              </a:rPr>
              <a:t> </a:t>
            </a:r>
            <a:r>
              <a:rPr lang="en-ID" b="0" i="1" dirty="0">
                <a:effectLst/>
                <a:latin typeface="Roboto" panose="02000000000000000000" pitchFamily="2" charset="0"/>
              </a:rPr>
              <a:t>input 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tersebut</a:t>
            </a:r>
            <a:r>
              <a:rPr lang="en-ID" b="0" i="0" dirty="0">
                <a:effectLst/>
                <a:latin typeface="Roboto" panose="02000000000000000000" pitchFamily="2" charset="0"/>
              </a:rPr>
              <a:t>. </a:t>
            </a:r>
            <a:r>
              <a:rPr lang="en-ID" b="0" i="1" dirty="0">
                <a:effectLst/>
                <a:latin typeface="Roboto" panose="02000000000000000000" pitchFamily="2" charset="0"/>
              </a:rPr>
              <a:t>Output</a:t>
            </a:r>
            <a:r>
              <a:rPr lang="en-ID" b="0" i="0" dirty="0">
                <a:effectLst/>
                <a:latin typeface="Roboto" panose="02000000000000000000" pitchFamily="2" charset="0"/>
              </a:rPr>
              <a:t> 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bisa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berupa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pesan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atau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kuantitas</a:t>
            </a:r>
            <a:r>
              <a:rPr lang="en-ID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berhubungan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dengan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input.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D" b="1" i="0" dirty="0" err="1">
                <a:effectLst/>
                <a:latin typeface="Roboto" panose="02000000000000000000" pitchFamily="2" charset="0"/>
              </a:rPr>
              <a:t>Keefektifan</a:t>
            </a:r>
            <a:r>
              <a:rPr lang="en-ID" b="1" i="0" dirty="0">
                <a:effectLst/>
                <a:latin typeface="Roboto" panose="02000000000000000000" pitchFamily="2" charset="0"/>
              </a:rPr>
              <a:t> (</a:t>
            </a:r>
            <a:r>
              <a:rPr lang="en-ID" b="1" i="1" dirty="0">
                <a:effectLst/>
                <a:latin typeface="Roboto" panose="02000000000000000000" pitchFamily="2" charset="0"/>
              </a:rPr>
              <a:t>effectiveness</a:t>
            </a:r>
            <a:r>
              <a:rPr lang="en-ID" b="1" i="0" dirty="0">
                <a:effectLst/>
                <a:latin typeface="Roboto" panose="02000000000000000000" pitchFamily="2" charset="0"/>
              </a:rPr>
              <a:t>):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Setiap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langkah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algoritma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harus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sederhana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sehingga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bisa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diimplementasikan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dalam</a:t>
            </a:r>
            <a:r>
              <a:rPr lang="en-ID" b="0" i="0" dirty="0">
                <a:effectLst/>
                <a:latin typeface="Roboto" panose="02000000000000000000" pitchFamily="2" charset="0"/>
              </a:rPr>
              <a:t>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waktu</a:t>
            </a:r>
            <a:r>
              <a:rPr lang="en-ID" b="0" i="0" dirty="0">
                <a:effectLst/>
                <a:latin typeface="Roboto" panose="02000000000000000000" pitchFamily="2" charset="0"/>
              </a:rPr>
              <a:t> yang </a:t>
            </a:r>
            <a:r>
              <a:rPr lang="en-ID" b="0" i="0" dirty="0" err="1">
                <a:effectLst/>
                <a:latin typeface="Roboto" panose="02000000000000000000" pitchFamily="2" charset="0"/>
              </a:rPr>
              <a:t>tepat</a:t>
            </a:r>
            <a:r>
              <a:rPr lang="en-ID" b="0" i="0" dirty="0"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964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AB1BD-D94D-9984-7430-693758E7C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908D61-5BD6-DC87-491E-AF52E1A50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Algoritma dan Pemecahan Masalah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4C2924-0998-5C7B-8DF8-6E17FFD9D91B}"/>
              </a:ext>
            </a:extLst>
          </p:cNvPr>
          <p:cNvSpPr txBox="1">
            <a:spLocks noChangeArrowheads="1"/>
          </p:cNvSpPr>
          <p:nvPr/>
        </p:nvSpPr>
        <p:spPr>
          <a:xfrm>
            <a:off x="978195" y="1329071"/>
            <a:ext cx="10196624" cy="5171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en-US" altLang="zh-CN" sz="2000" b="1" dirty="0" err="1">
                <a:latin typeface="Aptos Narrow" panose="020B0004020202020204" pitchFamily="34" charset="0"/>
              </a:rPr>
              <a:t>Jenis-jenis</a:t>
            </a:r>
            <a:r>
              <a:rPr lang="en-US" altLang="zh-CN" sz="2000" b="1" dirty="0">
                <a:latin typeface="Aptos Narrow" panose="020B0004020202020204" pitchFamily="34" charset="0"/>
              </a:rPr>
              <a:t> </a:t>
            </a:r>
            <a:r>
              <a:rPr lang="en-US" altLang="zh-CN" sz="2000" b="1" dirty="0" err="1">
                <a:latin typeface="Aptos Narrow" panose="020B0004020202020204" pitchFamily="34" charset="0"/>
              </a:rPr>
              <a:t>Algoritma</a:t>
            </a:r>
            <a:endParaRPr lang="en-US" altLang="zh-CN" sz="2000" b="1" dirty="0">
              <a:latin typeface="Aptos Narrow" panose="020B000402020202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D" sz="1800" b="1" i="0" dirty="0">
                <a:effectLst/>
                <a:latin typeface="var(--heading-font-family)"/>
              </a:rPr>
              <a:t>1. </a:t>
            </a:r>
            <a:r>
              <a:rPr lang="en-ID" sz="1800" b="1" i="0" dirty="0" err="1">
                <a:effectLst/>
                <a:latin typeface="var(--heading-font-family)"/>
              </a:rPr>
              <a:t>Algoritma</a:t>
            </a:r>
            <a:r>
              <a:rPr lang="en-ID" sz="1800" b="1" i="0" dirty="0">
                <a:effectLst/>
                <a:latin typeface="var(--heading-font-family)"/>
              </a:rPr>
              <a:t> </a:t>
            </a:r>
            <a:r>
              <a:rPr lang="en-ID" sz="1800" b="1" i="0" dirty="0" err="1">
                <a:effectLst/>
                <a:latin typeface="var(--heading-font-family)"/>
              </a:rPr>
              <a:t>Rekursif</a:t>
            </a:r>
            <a:endParaRPr lang="en-ID" sz="1800" b="1" i="0" dirty="0">
              <a:effectLst/>
              <a:latin typeface="var(--heading-font-family)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D" sz="1800" b="0" i="0" dirty="0" err="1">
                <a:effectLst/>
                <a:latin typeface="Work Sans" pitchFamily="2" charset="0"/>
              </a:rPr>
              <a:t>Algoritma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rekursif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adalah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jenis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algoritma</a:t>
            </a:r>
            <a:r>
              <a:rPr lang="en-ID" sz="1800" b="0" i="0" dirty="0">
                <a:effectLst/>
                <a:latin typeface="Work Sans" pitchFamily="2" charset="0"/>
              </a:rPr>
              <a:t> yang </a:t>
            </a:r>
            <a:r>
              <a:rPr lang="en-ID" sz="1800" b="0" i="0" dirty="0" err="1">
                <a:effectLst/>
                <a:latin typeface="Work Sans" pitchFamily="2" charset="0"/>
              </a:rPr>
              <a:t>akan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1" i="0" dirty="0" err="1">
                <a:effectLst/>
                <a:latin typeface="Work Sans" pitchFamily="2" charset="0"/>
              </a:rPr>
              <a:t>melakukan</a:t>
            </a:r>
            <a:r>
              <a:rPr lang="en-ID" sz="1800" b="1" i="0" dirty="0">
                <a:effectLst/>
                <a:latin typeface="Work Sans" pitchFamily="2" charset="0"/>
              </a:rPr>
              <a:t> </a:t>
            </a:r>
            <a:r>
              <a:rPr lang="en-ID" sz="1800" b="1" i="0" dirty="0" err="1">
                <a:effectLst/>
                <a:latin typeface="Work Sans" pitchFamily="2" charset="0"/>
              </a:rPr>
              <a:t>perulangan</a:t>
            </a:r>
            <a:r>
              <a:rPr lang="en-ID" sz="1800" b="1" i="0" dirty="0">
                <a:effectLst/>
                <a:latin typeface="Work Sans" pitchFamily="2" charset="0"/>
              </a:rPr>
              <a:t> dan </a:t>
            </a:r>
            <a:r>
              <a:rPr lang="en-ID" sz="1800" b="1" i="0" dirty="0" err="1">
                <a:effectLst/>
                <a:latin typeface="Work Sans" pitchFamily="2" charset="0"/>
              </a:rPr>
              <a:t>memanggil</a:t>
            </a:r>
            <a:r>
              <a:rPr lang="en-ID" sz="1800" b="1" i="0" dirty="0">
                <a:effectLst/>
                <a:latin typeface="Work Sans" pitchFamily="2" charset="0"/>
              </a:rPr>
              <a:t> </a:t>
            </a:r>
            <a:r>
              <a:rPr lang="en-ID" sz="1800" b="1" i="0" dirty="0" err="1">
                <a:effectLst/>
                <a:latin typeface="Work Sans" pitchFamily="2" charset="0"/>
              </a:rPr>
              <a:t>dirinya</a:t>
            </a:r>
            <a:r>
              <a:rPr lang="en-ID" sz="1800" b="1" i="0" dirty="0">
                <a:effectLst/>
                <a:latin typeface="Work Sans" pitchFamily="2" charset="0"/>
              </a:rPr>
              <a:t> </a:t>
            </a:r>
            <a:r>
              <a:rPr lang="en-ID" sz="1800" b="1" i="0" dirty="0" err="1">
                <a:effectLst/>
                <a:latin typeface="Work Sans" pitchFamily="2" charset="0"/>
              </a:rPr>
              <a:t>sendiri</a:t>
            </a:r>
            <a:r>
              <a:rPr lang="en-ID" sz="1800" b="1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hingga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masalahnya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terpecahkan</a:t>
            </a:r>
            <a:r>
              <a:rPr lang="en-ID" sz="1800" b="0" i="0" dirty="0">
                <a:effectLst/>
                <a:latin typeface="Work Sans" pitchFamily="2" charset="0"/>
              </a:rPr>
              <a:t>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D" sz="1800" b="1" i="0" dirty="0">
                <a:effectLst/>
                <a:latin typeface="var(--heading-font-family)"/>
              </a:rPr>
              <a:t>2. </a:t>
            </a:r>
            <a:r>
              <a:rPr lang="en-ID" sz="1800" b="1" i="0" dirty="0" err="1">
                <a:effectLst/>
                <a:latin typeface="var(--heading-font-family)"/>
              </a:rPr>
              <a:t>Algoritma</a:t>
            </a:r>
            <a:r>
              <a:rPr lang="en-ID" sz="1800" b="1" i="1" dirty="0">
                <a:effectLst/>
                <a:latin typeface="var(--heading-font-family)"/>
              </a:rPr>
              <a:t> Divide and Conquer</a:t>
            </a:r>
            <a:endParaRPr lang="en-ID" sz="1800" b="1" i="0" dirty="0">
              <a:effectLst/>
              <a:latin typeface="var(--heading-font-family)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D" sz="1800" b="0" i="0" dirty="0" err="1">
                <a:effectLst/>
                <a:latin typeface="Work Sans" pitchFamily="2" charset="0"/>
              </a:rPr>
              <a:t>Algoritma</a:t>
            </a:r>
            <a:r>
              <a:rPr lang="en-ID" sz="1800" b="0" i="0" dirty="0">
                <a:effectLst/>
                <a:latin typeface="Work Sans" pitchFamily="2" charset="0"/>
              </a:rPr>
              <a:t> </a:t>
            </a:r>
            <a:r>
              <a:rPr lang="en-ID" sz="1800" b="0" i="1" dirty="0">
                <a:effectLst/>
                <a:latin typeface="Work Sans" pitchFamily="2" charset="0"/>
              </a:rPr>
              <a:t>Divide and Conquer</a:t>
            </a:r>
            <a:r>
              <a:rPr lang="en-ID" sz="1800" b="0" i="0" dirty="0">
                <a:effectLst/>
                <a:latin typeface="Work Sans" pitchFamily="2" charset="0"/>
              </a:rPr>
              <a:t> </a:t>
            </a:r>
            <a:r>
              <a:rPr lang="en-ID" sz="1800" b="0" i="0" dirty="0" err="1">
                <a:effectLst/>
                <a:latin typeface="Work Sans" pitchFamily="2" charset="0"/>
              </a:rPr>
              <a:t>merupakan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jenis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algoritma</a:t>
            </a:r>
            <a:r>
              <a:rPr lang="en-ID" sz="1800" b="0" i="0" dirty="0">
                <a:effectLst/>
                <a:latin typeface="Work Sans" pitchFamily="2" charset="0"/>
              </a:rPr>
              <a:t> yang </a:t>
            </a:r>
            <a:r>
              <a:rPr lang="en-ID" sz="1800" b="1" i="0" dirty="0" err="1">
                <a:effectLst/>
                <a:latin typeface="Work Sans" pitchFamily="2" charset="0"/>
              </a:rPr>
              <a:t>membagi</a:t>
            </a:r>
            <a:r>
              <a:rPr lang="en-ID" sz="1800" b="1" i="0" dirty="0">
                <a:effectLst/>
                <a:latin typeface="Work Sans" pitchFamily="2" charset="0"/>
              </a:rPr>
              <a:t> </a:t>
            </a:r>
            <a:r>
              <a:rPr lang="en-ID" sz="1800" b="1" i="0" dirty="0" err="1">
                <a:effectLst/>
                <a:latin typeface="Work Sans" pitchFamily="2" charset="0"/>
              </a:rPr>
              <a:t>suatu</a:t>
            </a:r>
            <a:r>
              <a:rPr lang="en-ID" sz="1800" b="1" i="0" dirty="0">
                <a:effectLst/>
                <a:latin typeface="Work Sans" pitchFamily="2" charset="0"/>
              </a:rPr>
              <a:t> </a:t>
            </a:r>
            <a:r>
              <a:rPr lang="en-ID" sz="1800" b="1" i="0" dirty="0" err="1">
                <a:effectLst/>
                <a:latin typeface="Work Sans" pitchFamily="2" charset="0"/>
              </a:rPr>
              <a:t>masalah</a:t>
            </a:r>
            <a:r>
              <a:rPr lang="en-ID" sz="1800" b="1" i="0" dirty="0">
                <a:effectLst/>
                <a:latin typeface="Work Sans" pitchFamily="2" charset="0"/>
              </a:rPr>
              <a:t> </a:t>
            </a:r>
            <a:r>
              <a:rPr lang="en-ID" sz="1800" b="1" i="0" dirty="0" err="1">
                <a:effectLst/>
                <a:latin typeface="Work Sans" pitchFamily="2" charset="0"/>
              </a:rPr>
              <a:t>menjadi</a:t>
            </a:r>
            <a:r>
              <a:rPr lang="en-ID" sz="1800" b="1" i="0" dirty="0">
                <a:effectLst/>
                <a:latin typeface="Work Sans" pitchFamily="2" charset="0"/>
              </a:rPr>
              <a:t> </a:t>
            </a:r>
            <a:r>
              <a:rPr lang="en-ID" sz="1800" b="1" i="0" dirty="0" err="1">
                <a:effectLst/>
                <a:latin typeface="Work Sans" pitchFamily="2" charset="0"/>
              </a:rPr>
              <a:t>beberapa</a:t>
            </a:r>
            <a:r>
              <a:rPr lang="en-ID" sz="1800" b="1" i="0" dirty="0">
                <a:effectLst/>
                <a:latin typeface="Work Sans" pitchFamily="2" charset="0"/>
              </a:rPr>
              <a:t> </a:t>
            </a:r>
            <a:r>
              <a:rPr lang="en-ID" sz="1800" b="1" i="0" dirty="0" err="1">
                <a:effectLst/>
                <a:latin typeface="Work Sans" pitchFamily="2" charset="0"/>
              </a:rPr>
              <a:t>bagian</a:t>
            </a:r>
            <a:r>
              <a:rPr lang="en-ID" sz="1800" b="0" i="0" dirty="0">
                <a:effectLst/>
                <a:latin typeface="Work Sans" pitchFamily="2" charset="0"/>
              </a:rPr>
              <a:t>. Langkah-</a:t>
            </a:r>
            <a:r>
              <a:rPr lang="en-ID" sz="1800" b="0" i="0" dirty="0" err="1">
                <a:effectLst/>
                <a:latin typeface="Work Sans" pitchFamily="2" charset="0"/>
              </a:rPr>
              <a:t>langkah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algoritma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membagi</a:t>
            </a:r>
            <a:r>
              <a:rPr lang="en-ID" sz="1800" b="0" i="0" dirty="0">
                <a:effectLst/>
                <a:latin typeface="Work Sans" pitchFamily="2" charset="0"/>
              </a:rPr>
              <a:t> dan </a:t>
            </a:r>
            <a:r>
              <a:rPr lang="en-ID" sz="1800" b="0" i="0" dirty="0" err="1">
                <a:effectLst/>
                <a:latin typeface="Work Sans" pitchFamily="2" charset="0"/>
              </a:rPr>
              <a:t>menaklukkan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antara</a:t>
            </a:r>
            <a:r>
              <a:rPr lang="en-ID" sz="1800" b="0" i="0" dirty="0">
                <a:effectLst/>
                <a:latin typeface="Work Sans" pitchFamily="2" charset="0"/>
              </a:rPr>
              <a:t> lain </a:t>
            </a:r>
            <a:r>
              <a:rPr lang="en-ID" sz="1800" b="0" i="0" dirty="0" err="1">
                <a:effectLst/>
                <a:latin typeface="Work Sans" pitchFamily="2" charset="0"/>
              </a:rPr>
              <a:t>membagi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masalah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menjadi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bagian-bagian</a:t>
            </a:r>
            <a:r>
              <a:rPr lang="en-ID" sz="1800" b="0" i="0" dirty="0">
                <a:effectLst/>
                <a:latin typeface="Work Sans" pitchFamily="2" charset="0"/>
              </a:rPr>
              <a:t> yang </a:t>
            </a:r>
            <a:r>
              <a:rPr lang="en-ID" sz="1800" b="0" i="0" dirty="0" err="1">
                <a:effectLst/>
                <a:latin typeface="Work Sans" pitchFamily="2" charset="0"/>
              </a:rPr>
              <a:t>sama</a:t>
            </a:r>
            <a:r>
              <a:rPr lang="en-ID" sz="1800" b="0" i="0" dirty="0">
                <a:effectLst/>
                <a:latin typeface="Work Sans" pitchFamily="2" charset="0"/>
              </a:rPr>
              <a:t> dan </a:t>
            </a:r>
            <a:r>
              <a:rPr lang="en-ID" sz="1800" b="0" i="0" dirty="0" err="1">
                <a:effectLst/>
                <a:latin typeface="Work Sans" pitchFamily="2" charset="0"/>
              </a:rPr>
              <a:t>kemudian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mencari</a:t>
            </a:r>
            <a:r>
              <a:rPr lang="en-ID" sz="1800" b="0" i="0" dirty="0">
                <a:effectLst/>
                <a:latin typeface="Work Sans" pitchFamily="2" charset="0"/>
              </a:rPr>
              <a:t>  </a:t>
            </a:r>
            <a:r>
              <a:rPr lang="en-ID" sz="1800" b="0" i="0" dirty="0" err="1">
                <a:effectLst/>
                <a:latin typeface="Work Sans" pitchFamily="2" charset="0"/>
              </a:rPr>
              <a:t>solusi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utama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setelah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diperoleh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solusi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untuk</a:t>
            </a:r>
            <a:r>
              <a:rPr lang="en-ID" sz="1800" b="0" i="0" dirty="0">
                <a:effectLst/>
                <a:latin typeface="Work Sans" pitchFamily="2" charset="0"/>
              </a:rPr>
              <a:t> sub-</a:t>
            </a:r>
            <a:r>
              <a:rPr lang="en-ID" sz="1800" b="0" i="0" dirty="0" err="1">
                <a:effectLst/>
                <a:latin typeface="Work Sans" pitchFamily="2" charset="0"/>
              </a:rPr>
              <a:t>bagiannya</a:t>
            </a:r>
            <a:r>
              <a:rPr lang="en-ID" sz="1800" b="0" i="0" dirty="0">
                <a:effectLst/>
                <a:latin typeface="Work Sans" pitchFamily="2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D" sz="1800" b="1" i="0" dirty="0">
                <a:effectLst/>
                <a:latin typeface="var(--heading-font-family)"/>
              </a:rPr>
              <a:t>3. </a:t>
            </a:r>
            <a:r>
              <a:rPr lang="en-ID" sz="1800" b="1" i="0" dirty="0" err="1">
                <a:effectLst/>
                <a:latin typeface="var(--heading-font-family)"/>
              </a:rPr>
              <a:t>Algoritma</a:t>
            </a:r>
            <a:r>
              <a:rPr lang="en-ID" sz="1800" b="1" i="1" dirty="0">
                <a:effectLst/>
                <a:latin typeface="var(--heading-font-family)"/>
              </a:rPr>
              <a:t> Dynamic Programming</a:t>
            </a:r>
            <a:endParaRPr lang="en-ID" sz="1800" b="1" i="0" dirty="0">
              <a:effectLst/>
              <a:latin typeface="var(--heading-font-family)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D" sz="1800" b="0" i="0" dirty="0" err="1">
                <a:effectLst/>
                <a:latin typeface="Work Sans" pitchFamily="2" charset="0"/>
              </a:rPr>
              <a:t>Algoritma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pemrograman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dinamis</a:t>
            </a:r>
            <a:r>
              <a:rPr lang="en-ID" sz="1800" b="0" i="0" dirty="0">
                <a:effectLst/>
                <a:latin typeface="Work Sans" pitchFamily="2" charset="0"/>
              </a:rPr>
              <a:t> </a:t>
            </a:r>
            <a:r>
              <a:rPr lang="en-ID" sz="1800" b="0" i="1" dirty="0">
                <a:effectLst/>
                <a:latin typeface="Work Sans" pitchFamily="2" charset="0"/>
              </a:rPr>
              <a:t>(</a:t>
            </a:r>
            <a:r>
              <a:rPr lang="en-ID" sz="1800" i="1" dirty="0">
                <a:latin typeface="Work Sans" pitchFamily="2" charset="0"/>
              </a:rPr>
              <a:t>D</a:t>
            </a:r>
            <a:r>
              <a:rPr lang="en-ID" sz="1800" b="0" i="1" dirty="0">
                <a:effectLst/>
                <a:latin typeface="Work Sans" pitchFamily="2" charset="0"/>
              </a:rPr>
              <a:t>ynamic programming Algorithms)</a:t>
            </a:r>
            <a:r>
              <a:rPr lang="en-ID" sz="1800" b="1" i="0" dirty="0">
                <a:effectLst/>
                <a:latin typeface="Work Sans" pitchFamily="2" charset="0"/>
              </a:rPr>
              <a:t> </a:t>
            </a:r>
            <a:r>
              <a:rPr lang="en-ID" sz="1800" b="0" i="0" dirty="0" err="1">
                <a:effectLst/>
                <a:latin typeface="Work Sans" pitchFamily="2" charset="0"/>
              </a:rPr>
              <a:t>merupakan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1" i="0" dirty="0" err="1">
                <a:effectLst/>
                <a:latin typeface="Work Sans" pitchFamily="2" charset="0"/>
              </a:rPr>
              <a:t>algoritma</a:t>
            </a:r>
            <a:r>
              <a:rPr lang="en-ID" sz="1800" b="1" i="0" dirty="0">
                <a:effectLst/>
                <a:latin typeface="Work Sans" pitchFamily="2" charset="0"/>
              </a:rPr>
              <a:t> yang </a:t>
            </a:r>
            <a:r>
              <a:rPr lang="en-ID" sz="1800" b="1" i="0" dirty="0" err="1">
                <a:effectLst/>
                <a:latin typeface="Work Sans" pitchFamily="2" charset="0"/>
              </a:rPr>
              <a:t>bekerja</a:t>
            </a:r>
            <a:r>
              <a:rPr lang="en-ID" sz="1800" b="1" i="0" dirty="0">
                <a:effectLst/>
                <a:latin typeface="Work Sans" pitchFamily="2" charset="0"/>
              </a:rPr>
              <a:t> </a:t>
            </a:r>
            <a:r>
              <a:rPr lang="en-ID" sz="1800" b="1" i="0" dirty="0" err="1">
                <a:effectLst/>
                <a:latin typeface="Work Sans" pitchFamily="2" charset="0"/>
              </a:rPr>
              <a:t>dengan</a:t>
            </a:r>
            <a:r>
              <a:rPr lang="en-ID" sz="1800" b="1" i="0" dirty="0">
                <a:effectLst/>
                <a:latin typeface="Work Sans" pitchFamily="2" charset="0"/>
              </a:rPr>
              <a:t> </a:t>
            </a:r>
            <a:r>
              <a:rPr lang="en-ID" sz="1800" b="1" i="0" dirty="0" err="1">
                <a:effectLst/>
                <a:latin typeface="Work Sans" pitchFamily="2" charset="0"/>
              </a:rPr>
              <a:t>cara</a:t>
            </a:r>
            <a:r>
              <a:rPr lang="en-ID" sz="1800" b="1" i="0" dirty="0">
                <a:effectLst/>
                <a:latin typeface="Work Sans" pitchFamily="2" charset="0"/>
              </a:rPr>
              <a:t> </a:t>
            </a:r>
            <a:r>
              <a:rPr lang="en-ID" sz="1800" b="1" i="0" dirty="0" err="1">
                <a:effectLst/>
                <a:latin typeface="Work Sans" pitchFamily="2" charset="0"/>
              </a:rPr>
              <a:t>mencari</a:t>
            </a:r>
            <a:r>
              <a:rPr lang="en-ID" sz="1800" b="1" i="0" dirty="0">
                <a:effectLst/>
                <a:latin typeface="Work Sans" pitchFamily="2" charset="0"/>
              </a:rPr>
              <a:t> </a:t>
            </a:r>
            <a:r>
              <a:rPr lang="en-ID" sz="1800" b="1" i="0" dirty="0" err="1">
                <a:effectLst/>
                <a:latin typeface="Work Sans" pitchFamily="2" charset="0"/>
              </a:rPr>
              <a:t>solusi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dari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setiap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bagian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terkecil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dari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suatu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permasalahan</a:t>
            </a:r>
            <a:r>
              <a:rPr lang="en-ID" sz="1800" b="0" i="0" dirty="0">
                <a:effectLst/>
                <a:latin typeface="Work Sans" pitchFamily="2" charset="0"/>
              </a:rPr>
              <a:t>, </a:t>
            </a:r>
            <a:r>
              <a:rPr lang="en-ID" sz="1800" b="0" i="0" dirty="0" err="1">
                <a:effectLst/>
                <a:latin typeface="Work Sans" pitchFamily="2" charset="0"/>
              </a:rPr>
              <a:t>hasilnya</a:t>
            </a:r>
            <a:r>
              <a:rPr lang="en-ID" sz="1800" b="0" i="0" dirty="0">
                <a:effectLst/>
                <a:latin typeface="Work Sans" pitchFamily="2" charset="0"/>
              </a:rPr>
              <a:t>  </a:t>
            </a:r>
            <a:r>
              <a:rPr lang="en-ID" sz="1800" b="0" i="0" dirty="0" err="1">
                <a:effectLst/>
                <a:latin typeface="Work Sans" pitchFamily="2" charset="0"/>
              </a:rPr>
              <a:t>akan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disimpan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untuk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menyelesaikan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permasalahan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baru</a:t>
            </a:r>
            <a:r>
              <a:rPr lang="en-ID" sz="1800" b="0" i="0" dirty="0">
                <a:effectLst/>
                <a:latin typeface="Work Sans" pitchFamily="2" charset="0"/>
              </a:rPr>
              <a:t> di masa yang </a:t>
            </a:r>
            <a:r>
              <a:rPr lang="en-ID" sz="1800" b="0" i="0" dirty="0" err="1">
                <a:effectLst/>
                <a:latin typeface="Work Sans" pitchFamily="2" charset="0"/>
              </a:rPr>
              <a:t>akan</a:t>
            </a:r>
            <a:r>
              <a:rPr lang="en-ID" sz="1800" b="0" i="0" dirty="0">
                <a:effectLst/>
                <a:latin typeface="Work Sans" pitchFamily="2" charset="0"/>
              </a:rPr>
              <a:t> </a:t>
            </a:r>
            <a:r>
              <a:rPr lang="en-ID" sz="1800" b="0" i="0" dirty="0" err="1">
                <a:effectLst/>
                <a:latin typeface="Work Sans" pitchFamily="2" charset="0"/>
              </a:rPr>
              <a:t>datang</a:t>
            </a:r>
            <a:r>
              <a:rPr lang="en-ID" sz="1800" b="0" i="0" dirty="0">
                <a:effectLst/>
                <a:latin typeface="Work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2623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009DE-5235-7C42-8DC2-343C5AC7E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FD65887-1517-3112-1D72-7B653041A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Algoritma dan Pemecahan Masalah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6CC2134-0FDF-EAA7-1611-1CB9E9E7DA51}"/>
              </a:ext>
            </a:extLst>
          </p:cNvPr>
          <p:cNvSpPr txBox="1">
            <a:spLocks noChangeArrowheads="1"/>
          </p:cNvSpPr>
          <p:nvPr/>
        </p:nvSpPr>
        <p:spPr>
          <a:xfrm>
            <a:off x="1020727" y="1521455"/>
            <a:ext cx="10271050" cy="500062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ID" b="1" i="0" dirty="0">
                <a:effectLst/>
                <a:latin typeface="var(--heading-font-family)"/>
              </a:rPr>
              <a:t>4. </a:t>
            </a:r>
            <a:r>
              <a:rPr lang="en-ID" b="1" i="0" dirty="0" err="1">
                <a:effectLst/>
                <a:latin typeface="var(--heading-font-family)"/>
              </a:rPr>
              <a:t>Algoritma</a:t>
            </a:r>
            <a:r>
              <a:rPr lang="en-ID" b="1" i="0" dirty="0">
                <a:effectLst/>
                <a:latin typeface="var(--heading-font-family)"/>
              </a:rPr>
              <a:t> </a:t>
            </a:r>
            <a:r>
              <a:rPr lang="en-ID" b="1" i="1" dirty="0">
                <a:effectLst/>
                <a:latin typeface="var(--heading-font-family)"/>
              </a:rPr>
              <a:t>Greedy</a:t>
            </a:r>
            <a:endParaRPr lang="en-ID" b="1" i="0" dirty="0">
              <a:effectLst/>
              <a:latin typeface="var(--heading-font-family)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ID" dirty="0" err="1">
                <a:latin typeface="Work Sans" pitchFamily="2" charset="0"/>
              </a:rPr>
              <a:t>A</a:t>
            </a:r>
            <a:r>
              <a:rPr lang="en-ID" b="0" i="0" dirty="0" err="1">
                <a:effectLst/>
                <a:latin typeface="Work Sans" pitchFamily="2" charset="0"/>
              </a:rPr>
              <a:t>lgoritma</a:t>
            </a:r>
            <a:r>
              <a:rPr lang="en-ID" b="0" i="0" dirty="0">
                <a:effectLst/>
                <a:latin typeface="Work Sans" pitchFamily="2" charset="0"/>
              </a:rPr>
              <a:t> yang </a:t>
            </a:r>
            <a:r>
              <a:rPr lang="en-ID" b="0" i="0" dirty="0" err="1">
                <a:effectLst/>
                <a:latin typeface="Work Sans" pitchFamily="2" charset="0"/>
              </a:rPr>
              <a:t>digunakan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untuk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mencari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permasalahan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optimasi</a:t>
            </a:r>
            <a:r>
              <a:rPr lang="en-ID" b="0" i="0" dirty="0">
                <a:effectLst/>
                <a:latin typeface="Work Sans" pitchFamily="2" charset="0"/>
              </a:rPr>
              <a:t>. Cara </a:t>
            </a:r>
            <a:r>
              <a:rPr lang="en-ID" b="0" i="0" dirty="0" err="1">
                <a:effectLst/>
                <a:latin typeface="Work Sans" pitchFamily="2" charset="0"/>
              </a:rPr>
              <a:t>kerja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algoritma</a:t>
            </a:r>
            <a:r>
              <a:rPr lang="en-ID" b="0" i="0" dirty="0">
                <a:effectLst/>
                <a:latin typeface="Work Sans" pitchFamily="2" charset="0"/>
              </a:rPr>
              <a:t>  </a:t>
            </a:r>
            <a:r>
              <a:rPr lang="en-ID" b="0" i="0" dirty="0" err="1">
                <a:effectLst/>
                <a:latin typeface="Work Sans" pitchFamily="2" charset="0"/>
              </a:rPr>
              <a:t>ini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adalah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1" i="0" dirty="0" err="1">
                <a:effectLst/>
                <a:latin typeface="Work Sans" pitchFamily="2" charset="0"/>
              </a:rPr>
              <a:t>mencari</a:t>
            </a:r>
            <a:r>
              <a:rPr lang="en-ID" b="1" i="0" dirty="0">
                <a:effectLst/>
                <a:latin typeface="Work Sans" pitchFamily="2" charset="0"/>
              </a:rPr>
              <a:t> </a:t>
            </a:r>
            <a:r>
              <a:rPr lang="en-ID" b="1" i="0" dirty="0" err="1">
                <a:effectLst/>
                <a:latin typeface="Work Sans" pitchFamily="2" charset="0"/>
              </a:rPr>
              <a:t>solusi</a:t>
            </a:r>
            <a:r>
              <a:rPr lang="en-ID" b="1" i="0" dirty="0">
                <a:effectLst/>
                <a:latin typeface="Work Sans" pitchFamily="2" charset="0"/>
              </a:rPr>
              <a:t> optimal  </a:t>
            </a:r>
            <a:r>
              <a:rPr lang="en-ID" b="1" i="0" dirty="0" err="1">
                <a:effectLst/>
                <a:latin typeface="Work Sans" pitchFamily="2" charset="0"/>
              </a:rPr>
              <a:t>lokal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1" i="0" dirty="0" err="1">
                <a:effectLst/>
                <a:latin typeface="Work Sans" pitchFamily="2" charset="0"/>
              </a:rPr>
              <a:t>apapun</a:t>
            </a:r>
            <a:r>
              <a:rPr lang="en-ID" b="1" i="0" dirty="0">
                <a:effectLst/>
                <a:latin typeface="Work Sans" pitchFamily="2" charset="0"/>
              </a:rPr>
              <a:t> </a:t>
            </a:r>
            <a:r>
              <a:rPr lang="en-ID" b="1" i="0" dirty="0" err="1">
                <a:effectLst/>
                <a:latin typeface="Work Sans" pitchFamily="2" charset="0"/>
              </a:rPr>
              <a:t>konsekuensi</a:t>
            </a:r>
            <a:r>
              <a:rPr lang="en-ID" b="1" i="0" dirty="0">
                <a:effectLst/>
                <a:latin typeface="Work Sans" pitchFamily="2" charset="0"/>
              </a:rPr>
              <a:t> yang  </a:t>
            </a:r>
            <a:r>
              <a:rPr lang="en-ID" b="1" i="0" dirty="0" err="1">
                <a:effectLst/>
                <a:latin typeface="Work Sans" pitchFamily="2" charset="0"/>
              </a:rPr>
              <a:t>diterimanya</a:t>
            </a:r>
            <a:r>
              <a:rPr lang="en-ID" b="0" i="0" dirty="0">
                <a:effectLst/>
                <a:latin typeface="Work Sans" pitchFamily="2" charset="0"/>
              </a:rPr>
              <a:t>, </a:t>
            </a:r>
            <a:r>
              <a:rPr lang="en-ID" b="0" i="0" dirty="0" err="1">
                <a:effectLst/>
                <a:latin typeface="Work Sans" pitchFamily="2" charset="0"/>
              </a:rPr>
              <a:t>sehingga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dapat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ditemukan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solusi</a:t>
            </a:r>
            <a:r>
              <a:rPr lang="en-ID" b="0" i="0" dirty="0">
                <a:effectLst/>
                <a:latin typeface="Work Sans" pitchFamily="2" charset="0"/>
              </a:rPr>
              <a:t> optimal  global.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ID" b="1" i="0" dirty="0">
                <a:effectLst/>
                <a:latin typeface="var(--heading-font-family)"/>
              </a:rPr>
              <a:t>5. </a:t>
            </a:r>
            <a:r>
              <a:rPr lang="en-ID" b="1" i="0" dirty="0" err="1">
                <a:effectLst/>
                <a:latin typeface="var(--heading-font-family)"/>
              </a:rPr>
              <a:t>Algoritma</a:t>
            </a:r>
            <a:r>
              <a:rPr lang="en-ID" b="1" i="0" dirty="0">
                <a:effectLst/>
                <a:latin typeface="var(--heading-font-family)"/>
              </a:rPr>
              <a:t> </a:t>
            </a:r>
            <a:r>
              <a:rPr lang="en-ID" b="1" i="1" dirty="0">
                <a:effectLst/>
                <a:latin typeface="var(--heading-font-family)"/>
              </a:rPr>
              <a:t>Brute Force</a:t>
            </a:r>
            <a:endParaRPr lang="en-ID" b="1" i="0" dirty="0">
              <a:effectLst/>
              <a:latin typeface="var(--heading-font-family)"/>
            </a:endParaRPr>
          </a:p>
          <a:p>
            <a:pPr marL="0" indent="0" algn="just">
              <a:lnSpc>
                <a:spcPct val="110000"/>
              </a:lnSpc>
              <a:buNone/>
            </a:pPr>
            <a:r>
              <a:rPr lang="en-ID" b="0" i="0" dirty="0" err="1">
                <a:effectLst/>
                <a:latin typeface="Work Sans" pitchFamily="2" charset="0"/>
              </a:rPr>
              <a:t>Algoritma</a:t>
            </a:r>
            <a:r>
              <a:rPr lang="en-ID" b="0" i="1" dirty="0">
                <a:effectLst/>
                <a:latin typeface="Work Sans" pitchFamily="2" charset="0"/>
              </a:rPr>
              <a:t> </a:t>
            </a:r>
            <a:r>
              <a:rPr lang="en-ID" b="0" i="0" dirty="0" err="1">
                <a:effectLst/>
                <a:latin typeface="Work Sans" pitchFamily="2" charset="0"/>
              </a:rPr>
              <a:t>ini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merupakan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jenis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algoritma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dengan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konsep</a:t>
            </a:r>
            <a:r>
              <a:rPr lang="en-ID" b="0" i="0" dirty="0">
                <a:effectLst/>
                <a:latin typeface="Work Sans" pitchFamily="2" charset="0"/>
              </a:rPr>
              <a:t> yang paling </a:t>
            </a:r>
            <a:r>
              <a:rPr lang="en-ID" b="0" i="0" dirty="0" err="1">
                <a:effectLst/>
                <a:latin typeface="Work Sans" pitchFamily="2" charset="0"/>
              </a:rPr>
              <a:t>sederhana</a:t>
            </a:r>
            <a:r>
              <a:rPr lang="en-ID" b="0" i="0" dirty="0">
                <a:effectLst/>
                <a:latin typeface="Work Sans" pitchFamily="2" charset="0"/>
              </a:rPr>
              <a:t>. </a:t>
            </a:r>
            <a:r>
              <a:rPr lang="en-ID" b="0" i="0" dirty="0" err="1">
                <a:effectLst/>
                <a:latin typeface="Work Sans" pitchFamily="2" charset="0"/>
              </a:rPr>
              <a:t>Algoritma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ini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1" i="0" dirty="0" err="1">
                <a:effectLst/>
                <a:latin typeface="Work Sans" pitchFamily="2" charset="0"/>
              </a:rPr>
              <a:t>menggunakan</a:t>
            </a:r>
            <a:r>
              <a:rPr lang="en-ID" b="1" i="0" dirty="0">
                <a:effectLst/>
                <a:latin typeface="Work Sans" pitchFamily="2" charset="0"/>
              </a:rPr>
              <a:t> uji-</a:t>
            </a:r>
            <a:r>
              <a:rPr lang="en-ID" b="1" i="0" dirty="0" err="1">
                <a:effectLst/>
                <a:latin typeface="Work Sans" pitchFamily="2" charset="0"/>
              </a:rPr>
              <a:t>coba</a:t>
            </a:r>
            <a:r>
              <a:rPr lang="en-ID" b="1" i="0" dirty="0">
                <a:effectLst/>
                <a:latin typeface="Work Sans" pitchFamily="2" charset="0"/>
              </a:rPr>
              <a:t> </a:t>
            </a:r>
            <a:r>
              <a:rPr lang="en-ID" b="1" i="0" dirty="0" err="1">
                <a:effectLst/>
                <a:latin typeface="Work Sans" pitchFamily="2" charset="0"/>
              </a:rPr>
              <a:t>dari</a:t>
            </a:r>
            <a:r>
              <a:rPr lang="en-ID" b="1" i="0" dirty="0">
                <a:effectLst/>
                <a:latin typeface="Work Sans" pitchFamily="2" charset="0"/>
              </a:rPr>
              <a:t> </a:t>
            </a:r>
            <a:r>
              <a:rPr lang="en-ID" b="1" i="0" dirty="0" err="1">
                <a:effectLst/>
                <a:latin typeface="Work Sans" pitchFamily="2" charset="0"/>
              </a:rPr>
              <a:t>setiap</a:t>
            </a:r>
            <a:r>
              <a:rPr lang="en-ID" b="1" i="0" dirty="0">
                <a:effectLst/>
                <a:latin typeface="Work Sans" pitchFamily="2" charset="0"/>
              </a:rPr>
              <a:t> </a:t>
            </a:r>
            <a:r>
              <a:rPr lang="en-ID" b="1" i="0" dirty="0" err="1">
                <a:effectLst/>
                <a:latin typeface="Work Sans" pitchFamily="2" charset="0"/>
              </a:rPr>
              <a:t>solusi</a:t>
            </a:r>
            <a:r>
              <a:rPr lang="en-ID" b="0" i="0" dirty="0">
                <a:effectLst/>
                <a:latin typeface="Work Sans" pitchFamily="2" charset="0"/>
              </a:rPr>
              <a:t> yang </a:t>
            </a:r>
            <a:r>
              <a:rPr lang="en-ID" b="0" i="0" dirty="0" err="1">
                <a:effectLst/>
                <a:latin typeface="Work Sans" pitchFamily="2" charset="0"/>
              </a:rPr>
              <a:t>ditemukan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untuk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menemukan</a:t>
            </a:r>
            <a:r>
              <a:rPr lang="en-ID" b="0" i="0" dirty="0">
                <a:effectLst/>
                <a:latin typeface="Work Sans" pitchFamily="2" charset="0"/>
              </a:rPr>
              <a:t> </a:t>
            </a:r>
            <a:r>
              <a:rPr lang="en-ID" b="0" i="0" dirty="0" err="1">
                <a:effectLst/>
                <a:latin typeface="Work Sans" pitchFamily="2" charset="0"/>
              </a:rPr>
              <a:t>solusi</a:t>
            </a:r>
            <a:r>
              <a:rPr lang="en-ID" b="0" i="0" dirty="0">
                <a:effectLst/>
                <a:latin typeface="Work Sans" pitchFamily="2" charset="0"/>
              </a:rPr>
              <a:t> yang paling </a:t>
            </a:r>
            <a:r>
              <a:rPr lang="en-ID" b="0" i="0" dirty="0" err="1">
                <a:effectLst/>
                <a:latin typeface="Work Sans" pitchFamily="2" charset="0"/>
              </a:rPr>
              <a:t>sesuai</a:t>
            </a:r>
            <a:r>
              <a:rPr lang="en-ID" b="0" i="0" dirty="0">
                <a:effectLst/>
                <a:latin typeface="Work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811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ubtit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35664" y="2392326"/>
            <a:ext cx="10643191" cy="3927735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dirty="0" err="1"/>
              <a:t>Contoh</a:t>
            </a:r>
            <a:r>
              <a:rPr lang="en-US" altLang="zh-CN" dirty="0"/>
              <a:t> </a:t>
            </a:r>
            <a:r>
              <a:rPr lang="en-US" altLang="zh-CN" dirty="0" err="1"/>
              <a:t>Masalah</a:t>
            </a:r>
            <a:r>
              <a:rPr lang="en-US" altLang="zh-CN" dirty="0"/>
              <a:t>:</a:t>
            </a:r>
          </a:p>
          <a:p>
            <a:pPr marL="0" indent="0" algn="just">
              <a:buNone/>
            </a:pPr>
            <a:endParaRPr lang="en-US" altLang="zh-CN" sz="1200" dirty="0"/>
          </a:p>
          <a:p>
            <a:pPr marL="0" indent="0" algn="just">
              <a:buNone/>
            </a:pPr>
            <a:r>
              <a:rPr lang="en-US" altLang="zh-CN" dirty="0" err="1"/>
              <a:t>Berikut</a:t>
            </a:r>
            <a:r>
              <a:rPr lang="en-US" altLang="zh-CN" dirty="0"/>
              <a:t> </a:t>
            </a:r>
            <a:r>
              <a:rPr lang="en-US" altLang="zh-CN" dirty="0" err="1"/>
              <a:t>ini</a:t>
            </a:r>
            <a:r>
              <a:rPr lang="en-US" altLang="zh-CN" dirty="0"/>
              <a:t> </a:t>
            </a:r>
            <a:r>
              <a:rPr lang="en-US" altLang="zh-CN" dirty="0" err="1"/>
              <a:t>adalah</a:t>
            </a:r>
            <a:r>
              <a:rPr lang="en-US" altLang="zh-CN" dirty="0"/>
              <a:t> </a:t>
            </a:r>
            <a:r>
              <a:rPr lang="en-US" altLang="zh-CN" dirty="0" err="1"/>
              <a:t>kumpulan</a:t>
            </a:r>
            <a:r>
              <a:rPr lang="en-US" altLang="zh-CN" dirty="0"/>
              <a:t> </a:t>
            </a:r>
            <a:r>
              <a:rPr lang="en-US" altLang="zh-CN" dirty="0" err="1"/>
              <a:t>bilangan</a:t>
            </a:r>
            <a:r>
              <a:rPr lang="en-US" altLang="zh-CN" dirty="0"/>
              <a:t> yang </a:t>
            </a:r>
            <a:r>
              <a:rPr lang="en-US" altLang="zh-CN" dirty="0" err="1"/>
              <a:t>terdiri</a:t>
            </a:r>
            <a:r>
              <a:rPr lang="en-US" altLang="zh-CN" dirty="0"/>
              <a:t> </a:t>
            </a:r>
            <a:r>
              <a:rPr lang="en-US" altLang="zh-CN" dirty="0" err="1"/>
              <a:t>dari</a:t>
            </a:r>
            <a:r>
              <a:rPr lang="en-US" altLang="zh-CN" dirty="0"/>
              <a:t>  :</a:t>
            </a:r>
          </a:p>
          <a:p>
            <a:pPr marL="0" indent="0" algn="just">
              <a:buNone/>
            </a:pPr>
            <a:endParaRPr lang="en-US" altLang="zh-CN" sz="900" dirty="0"/>
          </a:p>
          <a:p>
            <a:pPr marL="0" indent="0">
              <a:buNone/>
            </a:pPr>
            <a:r>
              <a:rPr lang="en-US" altLang="zh-CN" b="1" dirty="0"/>
              <a:t>5, 8, 3, 7, 20, 9, 6,10, 2, 32, 4</a:t>
            </a:r>
          </a:p>
          <a:p>
            <a:pPr marL="0" indent="0">
              <a:buNone/>
            </a:pPr>
            <a:endParaRPr lang="en-US" altLang="zh-CN" sz="1050" b="1" dirty="0"/>
          </a:p>
          <a:p>
            <a:pPr marL="0" indent="0" algn="just">
              <a:buNone/>
            </a:pPr>
            <a:r>
              <a:rPr lang="en-US" altLang="zh-CN" dirty="0" err="1"/>
              <a:t>Tentukan</a:t>
            </a:r>
            <a:r>
              <a:rPr lang="en-US" altLang="zh-CN" dirty="0"/>
              <a:t> </a:t>
            </a:r>
            <a:r>
              <a:rPr lang="en-US" altLang="zh-CN" dirty="0" err="1"/>
              <a:t>bilangan</a:t>
            </a:r>
            <a:r>
              <a:rPr lang="en-US" altLang="zh-CN" dirty="0"/>
              <a:t> </a:t>
            </a:r>
            <a:r>
              <a:rPr lang="en-US" altLang="zh-CN" dirty="0" err="1"/>
              <a:t>terkecil</a:t>
            </a:r>
            <a:r>
              <a:rPr lang="en-US" altLang="zh-CN" dirty="0"/>
              <a:t> </a:t>
            </a:r>
            <a:r>
              <a:rPr lang="en-US" altLang="zh-CN" dirty="0" err="1"/>
              <a:t>dari</a:t>
            </a:r>
            <a:r>
              <a:rPr lang="en-US" altLang="zh-CN" dirty="0"/>
              <a:t> </a:t>
            </a:r>
            <a:r>
              <a:rPr lang="en-US" altLang="zh-CN" dirty="0" err="1"/>
              <a:t>bilangan-bilangan</a:t>
            </a:r>
            <a:r>
              <a:rPr lang="en-US" altLang="zh-CN" dirty="0"/>
              <a:t> </a:t>
            </a:r>
            <a:r>
              <a:rPr lang="en-US" altLang="zh-CN" dirty="0" err="1"/>
              <a:t>tersebut</a:t>
            </a:r>
            <a:r>
              <a:rPr lang="en-US" altLang="zh-CN" dirty="0"/>
              <a:t> !</a:t>
            </a:r>
          </a:p>
          <a:p>
            <a:pPr marL="0" indent="0" algn="just">
              <a:buNone/>
            </a:pPr>
            <a:endParaRPr lang="en-US" altLang="zh-CN" sz="2400" dirty="0"/>
          </a:p>
          <a:p>
            <a:pPr marL="0" indent="0" algn="just">
              <a:buNone/>
            </a:pPr>
            <a:r>
              <a:rPr lang="en-US" altLang="zh-CN" dirty="0"/>
              <a:t>Jawab ?</a:t>
            </a:r>
            <a:endParaRPr lang="en-US" altLang="zh-CN" sz="2400" dirty="0"/>
          </a:p>
        </p:txBody>
      </p:sp>
      <p:sp>
        <p:nvSpPr>
          <p:cNvPr id="5123" name="Title 1"/>
          <p:cNvSpPr>
            <a:spLocks noChangeArrowheads="1"/>
          </p:cNvSpPr>
          <p:nvPr/>
        </p:nvSpPr>
        <p:spPr bwMode="auto"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Algoritma dan Pemecahan Masalah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CE8F34B-DE2B-B3E9-D128-FA7B1984169B}"/>
              </a:ext>
            </a:extLst>
          </p:cNvPr>
          <p:cNvSpPr txBox="1">
            <a:spLocks noChangeArrowheads="1"/>
          </p:cNvSpPr>
          <p:nvPr/>
        </p:nvSpPr>
        <p:spPr>
          <a:xfrm>
            <a:off x="861236" y="1344249"/>
            <a:ext cx="10717619" cy="928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n-US" altLang="zh-CN" dirty="0"/>
              <a:t>Dari </a:t>
            </a:r>
            <a:r>
              <a:rPr lang="en-US" altLang="zh-CN" dirty="0" err="1"/>
              <a:t>beberapa</a:t>
            </a:r>
            <a:r>
              <a:rPr lang="en-US" altLang="zh-CN" dirty="0"/>
              <a:t> </a:t>
            </a:r>
            <a:r>
              <a:rPr lang="en-US" altLang="zh-CN" dirty="0" err="1"/>
              <a:t>jenis</a:t>
            </a:r>
            <a:r>
              <a:rPr lang="en-US" altLang="zh-CN" dirty="0"/>
              <a:t> </a:t>
            </a:r>
            <a:r>
              <a:rPr lang="en-US" altLang="zh-CN" dirty="0" err="1"/>
              <a:t>algoritma</a:t>
            </a:r>
            <a:r>
              <a:rPr lang="en-US" altLang="zh-CN" dirty="0"/>
              <a:t> </a:t>
            </a:r>
            <a:r>
              <a:rPr lang="en-US" altLang="zh-CN" dirty="0" err="1"/>
              <a:t>diatas</a:t>
            </a:r>
            <a:r>
              <a:rPr lang="en-US" altLang="zh-CN" dirty="0"/>
              <a:t>, </a:t>
            </a:r>
            <a:r>
              <a:rPr lang="en-US" altLang="zh-CN" dirty="0" err="1"/>
              <a:t>setiap</a:t>
            </a:r>
            <a:r>
              <a:rPr lang="en-US" altLang="zh-CN" dirty="0"/>
              <a:t> </a:t>
            </a:r>
            <a:r>
              <a:rPr lang="en-US" altLang="zh-CN" dirty="0" err="1"/>
              <a:t>algoritma</a:t>
            </a:r>
            <a:r>
              <a:rPr lang="en-US" altLang="zh-CN" dirty="0"/>
              <a:t> </a:t>
            </a:r>
            <a:r>
              <a:rPr lang="en-US" altLang="zh-CN" dirty="0" err="1"/>
              <a:t>digunakan</a:t>
            </a:r>
            <a:r>
              <a:rPr lang="en-US" altLang="zh-CN" dirty="0"/>
              <a:t> </a:t>
            </a:r>
            <a:r>
              <a:rPr lang="en-US" altLang="zh-CN" dirty="0" err="1"/>
              <a:t>untuk</a:t>
            </a:r>
            <a:r>
              <a:rPr lang="en-US" altLang="zh-CN" dirty="0"/>
              <a:t> </a:t>
            </a:r>
            <a:r>
              <a:rPr lang="en-US" altLang="zh-CN" dirty="0" err="1"/>
              <a:t>menyelesaikan</a:t>
            </a:r>
            <a:r>
              <a:rPr lang="en-US" altLang="zh-CN" dirty="0"/>
              <a:t> </a:t>
            </a:r>
            <a:r>
              <a:rPr lang="en-US" altLang="zh-CN" dirty="0" err="1"/>
              <a:t>masalah</a:t>
            </a:r>
            <a:r>
              <a:rPr lang="en-US" altLang="zh-CN" dirty="0"/>
              <a:t>.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13695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Oval 20"/>
          <p:cNvSpPr>
            <a:spLocks noChangeArrowheads="1"/>
          </p:cNvSpPr>
          <p:nvPr/>
        </p:nvSpPr>
        <p:spPr bwMode="auto">
          <a:xfrm>
            <a:off x="6167438" y="6275389"/>
            <a:ext cx="500062" cy="357187"/>
          </a:xfrm>
          <a:prstGeom prst="ellipse">
            <a:avLst/>
          </a:prstGeom>
          <a:solidFill>
            <a:schemeClr val="accent1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id-ID" sz="1800">
              <a:solidFill>
                <a:srgbClr val="FFFF00"/>
              </a:solidFill>
            </a:endParaRPr>
          </a:p>
        </p:txBody>
      </p:sp>
      <p:sp>
        <p:nvSpPr>
          <p:cNvPr id="6148" name="Subtit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1881188" y="1143001"/>
            <a:ext cx="8501062" cy="4373563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400"/>
              <a:t>Bagaimana membuktikannya ?. Ikuti proses dan langkah.</a:t>
            </a:r>
            <a:endParaRPr lang="en-US" altLang="zh-CN" sz="2000"/>
          </a:p>
        </p:txBody>
      </p:sp>
      <p:sp>
        <p:nvSpPr>
          <p:cNvPr id="6149" name="Title 1"/>
          <p:cNvSpPr>
            <a:spLocks noChangeArrowheads="1"/>
          </p:cNvSpPr>
          <p:nvPr/>
        </p:nvSpPr>
        <p:spPr bwMode="auto"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Algoritma dan Pemecahan Masalah</a:t>
            </a:r>
          </a:p>
        </p:txBody>
      </p:sp>
      <p:sp>
        <p:nvSpPr>
          <p:cNvPr id="6150" name="Subtitle 2"/>
          <p:cNvSpPr>
            <a:spLocks noChangeArrowheads="1"/>
          </p:cNvSpPr>
          <p:nvPr/>
        </p:nvSpPr>
        <p:spPr bwMode="auto">
          <a:xfrm>
            <a:off x="1844676" y="1641475"/>
            <a:ext cx="8501063" cy="423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000" b="1">
              <a:solidFill>
                <a:srgbClr val="000000"/>
              </a:solidFill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sz="2800" b="1">
                <a:solidFill>
                  <a:srgbClr val="7030A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1.    Proses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700" b="1">
              <a:solidFill>
                <a:srgbClr val="000000"/>
              </a:solidFill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id-ID" sz="2200" b="1">
                <a:solidFill>
                  <a:srgbClr val="000000"/>
                </a:solidFill>
              </a:rPr>
              <a:t>  </a:t>
            </a: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5    8    3    7    20   </a:t>
            </a:r>
            <a:r>
              <a:rPr lang="en-US" altLang="id-ID" sz="2200" b="1">
                <a:solidFill>
                  <a:srgbClr val="000000"/>
                </a:solidFill>
              </a:rPr>
              <a:t> </a:t>
            </a: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9    </a:t>
            </a:r>
            <a:r>
              <a:rPr lang="en-US" altLang="id-ID" sz="2200" b="1">
                <a:solidFill>
                  <a:srgbClr val="000000"/>
                </a:solidFill>
              </a:rPr>
              <a:t> </a:t>
            </a: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6   </a:t>
            </a:r>
            <a:r>
              <a:rPr lang="en-US" altLang="id-ID" sz="2200" b="1">
                <a:solidFill>
                  <a:srgbClr val="000000"/>
                </a:solidFill>
              </a:rPr>
              <a:t> </a:t>
            </a: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10   </a:t>
            </a:r>
            <a:r>
              <a:rPr lang="en-US" altLang="id-ID" sz="2200" b="1">
                <a:solidFill>
                  <a:srgbClr val="000000"/>
                </a:solidFill>
              </a:rPr>
              <a:t> </a:t>
            </a: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2    32  </a:t>
            </a:r>
            <a:r>
              <a:rPr lang="en-US" altLang="id-ID" sz="2200" b="1">
                <a:solidFill>
                  <a:srgbClr val="000000"/>
                </a:solidFill>
              </a:rPr>
              <a:t> </a:t>
            </a: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 4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000" b="1">
              <a:solidFill>
                <a:srgbClr val="000000"/>
              </a:solidFill>
              <a:ea typeface="MS PGothic" panose="020B0600070205080204" pitchFamily="34" charset="-128"/>
              <a:sym typeface="MS PGothic" panose="020B0600070205080204" pitchFamily="34" charset="-128"/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      5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            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7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                        </a:t>
            </a:r>
            <a:r>
              <a:rPr lang="en-US" altLang="id-ID" sz="1700" b="1">
                <a:solidFill>
                  <a:srgbClr val="000000"/>
                </a:solidFill>
              </a:rPr>
              <a:t> </a:t>
            </a: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                          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                                 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		   </a:t>
            </a:r>
            <a:r>
              <a:rPr lang="en-US" altLang="id-ID" sz="2200" b="1">
                <a:solidFill>
                  <a:srgbClr val="000000"/>
                </a:solidFill>
              </a:rPr>
              <a:t>   </a:t>
            </a: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     3	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			</a:t>
            </a:r>
            <a:r>
              <a:rPr lang="en-US" altLang="id-ID" sz="2200" b="1">
                <a:solidFill>
                  <a:srgbClr val="000000"/>
                </a:solidFill>
              </a:rPr>
              <a:t>   </a:t>
            </a: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3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                                                     2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				   2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				            2</a:t>
            </a:r>
            <a:r>
              <a:rPr lang="en-US" altLang="id-ID" sz="2200" b="1">
                <a:solidFill>
                  <a:srgbClr val="000000"/>
                </a:solidFill>
              </a:rPr>
              <a:t>      </a:t>
            </a:r>
            <a:r>
              <a:rPr lang="en-US" altLang="en-US" sz="22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Hasil</a:t>
            </a:r>
            <a:endParaRPr lang="en-US" altLang="en-US" sz="1700" b="1">
              <a:solidFill>
                <a:srgbClr val="000000"/>
              </a:solidFill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grpSp>
        <p:nvGrpSpPr>
          <p:cNvPr id="6151" name="Group 1"/>
          <p:cNvGrpSpPr>
            <a:grpSpLocks/>
          </p:cNvGrpSpPr>
          <p:nvPr/>
        </p:nvGrpSpPr>
        <p:grpSpPr bwMode="auto">
          <a:xfrm>
            <a:off x="2208213" y="2847976"/>
            <a:ext cx="4538662" cy="3389313"/>
            <a:chOff x="683676" y="2848689"/>
            <a:chExt cx="4539800" cy="3388545"/>
          </a:xfrm>
        </p:grpSpPr>
        <p:sp>
          <p:nvSpPr>
            <p:cNvPr id="6152" name="Freeform 9"/>
            <p:cNvSpPr>
              <a:spLocks noChangeArrowheads="1"/>
            </p:cNvSpPr>
            <p:nvPr/>
          </p:nvSpPr>
          <p:spPr bwMode="auto">
            <a:xfrm>
              <a:off x="683676" y="2911475"/>
              <a:ext cx="425450" cy="190500"/>
            </a:xfrm>
            <a:custGeom>
              <a:avLst/>
              <a:gdLst>
                <a:gd name="T0" fmla="*/ 0 w 426720"/>
                <a:gd name="T1" fmla="*/ 0 h 189914"/>
                <a:gd name="T2" fmla="*/ 139010 w 426720"/>
                <a:gd name="T3" fmla="*/ 156663 h 189914"/>
                <a:gd name="T4" fmla="*/ 291921 w 426720"/>
                <a:gd name="T5" fmla="*/ 170906 h 189914"/>
                <a:gd name="T6" fmla="*/ 403128 w 426720"/>
                <a:gd name="T7" fmla="*/ 28485 h 189914"/>
                <a:gd name="T8" fmla="*/ 403128 w 426720"/>
                <a:gd name="T9" fmla="*/ 0 h 1899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6720"/>
                <a:gd name="T16" fmla="*/ 0 h 189914"/>
                <a:gd name="T17" fmla="*/ 426720 w 426720"/>
                <a:gd name="T18" fmla="*/ 189914 h 1899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6720" h="189914">
                  <a:moveTo>
                    <a:pt x="0" y="0"/>
                  </a:moveTo>
                  <a:cubicBezTo>
                    <a:pt x="45720" y="63305"/>
                    <a:pt x="91440" y="126610"/>
                    <a:pt x="140677" y="154745"/>
                  </a:cubicBezTo>
                  <a:cubicBezTo>
                    <a:pt x="189914" y="182880"/>
                    <a:pt x="250874" y="189914"/>
                    <a:pt x="295422" y="168813"/>
                  </a:cubicBezTo>
                  <a:cubicBezTo>
                    <a:pt x="339970" y="147712"/>
                    <a:pt x="389206" y="56271"/>
                    <a:pt x="407963" y="28136"/>
                  </a:cubicBezTo>
                  <a:cubicBezTo>
                    <a:pt x="426720" y="1"/>
                    <a:pt x="417341" y="0"/>
                    <a:pt x="407963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id-ID"/>
            </a:p>
          </p:txBody>
        </p:sp>
        <p:sp>
          <p:nvSpPr>
            <p:cNvPr id="6153" name="Freeform 10"/>
            <p:cNvSpPr>
              <a:spLocks noChangeArrowheads="1"/>
            </p:cNvSpPr>
            <p:nvPr/>
          </p:nvSpPr>
          <p:spPr bwMode="auto">
            <a:xfrm>
              <a:off x="1048147" y="2940051"/>
              <a:ext cx="421664" cy="488949"/>
            </a:xfrm>
            <a:custGeom>
              <a:avLst/>
              <a:gdLst>
                <a:gd name="T0" fmla="*/ 0 w 450166"/>
                <a:gd name="T1" fmla="*/ 389743 h 518160"/>
                <a:gd name="T2" fmla="*/ 86662 w 450166"/>
                <a:gd name="T3" fmla="*/ 452604 h 518160"/>
                <a:gd name="T4" fmla="*/ 222845 w 450166"/>
                <a:gd name="T5" fmla="*/ 427460 h 518160"/>
                <a:gd name="T6" fmla="*/ 334267 w 450166"/>
                <a:gd name="T7" fmla="*/ 238874 h 518160"/>
                <a:gd name="T8" fmla="*/ 396167 w 450166"/>
                <a:gd name="T9" fmla="*/ 0 h 51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50166"/>
                <a:gd name="T16" fmla="*/ 0 h 518160"/>
                <a:gd name="T17" fmla="*/ 450166 w 450166"/>
                <a:gd name="T18" fmla="*/ 518160 h 5181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50166" h="518160">
                  <a:moveTo>
                    <a:pt x="0" y="436098"/>
                  </a:moveTo>
                  <a:cubicBezTo>
                    <a:pt x="28135" y="467750"/>
                    <a:pt x="56271" y="499403"/>
                    <a:pt x="98474" y="506437"/>
                  </a:cubicBezTo>
                  <a:cubicBezTo>
                    <a:pt x="140677" y="513471"/>
                    <a:pt x="206327" y="518160"/>
                    <a:pt x="253219" y="478302"/>
                  </a:cubicBezTo>
                  <a:cubicBezTo>
                    <a:pt x="300111" y="438444"/>
                    <a:pt x="347004" y="347003"/>
                    <a:pt x="379828" y="267286"/>
                  </a:cubicBezTo>
                  <a:cubicBezTo>
                    <a:pt x="412653" y="187569"/>
                    <a:pt x="431409" y="93784"/>
                    <a:pt x="450166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id-ID"/>
            </a:p>
          </p:txBody>
        </p:sp>
        <p:sp>
          <p:nvSpPr>
            <p:cNvPr id="6154" name="Freeform 11"/>
            <p:cNvSpPr>
              <a:spLocks noChangeArrowheads="1"/>
            </p:cNvSpPr>
            <p:nvPr/>
          </p:nvSpPr>
          <p:spPr bwMode="auto">
            <a:xfrm>
              <a:off x="1416051" y="2955379"/>
              <a:ext cx="443467" cy="687933"/>
            </a:xfrm>
            <a:custGeom>
              <a:avLst/>
              <a:gdLst>
                <a:gd name="T0" fmla="*/ 0 w 478301"/>
                <a:gd name="T1" fmla="*/ 482011 h 862819"/>
                <a:gd name="T2" fmla="*/ 60349 w 478301"/>
                <a:gd name="T3" fmla="*/ 535568 h 862819"/>
                <a:gd name="T4" fmla="*/ 120698 w 478301"/>
                <a:gd name="T5" fmla="*/ 544494 h 862819"/>
                <a:gd name="T6" fmla="*/ 241397 w 478301"/>
                <a:gd name="T7" fmla="*/ 517716 h 862819"/>
                <a:gd name="T8" fmla="*/ 313816 w 478301"/>
                <a:gd name="T9" fmla="*/ 392750 h 862819"/>
                <a:gd name="T10" fmla="*/ 350025 w 478301"/>
                <a:gd name="T11" fmla="*/ 267784 h 862819"/>
                <a:gd name="T12" fmla="*/ 410373 w 478301"/>
                <a:gd name="T13" fmla="*/ 0 h 8628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78301"/>
                <a:gd name="T22" fmla="*/ 0 h 862819"/>
                <a:gd name="T23" fmla="*/ 478301 w 478301"/>
                <a:gd name="T24" fmla="*/ 862819 h 86281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78301" h="862819">
                  <a:moveTo>
                    <a:pt x="0" y="759656"/>
                  </a:moveTo>
                  <a:cubicBezTo>
                    <a:pt x="23446" y="793653"/>
                    <a:pt x="46892" y="827650"/>
                    <a:pt x="70338" y="844062"/>
                  </a:cubicBezTo>
                  <a:cubicBezTo>
                    <a:pt x="93784" y="860474"/>
                    <a:pt x="105508" y="862819"/>
                    <a:pt x="140677" y="858130"/>
                  </a:cubicBezTo>
                  <a:cubicBezTo>
                    <a:pt x="175846" y="853441"/>
                    <a:pt x="243840" y="855785"/>
                    <a:pt x="281354" y="815927"/>
                  </a:cubicBezTo>
                  <a:cubicBezTo>
                    <a:pt x="318868" y="776069"/>
                    <a:pt x="344658" y="684628"/>
                    <a:pt x="365760" y="618979"/>
                  </a:cubicBezTo>
                  <a:cubicBezTo>
                    <a:pt x="386862" y="553330"/>
                    <a:pt x="389206" y="525194"/>
                    <a:pt x="407963" y="422031"/>
                  </a:cubicBezTo>
                  <a:cubicBezTo>
                    <a:pt x="426720" y="318868"/>
                    <a:pt x="452510" y="159434"/>
                    <a:pt x="478301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id-ID"/>
            </a:p>
          </p:txBody>
        </p:sp>
        <p:sp>
          <p:nvSpPr>
            <p:cNvPr id="6155" name="Freeform 12"/>
            <p:cNvSpPr>
              <a:spLocks noChangeArrowheads="1"/>
            </p:cNvSpPr>
            <p:nvPr/>
          </p:nvSpPr>
          <p:spPr bwMode="auto">
            <a:xfrm>
              <a:off x="1872832" y="3075644"/>
              <a:ext cx="407169" cy="1095216"/>
            </a:xfrm>
            <a:custGeom>
              <a:avLst/>
              <a:gdLst>
                <a:gd name="T0" fmla="*/ 0 w 478302"/>
                <a:gd name="T1" fmla="*/ 931987 h 1172308"/>
                <a:gd name="T2" fmla="*/ 50874 w 478302"/>
                <a:gd name="T3" fmla="*/ 993301 h 1172308"/>
                <a:gd name="T4" fmla="*/ 223845 w 478302"/>
                <a:gd name="T5" fmla="*/ 968775 h 1172308"/>
                <a:gd name="T6" fmla="*/ 305244 w 478302"/>
                <a:gd name="T7" fmla="*/ 674464 h 1172308"/>
                <a:gd name="T8" fmla="*/ 345942 w 478302"/>
                <a:gd name="T9" fmla="*/ 0 h 1172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8302"/>
                <a:gd name="T16" fmla="*/ 0 h 1172308"/>
                <a:gd name="T17" fmla="*/ 478302 w 478302"/>
                <a:gd name="T18" fmla="*/ 1172308 h 11723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8302" h="1172308">
                  <a:moveTo>
                    <a:pt x="0" y="1069145"/>
                  </a:moveTo>
                  <a:cubicBezTo>
                    <a:pt x="9378" y="1100797"/>
                    <a:pt x="18757" y="1132449"/>
                    <a:pt x="70338" y="1139483"/>
                  </a:cubicBezTo>
                  <a:cubicBezTo>
                    <a:pt x="121919" y="1146517"/>
                    <a:pt x="250874" y="1172308"/>
                    <a:pt x="309489" y="1111348"/>
                  </a:cubicBezTo>
                  <a:cubicBezTo>
                    <a:pt x="368104" y="1050388"/>
                    <a:pt x="393896" y="958948"/>
                    <a:pt x="422031" y="773723"/>
                  </a:cubicBezTo>
                  <a:cubicBezTo>
                    <a:pt x="450166" y="588498"/>
                    <a:pt x="464234" y="294249"/>
                    <a:pt x="478302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id-ID"/>
            </a:p>
          </p:txBody>
        </p:sp>
        <p:sp>
          <p:nvSpPr>
            <p:cNvPr id="6156" name="Freeform 13"/>
            <p:cNvSpPr>
              <a:spLocks noChangeArrowheads="1"/>
            </p:cNvSpPr>
            <p:nvPr/>
          </p:nvSpPr>
          <p:spPr bwMode="auto">
            <a:xfrm>
              <a:off x="2287190" y="2955379"/>
              <a:ext cx="492125" cy="1527175"/>
            </a:xfrm>
            <a:custGeom>
              <a:avLst/>
              <a:gdLst>
                <a:gd name="T0" fmla="*/ 0 w 492369"/>
                <a:gd name="T1" fmla="*/ 1415217 h 1528689"/>
                <a:gd name="T2" fmla="*/ 126357 w 492369"/>
                <a:gd name="T3" fmla="*/ 1513301 h 1528689"/>
                <a:gd name="T4" fmla="*/ 252718 w 492369"/>
                <a:gd name="T5" fmla="*/ 1471265 h 1528689"/>
                <a:gd name="T6" fmla="*/ 336956 w 492369"/>
                <a:gd name="T7" fmla="*/ 1373181 h 1528689"/>
                <a:gd name="T8" fmla="*/ 393115 w 492369"/>
                <a:gd name="T9" fmla="*/ 1205036 h 1528689"/>
                <a:gd name="T10" fmla="*/ 491393 w 492369"/>
                <a:gd name="T11" fmla="*/ 0 h 15286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92369"/>
                <a:gd name="T19" fmla="*/ 0 h 1528689"/>
                <a:gd name="T20" fmla="*/ 492369 w 492369"/>
                <a:gd name="T21" fmla="*/ 1528689 h 15286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92369" h="1528689">
                  <a:moveTo>
                    <a:pt x="0" y="1420837"/>
                  </a:moveTo>
                  <a:cubicBezTo>
                    <a:pt x="42203" y="1465385"/>
                    <a:pt x="84406" y="1509933"/>
                    <a:pt x="126609" y="1519311"/>
                  </a:cubicBezTo>
                  <a:cubicBezTo>
                    <a:pt x="168812" y="1528689"/>
                    <a:pt x="218049" y="1500554"/>
                    <a:pt x="253218" y="1477108"/>
                  </a:cubicBezTo>
                  <a:cubicBezTo>
                    <a:pt x="288387" y="1453662"/>
                    <a:pt x="314178" y="1423182"/>
                    <a:pt x="337624" y="1378634"/>
                  </a:cubicBezTo>
                  <a:cubicBezTo>
                    <a:pt x="361070" y="1334086"/>
                    <a:pt x="368104" y="1439594"/>
                    <a:pt x="393895" y="1209822"/>
                  </a:cubicBezTo>
                  <a:cubicBezTo>
                    <a:pt x="419686" y="980050"/>
                    <a:pt x="456027" y="490025"/>
                    <a:pt x="492369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id-ID"/>
            </a:p>
          </p:txBody>
        </p:sp>
        <p:sp>
          <p:nvSpPr>
            <p:cNvPr id="6157" name="Freeform 14"/>
            <p:cNvSpPr>
              <a:spLocks noChangeArrowheads="1"/>
            </p:cNvSpPr>
            <p:nvPr/>
          </p:nvSpPr>
          <p:spPr bwMode="auto">
            <a:xfrm>
              <a:off x="2771019" y="3075645"/>
              <a:ext cx="410040" cy="1793476"/>
            </a:xfrm>
            <a:custGeom>
              <a:avLst/>
              <a:gdLst>
                <a:gd name="T0" fmla="*/ 0 w 450167"/>
                <a:gd name="T1" fmla="*/ 1683858 h 1817077"/>
                <a:gd name="T2" fmla="*/ 117069 w 450167"/>
                <a:gd name="T3" fmla="*/ 1765997 h 1817077"/>
                <a:gd name="T4" fmla="*/ 245847 w 450167"/>
                <a:gd name="T5" fmla="*/ 1697547 h 1817077"/>
                <a:gd name="T6" fmla="*/ 292675 w 450167"/>
                <a:gd name="T7" fmla="*/ 1533269 h 1817077"/>
                <a:gd name="T8" fmla="*/ 327796 w 450167"/>
                <a:gd name="T9" fmla="*/ 1245781 h 1817077"/>
                <a:gd name="T10" fmla="*/ 351209 w 450167"/>
                <a:gd name="T11" fmla="*/ 725564 h 1817077"/>
                <a:gd name="T12" fmla="*/ 374624 w 450167"/>
                <a:gd name="T13" fmla="*/ 0 h 181707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50167"/>
                <a:gd name="T22" fmla="*/ 0 h 1817077"/>
                <a:gd name="T23" fmla="*/ 450167 w 450167"/>
                <a:gd name="T24" fmla="*/ 1817077 h 181707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50167" h="1817077">
                  <a:moveTo>
                    <a:pt x="0" y="1730326"/>
                  </a:moveTo>
                  <a:cubicBezTo>
                    <a:pt x="45720" y="1771356"/>
                    <a:pt x="91440" y="1812387"/>
                    <a:pt x="140677" y="1814732"/>
                  </a:cubicBezTo>
                  <a:cubicBezTo>
                    <a:pt x="189914" y="1817077"/>
                    <a:pt x="260253" y="1784252"/>
                    <a:pt x="295422" y="1744394"/>
                  </a:cubicBezTo>
                  <a:cubicBezTo>
                    <a:pt x="330591" y="1704536"/>
                    <a:pt x="335281" y="1652954"/>
                    <a:pt x="351693" y="1575582"/>
                  </a:cubicBezTo>
                  <a:cubicBezTo>
                    <a:pt x="368105" y="1498210"/>
                    <a:pt x="382173" y="1418492"/>
                    <a:pt x="393896" y="1280160"/>
                  </a:cubicBezTo>
                  <a:cubicBezTo>
                    <a:pt x="405619" y="1141828"/>
                    <a:pt x="412653" y="958948"/>
                    <a:pt x="422031" y="745588"/>
                  </a:cubicBezTo>
                  <a:cubicBezTo>
                    <a:pt x="431409" y="532228"/>
                    <a:pt x="440788" y="266114"/>
                    <a:pt x="450167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id-ID"/>
            </a:p>
          </p:txBody>
        </p:sp>
        <p:sp>
          <p:nvSpPr>
            <p:cNvPr id="6158" name="Freeform 15"/>
            <p:cNvSpPr>
              <a:spLocks noChangeArrowheads="1"/>
            </p:cNvSpPr>
            <p:nvPr/>
          </p:nvSpPr>
          <p:spPr bwMode="auto">
            <a:xfrm>
              <a:off x="3270332" y="3101974"/>
              <a:ext cx="332173" cy="2127175"/>
            </a:xfrm>
            <a:custGeom>
              <a:avLst/>
              <a:gdLst>
                <a:gd name="T0" fmla="*/ 0 w 576776"/>
                <a:gd name="T1" fmla="*/ 1991719 h 2166425"/>
                <a:gd name="T2" fmla="*/ 32603 w 576776"/>
                <a:gd name="T3" fmla="*/ 2059464 h 2166425"/>
                <a:gd name="T4" fmla="*/ 83837 w 576776"/>
                <a:gd name="T5" fmla="*/ 2073015 h 2166425"/>
                <a:gd name="T6" fmla="*/ 130414 w 576776"/>
                <a:gd name="T7" fmla="*/ 1978170 h 2166425"/>
                <a:gd name="T8" fmla="*/ 153701 w 576776"/>
                <a:gd name="T9" fmla="*/ 1856228 h 2166425"/>
                <a:gd name="T10" fmla="*/ 176990 w 576776"/>
                <a:gd name="T11" fmla="*/ 1598796 h 2166425"/>
                <a:gd name="T12" fmla="*/ 190963 w 576776"/>
                <a:gd name="T13" fmla="*/ 0 h 21664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776"/>
                <a:gd name="T22" fmla="*/ 0 h 2166425"/>
                <a:gd name="T23" fmla="*/ 576776 w 576776"/>
                <a:gd name="T24" fmla="*/ 2166425 h 216642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776" h="2166425">
                  <a:moveTo>
                    <a:pt x="0" y="2067951"/>
                  </a:moveTo>
                  <a:cubicBezTo>
                    <a:pt x="28135" y="2096086"/>
                    <a:pt x="56271" y="2124221"/>
                    <a:pt x="98474" y="2138289"/>
                  </a:cubicBezTo>
                  <a:cubicBezTo>
                    <a:pt x="140677" y="2152357"/>
                    <a:pt x="203982" y="2166425"/>
                    <a:pt x="253219" y="2152357"/>
                  </a:cubicBezTo>
                  <a:cubicBezTo>
                    <a:pt x="302456" y="2138289"/>
                    <a:pt x="358727" y="2091397"/>
                    <a:pt x="393896" y="2053883"/>
                  </a:cubicBezTo>
                  <a:cubicBezTo>
                    <a:pt x="429065" y="2016369"/>
                    <a:pt x="440788" y="1992923"/>
                    <a:pt x="464234" y="1927274"/>
                  </a:cubicBezTo>
                  <a:cubicBezTo>
                    <a:pt x="487680" y="1861625"/>
                    <a:pt x="515816" y="1981200"/>
                    <a:pt x="534573" y="1659988"/>
                  </a:cubicBezTo>
                  <a:cubicBezTo>
                    <a:pt x="553330" y="1338776"/>
                    <a:pt x="565053" y="669388"/>
                    <a:pt x="576776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id-ID"/>
            </a:p>
          </p:txBody>
        </p:sp>
        <p:sp>
          <p:nvSpPr>
            <p:cNvPr id="6159" name="Freeform 16"/>
            <p:cNvSpPr>
              <a:spLocks noChangeArrowheads="1"/>
            </p:cNvSpPr>
            <p:nvPr/>
          </p:nvSpPr>
          <p:spPr bwMode="auto">
            <a:xfrm>
              <a:off x="3529708" y="2932962"/>
              <a:ext cx="492562" cy="2584212"/>
            </a:xfrm>
            <a:custGeom>
              <a:avLst/>
              <a:gdLst>
                <a:gd name="T0" fmla="*/ 0 w 464234"/>
                <a:gd name="T1" fmla="*/ 2637750 h 2445434"/>
                <a:gd name="T2" fmla="*/ 127189 w 464234"/>
                <a:gd name="T3" fmla="*/ 2716253 h 2445434"/>
                <a:gd name="T4" fmla="*/ 365668 w 464234"/>
                <a:gd name="T5" fmla="*/ 2559246 h 2445434"/>
                <a:gd name="T6" fmla="*/ 492857 w 464234"/>
                <a:gd name="T7" fmla="*/ 2088220 h 2445434"/>
                <a:gd name="T8" fmla="*/ 524654 w 464234"/>
                <a:gd name="T9" fmla="*/ 0 h 24454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4234"/>
                <a:gd name="T16" fmla="*/ 0 h 2445434"/>
                <a:gd name="T17" fmla="*/ 464234 w 464234"/>
                <a:gd name="T18" fmla="*/ 2445434 h 244543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4234" h="2445434">
                  <a:moveTo>
                    <a:pt x="0" y="2363373"/>
                  </a:moveTo>
                  <a:cubicBezTo>
                    <a:pt x="29308" y="2404403"/>
                    <a:pt x="58616" y="2445434"/>
                    <a:pt x="112542" y="2433711"/>
                  </a:cubicBezTo>
                  <a:cubicBezTo>
                    <a:pt x="166468" y="2421988"/>
                    <a:pt x="269631" y="2386818"/>
                    <a:pt x="323557" y="2293034"/>
                  </a:cubicBezTo>
                  <a:cubicBezTo>
                    <a:pt x="377483" y="2199250"/>
                    <a:pt x="412653" y="2253176"/>
                    <a:pt x="436099" y="1871004"/>
                  </a:cubicBezTo>
                  <a:cubicBezTo>
                    <a:pt x="459545" y="1488832"/>
                    <a:pt x="461889" y="744416"/>
                    <a:pt x="464234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id-ID"/>
            </a:p>
          </p:txBody>
        </p:sp>
        <p:sp>
          <p:nvSpPr>
            <p:cNvPr id="6160" name="Freeform 18"/>
            <p:cNvSpPr>
              <a:spLocks noChangeArrowheads="1"/>
            </p:cNvSpPr>
            <p:nvPr/>
          </p:nvSpPr>
          <p:spPr bwMode="auto">
            <a:xfrm>
              <a:off x="4086198" y="2848689"/>
              <a:ext cx="533400" cy="3028515"/>
            </a:xfrm>
            <a:custGeom>
              <a:avLst/>
              <a:gdLst>
                <a:gd name="T0" fmla="*/ 0 w 534573"/>
                <a:gd name="T1" fmla="*/ 3134432 h 2818228"/>
                <a:gd name="T2" fmla="*/ 111558 w 534573"/>
                <a:gd name="T3" fmla="*/ 3231879 h 2818228"/>
                <a:gd name="T4" fmla="*/ 306781 w 534573"/>
                <a:gd name="T5" fmla="*/ 3166915 h 2818228"/>
                <a:gd name="T6" fmla="*/ 432283 w 534573"/>
                <a:gd name="T7" fmla="*/ 2712178 h 2818228"/>
                <a:gd name="T8" fmla="*/ 529897 w 534573"/>
                <a:gd name="T9" fmla="*/ 0 h 28182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573"/>
                <a:gd name="T16" fmla="*/ 0 h 2818228"/>
                <a:gd name="T17" fmla="*/ 534573 w 534573"/>
                <a:gd name="T18" fmla="*/ 2818228 h 28182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573" h="2818228">
                  <a:moveTo>
                    <a:pt x="0" y="2715064"/>
                  </a:moveTo>
                  <a:cubicBezTo>
                    <a:pt x="30480" y="2754923"/>
                    <a:pt x="60961" y="2794782"/>
                    <a:pt x="112542" y="2799471"/>
                  </a:cubicBezTo>
                  <a:cubicBezTo>
                    <a:pt x="164123" y="2804160"/>
                    <a:pt x="255563" y="2818228"/>
                    <a:pt x="309489" y="2743200"/>
                  </a:cubicBezTo>
                  <a:cubicBezTo>
                    <a:pt x="363415" y="2668172"/>
                    <a:pt x="398585" y="2806504"/>
                    <a:pt x="436099" y="2349304"/>
                  </a:cubicBezTo>
                  <a:cubicBezTo>
                    <a:pt x="473613" y="1892104"/>
                    <a:pt x="504093" y="946052"/>
                    <a:pt x="534573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id-ID"/>
            </a:p>
          </p:txBody>
        </p:sp>
        <p:sp>
          <p:nvSpPr>
            <p:cNvPr id="6161" name="Freeform 19"/>
            <p:cNvSpPr>
              <a:spLocks noChangeArrowheads="1"/>
            </p:cNvSpPr>
            <p:nvPr/>
          </p:nvSpPr>
          <p:spPr bwMode="auto">
            <a:xfrm>
              <a:off x="4619598" y="2887117"/>
              <a:ext cx="603878" cy="3350117"/>
            </a:xfrm>
            <a:custGeom>
              <a:avLst/>
              <a:gdLst>
                <a:gd name="T0" fmla="*/ 0 w 515815"/>
                <a:gd name="T1" fmla="*/ 3364367 h 3191021"/>
                <a:gd name="T2" fmla="*/ 212195 w 515815"/>
                <a:gd name="T3" fmla="*/ 3503904 h 3191021"/>
                <a:gd name="T4" fmla="*/ 424389 w 515815"/>
                <a:gd name="T5" fmla="*/ 3441887 h 3191021"/>
                <a:gd name="T6" fmla="*/ 598002 w 515815"/>
                <a:gd name="T7" fmla="*/ 3178319 h 3191021"/>
                <a:gd name="T8" fmla="*/ 694454 w 515815"/>
                <a:gd name="T9" fmla="*/ 2744208 h 3191021"/>
                <a:gd name="T10" fmla="*/ 675162 w 515815"/>
                <a:gd name="T11" fmla="*/ 0 h 31910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15815"/>
                <a:gd name="T19" fmla="*/ 0 h 3191021"/>
                <a:gd name="T20" fmla="*/ 515815 w 515815"/>
                <a:gd name="T21" fmla="*/ 3191021 h 31910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15815" h="3191021">
                  <a:moveTo>
                    <a:pt x="0" y="3052689"/>
                  </a:moveTo>
                  <a:cubicBezTo>
                    <a:pt x="51581" y="3110132"/>
                    <a:pt x="103163" y="3167575"/>
                    <a:pt x="154745" y="3179298"/>
                  </a:cubicBezTo>
                  <a:cubicBezTo>
                    <a:pt x="206327" y="3191021"/>
                    <a:pt x="262598" y="3172264"/>
                    <a:pt x="309490" y="3123027"/>
                  </a:cubicBezTo>
                  <a:cubicBezTo>
                    <a:pt x="356382" y="3073790"/>
                    <a:pt x="403275" y="2989385"/>
                    <a:pt x="436099" y="2883877"/>
                  </a:cubicBezTo>
                  <a:cubicBezTo>
                    <a:pt x="468924" y="2778369"/>
                    <a:pt x="497059" y="2970627"/>
                    <a:pt x="506437" y="2489981"/>
                  </a:cubicBezTo>
                  <a:cubicBezTo>
                    <a:pt x="515815" y="2009335"/>
                    <a:pt x="504092" y="1004667"/>
                    <a:pt x="492370" y="0"/>
                  </a:cubicBezTo>
                </a:path>
              </a:pathLst>
            </a:custGeom>
            <a:noFill/>
            <a:ln w="19050" cap="flat" cmpd="sng">
              <a:solidFill>
                <a:schemeClr val="accent1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307242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ubtit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925033" y="1214438"/>
            <a:ext cx="10451803" cy="5357812"/>
          </a:xfrm>
        </p:spPr>
        <p:txBody>
          <a:bodyPr/>
          <a:lstStyle/>
          <a:p>
            <a:pPr marL="457200" indent="-457200" algn="just">
              <a:buNone/>
            </a:pPr>
            <a:r>
              <a:rPr lang="en-US" altLang="zh-CN" sz="2600" b="1" dirty="0">
                <a:solidFill>
                  <a:srgbClr val="7030A0"/>
                </a:solidFill>
              </a:rPr>
              <a:t>2. Langkah</a:t>
            </a:r>
          </a:p>
          <a:p>
            <a:pPr marL="457200" indent="-457200" algn="just">
              <a:buNone/>
            </a:pPr>
            <a:endParaRPr lang="en-US" altLang="zh-CN" sz="2000" dirty="0"/>
          </a:p>
          <a:p>
            <a:pPr marL="457200" indent="-457200" algn="just">
              <a:buFont typeface="Calibri" panose="020F0502020204030204" pitchFamily="34" charset="0"/>
              <a:buAutoNum type="alphaLcPeriod"/>
            </a:pPr>
            <a:r>
              <a:rPr lang="en-US" altLang="zh-CN" sz="2600" dirty="0" err="1"/>
              <a:t>Bandingkan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bilangan</a:t>
            </a:r>
            <a:r>
              <a:rPr lang="en-US" altLang="zh-CN" sz="2600" dirty="0"/>
              <a:t> I </a:t>
            </a:r>
            <a:r>
              <a:rPr lang="en-US" altLang="zh-CN" sz="2600" dirty="0" err="1"/>
              <a:t>dengan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bilangan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ke</a:t>
            </a:r>
            <a:r>
              <a:rPr lang="en-US" altLang="zh-CN" sz="2600" dirty="0"/>
              <a:t>-II, </a:t>
            </a:r>
            <a:r>
              <a:rPr lang="en-US" altLang="zh-CN" sz="2600" dirty="0" err="1"/>
              <a:t>ambil</a:t>
            </a:r>
            <a:r>
              <a:rPr lang="en-US" altLang="zh-CN" sz="2600" dirty="0"/>
              <a:t> yang </a:t>
            </a:r>
            <a:r>
              <a:rPr lang="en-US" altLang="zh-CN" sz="2600" dirty="0" err="1"/>
              <a:t>terkecil</a:t>
            </a:r>
            <a:r>
              <a:rPr lang="en-US" altLang="zh-CN" sz="2600" dirty="0"/>
              <a:t> </a:t>
            </a:r>
          </a:p>
          <a:p>
            <a:pPr marL="457200" indent="-457200" algn="just">
              <a:buFont typeface="Calibri" panose="020F0502020204030204" pitchFamily="34" charset="0"/>
              <a:buAutoNum type="alphaLcPeriod"/>
            </a:pPr>
            <a:r>
              <a:rPr lang="en-US" altLang="zh-CN" sz="2600" dirty="0"/>
              <a:t>Hasil </a:t>
            </a:r>
            <a:r>
              <a:rPr lang="en-US" altLang="zh-CN" sz="2600" dirty="0" err="1"/>
              <a:t>perbandingan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langkah</a:t>
            </a:r>
            <a:r>
              <a:rPr lang="en-US" altLang="zh-CN" sz="2600" dirty="0"/>
              <a:t> 1, </a:t>
            </a:r>
            <a:r>
              <a:rPr lang="en-US" altLang="zh-CN" sz="2600" dirty="0" err="1"/>
              <a:t>bandingkan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dengan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bilangan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ke</a:t>
            </a:r>
            <a:r>
              <a:rPr lang="en-US" altLang="zh-CN" sz="2600" dirty="0"/>
              <a:t>-III, </a:t>
            </a:r>
            <a:r>
              <a:rPr lang="en-US" altLang="zh-CN" sz="2600" dirty="0" err="1"/>
              <a:t>ambil</a:t>
            </a:r>
            <a:r>
              <a:rPr lang="en-US" altLang="zh-CN" sz="2600" dirty="0"/>
              <a:t> yang </a:t>
            </a:r>
            <a:r>
              <a:rPr lang="en-US" altLang="zh-CN" sz="2600" dirty="0" err="1"/>
              <a:t>terkecil</a:t>
            </a:r>
            <a:endParaRPr lang="en-US" altLang="zh-CN" sz="2600" dirty="0"/>
          </a:p>
          <a:p>
            <a:pPr marL="457200" indent="-457200" algn="just">
              <a:buFont typeface="Calibri" panose="020F0502020204030204" pitchFamily="34" charset="0"/>
              <a:buAutoNum type="alphaLcPeriod"/>
            </a:pPr>
            <a:r>
              <a:rPr lang="en-US" altLang="zh-CN" sz="2600" dirty="0"/>
              <a:t>Hasil </a:t>
            </a:r>
            <a:r>
              <a:rPr lang="en-US" altLang="zh-CN" sz="2600" dirty="0" err="1"/>
              <a:t>perbandingan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langkah</a:t>
            </a:r>
            <a:r>
              <a:rPr lang="en-US" altLang="zh-CN" sz="2600" dirty="0"/>
              <a:t> 2, </a:t>
            </a:r>
            <a:r>
              <a:rPr lang="en-US" altLang="zh-CN" sz="2600" dirty="0" err="1"/>
              <a:t>bandingkan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dengan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bilangan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ke</a:t>
            </a:r>
            <a:r>
              <a:rPr lang="en-US" altLang="zh-CN" sz="2600" dirty="0"/>
              <a:t>-IV, </a:t>
            </a:r>
            <a:r>
              <a:rPr lang="en-US" altLang="zh-CN" sz="2600" dirty="0" err="1"/>
              <a:t>ambil</a:t>
            </a:r>
            <a:r>
              <a:rPr lang="en-US" altLang="zh-CN" sz="2600" dirty="0"/>
              <a:t> yang </a:t>
            </a:r>
            <a:r>
              <a:rPr lang="en-US" altLang="zh-CN" sz="2600" dirty="0" err="1"/>
              <a:t>terkecil</a:t>
            </a:r>
            <a:endParaRPr lang="en-US" altLang="zh-CN" sz="2600" dirty="0"/>
          </a:p>
          <a:p>
            <a:pPr marL="457200" indent="-457200" algn="just">
              <a:buFont typeface="Calibri" panose="020F0502020204030204" pitchFamily="34" charset="0"/>
              <a:buAutoNum type="alphaLcPeriod"/>
            </a:pPr>
            <a:r>
              <a:rPr lang="en-US" altLang="zh-CN" sz="2600" dirty="0"/>
              <a:t>Hasil </a:t>
            </a:r>
            <a:r>
              <a:rPr lang="en-US" altLang="zh-CN" sz="2600" dirty="0" err="1"/>
              <a:t>perbandingan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langkah</a:t>
            </a:r>
            <a:r>
              <a:rPr lang="en-US" altLang="zh-CN" sz="2600" dirty="0"/>
              <a:t> 3, </a:t>
            </a:r>
            <a:r>
              <a:rPr lang="en-US" altLang="zh-CN" sz="2600" dirty="0" err="1"/>
              <a:t>bandingkan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dengan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bilangan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ke</a:t>
            </a:r>
            <a:r>
              <a:rPr lang="en-US" altLang="zh-CN" sz="2600" dirty="0"/>
              <a:t>-V, </a:t>
            </a:r>
            <a:r>
              <a:rPr lang="en-US" altLang="zh-CN" sz="2600" dirty="0" err="1"/>
              <a:t>ambil</a:t>
            </a:r>
            <a:r>
              <a:rPr lang="en-US" altLang="zh-CN" sz="2600" dirty="0"/>
              <a:t> yang </a:t>
            </a:r>
            <a:r>
              <a:rPr lang="en-US" altLang="zh-CN" sz="2600" dirty="0" err="1"/>
              <a:t>terkecil</a:t>
            </a:r>
            <a:endParaRPr lang="en-US" altLang="zh-CN" sz="2600" dirty="0"/>
          </a:p>
          <a:p>
            <a:pPr marL="457200" indent="-457200" algn="just">
              <a:buFont typeface="Calibri" panose="020F0502020204030204" pitchFamily="34" charset="0"/>
              <a:buAutoNum type="alphaLcPeriod"/>
            </a:pPr>
            <a:r>
              <a:rPr lang="en-US" altLang="zh-CN" sz="2600" dirty="0" err="1"/>
              <a:t>dst</a:t>
            </a:r>
            <a:r>
              <a:rPr lang="en-US" altLang="zh-CN" sz="2600" dirty="0"/>
              <a:t>…</a:t>
            </a:r>
            <a:endParaRPr lang="en-US" altLang="zh-CN" sz="2000" dirty="0"/>
          </a:p>
        </p:txBody>
      </p:sp>
      <p:sp>
        <p:nvSpPr>
          <p:cNvPr id="7172" name="Title 1"/>
          <p:cNvSpPr>
            <a:spLocks noChangeArrowheads="1"/>
          </p:cNvSpPr>
          <p:nvPr/>
        </p:nvSpPr>
        <p:spPr bwMode="auto"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Algoritma dan Pemecahan Masalah</a:t>
            </a:r>
          </a:p>
        </p:txBody>
      </p:sp>
    </p:spTree>
    <p:extLst>
      <p:ext uri="{BB962C8B-B14F-4D97-AF65-F5344CB8AC3E}">
        <p14:creationId xmlns:p14="http://schemas.microsoft.com/office/powerpoint/2010/main" val="361082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010093" y="1428751"/>
            <a:ext cx="10239154" cy="4879975"/>
          </a:xfrm>
        </p:spPr>
        <p:txBody>
          <a:bodyPr/>
          <a:lstStyle/>
          <a:p>
            <a:pPr marL="650875" indent="-512763">
              <a:lnSpc>
                <a:spcPct val="80000"/>
              </a:lnSpc>
              <a:buNone/>
            </a:pPr>
            <a:r>
              <a:rPr lang="en-US" altLang="zh-CN" b="1" dirty="0" err="1">
                <a:solidFill>
                  <a:srgbClr val="7030A0"/>
                </a:solidFill>
              </a:rPr>
              <a:t>Keterbatatasan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</a:rPr>
              <a:t>komputer</a:t>
            </a:r>
            <a:r>
              <a:rPr lang="en-US" altLang="zh-CN" b="1" dirty="0">
                <a:solidFill>
                  <a:srgbClr val="7030A0"/>
                </a:solidFill>
              </a:rPr>
              <a:t> </a:t>
            </a:r>
          </a:p>
          <a:p>
            <a:pPr marL="650875" indent="-512763">
              <a:lnSpc>
                <a:spcPct val="80000"/>
              </a:lnSpc>
              <a:buNone/>
            </a:pPr>
            <a:endParaRPr lang="en-US" altLang="zh-CN" dirty="0"/>
          </a:p>
          <a:p>
            <a:pPr marL="650875" indent="-512763">
              <a:lnSpc>
                <a:spcPct val="80000"/>
              </a:lnSpc>
              <a:buNone/>
            </a:pPr>
            <a:r>
              <a:rPr lang="en-US" altLang="zh-CN" dirty="0"/>
              <a:t>1.   </a:t>
            </a:r>
            <a:r>
              <a:rPr lang="en-US" altLang="zh-CN" dirty="0" err="1"/>
              <a:t>Komputer</a:t>
            </a:r>
            <a:r>
              <a:rPr lang="en-US" altLang="zh-CN" dirty="0"/>
              <a:t> </a:t>
            </a:r>
            <a:r>
              <a:rPr lang="en-US" altLang="zh-CN" dirty="0" err="1"/>
              <a:t>hanya</a:t>
            </a:r>
            <a:r>
              <a:rPr lang="en-US" altLang="zh-CN" dirty="0"/>
              <a:t> </a:t>
            </a:r>
            <a:r>
              <a:rPr lang="en-US" altLang="zh-CN" dirty="0" err="1"/>
              <a:t>bisa</a:t>
            </a:r>
            <a:r>
              <a:rPr lang="en-US" altLang="zh-CN" dirty="0"/>
              <a:t> </a:t>
            </a:r>
            <a:r>
              <a:rPr lang="en-US" altLang="zh-CN" dirty="0" err="1"/>
              <a:t>membandingkan</a:t>
            </a:r>
            <a:r>
              <a:rPr lang="en-US" altLang="zh-CN" dirty="0"/>
              <a:t> 2 </a:t>
            </a:r>
            <a:r>
              <a:rPr lang="en-US" altLang="zh-CN" dirty="0" err="1"/>
              <a:t>buah</a:t>
            </a:r>
            <a:r>
              <a:rPr lang="en-US" altLang="zh-CN" dirty="0"/>
              <a:t> data </a:t>
            </a:r>
            <a:r>
              <a:rPr lang="en-US" altLang="zh-CN" dirty="0" err="1"/>
              <a:t>dalam</a:t>
            </a:r>
            <a:r>
              <a:rPr lang="en-US" altLang="zh-CN" dirty="0"/>
              <a:t> </a:t>
            </a:r>
            <a:r>
              <a:rPr lang="en-US" altLang="zh-CN" dirty="0" err="1"/>
              <a:t>suatu</a:t>
            </a:r>
            <a:r>
              <a:rPr lang="en-US" altLang="zh-CN" dirty="0"/>
              <a:t> </a:t>
            </a:r>
            <a:r>
              <a:rPr lang="en-US" altLang="zh-CN" dirty="0" err="1"/>
              <a:t>saat</a:t>
            </a:r>
            <a:r>
              <a:rPr lang="en-US" altLang="zh-CN" dirty="0"/>
              <a:t>, </a:t>
            </a:r>
            <a:r>
              <a:rPr lang="en-US" altLang="zh-CN" dirty="0" err="1"/>
              <a:t>apabila</a:t>
            </a:r>
            <a:r>
              <a:rPr lang="en-US" altLang="zh-CN" dirty="0"/>
              <a:t> data yang </a:t>
            </a:r>
            <a:r>
              <a:rPr lang="en-US" altLang="zh-CN" dirty="0" err="1"/>
              <a:t>dibaca</a:t>
            </a:r>
            <a:r>
              <a:rPr lang="en-US" altLang="zh-CN" dirty="0"/>
              <a:t> </a:t>
            </a:r>
            <a:r>
              <a:rPr lang="en-US" altLang="zh-CN" dirty="0" err="1"/>
              <a:t>banyak</a:t>
            </a:r>
            <a:r>
              <a:rPr lang="en-US" altLang="zh-CN" dirty="0"/>
              <a:t>, </a:t>
            </a:r>
            <a:r>
              <a:rPr lang="en-US" altLang="zh-CN" dirty="0" err="1"/>
              <a:t>maka</a:t>
            </a:r>
            <a:r>
              <a:rPr lang="en-US" altLang="zh-CN" dirty="0"/>
              <a:t> </a:t>
            </a:r>
            <a:r>
              <a:rPr lang="en-US" altLang="zh-CN" dirty="0" err="1"/>
              <a:t>prosesnya</a:t>
            </a:r>
            <a:r>
              <a:rPr lang="en-US" altLang="zh-CN" dirty="0"/>
              <a:t> </a:t>
            </a:r>
            <a:r>
              <a:rPr lang="en-US" altLang="zh-CN" dirty="0" err="1"/>
              <a:t>harus</a:t>
            </a:r>
            <a:r>
              <a:rPr lang="en-US" altLang="zh-CN" dirty="0"/>
              <a:t> </a:t>
            </a:r>
            <a:r>
              <a:rPr lang="en-US" altLang="zh-CN" dirty="0" err="1"/>
              <a:t>dilakukan</a:t>
            </a:r>
            <a:r>
              <a:rPr lang="en-US" altLang="zh-CN" dirty="0"/>
              <a:t> </a:t>
            </a:r>
            <a:r>
              <a:rPr lang="en-US" altLang="zh-CN" dirty="0" err="1"/>
              <a:t>secara</a:t>
            </a:r>
            <a:r>
              <a:rPr lang="en-US" altLang="zh-CN" dirty="0"/>
              <a:t> </a:t>
            </a:r>
            <a:r>
              <a:rPr lang="en-US" altLang="zh-CN" dirty="0" err="1"/>
              <a:t>berulang</a:t>
            </a:r>
            <a:endParaRPr lang="en-US" altLang="zh-CN" dirty="0"/>
          </a:p>
          <a:p>
            <a:pPr marL="650875" indent="-512763">
              <a:lnSpc>
                <a:spcPct val="80000"/>
              </a:lnSpc>
              <a:buNone/>
            </a:pPr>
            <a:endParaRPr lang="en-US" altLang="zh-CN" sz="1600" dirty="0"/>
          </a:p>
          <a:p>
            <a:pPr marL="650875" indent="-512763">
              <a:lnSpc>
                <a:spcPct val="80000"/>
              </a:lnSpc>
              <a:buNone/>
            </a:pPr>
            <a:r>
              <a:rPr lang="en-US" altLang="zh-CN" dirty="0"/>
              <a:t>2.   </a:t>
            </a:r>
            <a:r>
              <a:rPr lang="en-US" altLang="zh-CN" dirty="0" err="1"/>
              <a:t>Komputer</a:t>
            </a:r>
            <a:r>
              <a:rPr lang="en-US" altLang="zh-CN" dirty="0"/>
              <a:t> </a:t>
            </a:r>
            <a:r>
              <a:rPr lang="en-US" altLang="zh-CN" dirty="0" err="1"/>
              <a:t>hanya</a:t>
            </a:r>
            <a:r>
              <a:rPr lang="en-US" altLang="zh-CN" dirty="0"/>
              <a:t> </a:t>
            </a:r>
            <a:r>
              <a:rPr lang="en-US" altLang="zh-CN" dirty="0" err="1"/>
              <a:t>bisa</a:t>
            </a:r>
            <a:r>
              <a:rPr lang="en-US" altLang="zh-CN" dirty="0"/>
              <a:t> </a:t>
            </a:r>
            <a:r>
              <a:rPr lang="en-US" altLang="zh-CN" dirty="0" err="1"/>
              <a:t>membaca</a:t>
            </a:r>
            <a:r>
              <a:rPr lang="en-US" altLang="zh-CN" dirty="0"/>
              <a:t> data </a:t>
            </a:r>
            <a:r>
              <a:rPr lang="en-US" altLang="zh-CN" dirty="0" err="1"/>
              <a:t>satu</a:t>
            </a:r>
            <a:r>
              <a:rPr lang="en-US" altLang="zh-CN" dirty="0"/>
              <a:t> </a:t>
            </a:r>
            <a:r>
              <a:rPr lang="en-US" altLang="zh-CN" dirty="0" err="1"/>
              <a:t>persatu</a:t>
            </a:r>
            <a:r>
              <a:rPr lang="en-US" altLang="zh-CN" dirty="0"/>
              <a:t>, </a:t>
            </a:r>
            <a:r>
              <a:rPr lang="en-US" altLang="zh-CN" dirty="0" err="1"/>
              <a:t>apabila</a:t>
            </a:r>
            <a:r>
              <a:rPr lang="en-US" altLang="zh-CN" dirty="0"/>
              <a:t> data </a:t>
            </a:r>
            <a:r>
              <a:rPr lang="en-US" altLang="zh-CN" dirty="0" err="1"/>
              <a:t>baru</a:t>
            </a:r>
            <a:r>
              <a:rPr lang="en-US" altLang="zh-CN" dirty="0"/>
              <a:t> </a:t>
            </a:r>
            <a:r>
              <a:rPr lang="en-US" altLang="zh-CN" dirty="0" err="1"/>
              <a:t>dibaca</a:t>
            </a:r>
            <a:r>
              <a:rPr lang="en-US" altLang="zh-CN" dirty="0"/>
              <a:t> </a:t>
            </a:r>
            <a:r>
              <a:rPr lang="en-US" altLang="zh-CN" dirty="0" err="1"/>
              <a:t>maka</a:t>
            </a:r>
            <a:r>
              <a:rPr lang="en-US" altLang="zh-CN" dirty="0"/>
              <a:t> data lama </a:t>
            </a:r>
            <a:r>
              <a:rPr lang="en-US" altLang="zh-CN" dirty="0" err="1"/>
              <a:t>akan</a:t>
            </a:r>
            <a:r>
              <a:rPr lang="en-US" altLang="zh-CN" dirty="0"/>
              <a:t> </a:t>
            </a:r>
            <a:r>
              <a:rPr lang="en-US" altLang="zh-CN" dirty="0" err="1"/>
              <a:t>hilang</a:t>
            </a:r>
            <a:r>
              <a:rPr lang="en-US" altLang="zh-CN" dirty="0"/>
              <a:t>, </a:t>
            </a:r>
            <a:r>
              <a:rPr lang="en-US" altLang="zh-CN" dirty="0" err="1"/>
              <a:t>kecuali</a:t>
            </a:r>
            <a:r>
              <a:rPr lang="en-US" altLang="zh-CN" dirty="0"/>
              <a:t> </a:t>
            </a:r>
            <a:r>
              <a:rPr lang="en-US" altLang="zh-CN" dirty="0" err="1"/>
              <a:t>dibuatkan</a:t>
            </a:r>
            <a:r>
              <a:rPr lang="en-US" altLang="zh-CN" dirty="0"/>
              <a:t> </a:t>
            </a:r>
            <a:r>
              <a:rPr lang="en-US" altLang="zh-CN" dirty="0" err="1"/>
              <a:t>variabel</a:t>
            </a:r>
            <a:r>
              <a:rPr lang="en-US" altLang="zh-CN" dirty="0"/>
              <a:t> </a:t>
            </a:r>
            <a:r>
              <a:rPr lang="en-US" altLang="zh-CN" dirty="0" err="1"/>
              <a:t>penyimpannya</a:t>
            </a:r>
            <a:r>
              <a:rPr lang="en-US" altLang="zh-CN" dirty="0"/>
              <a:t>.</a:t>
            </a:r>
          </a:p>
        </p:txBody>
      </p:sp>
      <p:sp>
        <p:nvSpPr>
          <p:cNvPr id="8196" name="Title 1"/>
          <p:cNvSpPr>
            <a:spLocks noChangeArrowheads="1"/>
          </p:cNvSpPr>
          <p:nvPr/>
        </p:nvSpPr>
        <p:spPr bwMode="auto"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Algoritma dan Pemecahan Masalah</a:t>
            </a:r>
          </a:p>
        </p:txBody>
      </p:sp>
    </p:spTree>
    <p:extLst>
      <p:ext uri="{BB962C8B-B14F-4D97-AF65-F5344CB8AC3E}">
        <p14:creationId xmlns:p14="http://schemas.microsoft.com/office/powerpoint/2010/main" val="1087090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20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 noChangeArrowheads="1"/>
          </p:cNvSpPr>
          <p:nvPr>
            <p:ph idx="4294967295"/>
          </p:nvPr>
        </p:nvSpPr>
        <p:spPr>
          <a:xfrm>
            <a:off x="1038225" y="1285876"/>
            <a:ext cx="10381142" cy="4879975"/>
          </a:xfrm>
        </p:spPr>
        <p:txBody>
          <a:bodyPr>
            <a:noAutofit/>
          </a:bodyPr>
          <a:lstStyle/>
          <a:p>
            <a:pPr marL="650875" indent="-512763">
              <a:lnSpc>
                <a:spcPct val="80000"/>
              </a:lnSpc>
              <a:buNone/>
            </a:pPr>
            <a:r>
              <a:rPr lang="en-US" altLang="zh-CN" sz="2600" b="1" dirty="0" err="1">
                <a:solidFill>
                  <a:srgbClr val="7030A0"/>
                </a:solidFill>
              </a:rPr>
              <a:t>Algoritma</a:t>
            </a:r>
            <a:endParaRPr lang="en-US" altLang="zh-CN" sz="2600" b="1" dirty="0">
              <a:solidFill>
                <a:srgbClr val="7030A0"/>
              </a:solidFill>
            </a:endParaRPr>
          </a:p>
          <a:p>
            <a:pPr marL="650875" indent="-512763">
              <a:lnSpc>
                <a:spcPct val="80000"/>
              </a:lnSpc>
              <a:buNone/>
            </a:pPr>
            <a:endParaRPr lang="en-US" altLang="zh-CN" sz="1100" dirty="0"/>
          </a:p>
          <a:p>
            <a:pPr marL="650875" indent="-512763">
              <a:lnSpc>
                <a:spcPct val="80000"/>
              </a:lnSpc>
              <a:buNone/>
            </a:pPr>
            <a:r>
              <a:rPr lang="en-US" altLang="zh-CN" sz="2600" dirty="0"/>
              <a:t>1.   Ambil </a:t>
            </a:r>
            <a:r>
              <a:rPr lang="en-US" altLang="zh-CN" sz="2600" dirty="0" err="1"/>
              <a:t>sebuah</a:t>
            </a:r>
            <a:r>
              <a:rPr lang="en-US" altLang="zh-CN" sz="2600" dirty="0"/>
              <a:t> </a:t>
            </a:r>
            <a:r>
              <a:rPr lang="en-US" altLang="zh-CN" sz="2600" dirty="0" err="1"/>
              <a:t>variabel</a:t>
            </a:r>
            <a:r>
              <a:rPr lang="en-US" altLang="zh-CN" sz="2600" dirty="0"/>
              <a:t> </a:t>
            </a:r>
            <a:r>
              <a:rPr lang="en-US" altLang="zh-CN" sz="2600" dirty="0" err="1"/>
              <a:t>pembanding</a:t>
            </a:r>
            <a:r>
              <a:rPr lang="en-US" altLang="zh-CN" sz="2600" dirty="0"/>
              <a:t>, </a:t>
            </a:r>
            <a:r>
              <a:rPr lang="en-US" altLang="zh-CN" sz="2600" dirty="0" err="1"/>
              <a:t>sebut</a:t>
            </a:r>
            <a:r>
              <a:rPr lang="en-US" altLang="zh-CN" sz="2600" dirty="0"/>
              <a:t> B dan </a:t>
            </a:r>
            <a:r>
              <a:rPr lang="en-US" altLang="zh-CN" sz="2600" dirty="0" err="1"/>
              <a:t>beri</a:t>
            </a:r>
            <a:r>
              <a:rPr lang="en-US" altLang="zh-CN" sz="2600" dirty="0"/>
              <a:t> </a:t>
            </a:r>
            <a:r>
              <a:rPr lang="en-US" altLang="zh-CN" sz="2600" dirty="0" err="1"/>
              <a:t>harga</a:t>
            </a:r>
            <a:r>
              <a:rPr lang="en-US" altLang="zh-CN" sz="2600" dirty="0"/>
              <a:t> </a:t>
            </a:r>
            <a:r>
              <a:rPr lang="en-US" altLang="zh-CN" sz="2600" dirty="0" err="1"/>
              <a:t>awal</a:t>
            </a:r>
            <a:r>
              <a:rPr lang="en-US" altLang="zh-CN" sz="2600" dirty="0"/>
              <a:t>. </a:t>
            </a:r>
            <a:r>
              <a:rPr lang="en-US" altLang="zh-CN" sz="2600" dirty="0" err="1"/>
              <a:t>Misalnya</a:t>
            </a:r>
            <a:r>
              <a:rPr lang="en-US" altLang="zh-CN" sz="2600" dirty="0"/>
              <a:t> B=1000</a:t>
            </a:r>
          </a:p>
          <a:p>
            <a:pPr marL="650875" indent="-512763">
              <a:lnSpc>
                <a:spcPct val="80000"/>
              </a:lnSpc>
              <a:buNone/>
            </a:pPr>
            <a:endParaRPr lang="en-US" altLang="zh-CN" sz="700" dirty="0"/>
          </a:p>
          <a:p>
            <a:pPr marL="650875" indent="-512763">
              <a:lnSpc>
                <a:spcPct val="80000"/>
              </a:lnSpc>
              <a:buNone/>
            </a:pPr>
            <a:r>
              <a:rPr lang="en-US" altLang="zh-CN" sz="2600" dirty="0"/>
              <a:t>2.   Baca </a:t>
            </a:r>
            <a:r>
              <a:rPr lang="en-US" altLang="zh-CN" sz="2600" dirty="0" err="1"/>
              <a:t>bilangan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sebagai</a:t>
            </a:r>
            <a:r>
              <a:rPr lang="en-US" altLang="zh-CN" sz="2600" dirty="0"/>
              <a:t> A dan </a:t>
            </a:r>
            <a:r>
              <a:rPr lang="en-US" altLang="zh-CN" sz="2600" dirty="0" err="1"/>
              <a:t>bandingkan</a:t>
            </a:r>
            <a:r>
              <a:rPr lang="en-US" altLang="zh-CN" sz="2600" dirty="0"/>
              <a:t> </a:t>
            </a:r>
            <a:r>
              <a:rPr lang="en-US" altLang="zh-CN" sz="2600" dirty="0" err="1"/>
              <a:t>dengan</a:t>
            </a:r>
            <a:r>
              <a:rPr lang="en-US" altLang="zh-CN" sz="2600" dirty="0"/>
              <a:t> B </a:t>
            </a:r>
            <a:r>
              <a:rPr lang="en-US" altLang="zh-CN" sz="2600" i="1" dirty="0">
                <a:solidFill>
                  <a:srgbClr val="FF0000"/>
                </a:solidFill>
              </a:rPr>
              <a:t>( if A&lt;B then), </a:t>
            </a:r>
            <a:r>
              <a:rPr lang="en-US" altLang="zh-CN" sz="2600" dirty="0" err="1"/>
              <a:t>ambil</a:t>
            </a:r>
            <a:r>
              <a:rPr lang="en-US" altLang="zh-CN" sz="2600" dirty="0"/>
              <a:t> yang </a:t>
            </a:r>
            <a:r>
              <a:rPr lang="en-US" altLang="zh-CN" sz="2600" dirty="0" err="1"/>
              <a:t>terkecil</a:t>
            </a:r>
            <a:r>
              <a:rPr lang="en-US" altLang="zh-CN" sz="2600" dirty="0"/>
              <a:t> </a:t>
            </a:r>
            <a:r>
              <a:rPr lang="en-US" altLang="zh-CN" sz="2600" i="1" dirty="0">
                <a:solidFill>
                  <a:srgbClr val="FF0000"/>
                </a:solidFill>
              </a:rPr>
              <a:t>(B</a:t>
            </a:r>
            <a:r>
              <a:rPr lang="en-US" altLang="zh-CN" sz="2600" i="1" dirty="0">
                <a:solidFill>
                  <a:srgbClr val="FF0000"/>
                </a:solidFill>
                <a:sym typeface="Wingdings" panose="05000000000000000000" pitchFamily="2" charset="2"/>
              </a:rPr>
              <a:t>=</a:t>
            </a:r>
            <a:r>
              <a:rPr lang="en-US" altLang="zh-CN" sz="2600" i="1" dirty="0">
                <a:solidFill>
                  <a:srgbClr val="FF0000"/>
                </a:solidFill>
              </a:rPr>
              <a:t>A)</a:t>
            </a:r>
          </a:p>
          <a:p>
            <a:pPr marL="650875" indent="-512763">
              <a:lnSpc>
                <a:spcPct val="80000"/>
              </a:lnSpc>
              <a:buNone/>
            </a:pPr>
            <a:endParaRPr lang="en-US" altLang="zh-CN" sz="700" dirty="0"/>
          </a:p>
          <a:p>
            <a:pPr marL="650875" indent="-512763">
              <a:lnSpc>
                <a:spcPct val="80000"/>
              </a:lnSpc>
              <a:buNone/>
            </a:pPr>
            <a:r>
              <a:rPr lang="en-US" altLang="zh-CN" sz="2600" dirty="0"/>
              <a:t>3.   Cek Data :</a:t>
            </a:r>
          </a:p>
          <a:p>
            <a:pPr marL="650875" indent="-512763">
              <a:lnSpc>
                <a:spcPct val="80000"/>
              </a:lnSpc>
              <a:buNone/>
            </a:pPr>
            <a:r>
              <a:rPr lang="en-US" altLang="zh-CN" sz="2600" dirty="0"/>
              <a:t>	- Jika data </a:t>
            </a:r>
            <a:r>
              <a:rPr lang="en-US" altLang="zh-CN" sz="2600" dirty="0" err="1"/>
              <a:t>masih</a:t>
            </a:r>
            <a:r>
              <a:rPr lang="en-US" altLang="zh-CN" sz="2600" dirty="0"/>
              <a:t> </a:t>
            </a:r>
            <a:r>
              <a:rPr lang="en-US" altLang="zh-CN" sz="2600" dirty="0" err="1"/>
              <a:t>ada</a:t>
            </a:r>
            <a:r>
              <a:rPr lang="en-US" altLang="zh-CN" sz="2600" dirty="0"/>
              <a:t>, </a:t>
            </a:r>
            <a:r>
              <a:rPr lang="en-US" altLang="zh-CN" sz="2600" dirty="0" err="1"/>
              <a:t>ulangi</a:t>
            </a:r>
            <a:r>
              <a:rPr lang="en-US" altLang="zh-CN" sz="2600" dirty="0"/>
              <a:t> </a:t>
            </a:r>
            <a:r>
              <a:rPr lang="en-US" altLang="zh-CN" sz="2600" dirty="0" err="1"/>
              <a:t>langkah</a:t>
            </a:r>
            <a:r>
              <a:rPr lang="en-US" altLang="zh-CN" sz="2600" dirty="0"/>
              <a:t> 2</a:t>
            </a:r>
          </a:p>
          <a:p>
            <a:pPr marL="650875" indent="-512763">
              <a:lnSpc>
                <a:spcPct val="80000"/>
              </a:lnSpc>
              <a:buNone/>
            </a:pPr>
            <a:r>
              <a:rPr lang="en-US" altLang="zh-CN" sz="2600" dirty="0"/>
              <a:t>	- Jika data </a:t>
            </a:r>
            <a:r>
              <a:rPr lang="en-US" altLang="zh-CN" sz="2600" dirty="0" err="1"/>
              <a:t>habis</a:t>
            </a:r>
            <a:r>
              <a:rPr lang="en-US" altLang="zh-CN" sz="2600" dirty="0"/>
              <a:t> </a:t>
            </a:r>
            <a:r>
              <a:rPr lang="en-US" altLang="zh-CN" sz="2600" i="1" dirty="0">
                <a:solidFill>
                  <a:srgbClr val="FF0000"/>
                </a:solidFill>
              </a:rPr>
              <a:t>(End of File)</a:t>
            </a:r>
            <a:r>
              <a:rPr lang="en-US" altLang="zh-CN" sz="2600" dirty="0">
                <a:solidFill>
                  <a:srgbClr val="FF0000"/>
                </a:solidFill>
              </a:rPr>
              <a:t> </a:t>
            </a:r>
            <a:r>
              <a:rPr lang="en-US" altLang="zh-CN" sz="2600" dirty="0" err="1"/>
              <a:t>lanjut</a:t>
            </a:r>
            <a:r>
              <a:rPr lang="en-US" altLang="zh-CN" sz="2600" dirty="0"/>
              <a:t> </a:t>
            </a:r>
            <a:r>
              <a:rPr lang="en-US" altLang="zh-CN" sz="2600" dirty="0" err="1"/>
              <a:t>ke</a:t>
            </a:r>
            <a:r>
              <a:rPr lang="en-US" altLang="zh-CN" sz="2600" dirty="0"/>
              <a:t> </a:t>
            </a:r>
            <a:r>
              <a:rPr lang="en-US" altLang="zh-CN" sz="2600" dirty="0" err="1"/>
              <a:t>langkah</a:t>
            </a:r>
            <a:r>
              <a:rPr lang="en-US" altLang="zh-CN" sz="2600" dirty="0"/>
              <a:t> 4</a:t>
            </a:r>
          </a:p>
          <a:p>
            <a:pPr marL="650875" indent="-512763">
              <a:lnSpc>
                <a:spcPct val="80000"/>
              </a:lnSpc>
              <a:buNone/>
            </a:pPr>
            <a:endParaRPr lang="en-US" altLang="zh-CN" sz="1100" dirty="0"/>
          </a:p>
          <a:p>
            <a:pPr marL="650875" indent="-512763">
              <a:lnSpc>
                <a:spcPct val="80000"/>
              </a:lnSpc>
              <a:buNone/>
            </a:pPr>
            <a:r>
              <a:rPr lang="en-US" altLang="zh-CN" sz="2600" dirty="0"/>
              <a:t>4.  </a:t>
            </a:r>
            <a:r>
              <a:rPr lang="en-US" altLang="zh-CN" sz="2600" dirty="0" err="1"/>
              <a:t>Cetak</a:t>
            </a:r>
            <a:r>
              <a:rPr lang="en-US" altLang="zh-CN" sz="2600" dirty="0"/>
              <a:t> B (</a:t>
            </a:r>
            <a:r>
              <a:rPr lang="en-US" altLang="zh-CN" sz="2600" dirty="0" err="1"/>
              <a:t>nilai</a:t>
            </a:r>
            <a:r>
              <a:rPr lang="en-US" altLang="zh-CN" sz="2600" dirty="0"/>
              <a:t> </a:t>
            </a:r>
            <a:r>
              <a:rPr lang="en-US" altLang="zh-CN" sz="2600" dirty="0" err="1"/>
              <a:t>terkecil</a:t>
            </a:r>
            <a:r>
              <a:rPr lang="en-US" altLang="zh-CN" sz="2600" dirty="0"/>
              <a:t>)</a:t>
            </a:r>
          </a:p>
          <a:p>
            <a:pPr marL="650875" indent="-512763">
              <a:lnSpc>
                <a:spcPct val="80000"/>
              </a:lnSpc>
              <a:buNone/>
            </a:pPr>
            <a:r>
              <a:rPr lang="en-US" altLang="zh-CN" sz="2600" dirty="0"/>
              <a:t>5.  </a:t>
            </a:r>
            <a:r>
              <a:rPr lang="en-US" altLang="zh-CN" sz="2600" dirty="0" err="1"/>
              <a:t>Selesai</a:t>
            </a:r>
            <a:endParaRPr lang="en-US" altLang="zh-CN" sz="2600" dirty="0"/>
          </a:p>
          <a:p>
            <a:pPr marL="650875" indent="-512763">
              <a:lnSpc>
                <a:spcPct val="80000"/>
              </a:lnSpc>
              <a:buNone/>
            </a:pPr>
            <a:r>
              <a:rPr lang="en-US" altLang="zh-CN" sz="2600" dirty="0"/>
              <a:t> </a:t>
            </a:r>
          </a:p>
        </p:txBody>
      </p:sp>
      <p:sp>
        <p:nvSpPr>
          <p:cNvPr id="9220" name="Title 1"/>
          <p:cNvSpPr>
            <a:spLocks noChangeArrowheads="1"/>
          </p:cNvSpPr>
          <p:nvPr/>
        </p:nvSpPr>
        <p:spPr bwMode="auto"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Algoritma dan Pemecahan Masalah</a:t>
            </a:r>
          </a:p>
        </p:txBody>
      </p:sp>
    </p:spTree>
    <p:extLst>
      <p:ext uri="{BB962C8B-B14F-4D97-AF65-F5344CB8AC3E}">
        <p14:creationId xmlns:p14="http://schemas.microsoft.com/office/powerpoint/2010/main" val="2194030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Oval 22"/>
          <p:cNvSpPr>
            <a:spLocks noChangeArrowheads="1"/>
          </p:cNvSpPr>
          <p:nvPr/>
        </p:nvSpPr>
        <p:spPr bwMode="auto">
          <a:xfrm>
            <a:off x="6596063" y="6072189"/>
            <a:ext cx="785812" cy="357187"/>
          </a:xfrm>
          <a:prstGeom prst="ellipse">
            <a:avLst/>
          </a:prstGeom>
          <a:solidFill>
            <a:srgbClr val="00B0F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id-ID" sz="1800">
              <a:solidFill>
                <a:srgbClr val="FFFFFF"/>
              </a:solidFill>
              <a:latin typeface="MS PGothic" panose="020B0600070205080204" pitchFamily="34" charset="-128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4238625" y="1143001"/>
          <a:ext cx="3690938" cy="5338765"/>
        </p:xfrm>
        <a:graphic>
          <a:graphicData uri="http://schemas.openxmlformats.org/drawingml/2006/table">
            <a:tbl>
              <a:tblPr/>
              <a:tblGrid>
                <a:gridCol w="183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Data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(A)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Pembanding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 (B)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BB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25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41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EE7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MS PGothic" panose="020B0600070205080204" pitchFamily="34" charset="-128"/>
                        <a:ea typeface="MS PGothic" panose="020B0600070205080204" pitchFamily="34" charset="-128"/>
                        <a:sym typeface="MS PGothic" panose="020B0600070205080204" pitchFamily="34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SimSun" panose="02010600030101010101" pitchFamily="2" charset="-122"/>
                          <a:sym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MS PGothic" panose="020B0600070205080204" pitchFamily="34" charset="-128"/>
                          <a:ea typeface="MS PGothic" panose="020B0600070205080204" pitchFamily="34" charset="-128"/>
                          <a:sym typeface="MS PGothic" panose="020B0600070205080204" pitchFamily="34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bevel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FF3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pSp>
        <p:nvGrpSpPr>
          <p:cNvPr id="10288" name="Group 47"/>
          <p:cNvGrpSpPr>
            <a:grpSpLocks/>
          </p:cNvGrpSpPr>
          <p:nvPr/>
        </p:nvGrpSpPr>
        <p:grpSpPr bwMode="auto">
          <a:xfrm>
            <a:off x="5200651" y="2071689"/>
            <a:ext cx="1846263" cy="4027487"/>
            <a:chOff x="0" y="0"/>
            <a:chExt cx="1847112" cy="4813986"/>
          </a:xfrm>
        </p:grpSpPr>
        <p:grpSp>
          <p:nvGrpSpPr>
            <p:cNvPr id="10292" name="Group 48"/>
            <p:cNvGrpSpPr>
              <a:grpSpLocks/>
            </p:cNvGrpSpPr>
            <p:nvPr/>
          </p:nvGrpSpPr>
          <p:grpSpPr bwMode="auto">
            <a:xfrm>
              <a:off x="0" y="0"/>
              <a:ext cx="1824734" cy="3899283"/>
              <a:chOff x="0" y="0"/>
              <a:chExt cx="1824734" cy="3899283"/>
            </a:xfrm>
          </p:grpSpPr>
          <p:sp>
            <p:nvSpPr>
              <p:cNvPr id="10295" name="Freeform 8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808328" cy="241954"/>
              </a:xfrm>
              <a:custGeom>
                <a:avLst/>
                <a:gdLst>
                  <a:gd name="T0" fmla="*/ 0 w 1808328"/>
                  <a:gd name="T1" fmla="*/ 32862 h 277505"/>
                  <a:gd name="T2" fmla="*/ 955343 w 1808328"/>
                  <a:gd name="T3" fmla="*/ 159054 h 277505"/>
                  <a:gd name="T4" fmla="*/ 1678674 w 1808328"/>
                  <a:gd name="T5" fmla="*/ 24975 h 277505"/>
                  <a:gd name="T6" fmla="*/ 1733265 w 1808328"/>
                  <a:gd name="T7" fmla="*/ 9201 h 2775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8328"/>
                  <a:gd name="T13" fmla="*/ 0 h 277505"/>
                  <a:gd name="T14" fmla="*/ 1808328 w 1808328"/>
                  <a:gd name="T15" fmla="*/ 277505 h 2775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8328" h="277505">
                    <a:moveTo>
                      <a:pt x="0" y="56866"/>
                    </a:moveTo>
                    <a:cubicBezTo>
                      <a:pt x="337782" y="167185"/>
                      <a:pt x="675564" y="277505"/>
                      <a:pt x="955343" y="275230"/>
                    </a:cubicBezTo>
                    <a:cubicBezTo>
                      <a:pt x="1235122" y="272955"/>
                      <a:pt x="1549020" y="86436"/>
                      <a:pt x="1678674" y="43218"/>
                    </a:cubicBezTo>
                    <a:cubicBezTo>
                      <a:pt x="1808328" y="0"/>
                      <a:pt x="1770796" y="7961"/>
                      <a:pt x="1733265" y="15923"/>
                    </a:cubicBezTo>
                  </a:path>
                </a:pathLst>
              </a:custGeom>
              <a:noFill/>
              <a:ln w="9525" cap="flat" cmpd="sng">
                <a:solidFill>
                  <a:srgbClr val="C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id-ID"/>
              </a:p>
            </p:txBody>
          </p:sp>
          <p:sp>
            <p:nvSpPr>
              <p:cNvPr id="10296" name="Freeform 9"/>
              <p:cNvSpPr>
                <a:spLocks noChangeArrowheads="1"/>
              </p:cNvSpPr>
              <p:nvPr/>
            </p:nvSpPr>
            <p:spPr bwMode="auto">
              <a:xfrm>
                <a:off x="16406" y="486417"/>
                <a:ext cx="1808328" cy="241954"/>
              </a:xfrm>
              <a:custGeom>
                <a:avLst/>
                <a:gdLst>
                  <a:gd name="T0" fmla="*/ 0 w 1808328"/>
                  <a:gd name="T1" fmla="*/ 32862 h 277505"/>
                  <a:gd name="T2" fmla="*/ 955343 w 1808328"/>
                  <a:gd name="T3" fmla="*/ 159054 h 277505"/>
                  <a:gd name="T4" fmla="*/ 1678674 w 1808328"/>
                  <a:gd name="T5" fmla="*/ 24975 h 277505"/>
                  <a:gd name="T6" fmla="*/ 1733265 w 1808328"/>
                  <a:gd name="T7" fmla="*/ 9201 h 2775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8328"/>
                  <a:gd name="T13" fmla="*/ 0 h 277505"/>
                  <a:gd name="T14" fmla="*/ 1808328 w 1808328"/>
                  <a:gd name="T15" fmla="*/ 277505 h 2775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8328" h="277505">
                    <a:moveTo>
                      <a:pt x="0" y="56866"/>
                    </a:moveTo>
                    <a:cubicBezTo>
                      <a:pt x="337782" y="167185"/>
                      <a:pt x="675564" y="277505"/>
                      <a:pt x="955343" y="275230"/>
                    </a:cubicBezTo>
                    <a:cubicBezTo>
                      <a:pt x="1235122" y="272955"/>
                      <a:pt x="1549020" y="86436"/>
                      <a:pt x="1678674" y="43218"/>
                    </a:cubicBezTo>
                    <a:cubicBezTo>
                      <a:pt x="1808328" y="0"/>
                      <a:pt x="1770796" y="7961"/>
                      <a:pt x="1733265" y="15923"/>
                    </a:cubicBezTo>
                  </a:path>
                </a:pathLst>
              </a:custGeom>
              <a:noFill/>
              <a:ln w="9525" cap="flat" cmpd="sng">
                <a:solidFill>
                  <a:srgbClr val="C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id-ID"/>
              </a:p>
            </p:txBody>
          </p:sp>
          <p:sp>
            <p:nvSpPr>
              <p:cNvPr id="10297" name="Freeform 10"/>
              <p:cNvSpPr>
                <a:spLocks noChangeArrowheads="1"/>
              </p:cNvSpPr>
              <p:nvPr/>
            </p:nvSpPr>
            <p:spPr bwMode="auto">
              <a:xfrm>
                <a:off x="16406" y="915045"/>
                <a:ext cx="1808328" cy="241954"/>
              </a:xfrm>
              <a:custGeom>
                <a:avLst/>
                <a:gdLst>
                  <a:gd name="T0" fmla="*/ 0 w 1808328"/>
                  <a:gd name="T1" fmla="*/ 32862 h 277505"/>
                  <a:gd name="T2" fmla="*/ 955343 w 1808328"/>
                  <a:gd name="T3" fmla="*/ 159054 h 277505"/>
                  <a:gd name="T4" fmla="*/ 1678674 w 1808328"/>
                  <a:gd name="T5" fmla="*/ 24975 h 277505"/>
                  <a:gd name="T6" fmla="*/ 1733265 w 1808328"/>
                  <a:gd name="T7" fmla="*/ 9201 h 2775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8328"/>
                  <a:gd name="T13" fmla="*/ 0 h 277505"/>
                  <a:gd name="T14" fmla="*/ 1808328 w 1808328"/>
                  <a:gd name="T15" fmla="*/ 277505 h 2775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8328" h="277505">
                    <a:moveTo>
                      <a:pt x="0" y="56866"/>
                    </a:moveTo>
                    <a:cubicBezTo>
                      <a:pt x="337782" y="167185"/>
                      <a:pt x="675564" y="277505"/>
                      <a:pt x="955343" y="275230"/>
                    </a:cubicBezTo>
                    <a:cubicBezTo>
                      <a:pt x="1235122" y="272955"/>
                      <a:pt x="1549020" y="86436"/>
                      <a:pt x="1678674" y="43218"/>
                    </a:cubicBezTo>
                    <a:cubicBezTo>
                      <a:pt x="1808328" y="0"/>
                      <a:pt x="1770796" y="7961"/>
                      <a:pt x="1733265" y="15923"/>
                    </a:cubicBezTo>
                  </a:path>
                </a:pathLst>
              </a:custGeom>
              <a:noFill/>
              <a:ln w="9525" cap="flat" cmpd="sng">
                <a:solidFill>
                  <a:srgbClr val="C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id-ID"/>
              </a:p>
            </p:txBody>
          </p:sp>
          <p:sp>
            <p:nvSpPr>
              <p:cNvPr id="10298" name="Freeform 11"/>
              <p:cNvSpPr>
                <a:spLocks noChangeArrowheads="1"/>
              </p:cNvSpPr>
              <p:nvPr/>
            </p:nvSpPr>
            <p:spPr bwMode="auto">
              <a:xfrm>
                <a:off x="16406" y="1371313"/>
                <a:ext cx="1808328" cy="241954"/>
              </a:xfrm>
              <a:custGeom>
                <a:avLst/>
                <a:gdLst>
                  <a:gd name="T0" fmla="*/ 0 w 1808328"/>
                  <a:gd name="T1" fmla="*/ 32862 h 277505"/>
                  <a:gd name="T2" fmla="*/ 955343 w 1808328"/>
                  <a:gd name="T3" fmla="*/ 159054 h 277505"/>
                  <a:gd name="T4" fmla="*/ 1678674 w 1808328"/>
                  <a:gd name="T5" fmla="*/ 24975 h 277505"/>
                  <a:gd name="T6" fmla="*/ 1733265 w 1808328"/>
                  <a:gd name="T7" fmla="*/ 9201 h 2775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8328"/>
                  <a:gd name="T13" fmla="*/ 0 h 277505"/>
                  <a:gd name="T14" fmla="*/ 1808328 w 1808328"/>
                  <a:gd name="T15" fmla="*/ 277505 h 2775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8328" h="277505">
                    <a:moveTo>
                      <a:pt x="0" y="56866"/>
                    </a:moveTo>
                    <a:cubicBezTo>
                      <a:pt x="337782" y="167185"/>
                      <a:pt x="675564" y="277505"/>
                      <a:pt x="955343" y="275230"/>
                    </a:cubicBezTo>
                    <a:cubicBezTo>
                      <a:pt x="1235122" y="272955"/>
                      <a:pt x="1549020" y="86436"/>
                      <a:pt x="1678674" y="43218"/>
                    </a:cubicBezTo>
                    <a:cubicBezTo>
                      <a:pt x="1808328" y="0"/>
                      <a:pt x="1770796" y="7961"/>
                      <a:pt x="1733265" y="15923"/>
                    </a:cubicBezTo>
                  </a:path>
                </a:pathLst>
              </a:custGeom>
              <a:noFill/>
              <a:ln w="9525" cap="flat" cmpd="sng">
                <a:solidFill>
                  <a:srgbClr val="C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id-ID"/>
              </a:p>
            </p:txBody>
          </p:sp>
          <p:sp>
            <p:nvSpPr>
              <p:cNvPr id="10299" name="Freeform 12"/>
              <p:cNvSpPr>
                <a:spLocks noChangeArrowheads="1"/>
              </p:cNvSpPr>
              <p:nvPr/>
            </p:nvSpPr>
            <p:spPr bwMode="auto">
              <a:xfrm>
                <a:off x="16406" y="1871379"/>
                <a:ext cx="1808328" cy="241954"/>
              </a:xfrm>
              <a:custGeom>
                <a:avLst/>
                <a:gdLst>
                  <a:gd name="T0" fmla="*/ 0 w 1808328"/>
                  <a:gd name="T1" fmla="*/ 32862 h 277505"/>
                  <a:gd name="T2" fmla="*/ 955343 w 1808328"/>
                  <a:gd name="T3" fmla="*/ 159054 h 277505"/>
                  <a:gd name="T4" fmla="*/ 1678674 w 1808328"/>
                  <a:gd name="T5" fmla="*/ 24975 h 277505"/>
                  <a:gd name="T6" fmla="*/ 1733265 w 1808328"/>
                  <a:gd name="T7" fmla="*/ 9201 h 2775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8328"/>
                  <a:gd name="T13" fmla="*/ 0 h 277505"/>
                  <a:gd name="T14" fmla="*/ 1808328 w 1808328"/>
                  <a:gd name="T15" fmla="*/ 277505 h 2775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8328" h="277505">
                    <a:moveTo>
                      <a:pt x="0" y="56866"/>
                    </a:moveTo>
                    <a:cubicBezTo>
                      <a:pt x="337782" y="167185"/>
                      <a:pt x="675564" y="277505"/>
                      <a:pt x="955343" y="275230"/>
                    </a:cubicBezTo>
                    <a:cubicBezTo>
                      <a:pt x="1235122" y="272955"/>
                      <a:pt x="1549020" y="86436"/>
                      <a:pt x="1678674" y="43218"/>
                    </a:cubicBezTo>
                    <a:cubicBezTo>
                      <a:pt x="1808328" y="0"/>
                      <a:pt x="1770796" y="7961"/>
                      <a:pt x="1733265" y="15923"/>
                    </a:cubicBezTo>
                  </a:path>
                </a:pathLst>
              </a:custGeom>
              <a:noFill/>
              <a:ln w="9525" cap="flat" cmpd="sng">
                <a:solidFill>
                  <a:srgbClr val="C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id-ID"/>
              </a:p>
            </p:txBody>
          </p:sp>
          <p:sp>
            <p:nvSpPr>
              <p:cNvPr id="10300" name="Freeform 13"/>
              <p:cNvSpPr>
                <a:spLocks noChangeArrowheads="1"/>
              </p:cNvSpPr>
              <p:nvPr/>
            </p:nvSpPr>
            <p:spPr bwMode="auto">
              <a:xfrm>
                <a:off x="16406" y="2343805"/>
                <a:ext cx="1808328" cy="241954"/>
              </a:xfrm>
              <a:custGeom>
                <a:avLst/>
                <a:gdLst>
                  <a:gd name="T0" fmla="*/ 0 w 1808328"/>
                  <a:gd name="T1" fmla="*/ 32862 h 277505"/>
                  <a:gd name="T2" fmla="*/ 955343 w 1808328"/>
                  <a:gd name="T3" fmla="*/ 159054 h 277505"/>
                  <a:gd name="T4" fmla="*/ 1678674 w 1808328"/>
                  <a:gd name="T5" fmla="*/ 24975 h 277505"/>
                  <a:gd name="T6" fmla="*/ 1733265 w 1808328"/>
                  <a:gd name="T7" fmla="*/ 9201 h 2775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8328"/>
                  <a:gd name="T13" fmla="*/ 0 h 277505"/>
                  <a:gd name="T14" fmla="*/ 1808328 w 1808328"/>
                  <a:gd name="T15" fmla="*/ 277505 h 2775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8328" h="277505">
                    <a:moveTo>
                      <a:pt x="0" y="56866"/>
                    </a:moveTo>
                    <a:cubicBezTo>
                      <a:pt x="337782" y="167185"/>
                      <a:pt x="675564" y="277505"/>
                      <a:pt x="955343" y="275230"/>
                    </a:cubicBezTo>
                    <a:cubicBezTo>
                      <a:pt x="1235122" y="272955"/>
                      <a:pt x="1549020" y="86436"/>
                      <a:pt x="1678674" y="43218"/>
                    </a:cubicBezTo>
                    <a:cubicBezTo>
                      <a:pt x="1808328" y="0"/>
                      <a:pt x="1770796" y="7961"/>
                      <a:pt x="1733265" y="15923"/>
                    </a:cubicBezTo>
                  </a:path>
                </a:pathLst>
              </a:custGeom>
              <a:noFill/>
              <a:ln w="9525" cap="flat" cmpd="sng">
                <a:solidFill>
                  <a:srgbClr val="C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id-ID"/>
              </a:p>
            </p:txBody>
          </p:sp>
          <p:sp>
            <p:nvSpPr>
              <p:cNvPr id="10301" name="Freeform 14"/>
              <p:cNvSpPr>
                <a:spLocks noChangeArrowheads="1"/>
              </p:cNvSpPr>
              <p:nvPr/>
            </p:nvSpPr>
            <p:spPr bwMode="auto">
              <a:xfrm>
                <a:off x="16406" y="2772433"/>
                <a:ext cx="1808328" cy="241954"/>
              </a:xfrm>
              <a:custGeom>
                <a:avLst/>
                <a:gdLst>
                  <a:gd name="T0" fmla="*/ 0 w 1808328"/>
                  <a:gd name="T1" fmla="*/ 32862 h 277505"/>
                  <a:gd name="T2" fmla="*/ 955343 w 1808328"/>
                  <a:gd name="T3" fmla="*/ 159054 h 277505"/>
                  <a:gd name="T4" fmla="*/ 1678674 w 1808328"/>
                  <a:gd name="T5" fmla="*/ 24975 h 277505"/>
                  <a:gd name="T6" fmla="*/ 1733265 w 1808328"/>
                  <a:gd name="T7" fmla="*/ 9201 h 2775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8328"/>
                  <a:gd name="T13" fmla="*/ 0 h 277505"/>
                  <a:gd name="T14" fmla="*/ 1808328 w 1808328"/>
                  <a:gd name="T15" fmla="*/ 277505 h 2775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8328" h="277505">
                    <a:moveTo>
                      <a:pt x="0" y="56866"/>
                    </a:moveTo>
                    <a:cubicBezTo>
                      <a:pt x="337782" y="167185"/>
                      <a:pt x="675564" y="277505"/>
                      <a:pt x="955343" y="275230"/>
                    </a:cubicBezTo>
                    <a:cubicBezTo>
                      <a:pt x="1235122" y="272955"/>
                      <a:pt x="1549020" y="86436"/>
                      <a:pt x="1678674" y="43218"/>
                    </a:cubicBezTo>
                    <a:cubicBezTo>
                      <a:pt x="1808328" y="0"/>
                      <a:pt x="1770796" y="7961"/>
                      <a:pt x="1733265" y="15923"/>
                    </a:cubicBezTo>
                  </a:path>
                </a:pathLst>
              </a:custGeom>
              <a:noFill/>
              <a:ln w="9525" cap="flat" cmpd="sng">
                <a:solidFill>
                  <a:srgbClr val="C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id-ID"/>
              </a:p>
            </p:txBody>
          </p:sp>
          <p:sp>
            <p:nvSpPr>
              <p:cNvPr id="10302" name="Freeform 15"/>
              <p:cNvSpPr>
                <a:spLocks noChangeArrowheads="1"/>
              </p:cNvSpPr>
              <p:nvPr/>
            </p:nvSpPr>
            <p:spPr bwMode="auto">
              <a:xfrm>
                <a:off x="16406" y="3228701"/>
                <a:ext cx="1808328" cy="241954"/>
              </a:xfrm>
              <a:custGeom>
                <a:avLst/>
                <a:gdLst>
                  <a:gd name="T0" fmla="*/ 0 w 1808328"/>
                  <a:gd name="T1" fmla="*/ 32862 h 277505"/>
                  <a:gd name="T2" fmla="*/ 955343 w 1808328"/>
                  <a:gd name="T3" fmla="*/ 159054 h 277505"/>
                  <a:gd name="T4" fmla="*/ 1678674 w 1808328"/>
                  <a:gd name="T5" fmla="*/ 24975 h 277505"/>
                  <a:gd name="T6" fmla="*/ 1733265 w 1808328"/>
                  <a:gd name="T7" fmla="*/ 9201 h 2775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8328"/>
                  <a:gd name="T13" fmla="*/ 0 h 277505"/>
                  <a:gd name="T14" fmla="*/ 1808328 w 1808328"/>
                  <a:gd name="T15" fmla="*/ 277505 h 2775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8328" h="277505">
                    <a:moveTo>
                      <a:pt x="0" y="56866"/>
                    </a:moveTo>
                    <a:cubicBezTo>
                      <a:pt x="337782" y="167185"/>
                      <a:pt x="675564" y="277505"/>
                      <a:pt x="955343" y="275230"/>
                    </a:cubicBezTo>
                    <a:cubicBezTo>
                      <a:pt x="1235122" y="272955"/>
                      <a:pt x="1549020" y="86436"/>
                      <a:pt x="1678674" y="43218"/>
                    </a:cubicBezTo>
                    <a:cubicBezTo>
                      <a:pt x="1808328" y="0"/>
                      <a:pt x="1770796" y="7961"/>
                      <a:pt x="1733265" y="15923"/>
                    </a:cubicBezTo>
                  </a:path>
                </a:pathLst>
              </a:custGeom>
              <a:noFill/>
              <a:ln w="9525" cap="flat" cmpd="sng">
                <a:solidFill>
                  <a:srgbClr val="C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id-ID"/>
              </a:p>
            </p:txBody>
          </p:sp>
          <p:sp>
            <p:nvSpPr>
              <p:cNvPr id="10303" name="Freeform 16"/>
              <p:cNvSpPr>
                <a:spLocks noChangeArrowheads="1"/>
              </p:cNvSpPr>
              <p:nvPr/>
            </p:nvSpPr>
            <p:spPr bwMode="auto">
              <a:xfrm>
                <a:off x="16406" y="3657329"/>
                <a:ext cx="1808328" cy="241954"/>
              </a:xfrm>
              <a:custGeom>
                <a:avLst/>
                <a:gdLst>
                  <a:gd name="T0" fmla="*/ 0 w 1808328"/>
                  <a:gd name="T1" fmla="*/ 32862 h 277505"/>
                  <a:gd name="T2" fmla="*/ 955343 w 1808328"/>
                  <a:gd name="T3" fmla="*/ 159054 h 277505"/>
                  <a:gd name="T4" fmla="*/ 1678674 w 1808328"/>
                  <a:gd name="T5" fmla="*/ 24975 h 277505"/>
                  <a:gd name="T6" fmla="*/ 1733265 w 1808328"/>
                  <a:gd name="T7" fmla="*/ 9201 h 2775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808328"/>
                  <a:gd name="T13" fmla="*/ 0 h 277505"/>
                  <a:gd name="T14" fmla="*/ 1808328 w 1808328"/>
                  <a:gd name="T15" fmla="*/ 277505 h 2775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808328" h="277505">
                    <a:moveTo>
                      <a:pt x="0" y="56866"/>
                    </a:moveTo>
                    <a:cubicBezTo>
                      <a:pt x="337782" y="167185"/>
                      <a:pt x="675564" y="277505"/>
                      <a:pt x="955343" y="275230"/>
                    </a:cubicBezTo>
                    <a:cubicBezTo>
                      <a:pt x="1235122" y="272955"/>
                      <a:pt x="1549020" y="86436"/>
                      <a:pt x="1678674" y="43218"/>
                    </a:cubicBezTo>
                    <a:cubicBezTo>
                      <a:pt x="1808328" y="0"/>
                      <a:pt x="1770796" y="7961"/>
                      <a:pt x="1733265" y="15923"/>
                    </a:cubicBezTo>
                  </a:path>
                </a:pathLst>
              </a:custGeom>
              <a:noFill/>
              <a:ln w="9525" cap="flat" cmpd="sng">
                <a:solidFill>
                  <a:srgbClr val="C00000"/>
                </a:solidFill>
                <a:bevel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/>
              <a:p>
                <a:endParaRPr lang="id-ID"/>
              </a:p>
            </p:txBody>
          </p:sp>
        </p:grpSp>
        <p:sp>
          <p:nvSpPr>
            <p:cNvPr id="10293" name="Freeform 17"/>
            <p:cNvSpPr>
              <a:spLocks noChangeArrowheads="1"/>
            </p:cNvSpPr>
            <p:nvPr/>
          </p:nvSpPr>
          <p:spPr bwMode="auto">
            <a:xfrm>
              <a:off x="38784" y="4143404"/>
              <a:ext cx="1808328" cy="241954"/>
            </a:xfrm>
            <a:custGeom>
              <a:avLst/>
              <a:gdLst>
                <a:gd name="T0" fmla="*/ 0 w 1808328"/>
                <a:gd name="T1" fmla="*/ 32862 h 277505"/>
                <a:gd name="T2" fmla="*/ 955343 w 1808328"/>
                <a:gd name="T3" fmla="*/ 159054 h 277505"/>
                <a:gd name="T4" fmla="*/ 1678674 w 1808328"/>
                <a:gd name="T5" fmla="*/ 24975 h 277505"/>
                <a:gd name="T6" fmla="*/ 1733265 w 1808328"/>
                <a:gd name="T7" fmla="*/ 9201 h 2775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8328"/>
                <a:gd name="T13" fmla="*/ 0 h 277505"/>
                <a:gd name="T14" fmla="*/ 1808328 w 1808328"/>
                <a:gd name="T15" fmla="*/ 277505 h 2775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8328" h="277505">
                  <a:moveTo>
                    <a:pt x="0" y="56866"/>
                  </a:moveTo>
                  <a:cubicBezTo>
                    <a:pt x="337782" y="167185"/>
                    <a:pt x="675564" y="277505"/>
                    <a:pt x="955343" y="275230"/>
                  </a:cubicBezTo>
                  <a:cubicBezTo>
                    <a:pt x="1235122" y="272955"/>
                    <a:pt x="1549020" y="86436"/>
                    <a:pt x="1678674" y="43218"/>
                  </a:cubicBezTo>
                  <a:cubicBezTo>
                    <a:pt x="1808328" y="0"/>
                    <a:pt x="1770796" y="7961"/>
                    <a:pt x="1733265" y="15923"/>
                  </a:cubicBezTo>
                </a:path>
              </a:pathLst>
            </a:custGeom>
            <a:noFill/>
            <a:ln w="9525" cap="flat" cmpd="sng">
              <a:solidFill>
                <a:srgbClr val="C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id-ID"/>
            </a:p>
          </p:txBody>
        </p:sp>
        <p:sp>
          <p:nvSpPr>
            <p:cNvPr id="10294" name="Freeform 20"/>
            <p:cNvSpPr>
              <a:spLocks noChangeArrowheads="1"/>
            </p:cNvSpPr>
            <p:nvPr/>
          </p:nvSpPr>
          <p:spPr bwMode="auto">
            <a:xfrm>
              <a:off x="16406" y="4572032"/>
              <a:ext cx="1808328" cy="241954"/>
            </a:xfrm>
            <a:custGeom>
              <a:avLst/>
              <a:gdLst>
                <a:gd name="T0" fmla="*/ 0 w 1808328"/>
                <a:gd name="T1" fmla="*/ 32862 h 277505"/>
                <a:gd name="T2" fmla="*/ 955343 w 1808328"/>
                <a:gd name="T3" fmla="*/ 159054 h 277505"/>
                <a:gd name="T4" fmla="*/ 1678674 w 1808328"/>
                <a:gd name="T5" fmla="*/ 24975 h 277505"/>
                <a:gd name="T6" fmla="*/ 1733265 w 1808328"/>
                <a:gd name="T7" fmla="*/ 9201 h 2775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08328"/>
                <a:gd name="T13" fmla="*/ 0 h 277505"/>
                <a:gd name="T14" fmla="*/ 1808328 w 1808328"/>
                <a:gd name="T15" fmla="*/ 277505 h 2775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08328" h="277505">
                  <a:moveTo>
                    <a:pt x="0" y="56866"/>
                  </a:moveTo>
                  <a:cubicBezTo>
                    <a:pt x="337782" y="167185"/>
                    <a:pt x="675564" y="277505"/>
                    <a:pt x="955343" y="275230"/>
                  </a:cubicBezTo>
                  <a:cubicBezTo>
                    <a:pt x="1235122" y="272955"/>
                    <a:pt x="1549020" y="86436"/>
                    <a:pt x="1678674" y="43218"/>
                  </a:cubicBezTo>
                  <a:cubicBezTo>
                    <a:pt x="1808328" y="0"/>
                    <a:pt x="1770796" y="7961"/>
                    <a:pt x="1733265" y="15923"/>
                  </a:cubicBezTo>
                </a:path>
              </a:pathLst>
            </a:custGeom>
            <a:noFill/>
            <a:ln w="9525" cap="flat" cmpd="sng">
              <a:solidFill>
                <a:srgbClr val="C00000"/>
              </a:solidFill>
              <a:bevel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endParaRPr lang="id-ID"/>
            </a:p>
          </p:txBody>
        </p:sp>
      </p:grpSp>
      <p:sp>
        <p:nvSpPr>
          <p:cNvPr id="10289" name="Left Arrow 24"/>
          <p:cNvSpPr>
            <a:spLocks noChangeArrowheads="1"/>
          </p:cNvSpPr>
          <p:nvPr/>
        </p:nvSpPr>
        <p:spPr bwMode="auto">
          <a:xfrm>
            <a:off x="7239001" y="6113463"/>
            <a:ext cx="1071563" cy="285750"/>
          </a:xfrm>
          <a:prstGeom prst="leftArrow">
            <a:avLst>
              <a:gd name="adj1" fmla="val 50000"/>
              <a:gd name="adj2" fmla="val 49983"/>
            </a:avLst>
          </a:prstGeom>
          <a:solidFill>
            <a:srgbClr val="FFFF00"/>
          </a:solidFill>
          <a:ln w="25400">
            <a:solidFill>
              <a:srgbClr val="395E8A"/>
            </a:solidFill>
            <a:bevel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id-ID" sz="1800">
              <a:solidFill>
                <a:srgbClr val="FFFFFF"/>
              </a:solidFill>
              <a:latin typeface="MS PGothic" panose="020B0600070205080204" pitchFamily="34" charset="-128"/>
              <a:ea typeface="MS PGothic" panose="020B0600070205080204" pitchFamily="34" charset="-128"/>
              <a:sym typeface="MS PGothic" panose="020B0600070205080204" pitchFamily="34" charset="-128"/>
            </a:endParaRPr>
          </a:p>
        </p:txBody>
      </p:sp>
      <p:sp>
        <p:nvSpPr>
          <p:cNvPr id="10290" name="TextBox 25"/>
          <p:cNvSpPr>
            <a:spLocks noChangeArrowheads="1"/>
          </p:cNvSpPr>
          <p:nvPr/>
        </p:nvSpPr>
        <p:spPr bwMode="auto">
          <a:xfrm>
            <a:off x="8458200" y="6075364"/>
            <a:ext cx="1714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rgbClr val="0000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Bil. Terkecil</a:t>
            </a:r>
          </a:p>
        </p:txBody>
      </p:sp>
      <p:sp>
        <p:nvSpPr>
          <p:cNvPr id="10291" name="Title 1"/>
          <p:cNvSpPr>
            <a:spLocks noChangeArrowheads="1"/>
          </p:cNvSpPr>
          <p:nvPr/>
        </p:nvSpPr>
        <p:spPr bwMode="auto"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Algoritma dan Pemecahan Masalah</a:t>
            </a:r>
          </a:p>
        </p:txBody>
      </p:sp>
    </p:spTree>
    <p:extLst>
      <p:ext uri="{BB962C8B-B14F-4D97-AF65-F5344CB8AC3E}">
        <p14:creationId xmlns:p14="http://schemas.microsoft.com/office/powerpoint/2010/main" val="320066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3D564-278F-9154-59B6-A20450C19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F7135-6124-3A44-4731-11A39E4FFA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34400" y="6454775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0E506C-2FFB-4509-9E23-7C3A8B994016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69C7D1E-C52D-80A4-4646-25E87DE2B9E5}"/>
              </a:ext>
            </a:extLst>
          </p:cNvPr>
          <p:cNvSpPr txBox="1">
            <a:spLocks/>
          </p:cNvSpPr>
          <p:nvPr/>
        </p:nvSpPr>
        <p:spPr>
          <a:xfrm>
            <a:off x="1318436" y="1242828"/>
            <a:ext cx="9622465" cy="473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2575" indent="-282575" algn="l" defTabSz="914400" rtl="0" eaLnBrk="1" latinLnBrk="0" hangingPunct="1">
              <a:spcBef>
                <a:spcPts val="18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77850" indent="-2952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6042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425575" indent="-282575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br>
              <a:rPr lang="id-ID" dirty="0"/>
            </a:br>
            <a:r>
              <a:rPr lang="id-ID" sz="2800" dirty="0"/>
              <a:t>Nama Mata Kuliah	</a:t>
            </a:r>
            <a:r>
              <a:rPr lang="en-US" sz="2800" dirty="0"/>
              <a:t>	</a:t>
            </a:r>
            <a:r>
              <a:rPr lang="id-ID" sz="2800" dirty="0"/>
              <a:t>: </a:t>
            </a:r>
            <a:r>
              <a:rPr lang="en-US" sz="2800" b="1" dirty="0" err="1"/>
              <a:t>Algoritma</a:t>
            </a:r>
            <a:r>
              <a:rPr lang="en-US" sz="2800" b="1" dirty="0"/>
              <a:t> dan </a:t>
            </a:r>
            <a:r>
              <a:rPr lang="en-US" sz="2800" b="1" dirty="0" err="1"/>
              <a:t>Pemecahan</a:t>
            </a:r>
            <a:r>
              <a:rPr lang="en-US" sz="2800" b="1" dirty="0"/>
              <a:t> </a:t>
            </a:r>
            <a:r>
              <a:rPr lang="en-US" sz="2800" b="1" dirty="0" err="1"/>
              <a:t>Masalah</a:t>
            </a:r>
            <a:r>
              <a:rPr lang="en-US" sz="2800" b="1" dirty="0"/>
              <a:t> I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/>
              <a:t>Kode</a:t>
            </a:r>
            <a:r>
              <a:rPr lang="en-US" sz="2800" b="1" dirty="0"/>
              <a:t>				</a:t>
            </a:r>
            <a:r>
              <a:rPr lang="en-US" sz="4400" dirty="0"/>
              <a:t>: </a:t>
            </a:r>
            <a:r>
              <a:rPr lang="id-ID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CCE62102</a:t>
            </a:r>
            <a:br>
              <a:rPr lang="id-ID" sz="2800" dirty="0"/>
            </a:br>
            <a:r>
              <a:rPr lang="id-ID" sz="2800" dirty="0"/>
              <a:t>Semester		</a:t>
            </a:r>
            <a:r>
              <a:rPr lang="en-US" sz="2800" dirty="0"/>
              <a:t>	</a:t>
            </a:r>
            <a:r>
              <a:rPr lang="id-ID" sz="2800" dirty="0"/>
              <a:t>: </a:t>
            </a:r>
            <a:r>
              <a:rPr lang="en-US" sz="2800" dirty="0"/>
              <a:t> 2 (dua)</a:t>
            </a:r>
            <a:br>
              <a:rPr lang="id-ID" sz="2800" dirty="0"/>
            </a:br>
            <a:r>
              <a:rPr lang="id-ID" sz="2800" dirty="0"/>
              <a:t>Bobot			</a:t>
            </a:r>
            <a:r>
              <a:rPr lang="en-US" sz="2800" dirty="0"/>
              <a:t>	</a:t>
            </a:r>
            <a:r>
              <a:rPr lang="id-ID" sz="2800" dirty="0"/>
              <a:t>: </a:t>
            </a:r>
            <a:r>
              <a:rPr lang="en-US" sz="2800" dirty="0"/>
              <a:t> </a:t>
            </a:r>
            <a:r>
              <a:rPr lang="id-ID" sz="2800" dirty="0"/>
              <a:t>2 SKS </a:t>
            </a:r>
            <a:br>
              <a:rPr lang="id-ID" sz="2800" dirty="0"/>
            </a:br>
            <a:r>
              <a:rPr lang="id-ID" sz="2800" dirty="0"/>
              <a:t>Mata Kuliah Prasarat	: </a:t>
            </a:r>
            <a:r>
              <a:rPr lang="en-US" sz="2800" dirty="0" err="1"/>
              <a:t>Pengenalan</a:t>
            </a:r>
            <a:r>
              <a:rPr lang="en-US" sz="2800" dirty="0"/>
              <a:t> Teknik </a:t>
            </a:r>
            <a:r>
              <a:rPr lang="en-US" sz="2800" dirty="0" err="1"/>
              <a:t>Komputer</a:t>
            </a:r>
            <a:endParaRPr lang="en-US" sz="28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 err="1"/>
              <a:t>Dosen</a:t>
            </a:r>
            <a:r>
              <a:rPr lang="en-US" sz="2800" dirty="0"/>
              <a:t>				: Dodon Yendri, </a:t>
            </a:r>
            <a:r>
              <a:rPr lang="en-US" sz="2800" dirty="0" err="1"/>
              <a:t>M.Kom</a:t>
            </a:r>
            <a:endParaRPr lang="en-US" sz="2800" dirty="0"/>
          </a:p>
          <a:p>
            <a:pPr marL="3849688" indent="0">
              <a:spcBef>
                <a:spcPts val="0"/>
              </a:spcBef>
              <a:buNone/>
            </a:pPr>
            <a:r>
              <a:rPr lang="en-US" sz="2800" dirty="0" err="1"/>
              <a:t>Rifki</a:t>
            </a:r>
            <a:r>
              <a:rPr lang="en-US" sz="2800" dirty="0"/>
              <a:t> Suwandi, MT</a:t>
            </a:r>
            <a:endParaRPr lang="id-ID" sz="44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0910D88-7073-D2AE-B4F2-B8494C2FD8E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"/>
            <a:ext cx="12192000" cy="89313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600" b="1" dirty="0">
                <a:solidFill>
                  <a:srgbClr val="FFFF00"/>
                </a:solidFill>
              </a:rPr>
              <a:t>Identitas Matakuliah</a:t>
            </a:r>
            <a:endParaRPr lang="en-US" altLang="zh-CN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371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ChangeArrowheads="1"/>
          </p:cNvSpPr>
          <p:nvPr/>
        </p:nvSpPr>
        <p:spPr bwMode="auto"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Algoritma dan Pemecahan Masalah</a:t>
            </a:r>
          </a:p>
        </p:txBody>
      </p:sp>
      <p:sp>
        <p:nvSpPr>
          <p:cNvPr id="11268" name="Rectangle 21"/>
          <p:cNvSpPr>
            <a:spLocks noChangeArrowheads="1"/>
          </p:cNvSpPr>
          <p:nvPr/>
        </p:nvSpPr>
        <p:spPr bwMode="auto">
          <a:xfrm>
            <a:off x="893135" y="1098550"/>
            <a:ext cx="10281684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1800" b="1" dirty="0">
                <a:solidFill>
                  <a:srgbClr val="000000"/>
                </a:solidFill>
              </a:rPr>
              <a:t>#include &lt;</a:t>
            </a:r>
            <a:r>
              <a:rPr lang="en-US" altLang="id-ID" sz="1800" b="1" dirty="0" err="1">
                <a:solidFill>
                  <a:srgbClr val="000000"/>
                </a:solidFill>
              </a:rPr>
              <a:t>iostream.h</a:t>
            </a:r>
            <a:r>
              <a:rPr lang="en-US" altLang="id-ID" sz="1800" b="1" dirty="0">
                <a:solidFill>
                  <a:srgbClr val="000000"/>
                </a:solidFill>
              </a:rPr>
              <a:t>&gt;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1800" b="1" dirty="0">
                <a:solidFill>
                  <a:srgbClr val="000000"/>
                </a:solidFill>
              </a:rPr>
              <a:t>#include &lt;</a:t>
            </a:r>
            <a:r>
              <a:rPr lang="en-US" altLang="id-ID" sz="1800" b="1" dirty="0" err="1">
                <a:solidFill>
                  <a:srgbClr val="000000"/>
                </a:solidFill>
              </a:rPr>
              <a:t>conio.h</a:t>
            </a:r>
            <a:r>
              <a:rPr lang="en-US" altLang="id-ID" sz="1800" b="1" dirty="0">
                <a:solidFill>
                  <a:srgbClr val="000000"/>
                </a:solidFill>
              </a:rPr>
              <a:t>&gt;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800" b="1" dirty="0">
                <a:solidFill>
                  <a:srgbClr val="000000"/>
                </a:solidFill>
              </a:rPr>
              <a:t>using namespace std;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1800" b="1" dirty="0">
                <a:solidFill>
                  <a:srgbClr val="000000"/>
                </a:solidFill>
              </a:rPr>
              <a:t>int main()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1800" b="1" dirty="0">
                <a:solidFill>
                  <a:srgbClr val="000000"/>
                </a:solidFill>
              </a:rPr>
              <a:t>{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1800" b="1" dirty="0">
                <a:solidFill>
                  <a:srgbClr val="000000"/>
                </a:solidFill>
              </a:rPr>
              <a:t>    int </a:t>
            </a:r>
            <a:r>
              <a:rPr lang="en-US" altLang="id-ID" sz="1800" b="1" dirty="0" err="1">
                <a:solidFill>
                  <a:srgbClr val="000000"/>
                </a:solidFill>
              </a:rPr>
              <a:t>i</a:t>
            </a:r>
            <a:r>
              <a:rPr lang="en-US" altLang="id-ID" sz="1800" b="1" dirty="0">
                <a:solidFill>
                  <a:srgbClr val="000000"/>
                </a:solidFill>
              </a:rPr>
              <a:t>;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1800" b="1" dirty="0">
                <a:solidFill>
                  <a:srgbClr val="000000"/>
                </a:solidFill>
              </a:rPr>
              <a:t>    int A[]={5, 8, 3, 7, 20, 9, 6, 10, 2, 32, 4};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1800" b="1" dirty="0">
                <a:solidFill>
                  <a:srgbClr val="000000"/>
                </a:solidFill>
              </a:rPr>
              <a:t>    int B=1000;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1800" b="1" dirty="0">
                <a:solidFill>
                  <a:srgbClr val="000000"/>
                </a:solidFill>
              </a:rPr>
              <a:t>    for (</a:t>
            </a:r>
            <a:r>
              <a:rPr lang="en-US" altLang="id-ID" sz="1800" b="1" dirty="0" err="1">
                <a:solidFill>
                  <a:srgbClr val="000000"/>
                </a:solidFill>
              </a:rPr>
              <a:t>i</a:t>
            </a:r>
            <a:r>
              <a:rPr lang="en-US" altLang="id-ID" sz="1800" b="1" dirty="0">
                <a:solidFill>
                  <a:srgbClr val="000000"/>
                </a:solidFill>
              </a:rPr>
              <a:t>=0;i&lt;=10;i++)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1800" b="1" dirty="0">
                <a:solidFill>
                  <a:srgbClr val="000000"/>
                </a:solidFill>
              </a:rPr>
              <a:t>    {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1800" b="1" dirty="0">
                <a:solidFill>
                  <a:srgbClr val="000000"/>
                </a:solidFill>
              </a:rPr>
              <a:t>        if ( A[</a:t>
            </a:r>
            <a:r>
              <a:rPr lang="en-US" altLang="id-ID" sz="1800" b="1" dirty="0" err="1">
                <a:solidFill>
                  <a:srgbClr val="000000"/>
                </a:solidFill>
              </a:rPr>
              <a:t>i</a:t>
            </a:r>
            <a:r>
              <a:rPr lang="en-US" altLang="id-ID" sz="1800" b="1" dirty="0">
                <a:solidFill>
                  <a:srgbClr val="000000"/>
                </a:solidFill>
              </a:rPr>
              <a:t>] &lt; B )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1800" b="1" dirty="0">
                <a:solidFill>
                  <a:srgbClr val="000000"/>
                </a:solidFill>
              </a:rPr>
              <a:t>           B = A[</a:t>
            </a:r>
            <a:r>
              <a:rPr lang="en-US" altLang="id-ID" sz="1800" b="1" dirty="0" err="1">
                <a:solidFill>
                  <a:srgbClr val="000000"/>
                </a:solidFill>
              </a:rPr>
              <a:t>i</a:t>
            </a:r>
            <a:r>
              <a:rPr lang="en-US" altLang="id-ID" sz="1800" b="1" dirty="0">
                <a:solidFill>
                  <a:srgbClr val="000000"/>
                </a:solidFill>
              </a:rPr>
              <a:t>];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1800" b="1" dirty="0">
                <a:solidFill>
                  <a:srgbClr val="000000"/>
                </a:solidFill>
              </a:rPr>
              <a:t>}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1800" b="1" dirty="0">
                <a:solidFill>
                  <a:srgbClr val="000000"/>
                </a:solidFill>
              </a:rPr>
              <a:t>    </a:t>
            </a:r>
            <a:r>
              <a:rPr lang="en-US" altLang="id-ID" sz="1800" b="1" dirty="0" err="1">
                <a:solidFill>
                  <a:srgbClr val="000000"/>
                </a:solidFill>
              </a:rPr>
              <a:t>cout</a:t>
            </a:r>
            <a:r>
              <a:rPr lang="en-US" altLang="id-ID" sz="1800" b="1" dirty="0">
                <a:solidFill>
                  <a:srgbClr val="000000"/>
                </a:solidFill>
              </a:rPr>
              <a:t> &lt;&lt;</a:t>
            </a:r>
            <a:r>
              <a:rPr lang="en-US" altLang="id-ID" sz="1800" b="1" dirty="0">
                <a:solidFill>
                  <a:srgbClr val="FF0000"/>
                </a:solidFill>
              </a:rPr>
              <a:t>"\n"</a:t>
            </a:r>
            <a:r>
              <a:rPr lang="en-US" altLang="id-ID" sz="1800" b="1" dirty="0">
                <a:solidFill>
                  <a:srgbClr val="000000"/>
                </a:solidFill>
              </a:rPr>
              <a:t>;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1800" b="1" dirty="0">
                <a:solidFill>
                  <a:srgbClr val="000000"/>
                </a:solidFill>
              </a:rPr>
              <a:t>    </a:t>
            </a:r>
            <a:r>
              <a:rPr lang="en-US" altLang="id-ID" sz="1800" b="1" dirty="0" err="1">
                <a:solidFill>
                  <a:srgbClr val="000000"/>
                </a:solidFill>
              </a:rPr>
              <a:t>cout</a:t>
            </a:r>
            <a:r>
              <a:rPr lang="en-US" altLang="id-ID" sz="1800" b="1" dirty="0">
                <a:solidFill>
                  <a:srgbClr val="000000"/>
                </a:solidFill>
              </a:rPr>
              <a:t> &lt;&lt;</a:t>
            </a:r>
            <a:r>
              <a:rPr lang="en-US" altLang="id-ID" sz="1800" b="1" dirty="0">
                <a:solidFill>
                  <a:srgbClr val="FF0000"/>
                </a:solidFill>
              </a:rPr>
              <a:t>"</a:t>
            </a:r>
            <a:r>
              <a:rPr lang="en-US" altLang="id-ID" sz="1800" b="1" dirty="0" err="1">
                <a:solidFill>
                  <a:srgbClr val="FF0000"/>
                </a:solidFill>
              </a:rPr>
              <a:t>Bilangan</a:t>
            </a:r>
            <a:r>
              <a:rPr lang="en-US" altLang="id-ID" sz="1800" b="1" dirty="0">
                <a:solidFill>
                  <a:srgbClr val="FF0000"/>
                </a:solidFill>
              </a:rPr>
              <a:t> </a:t>
            </a:r>
            <a:r>
              <a:rPr lang="en-US" altLang="id-ID" sz="1800" b="1" dirty="0" err="1">
                <a:solidFill>
                  <a:srgbClr val="FF0000"/>
                </a:solidFill>
              </a:rPr>
              <a:t>Terkecil</a:t>
            </a:r>
            <a:r>
              <a:rPr lang="en-US" altLang="id-ID" sz="1800" b="1" dirty="0">
                <a:solidFill>
                  <a:srgbClr val="FF0000"/>
                </a:solidFill>
              </a:rPr>
              <a:t> </a:t>
            </a:r>
            <a:r>
              <a:rPr lang="en-US" altLang="id-ID" sz="1800" b="1" dirty="0" err="1">
                <a:solidFill>
                  <a:srgbClr val="FF0000"/>
                </a:solidFill>
              </a:rPr>
              <a:t>adalah</a:t>
            </a:r>
            <a:r>
              <a:rPr lang="en-US" altLang="id-ID" sz="1800" b="1" dirty="0">
                <a:solidFill>
                  <a:srgbClr val="FF0000"/>
                </a:solidFill>
              </a:rPr>
              <a:t>  : "</a:t>
            </a:r>
            <a:r>
              <a:rPr lang="en-US" altLang="id-ID" sz="1800" b="1" dirty="0">
                <a:solidFill>
                  <a:srgbClr val="000000"/>
                </a:solidFill>
              </a:rPr>
              <a:t>;</a:t>
            </a:r>
            <a:r>
              <a:rPr lang="en-US" altLang="id-ID" sz="1800" b="1" dirty="0" err="1">
                <a:solidFill>
                  <a:srgbClr val="000000"/>
                </a:solidFill>
              </a:rPr>
              <a:t>cout</a:t>
            </a:r>
            <a:r>
              <a:rPr lang="en-US" altLang="id-ID" sz="1800" b="1" dirty="0">
                <a:solidFill>
                  <a:srgbClr val="000000"/>
                </a:solidFill>
              </a:rPr>
              <a:t> &lt;&lt;B; </a:t>
            </a:r>
            <a:r>
              <a:rPr lang="en-US" altLang="id-ID" sz="1800" b="1" dirty="0" err="1">
                <a:solidFill>
                  <a:srgbClr val="000000"/>
                </a:solidFill>
              </a:rPr>
              <a:t>cout</a:t>
            </a:r>
            <a:r>
              <a:rPr lang="en-US" altLang="id-ID" sz="1800" b="1" dirty="0">
                <a:solidFill>
                  <a:srgbClr val="000000"/>
                </a:solidFill>
              </a:rPr>
              <a:t> &lt;&lt;</a:t>
            </a:r>
            <a:r>
              <a:rPr lang="en-US" altLang="id-ID" sz="1800" b="1" dirty="0">
                <a:solidFill>
                  <a:srgbClr val="FF0000"/>
                </a:solidFill>
              </a:rPr>
              <a:t>"\n"</a:t>
            </a:r>
            <a:r>
              <a:rPr lang="en-US" altLang="id-ID" sz="1800" b="1" dirty="0">
                <a:solidFill>
                  <a:srgbClr val="000000"/>
                </a:solidFill>
              </a:rPr>
              <a:t>;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1800" b="1" dirty="0">
                <a:solidFill>
                  <a:srgbClr val="000000"/>
                </a:solidFill>
              </a:rPr>
              <a:t>    </a:t>
            </a:r>
            <a:r>
              <a:rPr lang="en-US" altLang="id-ID" sz="1800" b="1" dirty="0" err="1">
                <a:solidFill>
                  <a:srgbClr val="000000"/>
                </a:solidFill>
              </a:rPr>
              <a:t>getch</a:t>
            </a:r>
            <a:r>
              <a:rPr lang="en-US" altLang="id-ID" sz="1800" b="1" dirty="0">
                <a:solidFill>
                  <a:srgbClr val="000000"/>
                </a:solidFill>
              </a:rPr>
              <a:t>();</a:t>
            </a:r>
            <a:endParaRPr lang="en-US" altLang="en-US" sz="1800" b="1" dirty="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1800" b="1" dirty="0">
                <a:solidFill>
                  <a:srgbClr val="00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8901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itle 1"/>
          <p:cNvSpPr>
            <a:spLocks noChangeArrowheads="1"/>
          </p:cNvSpPr>
          <p:nvPr/>
        </p:nvSpPr>
        <p:spPr bwMode="auto">
          <a:xfrm>
            <a:off x="0" y="0"/>
            <a:ext cx="12192000" cy="928688"/>
          </a:xfrm>
          <a:prstGeom prst="rect">
            <a:avLst/>
          </a:prstGeom>
          <a:solidFill>
            <a:srgbClr val="7030A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3600" b="1">
                <a:solidFill>
                  <a:srgbClr val="FFFF00"/>
                </a:solidFill>
                <a:ea typeface="MS PGothic" panose="020B0600070205080204" pitchFamily="34" charset="-128"/>
                <a:sym typeface="MS PGothic" panose="020B0600070205080204" pitchFamily="34" charset="-128"/>
              </a:rPr>
              <a:t>Algoritma dan Pemecahan Masalah</a:t>
            </a:r>
          </a:p>
        </p:txBody>
      </p:sp>
      <p:sp>
        <p:nvSpPr>
          <p:cNvPr id="12292" name="Rectangle 21"/>
          <p:cNvSpPr>
            <a:spLocks noChangeArrowheads="1"/>
          </p:cNvSpPr>
          <p:nvPr/>
        </p:nvSpPr>
        <p:spPr bwMode="auto">
          <a:xfrm>
            <a:off x="4845584" y="3505200"/>
            <a:ext cx="239764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id-ID" sz="5400" b="1">
                <a:solidFill>
                  <a:srgbClr val="9BBB59"/>
                </a:solidFill>
              </a:rPr>
              <a:t>SELESAI</a:t>
            </a:r>
          </a:p>
        </p:txBody>
      </p:sp>
    </p:spTree>
    <p:extLst>
      <p:ext uri="{BB962C8B-B14F-4D97-AF65-F5344CB8AC3E}">
        <p14:creationId xmlns:p14="http://schemas.microsoft.com/office/powerpoint/2010/main" val="4152719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79CC-BCF6-BD51-8BEA-4584DD4EF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739" y="484409"/>
            <a:ext cx="9144000" cy="748967"/>
          </a:xfrm>
        </p:spPr>
        <p:txBody>
          <a:bodyPr>
            <a:noAutofit/>
          </a:bodyPr>
          <a:lstStyle/>
          <a:p>
            <a:pPr algn="l"/>
            <a:r>
              <a:rPr lang="en-US" sz="4000" dirty="0" err="1"/>
              <a:t>Tugas</a:t>
            </a:r>
            <a:r>
              <a:rPr lang="en-US" sz="4000" dirty="0"/>
              <a:t> 1:</a:t>
            </a:r>
            <a:endParaRPr lang="en-ID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8371C-5AAC-3642-B962-E36D4C748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022" y="1549954"/>
            <a:ext cx="10086755" cy="381948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sz="2500" dirty="0" err="1"/>
              <a:t>Buat</a:t>
            </a:r>
            <a:r>
              <a:rPr lang="en-US" sz="2500" dirty="0"/>
              <a:t> Langkah-Langkah dan </a:t>
            </a:r>
            <a:r>
              <a:rPr lang="en-US" sz="2500" dirty="0" err="1"/>
              <a:t>algoritma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mencari</a:t>
            </a:r>
            <a:r>
              <a:rPr lang="en-US" sz="2500" dirty="0"/>
              <a:t> </a:t>
            </a:r>
            <a:r>
              <a:rPr lang="en-US" sz="2500" dirty="0" err="1"/>
              <a:t>bilangan</a:t>
            </a:r>
            <a:r>
              <a:rPr lang="en-US" sz="2500" dirty="0"/>
              <a:t> </a:t>
            </a:r>
            <a:r>
              <a:rPr lang="en-US" sz="2500" dirty="0" err="1"/>
              <a:t>terbesar</a:t>
            </a:r>
            <a:r>
              <a:rPr lang="en-US" sz="2500" dirty="0"/>
              <a:t> </a:t>
            </a:r>
            <a:r>
              <a:rPr lang="en-US" sz="2500" dirty="0" err="1"/>
              <a:t>dari</a:t>
            </a:r>
            <a:r>
              <a:rPr lang="en-US" sz="2500" dirty="0"/>
              <a:t> </a:t>
            </a:r>
            <a:r>
              <a:rPr lang="en-US" sz="2500" dirty="0" err="1"/>
              <a:t>sekumpulan</a:t>
            </a:r>
            <a:r>
              <a:rPr lang="en-US" sz="2500" dirty="0"/>
              <a:t> </a:t>
            </a:r>
            <a:r>
              <a:rPr lang="en-US" sz="2500" dirty="0" err="1"/>
              <a:t>bilangan</a:t>
            </a:r>
            <a:r>
              <a:rPr lang="en-US" sz="2500" dirty="0"/>
              <a:t>:  </a:t>
            </a:r>
          </a:p>
          <a:p>
            <a:pPr algn="l"/>
            <a:endParaRPr lang="en-US" altLang="zh-CN" sz="2500" b="1" dirty="0"/>
          </a:p>
          <a:p>
            <a:pPr marL="712788" algn="l"/>
            <a:r>
              <a:rPr lang="en-US" altLang="zh-CN" sz="2500" b="1" dirty="0"/>
              <a:t>5, 8, 3, 7, 20, 9, 6,10, 2, 32, 4</a:t>
            </a:r>
          </a:p>
          <a:p>
            <a:pPr marL="457200" indent="-457200" algn="l">
              <a:buAutoNum type="arabicPeriod"/>
            </a:pPr>
            <a:endParaRPr lang="en-US" sz="2500" dirty="0"/>
          </a:p>
          <a:p>
            <a:pPr algn="l"/>
            <a:endParaRPr lang="en-US" sz="2500" dirty="0"/>
          </a:p>
          <a:p>
            <a:pPr algn="l"/>
            <a:r>
              <a:rPr lang="en-US" sz="2500" dirty="0"/>
              <a:t>2. </a:t>
            </a:r>
            <a:r>
              <a:rPr lang="en-US" sz="2500" dirty="0" err="1"/>
              <a:t>Buat</a:t>
            </a:r>
            <a:r>
              <a:rPr lang="en-US" sz="2500"/>
              <a:t> Langkah dan </a:t>
            </a:r>
            <a:r>
              <a:rPr lang="en-US" sz="2500" dirty="0" err="1"/>
              <a:t>algoritma</a:t>
            </a:r>
            <a:r>
              <a:rPr lang="en-US" sz="2500" dirty="0"/>
              <a:t> </a:t>
            </a:r>
            <a:r>
              <a:rPr lang="en-US" sz="2500" dirty="0" err="1"/>
              <a:t>untuk</a:t>
            </a:r>
            <a:r>
              <a:rPr lang="en-US" sz="2500" dirty="0"/>
              <a:t> </a:t>
            </a:r>
            <a:r>
              <a:rPr lang="en-US" sz="2500" dirty="0" err="1"/>
              <a:t>menukarkan</a:t>
            </a:r>
            <a:r>
              <a:rPr lang="en-US" sz="2500" dirty="0"/>
              <a:t> </a:t>
            </a:r>
            <a:r>
              <a:rPr lang="en-US" sz="2500" dirty="0" err="1"/>
              <a:t>nilai</a:t>
            </a:r>
            <a:r>
              <a:rPr lang="en-US" sz="2500" dirty="0"/>
              <a:t> 2 variable. A=10, B=5</a:t>
            </a:r>
            <a:endParaRPr lang="en-ID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01D50-BC2B-2C16-B533-992FC12712F5}"/>
              </a:ext>
            </a:extLst>
          </p:cNvPr>
          <p:cNvSpPr txBox="1"/>
          <p:nvPr/>
        </p:nvSpPr>
        <p:spPr>
          <a:xfrm>
            <a:off x="4251251" y="219316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altLang="zh-CN" b="1" dirty="0"/>
          </a:p>
        </p:txBody>
      </p:sp>
    </p:spTree>
    <p:extLst>
      <p:ext uri="{BB962C8B-B14F-4D97-AF65-F5344CB8AC3E}">
        <p14:creationId xmlns:p14="http://schemas.microsoft.com/office/powerpoint/2010/main" val="120425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dirty="0"/>
              <a:t>M</a:t>
            </a:r>
            <a:r>
              <a:rPr lang="id-ID" dirty="0"/>
              <a:t>erupakan </a:t>
            </a:r>
            <a:r>
              <a:rPr lang="id-ID" b="1" dirty="0"/>
              <a:t>matakuliah dasar bidang ilmu informatika</a:t>
            </a:r>
            <a:r>
              <a:rPr lang="id-ID" dirty="0"/>
              <a:t>. Matakuliah ini mempelajari tentang </a:t>
            </a:r>
            <a:r>
              <a:rPr lang="id-ID" b="1" dirty="0"/>
              <a:t>bagaimana cara berfikir logis dan sekuen untuk menyelesaikan masalah</a:t>
            </a:r>
            <a:r>
              <a:rPr lang="id-ID" dirty="0"/>
              <a:t> sehingga komputer mengerti dengan apa yang kita perintahkan kepadanya. </a:t>
            </a:r>
            <a:endParaRPr lang="en-US" dirty="0"/>
          </a:p>
          <a:p>
            <a:pPr algn="just">
              <a:lnSpc>
                <a:spcPct val="80000"/>
              </a:lnSpc>
            </a:pPr>
            <a:endParaRPr lang="en-US" dirty="0"/>
          </a:p>
          <a:p>
            <a:pPr algn="just">
              <a:lnSpc>
                <a:spcPct val="80000"/>
              </a:lnSpc>
            </a:pPr>
            <a:r>
              <a:rPr lang="id-ID" dirty="0"/>
              <a:t>Sebagian besar mata kuliah ini berupa </a:t>
            </a:r>
            <a:r>
              <a:rPr lang="id-ID" b="1" dirty="0"/>
              <a:t>latihan-latihan secara intensif </a:t>
            </a:r>
            <a:r>
              <a:rPr lang="id-ID" dirty="0"/>
              <a:t>guna meningkatkan kemampuan para mahasiswa dalam mencari solusi da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id-ID" dirty="0"/>
              <a:t>permasalahan logika yang dihadapi </a:t>
            </a:r>
            <a:r>
              <a:rPr lang="en-US" dirty="0"/>
              <a:t>dan </a:t>
            </a:r>
            <a:r>
              <a:rPr lang="id-ID" dirty="0"/>
              <a:t>dituangkan ke dalam algoritma </a:t>
            </a:r>
            <a:r>
              <a:rPr lang="en-US" dirty="0" err="1"/>
              <a:t>serta</a:t>
            </a:r>
            <a:r>
              <a:rPr lang="id-ID" dirty="0"/>
              <a:t> diimplementasikan ke dalam suatu bahasa pemrograman.</a:t>
            </a:r>
            <a:endParaRPr lang="sv-SE" sz="2400" dirty="0"/>
          </a:p>
          <a:p>
            <a:pPr algn="just"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54775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10E506C-2FFB-4509-9E23-7C3A8B994016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91675-5848-179A-BE47-B4840747C16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"/>
            <a:ext cx="12192000" cy="89313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600" b="1" dirty="0">
                <a:solidFill>
                  <a:srgbClr val="FFFF00"/>
                </a:solidFill>
              </a:rPr>
              <a:t>Deskripsi Matakuliah</a:t>
            </a:r>
            <a:endParaRPr lang="en-US" altLang="zh-CN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544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180214" y="1524000"/>
            <a:ext cx="10334846" cy="5181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buNone/>
            </a:pPr>
            <a:endParaRPr lang="sv-SE" dirty="0"/>
          </a:p>
          <a:p>
            <a:pPr>
              <a:lnSpc>
                <a:spcPct val="80000"/>
              </a:lnSpc>
              <a:spcBef>
                <a:spcPts val="600"/>
              </a:spcBef>
              <a:buNone/>
            </a:pPr>
            <a:r>
              <a:rPr lang="sv-SE" dirty="0"/>
              <a:t>Mahasiswa diharapkan: 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dan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</a:t>
            </a:r>
            <a:r>
              <a:rPr lang="en-US" dirty="0" err="1"/>
              <a:t>direpresentasikan</a:t>
            </a:r>
            <a:r>
              <a:rPr lang="en-US" dirty="0"/>
              <a:t>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en-US" dirty="0" err="1"/>
              <a:t>mampu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proses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logika</a:t>
            </a:r>
            <a:r>
              <a:rPr lang="en-US" dirty="0"/>
              <a:t>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sv-SE" dirty="0"/>
              <a:t>mampu mengimplementasikan berbagai persoalan dan mencarikan solusi dengan membuat program menggunakan bahasa C++.</a:t>
            </a:r>
          </a:p>
          <a:p>
            <a:pPr marL="514350" indent="-514350">
              <a:spcBef>
                <a:spcPts val="600"/>
              </a:spcBef>
              <a:buFont typeface="+mj-lt"/>
              <a:buAutoNum type="arabicPeriod"/>
            </a:pPr>
            <a:r>
              <a:rPr lang="sv-SE" dirty="0"/>
              <a:t>mampu melakukan analisis terhadap algoritma yang dibangun serta menilai mana yang memiliki kinerja yang baik.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54775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776EE2C-6614-4049-99C6-910C0919EB4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03DE3-B6C1-713F-7F01-6267F5B2198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"/>
            <a:ext cx="12192000" cy="89313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600" b="1" dirty="0">
                <a:solidFill>
                  <a:srgbClr val="FFFF00"/>
                </a:solidFill>
              </a:rPr>
              <a:t>Tujuan Matakuliah</a:t>
            </a:r>
            <a:endParaRPr lang="en-US" altLang="zh-CN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97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54775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846D5C6-D20E-4400-93AF-AD334EC2097E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1" y="2041456"/>
            <a:ext cx="10304720" cy="449988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2400" dirty="0"/>
              <a:t>Pengantar algoritma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2400" dirty="0"/>
              <a:t>Algoritma dan pemrograman terstruktur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2400" dirty="0"/>
              <a:t>Ciri-ciri Algoritma yang baik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2400" dirty="0"/>
              <a:t>Membangun algoritma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2400" dirty="0"/>
              <a:t>Penyajian algoritma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2400" dirty="0"/>
              <a:t>Strukutr dasar algoritma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2400" dirty="0"/>
              <a:t>Pemrograman modular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2400" dirty="0"/>
              <a:t>Algoritma rekursif 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2400" dirty="0"/>
              <a:t>Larik/array</a:t>
            </a:r>
            <a:endParaRPr lang="en-ID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2400" dirty="0"/>
              <a:t>Sorting Searching</a:t>
            </a:r>
            <a:endParaRPr lang="en-ID" sz="2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id-ID" sz="2400" dirty="0"/>
              <a:t>Analisis dan kompleksitas algoritma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56E61A9-0176-5653-80A9-D2139D3F2A5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"/>
            <a:ext cx="12192000" cy="89313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600" b="1" dirty="0">
                <a:solidFill>
                  <a:srgbClr val="FFFF00"/>
                </a:solidFill>
              </a:rPr>
              <a:t>Outline </a:t>
            </a:r>
            <a:endParaRPr lang="en-US" altLang="zh-CN" sz="3600" b="1" dirty="0">
              <a:solidFill>
                <a:srgbClr val="FFFF00"/>
              </a:solidFill>
            </a:endParaRPr>
          </a:p>
        </p:txBody>
      </p:sp>
      <p:pic>
        <p:nvPicPr>
          <p:cNvPr id="1026" name="Picture 2" descr="Pintaar - Belajar Algoritma Pemrograman">
            <a:extLst>
              <a:ext uri="{FF2B5EF4-FFF2-40B4-BE49-F238E27FC236}">
                <a16:creationId xmlns:a16="http://schemas.microsoft.com/office/drawing/2014/main" id="{C6701DEB-98E5-3039-7F76-B3C511B1F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782" y="2524467"/>
            <a:ext cx="3285017" cy="306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5AC618-C37D-EB3D-73CC-ABA64EA50568}"/>
              </a:ext>
            </a:extLst>
          </p:cNvPr>
          <p:cNvSpPr txBox="1"/>
          <p:nvPr/>
        </p:nvSpPr>
        <p:spPr>
          <a:xfrm>
            <a:off x="753137" y="1321242"/>
            <a:ext cx="45844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Topik</a:t>
            </a:r>
            <a:r>
              <a:rPr lang="en-US" sz="4000" dirty="0"/>
              <a:t> </a:t>
            </a:r>
            <a:r>
              <a:rPr lang="en-US" sz="4000" dirty="0" err="1"/>
              <a:t>Bahasan</a:t>
            </a:r>
            <a:endParaRPr lang="en-ID" sz="4000" dirty="0"/>
          </a:p>
        </p:txBody>
      </p:sp>
    </p:spTree>
    <p:extLst>
      <p:ext uri="{BB962C8B-B14F-4D97-AF65-F5344CB8AC3E}">
        <p14:creationId xmlns:p14="http://schemas.microsoft.com/office/powerpoint/2010/main" val="351980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71870" y="1356204"/>
            <a:ext cx="10675088" cy="4635500"/>
          </a:xfrm>
        </p:spPr>
        <p:txBody>
          <a:bodyPr>
            <a:normAutofit/>
          </a:bodyPr>
          <a:lstStyle/>
          <a:p>
            <a:r>
              <a:rPr lang="id-ID" dirty="0"/>
              <a:t>Wirth, Niklaus. Algorithm + Data Structures = Programs. New Jersey: Prentice-Hall.</a:t>
            </a:r>
            <a:endParaRPr lang="en-ID" dirty="0"/>
          </a:p>
          <a:p>
            <a:r>
              <a:rPr lang="id-ID" dirty="0"/>
              <a:t>Kadir, Abdul, 2012, Algoritma &amp; Pemrograman Menggunakan C &amp; C++. Yogjakarta: Andi Publisher.</a:t>
            </a:r>
            <a:endParaRPr lang="en-US" dirty="0"/>
          </a:p>
          <a:p>
            <a:r>
              <a:rPr lang="id-ID" dirty="0"/>
              <a:t>Suarga, Math M., 2012, Algoritma dan Pemrograman, Andi Yogyakarta.</a:t>
            </a:r>
            <a:endParaRPr lang="en-US" dirty="0"/>
          </a:p>
          <a:p>
            <a:r>
              <a:rPr lang="id-ID" dirty="0"/>
              <a:t>Nugroho, Adi, 2013, Algoritma dan Struktur Data dalam Bahasa Java, Bandung: Informatika</a:t>
            </a:r>
            <a:endParaRPr lang="en-US" dirty="0"/>
          </a:p>
          <a:p>
            <a:r>
              <a:rPr lang="id-ID" dirty="0"/>
              <a:t>Kadir, Abdul, 2016, “Algoritma dan Pemrograman Menggunakan Java, Bandug, Informatika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54775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77AF0D4-40D3-4BAC-81B0-9CE22A2225F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C6B08-8DCE-2789-0B6A-AA9E8BEBF350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"/>
            <a:ext cx="12192000" cy="89313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sz="3600" b="1" dirty="0">
                <a:solidFill>
                  <a:srgbClr val="FFFF00"/>
                </a:solidFill>
              </a:rPr>
              <a:t>Sumber Bacaan/Referensi</a:t>
            </a:r>
            <a:endParaRPr lang="en-US" altLang="zh-CN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8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49325" lvl="1" indent="-434975">
              <a:buFont typeface="Wingdings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54775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13A5E6E8-0EA8-4C8F-A6F5-75EBF9C7DC2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425079"/>
              </p:ext>
            </p:extLst>
          </p:nvPr>
        </p:nvGraphicFramePr>
        <p:xfrm>
          <a:off x="1190846" y="1639836"/>
          <a:ext cx="10292315" cy="50435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43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4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7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25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dirty="0">
                          <a:effectLst/>
                        </a:rPr>
                        <a:t>Komponen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dirty="0">
                          <a:effectLst/>
                        </a:rPr>
                        <a:t>Uraian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Kriteria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Presentase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Nilai Proses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dirty="0">
                          <a:effectLst/>
                        </a:rPr>
                        <a:t> 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dirty="0">
                          <a:solidFill>
                            <a:srgbClr val="002060"/>
                          </a:solidFill>
                          <a:effectLst/>
                        </a:rPr>
                        <a:t>Kehadiran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solidFill>
                            <a:srgbClr val="002060"/>
                          </a:solidFill>
                          <a:effectLst/>
                        </a:rPr>
                        <a:t>Point 7.14 untuk 1 x hadir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solidFill>
                            <a:srgbClr val="002060"/>
                          </a:solidFill>
                          <a:effectLst/>
                        </a:rPr>
                        <a:t>10%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dirty="0">
                          <a:solidFill>
                            <a:srgbClr val="002060"/>
                          </a:solidFill>
                          <a:effectLst/>
                        </a:rPr>
                        <a:t>Tugas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solidFill>
                            <a:srgbClr val="002060"/>
                          </a:solidFill>
                          <a:effectLst/>
                        </a:rPr>
                        <a:t>10%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dirty="0">
                          <a:solidFill>
                            <a:srgbClr val="002060"/>
                          </a:solidFill>
                          <a:effectLst/>
                        </a:rPr>
                        <a:t>Kwis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solidFill>
                            <a:srgbClr val="002060"/>
                          </a:solidFill>
                          <a:effectLst/>
                        </a:rPr>
                        <a:t>5%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dirty="0">
                          <a:solidFill>
                            <a:srgbClr val="002060"/>
                          </a:solidFill>
                          <a:effectLst/>
                        </a:rPr>
                        <a:t>Keaktifan dikelas (Bertanya, menjawab dan menambahkan jawaban)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dirty="0">
                          <a:solidFill>
                            <a:srgbClr val="002060"/>
                          </a:solidFill>
                          <a:effectLst/>
                        </a:rPr>
                        <a:t>Point 5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solidFill>
                            <a:srgbClr val="002060"/>
                          </a:solidFill>
                          <a:effectLst/>
                        </a:rPr>
                        <a:t>15%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solidFill>
                            <a:srgbClr val="002060"/>
                          </a:solidFill>
                          <a:effectLst/>
                        </a:rPr>
                        <a:t>Presentasi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dirty="0">
                          <a:solidFill>
                            <a:srgbClr val="002060"/>
                          </a:solidFill>
                          <a:effectLst/>
                        </a:rPr>
                        <a:t>Maksimal 90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dirty="0">
                          <a:solidFill>
                            <a:srgbClr val="002060"/>
                          </a:solidFill>
                          <a:effectLst/>
                        </a:rPr>
                        <a:t>15%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Nilai Hasil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solidFill>
                            <a:srgbClr val="002060"/>
                          </a:solidFill>
                          <a:effectLst/>
                        </a:rPr>
                        <a:t>UTS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dirty="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dirty="0">
                          <a:solidFill>
                            <a:srgbClr val="002060"/>
                          </a:solidFill>
                          <a:effectLst/>
                        </a:rPr>
                        <a:t>20%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solidFill>
                            <a:srgbClr val="002060"/>
                          </a:solidFill>
                          <a:effectLst/>
                        </a:rPr>
                        <a:t>UAS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>
                          <a:solidFill>
                            <a:srgbClr val="002060"/>
                          </a:solidFill>
                          <a:effectLst/>
                        </a:rPr>
                        <a:t> </a:t>
                      </a:r>
                      <a:endParaRPr lang="en-US" sz="180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dirty="0">
                          <a:solidFill>
                            <a:srgbClr val="002060"/>
                          </a:solidFill>
                          <a:effectLst/>
                        </a:rPr>
                        <a:t>25%</a:t>
                      </a:r>
                      <a:endParaRPr lang="en-US" sz="180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dirty="0">
                          <a:solidFill>
                            <a:schemeClr val="bg1"/>
                          </a:solidFill>
                          <a:effectLst/>
                        </a:rPr>
                        <a:t>Jumlah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i-FI" sz="2000" b="1" dirty="0">
                          <a:solidFill>
                            <a:schemeClr val="bg1"/>
                          </a:solidFill>
                          <a:effectLst/>
                        </a:rPr>
                        <a:t>100%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E110049E-27C1-D8D2-9A69-8CFA048C2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20F095D-7A17-EF48-A5D2-7FD33E1ADE02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"/>
            <a:ext cx="12192000" cy="89313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altLang="zh-CN" sz="3600" b="1" dirty="0">
                <a:solidFill>
                  <a:srgbClr val="FFFF00"/>
                </a:solidFill>
              </a:rPr>
              <a:t>Penilaian</a:t>
            </a:r>
            <a:endParaRPr lang="en-US" altLang="zh-CN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54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838200" y="953589"/>
            <a:ext cx="10515600" cy="4351338"/>
          </a:xfrm>
        </p:spPr>
        <p:txBody>
          <a:bodyPr>
            <a:normAutofit/>
          </a:bodyPr>
          <a:lstStyle/>
          <a:p>
            <a:pPr algn="ctr">
              <a:buFont typeface="Wingdings" pitchFamily="2" charset="2"/>
              <a:buNone/>
            </a:pPr>
            <a:endParaRPr lang="en-US" sz="3200" dirty="0"/>
          </a:p>
          <a:p>
            <a:pPr algn="ctr">
              <a:buFont typeface="Wingdings" pitchFamily="2" charset="2"/>
              <a:buNone/>
            </a:pPr>
            <a:endParaRPr lang="en-US" sz="3200" dirty="0"/>
          </a:p>
          <a:p>
            <a:pPr algn="ctr">
              <a:buFont typeface="Wingdings" pitchFamily="2" charset="2"/>
              <a:buNone/>
            </a:pPr>
            <a:endParaRPr lang="en-US" sz="3200" dirty="0"/>
          </a:p>
          <a:p>
            <a:pPr algn="ctr">
              <a:buFont typeface="Wingdings" pitchFamily="2" charset="2"/>
              <a:buNone/>
            </a:pPr>
            <a:r>
              <a:rPr lang="en-US" sz="3200" b="1" dirty="0" err="1"/>
              <a:t>Dodon</a:t>
            </a:r>
            <a:r>
              <a:rPr lang="en-US" sz="3200" b="1" dirty="0"/>
              <a:t> </a:t>
            </a:r>
            <a:r>
              <a:rPr lang="en-US" sz="3200" b="1" dirty="0" err="1"/>
              <a:t>Yendri</a:t>
            </a:r>
            <a:r>
              <a:rPr lang="en-US" sz="3200" b="1" dirty="0"/>
              <a:t>, </a:t>
            </a:r>
            <a:r>
              <a:rPr lang="en-US" sz="3200" b="1" dirty="0" err="1"/>
              <a:t>M.Kom</a:t>
            </a:r>
            <a:endParaRPr lang="en-US" sz="3200" b="1" dirty="0"/>
          </a:p>
          <a:p>
            <a:pPr algn="ctr">
              <a:buFont typeface="Wingdings" pitchFamily="2" charset="2"/>
              <a:buNone/>
            </a:pPr>
            <a:r>
              <a:rPr lang="en-US" sz="3200" dirty="0"/>
              <a:t>email : </a:t>
            </a:r>
            <a:r>
              <a:rPr lang="en-US" sz="3200" dirty="0">
                <a:hlinkClick r:id="rId2"/>
              </a:rPr>
              <a:t>dodon575@gmail.com</a:t>
            </a:r>
            <a:endParaRPr lang="en-US" sz="3200" dirty="0"/>
          </a:p>
          <a:p>
            <a:pPr algn="ctr">
              <a:buFont typeface="Wingdings" pitchFamily="2" charset="2"/>
              <a:buNone/>
            </a:pPr>
            <a:r>
              <a:rPr lang="en-US" sz="3200" dirty="0"/>
              <a:t>Phone Number : 081374538790  </a:t>
            </a:r>
          </a:p>
          <a:p>
            <a:pPr>
              <a:buFont typeface="Wingdings" pitchFamily="2" charset="2"/>
              <a:buNone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534400" y="6454775"/>
            <a:ext cx="19050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E6E81A5-C30B-4EDD-839F-865997EF2FE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BD562-6C14-1509-4D2B-88FD073A452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"/>
            <a:ext cx="12192000" cy="89313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v-SE" altLang="zh-CN" sz="3600" b="1" dirty="0">
                <a:solidFill>
                  <a:srgbClr val="FFFF00"/>
                </a:solidFill>
              </a:rPr>
              <a:t>Kontak</a:t>
            </a:r>
            <a:endParaRPr lang="en-US" altLang="zh-CN" sz="3600" b="1" dirty="0">
              <a:solidFill>
                <a:srgbClr val="FFFF00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FDA77C-4CD6-4533-2F8A-5785D72A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006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0"/>
            <a:ext cx="12192000" cy="928688"/>
          </a:xfrm>
          <a:solidFill>
            <a:srgbClr val="7030A0"/>
          </a:solidFill>
        </p:spPr>
        <p:txBody>
          <a:bodyPr/>
          <a:lstStyle/>
          <a:p>
            <a:pPr algn="ctr"/>
            <a:r>
              <a:rPr lang="en-US" altLang="zh-CN" sz="3600" b="1" dirty="0" err="1">
                <a:solidFill>
                  <a:srgbClr val="FFFF00"/>
                </a:solidFill>
              </a:rPr>
              <a:t>Algoritma</a:t>
            </a:r>
            <a:r>
              <a:rPr lang="en-US" altLang="zh-CN" sz="3600" b="1" dirty="0">
                <a:solidFill>
                  <a:srgbClr val="FFFF00"/>
                </a:solidFill>
              </a:rPr>
              <a:t> </a:t>
            </a:r>
            <a:r>
              <a:rPr lang="en-US" altLang="zh-CN" sz="3600" b="1" dirty="0" err="1">
                <a:solidFill>
                  <a:srgbClr val="FFFF00"/>
                </a:solidFill>
              </a:rPr>
              <a:t>dan</a:t>
            </a:r>
            <a:r>
              <a:rPr lang="en-US" altLang="zh-CN" sz="3600" b="1" dirty="0">
                <a:solidFill>
                  <a:srgbClr val="FFFF00"/>
                </a:solidFill>
              </a:rPr>
              <a:t> </a:t>
            </a:r>
            <a:r>
              <a:rPr lang="en-US" altLang="zh-CN" sz="3600" b="1" dirty="0" err="1">
                <a:solidFill>
                  <a:srgbClr val="FFFF00"/>
                </a:solidFill>
              </a:rPr>
              <a:t>Pemecahan</a:t>
            </a:r>
            <a:r>
              <a:rPr lang="en-US" altLang="zh-CN" sz="3600" b="1" dirty="0">
                <a:solidFill>
                  <a:srgbClr val="FFFF00"/>
                </a:solidFill>
              </a:rPr>
              <a:t> </a:t>
            </a:r>
            <a:r>
              <a:rPr lang="en-US" altLang="zh-CN" sz="3600" b="1" dirty="0" err="1">
                <a:solidFill>
                  <a:srgbClr val="FFFF00"/>
                </a:solidFill>
              </a:rPr>
              <a:t>Masalah</a:t>
            </a:r>
            <a:endParaRPr lang="en-US" altLang="zh-CN" sz="3600" b="1" dirty="0">
              <a:solidFill>
                <a:srgbClr val="FFFF00"/>
              </a:solidFill>
            </a:endParaRPr>
          </a:p>
        </p:txBody>
      </p:sp>
      <p:sp>
        <p:nvSpPr>
          <p:cNvPr id="3075" name="Subtitle 4"/>
          <p:cNvSpPr>
            <a:spLocks noGrp="1" noChangeArrowheads="1"/>
          </p:cNvSpPr>
          <p:nvPr>
            <p:ph type="subTitle" idx="4294967295"/>
          </p:nvPr>
        </p:nvSpPr>
        <p:spPr>
          <a:xfrm>
            <a:off x="2524125" y="1571625"/>
            <a:ext cx="6400800" cy="642938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b="1">
                <a:solidFill>
                  <a:srgbClr val="7030A0"/>
                </a:solidFill>
                <a:latin typeface="Tempus Sans ITC" panose="04020404030D07020202" pitchFamily="82" charset="0"/>
                <a:sym typeface="Tempus Sans ITC" panose="04020404030D07020202" pitchFamily="82" charset="0"/>
              </a:rPr>
              <a:t>Pertemuan I</a:t>
            </a:r>
          </a:p>
        </p:txBody>
      </p:sp>
      <p:sp>
        <p:nvSpPr>
          <p:cNvPr id="3076" name="Title 1"/>
          <p:cNvSpPr>
            <a:spLocks noChangeArrowheads="1"/>
          </p:cNvSpPr>
          <p:nvPr/>
        </p:nvSpPr>
        <p:spPr bwMode="auto">
          <a:xfrm>
            <a:off x="1809750" y="5143501"/>
            <a:ext cx="8229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b="1">
                <a:solidFill>
                  <a:srgbClr val="C00000"/>
                </a:solidFill>
                <a:latin typeface="Mongolian Baiti" panose="03000500000000000000" pitchFamily="66" charset="0"/>
                <a:ea typeface="MS PGothic" panose="020B0600070205080204" pitchFamily="34" charset="-128"/>
                <a:sym typeface="Mongolian Baiti" panose="03000500000000000000" pitchFamily="66" charset="0"/>
              </a:rPr>
              <a:t>Dodon Yendri</a:t>
            </a:r>
          </a:p>
        </p:txBody>
      </p:sp>
      <p:sp>
        <p:nvSpPr>
          <p:cNvPr id="3077" name="Subtitle 4"/>
          <p:cNvSpPr>
            <a:spLocks noChangeArrowheads="1"/>
          </p:cNvSpPr>
          <p:nvPr/>
        </p:nvSpPr>
        <p:spPr bwMode="auto">
          <a:xfrm>
            <a:off x="2667000" y="2071688"/>
            <a:ext cx="6400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buSzPct val="65000"/>
              <a:buFont typeface="Wingdings 2" panose="05020102010507070707" pitchFamily="18" charset="2"/>
              <a:buNone/>
            </a:pPr>
            <a:r>
              <a:rPr lang="en-US" altLang="id-ID" sz="3600" b="1">
                <a:solidFill>
                  <a:srgbClr val="E36C09"/>
                </a:solidFill>
                <a:latin typeface="Mistral" panose="03090702030407020403" pitchFamily="66" charset="0"/>
                <a:sym typeface="Mistral" panose="03090702030407020403" pitchFamily="66" charset="0"/>
              </a:rPr>
              <a:t>“Pengertian dan Cara Kerja Komputer”</a:t>
            </a:r>
            <a:endParaRPr lang="en-US" altLang="en-US" sz="3600" b="1">
              <a:solidFill>
                <a:srgbClr val="E36C09"/>
              </a:solidFill>
              <a:latin typeface="Mistral" panose="03090702030407020403" pitchFamily="66" charset="0"/>
              <a:sym typeface="Mistral" panose="03090702030407020403" pitchFamily="66" charset="0"/>
            </a:endParaRPr>
          </a:p>
        </p:txBody>
      </p:sp>
      <p:sp>
        <p:nvSpPr>
          <p:cNvPr id="3078" name="Subtitle 4"/>
          <p:cNvSpPr>
            <a:spLocks noChangeArrowheads="1"/>
          </p:cNvSpPr>
          <p:nvPr/>
        </p:nvSpPr>
        <p:spPr bwMode="auto">
          <a:xfrm>
            <a:off x="2667000" y="4500563"/>
            <a:ext cx="64008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SimSun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buSzPct val="65000"/>
              <a:buFont typeface="Wingdings 2" panose="05020102010507070707" pitchFamily="18" charset="2"/>
              <a:buNone/>
            </a:pPr>
            <a:r>
              <a:rPr lang="en-US" altLang="id-ID" b="1">
                <a:latin typeface="Mistral" panose="03090702030407020403" pitchFamily="66" charset="0"/>
                <a:sym typeface="Mistral" panose="03090702030407020403" pitchFamily="66" charset="0"/>
              </a:rPr>
              <a:t>Oleh :</a:t>
            </a:r>
            <a:endParaRPr lang="en-US" altLang="en-US" b="1">
              <a:latin typeface="Mistral" panose="03090702030407020403" pitchFamily="66" charset="0"/>
              <a:sym typeface="Mistral" panose="030907020304070204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03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1394</Words>
  <Application>Microsoft Office PowerPoint</Application>
  <PresentationFormat>Widescreen</PresentationFormat>
  <Paragraphs>251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7" baseType="lpstr">
      <vt:lpstr>MS PGothic</vt:lpstr>
      <vt:lpstr>Aptos Narrow</vt:lpstr>
      <vt:lpstr>Arial</vt:lpstr>
      <vt:lpstr>Arial Black</vt:lpstr>
      <vt:lpstr>Calibri</vt:lpstr>
      <vt:lpstr>Calibri Light</vt:lpstr>
      <vt:lpstr>Mistral</vt:lpstr>
      <vt:lpstr>Mongolian Baiti</vt:lpstr>
      <vt:lpstr>Roboto</vt:lpstr>
      <vt:lpstr>Tempus Sans ITC</vt:lpstr>
      <vt:lpstr>var(--heading-font-family)</vt:lpstr>
      <vt:lpstr>Wingdings</vt:lpstr>
      <vt:lpstr>Wingdings 2</vt:lpstr>
      <vt:lpstr>Work Sans</vt:lpstr>
      <vt:lpstr>Office Theme</vt:lpstr>
      <vt:lpstr>Algoritma dan Pemecahan Masalah I (Matakuliah Wajib)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Algoritma dan Pemecahan Masalah</vt:lpstr>
      <vt:lpstr>Algoritma dan pemrograman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Tugas 1: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dan Pemecahan Masalah</dc:title>
  <dc:creator>Dodon Yendri</dc:creator>
  <cp:lastModifiedBy>Dodon Yendri</cp:lastModifiedBy>
  <cp:revision>21</cp:revision>
  <dcterms:created xsi:type="dcterms:W3CDTF">2024-02-22T04:09:57Z</dcterms:created>
  <dcterms:modified xsi:type="dcterms:W3CDTF">2025-02-18T04:50:30Z</dcterms:modified>
</cp:coreProperties>
</file>