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7" r:id="rId2"/>
    <p:sldId id="268" r:id="rId3"/>
    <p:sldId id="269" r:id="rId4"/>
    <p:sldId id="270" r:id="rId5"/>
    <p:sldId id="271" r:id="rId6"/>
    <p:sldId id="275" r:id="rId7"/>
    <p:sldId id="276" r:id="rId8"/>
    <p:sldId id="277" r:id="rId9"/>
    <p:sldId id="278" r:id="rId10"/>
    <p:sldId id="273" r:id="rId11"/>
    <p:sldId id="279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9B2D6-96F6-44AE-BE8C-24415CDB4EBF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1B53F-116A-45E4-93E1-44520DC10B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59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d-ID"/>
          </a:p>
        </p:txBody>
      </p:sp>
      <p:sp>
        <p:nvSpPr>
          <p:cNvPr id="6148" name="Header Placeholder 3"/>
          <p:cNvSpPr>
            <a:spLocks noGrp="1"/>
          </p:cNvSpPr>
          <p:nvPr>
            <p:ph type="hd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/>
              <a:t>Pertemuan ke-II</a:t>
            </a:r>
          </a:p>
        </p:txBody>
      </p:sp>
      <p:sp>
        <p:nvSpPr>
          <p:cNvPr id="614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64BD335-30AA-4105-A81D-680463417E67}" type="datetime1">
              <a:rPr lang="en-US" altLang="zh-CN" smtClean="0"/>
              <a:pPr/>
              <a:t>2/17/2025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1178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1272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2D87-0C4D-8ACC-3540-CAB69E53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9786-5F6A-1D56-75D8-98546C6FA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5FFD-96F1-3094-51F3-57B4B941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9CC3-4A6B-93CC-2C09-B4D3CFED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A0B0-DADF-14A8-A642-0A05C957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02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CDC6-5EC8-8572-70D0-44AF1E3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443DB-1143-9CE5-5444-F3707513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F4C0-7859-68E1-163D-24CEE667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3D80-9957-7069-0672-B5292AFA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6D7C-C4DF-9B62-3294-DCCCE1C9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753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39ADF-3FEA-C84E-916F-8BD9D9289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E47D5-58B2-9F6A-8E1A-15E4A13C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AACD-6DD8-5692-0A64-51F34A36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97A8-6E9F-559D-547F-602B097F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6566-21A1-7DC1-E06B-94ADECEB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130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9C38-E3B1-3C1E-4467-72F78ECC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2971-3A0E-AC62-644A-B4A01611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DE6A-3311-6968-03AE-4F61101D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A24C-1DB7-274D-05D6-5588C295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A619-870B-3D24-6664-BC7EDB1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2F87-7AC8-A961-5EC7-168BA909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C3E9E-639E-CC87-5803-8DD77BAD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1BF1-10DB-6424-B662-6071D620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CA31-D35D-1703-6CB2-08AD37D1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C7D9C-A08C-FA0C-1472-62BC5E45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7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AA63-7B2E-00B5-D5FD-8CC83D7F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B07F-491F-D7D3-0C7E-FE7B62FB9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9DB2C-E18C-1CB0-83C4-4B6D80D0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EBCB-45E9-5C35-2150-B51239A8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8C271-3B72-8C2C-CAE8-9C6E2C1F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EB05F-26E9-6764-7EE3-0D3E6FB7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4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692-0240-F7DA-BD0B-1BD123C7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8AB3-29C0-411A-DF5E-50E84C4C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0222C-88B0-90B8-80CD-2FB2DFDC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02F70-A984-2945-DF38-E1AC5319E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A095B-D6DD-ADCC-96A5-56F2DC006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620C4-7A7F-1E4D-266B-2440A925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971F6-2FE7-0656-84D5-31B2AEFC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9FA1B-A049-03B0-8078-85F2D427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069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FC04-8EE2-2A12-C774-2BB87C84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ADFB-F254-15B0-BB21-E2969CE0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3AA17-49A3-5971-C5D0-89B89280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577EF-D088-3686-AE0E-31015C2D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48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5B65B-DA29-0782-B61C-EF19B0D6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4F61E-768F-4DEA-B078-73A9A462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AC969-217C-9967-9F6C-76919601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71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D425-3A26-F907-1703-47FC1FC0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1C92-2074-AD2F-DF60-A8FA441B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F9D4D-1A0B-75B5-A93F-E2B116D0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2CDB9-07EE-87EA-3ED2-E68205FB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06D2-C619-E388-05F8-880FE49F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8ABB7-5293-71A1-51CC-25E09E68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797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6985-F8D2-ABDE-EB15-AF364B6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ACF16-8D52-8C11-71CB-6E0D540AF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467A-8B3E-9D80-7CCC-3664091F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13085-6700-F27E-A033-69E639C1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A0F8-57CE-1567-6C65-AA6288D5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3B2F-3554-E2C3-76AA-9EC08A07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589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639DD-0F8C-1F86-4A7D-D65ED637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324B0-60DB-2F4A-C6A8-93609E02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8CD22-0982-5DA2-E908-EE45B0E3C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BC82-276A-4B5B-9B89-762A3E0F718C}" type="datetimeFigureOut">
              <a:rPr lang="en-ID" smtClean="0"/>
              <a:t>17/02/2025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BAE1-CBCF-D28D-1D1E-9D3773EE3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9884-EB99-01DA-C70F-E6E02FB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FD496-A381-45BB-B392-9A2FC3305F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14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12192000" cy="928688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sz="3600" b="1">
                <a:solidFill>
                  <a:srgbClr val="FFFF00"/>
                </a:solidFill>
              </a:rPr>
              <a:t>Algoritma dan Pemecahan Masalah</a:t>
            </a:r>
          </a:p>
        </p:txBody>
      </p:sp>
      <p:sp>
        <p:nvSpPr>
          <p:cNvPr id="4099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2524125" y="1571625"/>
            <a:ext cx="6400800" cy="642938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7030A0"/>
                </a:solidFill>
                <a:latin typeface="Tempus Sans ITC" panose="04020404030D07020202" pitchFamily="82" charset="0"/>
                <a:sym typeface="Tempus Sans ITC" panose="04020404030D07020202" pitchFamily="82" charset="0"/>
              </a:rPr>
              <a:t>Pertemuan II</a:t>
            </a:r>
          </a:p>
        </p:txBody>
      </p:sp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1809750" y="5143501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C00000"/>
                </a:solidFill>
                <a:latin typeface="Mongolian Baiti" panose="03000500000000000000" pitchFamily="66" charset="0"/>
                <a:ea typeface="MS PGothic" panose="020B0600070205080204" pitchFamily="34" charset="-128"/>
                <a:sym typeface="Mongolian Baiti" panose="03000500000000000000" pitchFamily="66" charset="0"/>
              </a:rPr>
              <a:t>Dodon Yendri</a:t>
            </a:r>
          </a:p>
        </p:txBody>
      </p:sp>
      <p:sp>
        <p:nvSpPr>
          <p:cNvPr id="4101" name="Subtitle 4"/>
          <p:cNvSpPr>
            <a:spLocks noChangeArrowheads="1"/>
          </p:cNvSpPr>
          <p:nvPr/>
        </p:nvSpPr>
        <p:spPr bwMode="auto">
          <a:xfrm>
            <a:off x="2667000" y="2071688"/>
            <a:ext cx="6400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buSzPct val="65000"/>
              <a:buFont typeface="Wingdings 2" panose="05020102010507070707" pitchFamily="18" charset="2"/>
              <a:buNone/>
            </a:pPr>
            <a:r>
              <a:rPr lang="en-US" altLang="id-ID" sz="3600" b="1">
                <a:solidFill>
                  <a:srgbClr val="E36C09"/>
                </a:solidFill>
                <a:latin typeface="Mistral" panose="03090702030407020403" pitchFamily="66" charset="0"/>
                <a:sym typeface="Mistral" panose="03090702030407020403" pitchFamily="66" charset="0"/>
              </a:rPr>
              <a:t>“Pengertian Dasar dan Pemrograman Terstruktur</a:t>
            </a:r>
            <a:endParaRPr lang="en-US" altLang="en-US" sz="3600" b="1">
              <a:solidFill>
                <a:srgbClr val="E36C09"/>
              </a:solidFill>
              <a:latin typeface="Mistral" panose="03090702030407020403" pitchFamily="66" charset="0"/>
              <a:sym typeface="Mistral" panose="03090702030407020403" pitchFamily="66" charset="0"/>
            </a:endParaRPr>
          </a:p>
        </p:txBody>
      </p:sp>
      <p:sp>
        <p:nvSpPr>
          <p:cNvPr id="4102" name="Subtitle 4"/>
          <p:cNvSpPr>
            <a:spLocks noChangeArrowheads="1"/>
          </p:cNvSpPr>
          <p:nvPr/>
        </p:nvSpPr>
        <p:spPr bwMode="auto">
          <a:xfrm>
            <a:off x="2667000" y="4500563"/>
            <a:ext cx="6400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buSzPct val="65000"/>
              <a:buFont typeface="Wingdings 2" panose="05020102010507070707" pitchFamily="18" charset="2"/>
              <a:buNone/>
            </a:pPr>
            <a:r>
              <a:rPr lang="en-US" altLang="id-ID" b="1">
                <a:latin typeface="Mistral" panose="03090702030407020403" pitchFamily="66" charset="0"/>
                <a:sym typeface="Mistral" panose="03090702030407020403" pitchFamily="66" charset="0"/>
              </a:rPr>
              <a:t>Oleh :</a:t>
            </a:r>
            <a:endParaRPr lang="en-US" altLang="en-US" b="1">
              <a:latin typeface="Mistral" panose="03090702030407020403" pitchFamily="66" charset="0"/>
              <a:sym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3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8750" y="6356350"/>
            <a:ext cx="1162050" cy="198438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83BC4EA-C95B-4520-86CD-3A110742C24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91115" y="1357313"/>
            <a:ext cx="10760149" cy="4768850"/>
          </a:xfrm>
        </p:spPr>
        <p:txBody>
          <a:bodyPr/>
          <a:lstStyle/>
          <a:p>
            <a:pPr marL="627063" indent="-450850" algn="just">
              <a:buFont typeface="+mj-lt"/>
              <a:buAutoNum type="arabicPeriod"/>
              <a:defRPr/>
            </a:pPr>
            <a:r>
              <a:rPr lang="en-US" altLang="en-US" dirty="0" err="1"/>
              <a:t>Prosedural</a:t>
            </a:r>
            <a:r>
              <a:rPr lang="en-US" altLang="en-US" dirty="0"/>
              <a:t> : Algol, Pascal, Fortran, Basic, Cobol, C ...</a:t>
            </a:r>
          </a:p>
          <a:p>
            <a:pPr marL="627063" indent="-450850" algn="just">
              <a:buFont typeface="+mj-lt"/>
              <a:buAutoNum type="arabicPeriod"/>
              <a:defRPr/>
            </a:pPr>
            <a:r>
              <a:rPr lang="en-US" altLang="en-US" dirty="0" err="1"/>
              <a:t>Fungsional</a:t>
            </a:r>
            <a:r>
              <a:rPr lang="en-US" altLang="en-US" dirty="0"/>
              <a:t> : LOGO, APL, LISP</a:t>
            </a:r>
          </a:p>
          <a:p>
            <a:pPr marL="627063" indent="-450850" algn="just">
              <a:buFont typeface="+mj-lt"/>
              <a:buAutoNum type="arabicPeriod"/>
              <a:defRPr/>
            </a:pPr>
            <a:r>
              <a:rPr lang="en-US" altLang="en-US" dirty="0" err="1"/>
              <a:t>Deklaratif</a:t>
            </a:r>
            <a:r>
              <a:rPr lang="en-US" altLang="en-US" dirty="0"/>
              <a:t>/</a:t>
            </a:r>
            <a:r>
              <a:rPr lang="en-US" altLang="en-US" dirty="0" err="1"/>
              <a:t>Lojik</a:t>
            </a:r>
            <a:r>
              <a:rPr lang="en-US" altLang="en-US" dirty="0"/>
              <a:t> : Prolog</a:t>
            </a:r>
          </a:p>
          <a:p>
            <a:pPr marL="627063" indent="-450850" algn="just">
              <a:buFont typeface="+mj-lt"/>
              <a:buAutoNum type="arabicPeriod"/>
              <a:defRPr/>
            </a:pPr>
            <a:r>
              <a:rPr lang="en-US" altLang="en-US" dirty="0"/>
              <a:t>Object oriented </a:t>
            </a:r>
            <a:r>
              <a:rPr lang="en-US" altLang="en-US" dirty="0" err="1"/>
              <a:t>murni</a:t>
            </a:r>
            <a:r>
              <a:rPr lang="en-US" altLang="en-US" dirty="0"/>
              <a:t>: Smalltalk, Eifel, Jaca, C++..</a:t>
            </a:r>
          </a:p>
          <a:p>
            <a:pPr marL="627063" indent="-450850" algn="just">
              <a:buFont typeface="+mj-lt"/>
              <a:buAutoNum type="arabicPeriod"/>
              <a:defRPr/>
            </a:pPr>
            <a:r>
              <a:rPr lang="en-US" altLang="en-US" dirty="0" err="1"/>
              <a:t>Konkuren</a:t>
            </a:r>
            <a:r>
              <a:rPr lang="en-US" altLang="en-US" dirty="0"/>
              <a:t> : OCCAM, Ada, Java</a:t>
            </a:r>
          </a:p>
          <a:p>
            <a:pPr marL="627063" indent="-450850" algn="just">
              <a:buFont typeface="+mj-lt"/>
              <a:buAutoNum type="arabicPeriod"/>
              <a:defRPr/>
            </a:pPr>
            <a:r>
              <a:rPr lang="en-US" altLang="en-US" dirty="0" err="1"/>
              <a:t>Relasional</a:t>
            </a:r>
            <a:r>
              <a:rPr lang="en-US" altLang="en-US" dirty="0"/>
              <a:t>: SQL pada </a:t>
            </a:r>
            <a:r>
              <a:rPr lang="en-US" altLang="en-US" dirty="0" err="1"/>
              <a:t>basisdata</a:t>
            </a:r>
            <a:r>
              <a:rPr lang="en-US" altLang="en-US" dirty="0"/>
              <a:t> </a:t>
            </a:r>
            <a:r>
              <a:rPr lang="en-US" altLang="en-US" dirty="0" err="1"/>
              <a:t>relasional</a:t>
            </a:r>
            <a:endParaRPr lang="id-ID" altLang="en-US" dirty="0"/>
          </a:p>
          <a:p>
            <a:pPr marL="627063" indent="-450850" algn="just">
              <a:buFont typeface="+mj-lt"/>
              <a:buAutoNum type="arabicPeriod"/>
              <a:defRPr/>
            </a:pPr>
            <a:r>
              <a:rPr lang="id-ID" altLang="en-US" dirty="0"/>
              <a:t>Bahasa Pemrograman Web</a:t>
            </a:r>
            <a:r>
              <a:rPr lang="en-US" altLang="en-US" dirty="0"/>
              <a:t>: PHP, Java, CSS, HTML</a:t>
            </a:r>
          </a:p>
          <a:p>
            <a:pPr marL="514350" indent="-514350" algn="just">
              <a:defRPr/>
            </a:pPr>
            <a:endParaRPr lang="en-US" altLang="en-US" dirty="0"/>
          </a:p>
          <a:p>
            <a:pPr marL="514350" indent="-514350" algn="just">
              <a:defRPr/>
            </a:pPr>
            <a:endParaRPr lang="en-US" alt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F32F9-E6C9-C411-3295-2FDCCF473C9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938" indent="-7938" algn="ctr">
              <a:lnSpc>
                <a:spcPct val="80000"/>
              </a:lnSpc>
            </a:pPr>
            <a:r>
              <a:rPr lang="en-US" altLang="id-ID" sz="3600" b="1" dirty="0" err="1">
                <a:solidFill>
                  <a:srgbClr val="FFFF00"/>
                </a:solidFill>
              </a:rPr>
              <a:t>Contoh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</a:rPr>
              <a:t>Bahasa </a:t>
            </a:r>
            <a:r>
              <a:rPr lang="en-US" altLang="en-US" sz="3600" b="1" dirty="0" err="1">
                <a:solidFill>
                  <a:srgbClr val="FFFF00"/>
                </a:solidFill>
              </a:rPr>
              <a:t>Pemrograman</a:t>
            </a:r>
            <a:r>
              <a:rPr lang="en-US" altLang="en-US" sz="3600" b="1" dirty="0">
                <a:solidFill>
                  <a:srgbClr val="FFFF00"/>
                </a:solidFill>
              </a:rPr>
              <a:t> </a:t>
            </a:r>
            <a:r>
              <a:rPr lang="en-US" altLang="en-US" sz="3600" b="1" dirty="0" err="1">
                <a:solidFill>
                  <a:srgbClr val="FFFF00"/>
                </a:solidFill>
              </a:rPr>
              <a:t>Berdasarkan</a:t>
            </a:r>
            <a:r>
              <a:rPr lang="en-US" altLang="en-US" sz="3600" b="1" dirty="0">
                <a:solidFill>
                  <a:srgbClr val="FFFF00"/>
                </a:solidFill>
              </a:rPr>
              <a:t> </a:t>
            </a:r>
            <a:r>
              <a:rPr lang="en-US" altLang="en-US" sz="3600" b="1" dirty="0" err="1">
                <a:solidFill>
                  <a:srgbClr val="FFFF00"/>
                </a:solidFill>
              </a:rPr>
              <a:t>Paradigma</a:t>
            </a:r>
            <a:endParaRPr lang="en-US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6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76E41C13-E3C8-4E46-8FDE-F9BC2DF7D1B1}" type="slidenum">
              <a:rPr lang="en-US" altLang="id-ID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US" altLang="id-ID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Subtitle 2"/>
          <p:cNvSpPr>
            <a:spLocks noChangeArrowheads="1"/>
          </p:cNvSpPr>
          <p:nvPr/>
        </p:nvSpPr>
        <p:spPr bwMode="auto">
          <a:xfrm>
            <a:off x="680484" y="1424763"/>
            <a:ext cx="10600660" cy="349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584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Konsep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pemrograman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terstruktur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memegang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peranan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penting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dalam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merancang</a:t>
            </a:r>
            <a:r>
              <a:rPr lang="en-US" altLang="zh-CN" sz="2800" b="1" dirty="0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zh-CN" sz="2800" b="1" dirty="0" err="1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menyusun</a:t>
            </a:r>
            <a:r>
              <a:rPr lang="en-US" altLang="zh-CN" sz="2800" b="1" dirty="0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zh-CN" sz="2800" b="1" dirty="0" err="1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memelihara</a:t>
            </a:r>
            <a:r>
              <a:rPr lang="en-US" altLang="zh-CN" sz="2800" b="1" dirty="0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dan </a:t>
            </a:r>
            <a:r>
              <a:rPr lang="en-US" altLang="zh-CN" sz="2800" b="1" dirty="0" err="1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mengembangkan</a:t>
            </a:r>
            <a:r>
              <a:rPr lang="en-US" altLang="zh-CN" sz="2800" b="1" dirty="0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suatu</a:t>
            </a:r>
            <a:r>
              <a:rPr lang="en-US" altLang="zh-CN" sz="2800" b="1" dirty="0">
                <a:solidFill>
                  <a:srgbClr val="C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program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khususnya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program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aplikasi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besar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dan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kompleks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.</a:t>
            </a:r>
          </a:p>
          <a:p>
            <a:pPr algn="just" eaLnBrk="1" hangingPunct="1"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00"/>
              </a:solidFill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Konsep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ini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pertama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kali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dikembangkan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oleh </a:t>
            </a:r>
            <a:r>
              <a:rPr lang="en-US" altLang="zh-CN" sz="2800" b="1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Profesor</a:t>
            </a:r>
            <a:r>
              <a:rPr lang="en-US" altLang="zh-CN" sz="2800" b="1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Edsger</a:t>
            </a:r>
            <a:r>
              <a:rPr lang="en-US" altLang="zh-CN" sz="2800" b="1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Djikstra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dari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Universitas Eindhoven </a:t>
            </a:r>
            <a:r>
              <a:rPr lang="en-US" altLang="zh-CN" sz="28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tahun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1960-an.</a:t>
            </a:r>
          </a:p>
          <a:p>
            <a:pPr algn="just" eaLnBrk="1" hangingPunct="1"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lang="en-US" altLang="zh-CN" sz="2800" b="1" dirty="0"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lang="en-US" altLang="zh-CN" sz="2800" b="1" dirty="0"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17413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12192000" cy="928688"/>
          </a:xfrm>
          <a:solidFill>
            <a:srgbClr val="7030A0"/>
          </a:solidFill>
        </p:spPr>
        <p:txBody>
          <a:bodyPr/>
          <a:lstStyle/>
          <a:p>
            <a:pPr algn="ctr" eaLnBrk="1" hangingPunct="1"/>
            <a:r>
              <a:rPr lang="en-US" altLang="id-ID" sz="3600" b="1" dirty="0" err="1">
                <a:solidFill>
                  <a:srgbClr val="FFFF00"/>
                </a:solidFill>
              </a:rPr>
              <a:t>Pemrograman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Terstruktur</a:t>
            </a:r>
            <a:endParaRPr lang="en-US" altLang="id-ID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7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388" y="6356351"/>
            <a:ext cx="1522412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F979A92-8CD2-496F-9741-D0C732064A0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723014" y="1249363"/>
            <a:ext cx="11068493" cy="478631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defRPr/>
            </a:pPr>
            <a:r>
              <a:rPr lang="en-US" altLang="zh-CN" sz="2100" b="1" dirty="0" err="1">
                <a:solidFill>
                  <a:srgbClr val="7030A0"/>
                </a:solidFill>
              </a:rPr>
              <a:t>Ciri</a:t>
            </a:r>
            <a:r>
              <a:rPr lang="en-US" altLang="zh-CN" sz="2100" b="1" dirty="0">
                <a:solidFill>
                  <a:srgbClr val="7030A0"/>
                </a:solidFill>
              </a:rPr>
              <a:t> </a:t>
            </a:r>
            <a:r>
              <a:rPr lang="en-US" altLang="zh-CN" sz="2100" b="1" dirty="0" err="1">
                <a:solidFill>
                  <a:srgbClr val="7030A0"/>
                </a:solidFill>
              </a:rPr>
              <a:t>Teknik</a:t>
            </a:r>
            <a:r>
              <a:rPr lang="en-US" altLang="zh-CN" sz="2100" b="1" dirty="0">
                <a:solidFill>
                  <a:srgbClr val="7030A0"/>
                </a:solidFill>
              </a:rPr>
              <a:t> </a:t>
            </a:r>
            <a:r>
              <a:rPr lang="en-US" altLang="zh-CN" sz="2100" b="1" dirty="0" err="1">
                <a:solidFill>
                  <a:srgbClr val="7030A0"/>
                </a:solidFill>
              </a:rPr>
              <a:t>Pemrograman</a:t>
            </a:r>
            <a:r>
              <a:rPr lang="en-US" altLang="zh-CN" sz="2100" b="1" dirty="0">
                <a:solidFill>
                  <a:srgbClr val="7030A0"/>
                </a:solidFill>
              </a:rPr>
              <a:t> </a:t>
            </a:r>
            <a:r>
              <a:rPr lang="en-US" altLang="zh-CN" sz="2100" b="1" dirty="0" err="1">
                <a:solidFill>
                  <a:srgbClr val="7030A0"/>
                </a:solidFill>
              </a:rPr>
              <a:t>Terstruktur</a:t>
            </a:r>
            <a:endParaRPr lang="en-US" altLang="zh-CN" sz="2100" b="1" dirty="0">
              <a:solidFill>
                <a:srgbClr val="7030A0"/>
              </a:solidFill>
            </a:endParaRPr>
          </a:p>
          <a:p>
            <a:pPr marL="352425" indent="-352425" algn="just">
              <a:lnSpc>
                <a:spcPct val="100000"/>
              </a:lnSpc>
              <a:buFont typeface="Arial" panose="020B0604020202020204" pitchFamily="34" charset="0"/>
              <a:buAutoNum type="alphaLcPeriod"/>
              <a:defRPr/>
            </a:pPr>
            <a:r>
              <a:rPr lang="en-US" altLang="zh-CN" sz="2100" dirty="0" err="1"/>
              <a:t>Mengandung</a:t>
            </a:r>
            <a:r>
              <a:rPr lang="en-US" altLang="zh-CN" sz="2100" dirty="0"/>
              <a:t> </a:t>
            </a:r>
            <a:r>
              <a:rPr lang="en-US" altLang="zh-CN" sz="2100" dirty="0" err="1"/>
              <a:t>algoritma</a:t>
            </a:r>
            <a:r>
              <a:rPr lang="en-US" altLang="zh-CN" sz="2100" dirty="0"/>
              <a:t> </a:t>
            </a:r>
            <a:r>
              <a:rPr lang="en-US" altLang="zh-CN" sz="2100" dirty="0" err="1"/>
              <a:t>pemecahan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masalah</a:t>
            </a:r>
            <a:r>
              <a:rPr lang="en-US" altLang="zh-CN" sz="2100" dirty="0"/>
              <a:t> yang </a:t>
            </a:r>
            <a:r>
              <a:rPr lang="en-US" altLang="zh-CN" sz="2100" dirty="0" err="1"/>
              <a:t>tepat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benar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sederhana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standar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efektif</a:t>
            </a:r>
            <a:endParaRPr lang="en-US" altLang="zh-CN" sz="2100" dirty="0"/>
          </a:p>
          <a:p>
            <a:pPr marL="352425" indent="-352425" algn="just">
              <a:lnSpc>
                <a:spcPct val="100000"/>
              </a:lnSpc>
              <a:buFont typeface="Arial" panose="020B0604020202020204" pitchFamily="34" charset="0"/>
              <a:buAutoNum type="alphaLcPeriod"/>
              <a:defRPr/>
            </a:pPr>
            <a:r>
              <a:rPr lang="en-US" altLang="zh-CN" sz="2100" dirty="0" err="1"/>
              <a:t>Memiliki</a:t>
            </a:r>
            <a:r>
              <a:rPr lang="en-US" altLang="zh-CN" sz="2100" dirty="0"/>
              <a:t> </a:t>
            </a:r>
            <a:r>
              <a:rPr lang="en-US" altLang="zh-CN" sz="2100" dirty="0" err="1"/>
              <a:t>struktur</a:t>
            </a:r>
            <a:r>
              <a:rPr lang="en-US" altLang="zh-CN" sz="2100" dirty="0"/>
              <a:t> </a:t>
            </a:r>
            <a:r>
              <a:rPr lang="en-US" altLang="zh-CN" sz="2100" dirty="0" err="1"/>
              <a:t>logika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struktur</a:t>
            </a:r>
            <a:r>
              <a:rPr lang="en-US" altLang="zh-CN" sz="2100" dirty="0"/>
              <a:t> program yang </a:t>
            </a:r>
            <a:r>
              <a:rPr lang="en-US" altLang="zh-CN" sz="2100" dirty="0" err="1"/>
              <a:t>benar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mudah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dipahami</a:t>
            </a:r>
            <a:endParaRPr lang="en-US" altLang="zh-CN" sz="2100" dirty="0"/>
          </a:p>
          <a:p>
            <a:pPr marL="352425" indent="-352425" algn="just">
              <a:lnSpc>
                <a:spcPct val="100000"/>
              </a:lnSpc>
              <a:buFont typeface="Arial" panose="020B0604020202020204" pitchFamily="34" charset="0"/>
              <a:buAutoNum type="alphaLcPeriod"/>
              <a:defRPr/>
            </a:pPr>
            <a:r>
              <a:rPr lang="en-US" altLang="zh-CN" sz="2100" dirty="0" err="1"/>
              <a:t>Membutuhkan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biaya</a:t>
            </a:r>
            <a:r>
              <a:rPr lang="en-US" altLang="zh-CN" sz="2100" dirty="0"/>
              <a:t> testing, </a:t>
            </a:r>
            <a:r>
              <a:rPr lang="en-US" altLang="zh-CN" sz="2100" dirty="0" err="1"/>
              <a:t>pemeliharaan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pengembangan</a:t>
            </a:r>
            <a:r>
              <a:rPr lang="en-US" altLang="zh-CN" sz="2100" dirty="0"/>
              <a:t> yang </a:t>
            </a:r>
            <a:r>
              <a:rPr lang="en-US" altLang="zh-CN" sz="2100" dirty="0" err="1"/>
              <a:t>rendah</a:t>
            </a:r>
            <a:endParaRPr lang="en-US" altLang="zh-CN" sz="2100" dirty="0"/>
          </a:p>
          <a:p>
            <a:pPr marL="352425" indent="-352425" algn="just">
              <a:lnSpc>
                <a:spcPct val="100000"/>
              </a:lnSpc>
              <a:buFont typeface="Arial" panose="020B0604020202020204" pitchFamily="34" charset="0"/>
              <a:buAutoNum type="alphaLcPeriod"/>
              <a:defRPr/>
            </a:pPr>
            <a:r>
              <a:rPr lang="en-US" altLang="zh-CN" sz="2100" dirty="0" err="1"/>
              <a:t>Memiliki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dokumentasi</a:t>
            </a:r>
            <a:r>
              <a:rPr lang="en-US" altLang="zh-CN" sz="2100" dirty="0"/>
              <a:t> yang </a:t>
            </a:r>
            <a:r>
              <a:rPr lang="en-US" altLang="zh-CN" sz="2100" dirty="0" err="1"/>
              <a:t>baik</a:t>
            </a:r>
            <a:endParaRPr lang="en-US" altLang="zh-CN" sz="2100" dirty="0"/>
          </a:p>
          <a:p>
            <a:pPr algn="just" eaLnBrk="1" hangingPunct="1">
              <a:lnSpc>
                <a:spcPct val="100000"/>
              </a:lnSpc>
              <a:defRPr/>
            </a:pPr>
            <a:r>
              <a:rPr lang="en-US" altLang="zh-CN" sz="2100" b="1" dirty="0" err="1">
                <a:solidFill>
                  <a:srgbClr val="7030A0"/>
                </a:solidFill>
              </a:rPr>
              <a:t>Algoritma</a:t>
            </a:r>
            <a:r>
              <a:rPr lang="en-US" altLang="zh-CN" sz="2100" b="1" dirty="0">
                <a:solidFill>
                  <a:srgbClr val="7030A0"/>
                </a:solidFill>
              </a:rPr>
              <a:t> </a:t>
            </a:r>
            <a:r>
              <a:rPr lang="en-US" altLang="zh-CN" sz="2100" b="1" dirty="0" err="1">
                <a:solidFill>
                  <a:srgbClr val="7030A0"/>
                </a:solidFill>
              </a:rPr>
              <a:t>pemrograman</a:t>
            </a:r>
            <a:r>
              <a:rPr lang="en-US" altLang="zh-CN" sz="2100" b="1" dirty="0">
                <a:solidFill>
                  <a:srgbClr val="7030A0"/>
                </a:solidFill>
              </a:rPr>
              <a:t> yang </a:t>
            </a:r>
            <a:r>
              <a:rPr lang="en-US" altLang="zh-CN" sz="2100" b="1" dirty="0" err="1">
                <a:solidFill>
                  <a:srgbClr val="7030A0"/>
                </a:solidFill>
              </a:rPr>
              <a:t>baik</a:t>
            </a:r>
            <a:r>
              <a:rPr lang="en-US" altLang="zh-CN" sz="2100" b="1" dirty="0">
                <a:solidFill>
                  <a:srgbClr val="7030A0"/>
                </a:solidFill>
              </a:rPr>
              <a:t> </a:t>
            </a:r>
            <a:r>
              <a:rPr lang="en-US" altLang="zh-CN" sz="2100" b="1" dirty="0" err="1">
                <a:solidFill>
                  <a:srgbClr val="7030A0"/>
                </a:solidFill>
              </a:rPr>
              <a:t>memiliki</a:t>
            </a:r>
            <a:r>
              <a:rPr lang="en-US" altLang="zh-CN" sz="2100" b="1" dirty="0">
                <a:solidFill>
                  <a:srgbClr val="7030A0"/>
                </a:solidFill>
              </a:rPr>
              <a:t> </a:t>
            </a:r>
            <a:r>
              <a:rPr lang="en-US" altLang="zh-CN" sz="2100" b="1" dirty="0" err="1">
                <a:solidFill>
                  <a:srgbClr val="7030A0"/>
                </a:solidFill>
              </a:rPr>
              <a:t>ciri-ciri</a:t>
            </a:r>
            <a:r>
              <a:rPr lang="en-US" altLang="zh-CN" sz="2100" b="1" dirty="0">
                <a:solidFill>
                  <a:srgbClr val="7030A0"/>
                </a:solidFill>
              </a:rPr>
              <a:t> :</a:t>
            </a:r>
          </a:p>
          <a:p>
            <a:pPr marL="352425" indent="-352425" algn="just">
              <a:lnSpc>
                <a:spcPct val="10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100" dirty="0" err="1"/>
              <a:t>Tepat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benar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sederhana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standar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efektif</a:t>
            </a:r>
            <a:endParaRPr lang="en-US" altLang="zh-CN" sz="2100" dirty="0"/>
          </a:p>
          <a:p>
            <a:pPr marL="352425" indent="-352425" algn="just">
              <a:lnSpc>
                <a:spcPct val="10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100" dirty="0" err="1"/>
              <a:t>Logis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terstruktur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sistematis</a:t>
            </a:r>
            <a:endParaRPr lang="en-US" altLang="zh-CN" sz="2100" dirty="0"/>
          </a:p>
          <a:p>
            <a:pPr marL="352425" indent="-352425" algn="just">
              <a:lnSpc>
                <a:spcPct val="10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100" dirty="0" err="1"/>
              <a:t>Semua</a:t>
            </a:r>
            <a:r>
              <a:rPr lang="en-US" altLang="zh-CN" sz="2100" dirty="0"/>
              <a:t> </a:t>
            </a:r>
            <a:r>
              <a:rPr lang="en-US" altLang="zh-CN" sz="2100" dirty="0" err="1"/>
              <a:t>operasi</a:t>
            </a:r>
            <a:r>
              <a:rPr lang="en-US" altLang="zh-CN" sz="2100" dirty="0"/>
              <a:t> </a:t>
            </a:r>
            <a:r>
              <a:rPr lang="en-US" altLang="zh-CN" sz="2100" dirty="0" err="1"/>
              <a:t>terdefinisi</a:t>
            </a:r>
            <a:endParaRPr lang="en-US" altLang="zh-CN" sz="2100" dirty="0"/>
          </a:p>
          <a:p>
            <a:pPr marL="352425" indent="-352425" algn="just">
              <a:lnSpc>
                <a:spcPct val="10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100" dirty="0" err="1"/>
              <a:t>Semua</a:t>
            </a:r>
            <a:r>
              <a:rPr lang="en-US" altLang="zh-CN" sz="2100" dirty="0"/>
              <a:t> proses </a:t>
            </a:r>
            <a:r>
              <a:rPr lang="en-US" altLang="zh-CN" sz="2100" dirty="0" err="1"/>
              <a:t>harus</a:t>
            </a:r>
            <a:r>
              <a:rPr lang="en-US" altLang="zh-CN" sz="2100" dirty="0"/>
              <a:t> </a:t>
            </a:r>
            <a:r>
              <a:rPr lang="en-US" altLang="zh-CN" sz="2100" dirty="0" err="1"/>
              <a:t>berakhir</a:t>
            </a:r>
            <a:r>
              <a:rPr lang="en-US" altLang="zh-CN" sz="2100" dirty="0"/>
              <a:t> </a:t>
            </a:r>
            <a:r>
              <a:rPr lang="en-US" altLang="zh-CN" sz="2100" dirty="0" err="1"/>
              <a:t>setelah</a:t>
            </a:r>
            <a:r>
              <a:rPr lang="en-US" altLang="zh-CN" sz="2100" dirty="0"/>
              <a:t> </a:t>
            </a:r>
            <a:r>
              <a:rPr lang="en-US" altLang="zh-CN" sz="2100" dirty="0" err="1"/>
              <a:t>sejumlah</a:t>
            </a:r>
            <a:r>
              <a:rPr lang="en-US" altLang="zh-CN" sz="2100" dirty="0"/>
              <a:t> </a:t>
            </a:r>
            <a:r>
              <a:rPr lang="en-US" altLang="zh-CN" sz="2100" dirty="0" err="1"/>
              <a:t>langkah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dilakukan</a:t>
            </a:r>
            <a:endParaRPr lang="en-US" altLang="zh-CN" sz="2100" dirty="0"/>
          </a:p>
          <a:p>
            <a:pPr marL="352425" indent="-352425" algn="just">
              <a:lnSpc>
                <a:spcPct val="10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100" dirty="0" err="1"/>
              <a:t>Ditulis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dengan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bahasa</a:t>
            </a:r>
            <a:r>
              <a:rPr lang="en-US" altLang="zh-CN" sz="2100" dirty="0"/>
              <a:t> yang </a:t>
            </a:r>
            <a:r>
              <a:rPr lang="en-US" altLang="zh-CN" sz="2100" dirty="0" err="1"/>
              <a:t>standar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dengan</a:t>
            </a:r>
            <a:r>
              <a:rPr lang="en-US" altLang="zh-CN" sz="2100" dirty="0"/>
              <a:t> format </a:t>
            </a:r>
            <a:r>
              <a:rPr lang="en-US" altLang="zh-CN" sz="2100" dirty="0" err="1"/>
              <a:t>pemrograman</a:t>
            </a:r>
            <a:r>
              <a:rPr lang="en-US" altLang="zh-CN" sz="2100" dirty="0"/>
              <a:t> agar </a:t>
            </a:r>
            <a:r>
              <a:rPr lang="en-US" altLang="zh-CN" sz="2100" dirty="0" err="1"/>
              <a:t>mudah</a:t>
            </a:r>
            <a:r>
              <a:rPr lang="en-US" altLang="zh-CN" sz="2100" dirty="0"/>
              <a:t> </a:t>
            </a:r>
            <a:r>
              <a:rPr lang="en-US" altLang="zh-CN" sz="2100" dirty="0" err="1"/>
              <a:t>untuk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diimplementasikan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dan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tidak</a:t>
            </a:r>
            <a:r>
              <a:rPr lang="en-US" altLang="zh-CN" sz="2100" dirty="0"/>
              <a:t> </a:t>
            </a:r>
            <a:r>
              <a:rPr lang="en-US" altLang="zh-CN" sz="2100" dirty="0" err="1"/>
              <a:t>menimbulkan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arti</a:t>
            </a:r>
            <a:r>
              <a:rPr lang="en-US" altLang="zh-CN" sz="2100" dirty="0"/>
              <a:t> </a:t>
            </a:r>
            <a:r>
              <a:rPr lang="en-US" altLang="zh-CN" sz="2100" dirty="0" err="1"/>
              <a:t>ganda</a:t>
            </a:r>
            <a:endParaRPr lang="en-US" altLang="zh-CN" sz="21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BA6A7-4BCA-7AE5-72D0-6766B1685A8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>
                <a:solidFill>
                  <a:srgbClr val="FFFF00"/>
                </a:solidFill>
              </a:rPr>
              <a:t>Pemrograman Terstruktur</a:t>
            </a:r>
            <a:endParaRPr lang="en-US" altLang="id-ID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8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04288" y="6356351"/>
            <a:ext cx="1306512" cy="144463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A4FE5C76-C66A-4017-BF23-501E193DE18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861237" y="1428751"/>
            <a:ext cx="10547498" cy="5072063"/>
          </a:xfrm>
        </p:spPr>
        <p:txBody>
          <a:bodyPr/>
          <a:lstStyle/>
          <a:p>
            <a:pPr algn="just" eaLnBrk="1" hangingPunct="1"/>
            <a:r>
              <a:rPr lang="en-US" altLang="zh-CN" b="1" dirty="0" err="1">
                <a:solidFill>
                  <a:srgbClr val="7030A0"/>
                </a:solidFill>
              </a:rPr>
              <a:t>Standar</a:t>
            </a:r>
            <a:r>
              <a:rPr lang="en-US" altLang="zh-CN" b="1" dirty="0">
                <a:solidFill>
                  <a:srgbClr val="7030A0"/>
                </a:solidFill>
              </a:rPr>
              <a:t> program yang </a:t>
            </a:r>
            <a:r>
              <a:rPr lang="en-US" altLang="zh-CN" b="1" dirty="0" err="1">
                <a:solidFill>
                  <a:srgbClr val="7030A0"/>
                </a:solidFill>
              </a:rPr>
              <a:t>baik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memiliki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dasar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penilaian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sbb</a:t>
            </a:r>
            <a:r>
              <a:rPr lang="en-US" altLang="zh-CN" b="1" dirty="0">
                <a:solidFill>
                  <a:srgbClr val="7030A0"/>
                </a:solidFill>
              </a:rPr>
              <a:t> :</a:t>
            </a:r>
          </a:p>
          <a:p>
            <a:pPr marL="361950" indent="-361950" algn="just" eaLnBrk="1" hangingPunct="1">
              <a:buFont typeface="Arial" panose="020B0604020202020204" pitchFamily="34" charset="0"/>
              <a:buAutoNum type="arabicPeriod"/>
            </a:pPr>
            <a:r>
              <a:rPr lang="en-US" altLang="zh-CN" dirty="0"/>
              <a:t>Teknik </a:t>
            </a:r>
            <a:r>
              <a:rPr lang="en-US" altLang="zh-CN" dirty="0" err="1"/>
              <a:t>pemecahan</a:t>
            </a:r>
            <a:r>
              <a:rPr lang="en-US" altLang="zh-CN" dirty="0"/>
              <a:t> </a:t>
            </a:r>
            <a:r>
              <a:rPr lang="en-US" altLang="zh-CN" dirty="0" err="1"/>
              <a:t>masalah</a:t>
            </a:r>
            <a:endParaRPr lang="en-US" altLang="zh-CN" dirty="0"/>
          </a:p>
          <a:p>
            <a:pPr marL="361950" indent="-361950" algn="just" eaLnBrk="1" hangingPunct="1">
              <a:buFont typeface="Arial" panose="020B0604020202020204" pitchFamily="34" charset="0"/>
              <a:buAutoNum type="arabicPeriod"/>
            </a:pPr>
            <a:r>
              <a:rPr lang="en-US" altLang="zh-CN" dirty="0" err="1"/>
              <a:t>Penyusunan</a:t>
            </a:r>
            <a:r>
              <a:rPr lang="en-US" altLang="zh-CN" dirty="0"/>
              <a:t> program</a:t>
            </a:r>
          </a:p>
          <a:p>
            <a:pPr marL="361950" indent="-361950" algn="just" eaLnBrk="1" hangingPunct="1">
              <a:buFont typeface="Arial" panose="020B0604020202020204" pitchFamily="34" charset="0"/>
              <a:buAutoNum type="arabicPeriod"/>
            </a:pPr>
            <a:r>
              <a:rPr lang="en-US" altLang="zh-CN" dirty="0" err="1"/>
              <a:t>Perawatan</a:t>
            </a:r>
            <a:r>
              <a:rPr lang="en-US" altLang="zh-CN" dirty="0"/>
              <a:t> program</a:t>
            </a:r>
          </a:p>
          <a:p>
            <a:pPr marL="361950" indent="-361950" algn="just" eaLnBrk="1" hangingPunct="1">
              <a:buFont typeface="Arial" panose="020B0604020202020204" pitchFamily="34" charset="0"/>
              <a:buAutoNum type="arabicPeriod"/>
            </a:pPr>
            <a:r>
              <a:rPr lang="en-US" altLang="zh-CN" dirty="0" err="1"/>
              <a:t>Standar</a:t>
            </a:r>
            <a:r>
              <a:rPr lang="en-US" altLang="zh-CN" dirty="0"/>
              <a:t> </a:t>
            </a:r>
            <a:r>
              <a:rPr lang="en-US" altLang="zh-CN" dirty="0" err="1"/>
              <a:t>prosedur</a:t>
            </a:r>
            <a:endParaRPr lang="en-US" altLang="zh-CN" dirty="0"/>
          </a:p>
          <a:p>
            <a:pPr algn="just" eaLnBrk="1" hangingPunct="1">
              <a:buFont typeface="Arial" panose="020B0604020202020204" pitchFamily="34" charset="0"/>
              <a:buAutoNum type="arabicPeriod"/>
            </a:pPr>
            <a:endParaRPr lang="en-US" altLang="zh-CN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F437B-8F54-6608-93CA-447BE1E44EB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 dirty="0" err="1">
                <a:solidFill>
                  <a:srgbClr val="FFFF00"/>
                </a:solidFill>
              </a:rPr>
              <a:t>Pemrograman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Terstruktur</a:t>
            </a:r>
            <a:r>
              <a:rPr lang="en-US" altLang="id-ID" sz="3600" b="1" dirty="0">
                <a:solidFill>
                  <a:srgbClr val="FFFF00"/>
                </a:solidFill>
              </a:rPr>
              <a:t> (</a:t>
            </a:r>
            <a:r>
              <a:rPr lang="en-US" altLang="id-ID" sz="3600" b="1" dirty="0" err="1">
                <a:solidFill>
                  <a:srgbClr val="FFFF00"/>
                </a:solidFill>
              </a:rPr>
              <a:t>Lanjutan</a:t>
            </a:r>
            <a:r>
              <a:rPr lang="en-US" altLang="id-ID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249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02363-F922-4A6D-823E-D152F56B699F}" type="slidenum">
              <a:rPr lang="en-US" altLang="id-ID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id-ID" sz="1400"/>
          </a:p>
        </p:txBody>
      </p:sp>
      <p:sp>
        <p:nvSpPr>
          <p:cNvPr id="512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722572" y="1331912"/>
            <a:ext cx="10631227" cy="4194175"/>
          </a:xfrm>
          <a:noFill/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menyusun</a:t>
            </a:r>
            <a:r>
              <a:rPr lang="en-US" altLang="en-US" dirty="0"/>
              <a:t> program yang </a:t>
            </a:r>
            <a:r>
              <a:rPr lang="en-US" altLang="en-US" dirty="0" err="1"/>
              <a:t>besar</a:t>
            </a:r>
            <a:r>
              <a:rPr lang="en-US" altLang="en-US" dirty="0"/>
              <a:t> dan </a:t>
            </a:r>
            <a:r>
              <a:rPr lang="en-US" altLang="en-US" dirty="0" err="1"/>
              <a:t>kompleks</a:t>
            </a:r>
            <a:r>
              <a:rPr lang="en-US" altLang="en-US" dirty="0"/>
              <a:t>, </a:t>
            </a:r>
            <a:r>
              <a:rPr lang="en-US" altLang="en-US" dirty="0" err="1"/>
              <a:t>pemrogram</a:t>
            </a:r>
            <a:r>
              <a:rPr lang="en-US" altLang="en-US" dirty="0"/>
              <a:t> </a:t>
            </a:r>
            <a:r>
              <a:rPr lang="en-US" altLang="en-US" dirty="0" err="1"/>
              <a:t>membutuhkan</a:t>
            </a:r>
            <a:r>
              <a:rPr lang="en-US" altLang="en-US" dirty="0"/>
              <a:t> </a:t>
            </a:r>
            <a:r>
              <a:rPr lang="en-US" altLang="en-US" dirty="0" err="1"/>
              <a:t>tahapan</a:t>
            </a:r>
            <a:r>
              <a:rPr lang="en-US" altLang="en-US" dirty="0"/>
              <a:t> </a:t>
            </a:r>
            <a:r>
              <a:rPr lang="en-US" altLang="en-US" dirty="0" err="1"/>
              <a:t>penyusunan</a:t>
            </a:r>
            <a:r>
              <a:rPr lang="en-US" altLang="en-US" dirty="0"/>
              <a:t> yang </a:t>
            </a:r>
            <a:r>
              <a:rPr lang="en-US" altLang="en-US" dirty="0" err="1"/>
              <a:t>sistematis</a:t>
            </a:r>
            <a:r>
              <a:rPr lang="en-US" altLang="en-US" dirty="0"/>
              <a:t> dan </a:t>
            </a:r>
            <a:r>
              <a:rPr lang="en-US" altLang="en-US" dirty="0" err="1"/>
              <a:t>terpadu</a:t>
            </a:r>
            <a:r>
              <a:rPr lang="en-US" altLang="en-US" dirty="0"/>
              <a:t>,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:</a:t>
            </a:r>
          </a:p>
          <a:p>
            <a:pPr algn="just" eaLnBrk="1" hangingPunct="1">
              <a:lnSpc>
                <a:spcPct val="100000"/>
              </a:lnSpc>
              <a:buFontTx/>
              <a:buAutoNum type="arabicPeriod"/>
            </a:pPr>
            <a:r>
              <a:rPr lang="en-US" altLang="id-ID" dirty="0"/>
              <a:t> </a:t>
            </a:r>
            <a:r>
              <a:rPr lang="en-US" altLang="en-US" dirty="0" err="1"/>
              <a:t>Definisi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endParaRPr lang="en-US" altLang="en-US" dirty="0"/>
          </a:p>
          <a:p>
            <a:pPr algn="just" eaLnBrk="1" hangingPunct="1">
              <a:lnSpc>
                <a:spcPct val="100000"/>
              </a:lnSpc>
              <a:buFontTx/>
              <a:buAutoNum type="arabicPeriod"/>
            </a:pPr>
            <a:r>
              <a:rPr lang="en-US" altLang="id-ID" dirty="0"/>
              <a:t> </a:t>
            </a:r>
            <a:r>
              <a:rPr lang="en-US" altLang="en-US" dirty="0" err="1"/>
              <a:t>Analisis</a:t>
            </a:r>
            <a:r>
              <a:rPr lang="en-US" altLang="en-US" dirty="0"/>
              <a:t> </a:t>
            </a:r>
            <a:r>
              <a:rPr lang="en-US" altLang="en-US" dirty="0" err="1"/>
              <a:t>Kebutuhan</a:t>
            </a:r>
            <a:endParaRPr lang="en-US" altLang="en-US" dirty="0"/>
          </a:p>
          <a:p>
            <a:pPr algn="just" eaLnBrk="1" hangingPunct="1">
              <a:lnSpc>
                <a:spcPct val="100000"/>
              </a:lnSpc>
              <a:buFontTx/>
              <a:buAutoNum type="arabicPeriod"/>
            </a:pPr>
            <a:r>
              <a:rPr lang="en-US" altLang="id-ID" dirty="0"/>
              <a:t> </a:t>
            </a:r>
            <a:r>
              <a:rPr lang="en-US" altLang="en-US" dirty="0" err="1"/>
              <a:t>Penyusunan</a:t>
            </a:r>
            <a:r>
              <a:rPr lang="en-US" altLang="en-US" dirty="0"/>
              <a:t> </a:t>
            </a:r>
            <a:r>
              <a:rPr lang="en-US" altLang="en-US" dirty="0" err="1"/>
              <a:t>Algoritma</a:t>
            </a:r>
            <a:endParaRPr lang="en-US" altLang="en-US" dirty="0"/>
          </a:p>
          <a:p>
            <a:pPr algn="just" eaLnBrk="1" hangingPunct="1">
              <a:lnSpc>
                <a:spcPct val="100000"/>
              </a:lnSpc>
              <a:buFontTx/>
              <a:buAutoNum type="arabicPeriod"/>
            </a:pPr>
            <a:r>
              <a:rPr lang="en-US" altLang="id-ID" dirty="0"/>
              <a:t> </a:t>
            </a:r>
            <a:r>
              <a:rPr lang="en-US" altLang="en-US" dirty="0" err="1"/>
              <a:t>Pengkodean</a:t>
            </a:r>
            <a:r>
              <a:rPr lang="en-US" altLang="en-US" dirty="0"/>
              <a:t>/</a:t>
            </a:r>
            <a:r>
              <a:rPr lang="en-US" altLang="en-US" dirty="0" err="1"/>
              <a:t>Pemrograman</a:t>
            </a:r>
            <a:endParaRPr lang="en-US" altLang="en-US" dirty="0"/>
          </a:p>
          <a:p>
            <a:pPr algn="just" eaLnBrk="1" hangingPunct="1">
              <a:lnSpc>
                <a:spcPct val="100000"/>
              </a:lnSpc>
              <a:buFontTx/>
              <a:buAutoNum type="arabicPeriod"/>
            </a:pPr>
            <a:r>
              <a:rPr lang="en-US" altLang="id-ID" dirty="0"/>
              <a:t> </a:t>
            </a:r>
            <a:r>
              <a:rPr lang="en-US" altLang="en-US" dirty="0"/>
              <a:t>Testing dan Debugging</a:t>
            </a:r>
          </a:p>
          <a:p>
            <a:pPr algn="just" eaLnBrk="1" hangingPunct="1">
              <a:lnSpc>
                <a:spcPct val="100000"/>
              </a:lnSpc>
              <a:buFontTx/>
              <a:buAutoNum type="arabicPeriod"/>
            </a:pPr>
            <a:r>
              <a:rPr lang="en-US" altLang="id-ID" dirty="0"/>
              <a:t> </a:t>
            </a:r>
            <a:r>
              <a:rPr lang="en-US" altLang="en-US" dirty="0" err="1"/>
              <a:t>Pemeliharaan</a:t>
            </a:r>
            <a:endParaRPr lang="en-US" altLang="en-US" dirty="0"/>
          </a:p>
          <a:p>
            <a:pPr algn="just" eaLnBrk="1" hangingPunct="1">
              <a:lnSpc>
                <a:spcPct val="100000"/>
              </a:lnSpc>
              <a:buFontTx/>
              <a:buAutoNum type="arabicPeriod"/>
            </a:pPr>
            <a:r>
              <a:rPr lang="en-US" altLang="id-ID" dirty="0"/>
              <a:t> </a:t>
            </a:r>
            <a:r>
              <a:rPr lang="en-US" altLang="en-US" dirty="0" err="1"/>
              <a:t>Dokumentasi</a:t>
            </a:r>
            <a:endParaRPr lang="en-US" altLang="en-US" dirty="0"/>
          </a:p>
          <a:p>
            <a:pPr algn="just" eaLnBrk="1" hangingPunct="1">
              <a:lnSpc>
                <a:spcPct val="100000"/>
              </a:lnSpc>
            </a:pPr>
            <a:endParaRPr lang="en-US" altLang="en-US" b="1" dirty="0"/>
          </a:p>
          <a:p>
            <a:pPr algn="just" eaLnBrk="1" hangingPunct="1">
              <a:lnSpc>
                <a:spcPct val="100000"/>
              </a:lnSpc>
            </a:pPr>
            <a:endParaRPr lang="en-US" altLang="en-US" b="1" dirty="0"/>
          </a:p>
        </p:txBody>
      </p:sp>
      <p:sp>
        <p:nvSpPr>
          <p:cNvPr id="5124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12192000" cy="92868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id-ID" sz="3600" b="1" dirty="0" err="1">
                <a:solidFill>
                  <a:srgbClr val="FFFF00"/>
                </a:solidFill>
              </a:rPr>
              <a:t>Membangun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Algoritma</a:t>
            </a:r>
            <a:endParaRPr lang="en-US" altLang="id-ID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9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876" y="6245226"/>
            <a:ext cx="1812925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8055A-089D-40B3-BD1B-5C4547764002}" type="slidenum">
              <a:rPr lang="en-US" altLang="id-ID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id-ID" sz="1400"/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935665" y="1466850"/>
            <a:ext cx="10100930" cy="5143500"/>
          </a:xfrm>
          <a:noFill/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9900FF"/>
                </a:solidFill>
              </a:rPr>
              <a:t>Definisi</a:t>
            </a:r>
            <a:r>
              <a:rPr lang="en-US" altLang="en-US" sz="2200" b="1" dirty="0">
                <a:solidFill>
                  <a:srgbClr val="9900FF"/>
                </a:solidFill>
              </a:rPr>
              <a:t> </a:t>
            </a:r>
            <a:r>
              <a:rPr lang="en-US" altLang="en-US" sz="2200" b="1" dirty="0" err="1">
                <a:solidFill>
                  <a:srgbClr val="9900FF"/>
                </a:solidFill>
              </a:rPr>
              <a:t>Masalah</a:t>
            </a:r>
            <a:endParaRPr lang="en-US" altLang="en-US" sz="2200" b="1" dirty="0">
              <a:solidFill>
                <a:srgbClr val="9900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 err="1"/>
              <a:t>Tujuannya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adalah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untuk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mendapatkan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pengertian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atau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pemahaman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lebih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mendalam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tentang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masalah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ada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sehingga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dapat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diperoleh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asumsi-asumsi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baik</a:t>
            </a:r>
            <a:r>
              <a:rPr lang="en-US" altLang="en-US" sz="2200" dirty="0"/>
              <a:t> dan </a:t>
            </a:r>
            <a:r>
              <a:rPr lang="en-US" altLang="en-US" sz="2200" dirty="0" err="1"/>
              <a:t>benar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guna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memecahkan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masalah</a:t>
            </a:r>
            <a:r>
              <a:rPr lang="en-US" altLang="en-US" sz="22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Ada 2 </a:t>
            </a:r>
            <a:r>
              <a:rPr lang="en-US" altLang="en-US" sz="2200" dirty="0" err="1"/>
              <a:t>langkah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pendefinisian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masalah</a:t>
            </a:r>
            <a:r>
              <a:rPr lang="en-US" altLang="en-US" sz="2200" dirty="0"/>
              <a:t> :</a:t>
            </a:r>
          </a:p>
          <a:p>
            <a:pPr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id-ID" sz="2200" dirty="0"/>
              <a:t> </a:t>
            </a:r>
            <a:r>
              <a:rPr lang="en-US" altLang="en-US" sz="2200" dirty="0" err="1"/>
              <a:t>Pahami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masalah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dengan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tepat</a:t>
            </a:r>
            <a:endParaRPr lang="en-US" altLang="en-US" sz="2200" dirty="0"/>
          </a:p>
          <a:p>
            <a:pPr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id-ID" sz="2200" dirty="0"/>
              <a:t> </a:t>
            </a:r>
            <a:r>
              <a:rPr lang="en-US" altLang="en-US" sz="2200" dirty="0" err="1"/>
              <a:t>Identifikasi</a:t>
            </a:r>
            <a:r>
              <a:rPr lang="en-US" altLang="en-US" sz="2200" dirty="0"/>
              <a:t> dan </a:t>
            </a:r>
            <a:r>
              <a:rPr lang="en-US" altLang="en-US" sz="2200" dirty="0" err="1"/>
              <a:t>definisikan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masalah</a:t>
            </a:r>
            <a:endParaRPr lang="en-US" altLang="en-US" sz="22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2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7030A0"/>
                </a:solidFill>
              </a:rPr>
              <a:t>Analisis</a:t>
            </a:r>
            <a:r>
              <a:rPr lang="en-US" altLang="en-US" sz="2200" b="1" dirty="0">
                <a:solidFill>
                  <a:srgbClr val="7030A0"/>
                </a:solidFill>
              </a:rPr>
              <a:t> </a:t>
            </a:r>
            <a:r>
              <a:rPr lang="en-US" altLang="en-US" sz="2200" b="1" dirty="0" err="1">
                <a:solidFill>
                  <a:srgbClr val="7030A0"/>
                </a:solidFill>
              </a:rPr>
              <a:t>Kebutuhan</a:t>
            </a:r>
            <a:endParaRPr lang="en-US" altLang="en-US" sz="2200" b="1" dirty="0">
              <a:solidFill>
                <a:srgbClr val="7030A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 err="1"/>
              <a:t>Tujuan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analisis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kebutuhan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adalah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untuk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menentukan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spesifikasi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fungsi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kemampuan</a:t>
            </a:r>
            <a:r>
              <a:rPr lang="en-US" altLang="en-US" sz="2200" dirty="0"/>
              <a:t> dan </a:t>
            </a:r>
            <a:r>
              <a:rPr lang="en-US" altLang="en-US" sz="2200" dirty="0" err="1"/>
              <a:t>fasilitas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dari</a:t>
            </a:r>
            <a:r>
              <a:rPr lang="en-US" altLang="en-US" sz="2200" dirty="0"/>
              <a:t> program yang </a:t>
            </a:r>
            <a:r>
              <a:rPr lang="en-US" altLang="en-US" sz="2200" dirty="0" err="1"/>
              <a:t>disusun</a:t>
            </a:r>
            <a:r>
              <a:rPr lang="en-US" altLang="en-US" sz="2200" dirty="0"/>
              <a:t>. </a:t>
            </a:r>
            <a:r>
              <a:rPr lang="en-US" altLang="en-US" sz="2200" dirty="0" err="1"/>
              <a:t>Analisis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kebutuhan</a:t>
            </a:r>
            <a:r>
              <a:rPr lang="en-US" altLang="en-US" sz="2200" dirty="0"/>
              <a:t> juga </a:t>
            </a:r>
            <a:r>
              <a:rPr lang="en-US" altLang="en-US" sz="2200" dirty="0" err="1"/>
              <a:t>bermanfaat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sebagai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dasar</a:t>
            </a:r>
            <a:r>
              <a:rPr lang="en-US" altLang="en-US" sz="2200" dirty="0"/>
              <a:t> </a:t>
            </a:r>
            <a:r>
              <a:rPr lang="en-US" altLang="en-US" sz="2200" dirty="0" err="1"/>
              <a:t>evaluasi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setelah</a:t>
            </a:r>
            <a:r>
              <a:rPr lang="en-US" altLang="en-US" sz="2200" dirty="0"/>
              <a:t> program </a:t>
            </a:r>
            <a:r>
              <a:rPr lang="en-US" altLang="en-US" sz="2200" dirty="0" err="1"/>
              <a:t>selesai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disusun</a:t>
            </a:r>
            <a:r>
              <a:rPr lang="en-US" altLang="en-US" sz="22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6148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0"/>
            <a:ext cx="9144000" cy="928688"/>
          </a:xfrm>
          <a:solidFill>
            <a:srgbClr val="7030A0"/>
          </a:solidFill>
        </p:spPr>
        <p:txBody>
          <a:bodyPr/>
          <a:lstStyle/>
          <a:p>
            <a:pPr eaLnBrk="1" hangingPunct="1"/>
            <a:r>
              <a:rPr lang="en-US" altLang="id-ID" sz="3600" b="1">
                <a:solidFill>
                  <a:srgbClr val="FFFF00"/>
                </a:solidFill>
              </a:rPr>
              <a:t>Algoritma dan Pemecahan Masalah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FF0F6-6D48-536A-BDF2-15AB26E943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 dirty="0" err="1">
                <a:solidFill>
                  <a:srgbClr val="FFFF00"/>
                </a:solidFill>
              </a:rPr>
              <a:t>Membangun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Algoritma</a:t>
            </a:r>
            <a:r>
              <a:rPr lang="en-US" altLang="id-ID" sz="3600" b="1" dirty="0">
                <a:solidFill>
                  <a:srgbClr val="FFFF00"/>
                </a:solidFill>
              </a:rPr>
              <a:t> (</a:t>
            </a:r>
            <a:r>
              <a:rPr lang="en-US" altLang="id-ID" sz="3600" b="1" dirty="0" err="1">
                <a:solidFill>
                  <a:srgbClr val="FFFF00"/>
                </a:solidFill>
              </a:rPr>
              <a:t>Lanjutan</a:t>
            </a:r>
            <a:r>
              <a:rPr lang="en-US" altLang="id-ID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837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8538" y="6245225"/>
            <a:ext cx="1592262" cy="331788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CCB56D-7308-4D75-A80C-12B3051024F8}" type="slidenum">
              <a:rPr lang="en-US" altLang="id-ID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id-ID" sz="1400"/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78195" y="1368425"/>
            <a:ext cx="10111563" cy="476885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80000"/>
              </a:lnSpc>
            </a:pPr>
            <a:r>
              <a:rPr lang="en-US" altLang="en-US" sz="2200" dirty="0" err="1"/>
              <a:t>Analisis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kebutuhan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meliputi</a:t>
            </a:r>
            <a:r>
              <a:rPr lang="en-US" altLang="en-US" sz="2200" dirty="0"/>
              <a:t> :</a:t>
            </a:r>
          </a:p>
          <a:p>
            <a:pPr marL="542925" indent="-542925" algn="just">
              <a:lnSpc>
                <a:spcPct val="80000"/>
              </a:lnSpc>
              <a:buFontTx/>
              <a:buAutoNum type="arabicPeriod"/>
            </a:pPr>
            <a:r>
              <a:rPr lang="en-US" altLang="en-US" sz="2200" dirty="0" err="1"/>
              <a:t>Siapa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pemakai</a:t>
            </a:r>
            <a:r>
              <a:rPr lang="en-US" altLang="en-US" sz="2200" dirty="0"/>
              <a:t> program ?</a:t>
            </a:r>
          </a:p>
          <a:p>
            <a:pPr marL="542925" indent="-542925" algn="just">
              <a:lnSpc>
                <a:spcPct val="80000"/>
              </a:lnSpc>
              <a:buFontTx/>
              <a:buAutoNum type="arabicPeriod"/>
            </a:pPr>
            <a:r>
              <a:rPr lang="en-US" altLang="en-US" sz="2200" dirty="0" err="1"/>
              <a:t>Pesan-pesan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apa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ingin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ditampilkan</a:t>
            </a:r>
            <a:r>
              <a:rPr lang="en-US" altLang="en-US" sz="2200" dirty="0"/>
              <a:t> ?</a:t>
            </a:r>
          </a:p>
          <a:p>
            <a:pPr marL="542925" indent="-542925" algn="just">
              <a:lnSpc>
                <a:spcPct val="80000"/>
              </a:lnSpc>
              <a:buFontTx/>
              <a:buAutoNum type="arabicPeriod"/>
            </a:pPr>
            <a:r>
              <a:rPr lang="en-US" altLang="en-US" sz="2200" dirty="0" err="1"/>
              <a:t>Apakah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dibutuhkan</a:t>
            </a:r>
            <a:r>
              <a:rPr lang="en-US" altLang="en-US" sz="2200" dirty="0"/>
              <a:t> password </a:t>
            </a:r>
            <a:r>
              <a:rPr lang="en-US" altLang="en-US" sz="2200" dirty="0" err="1"/>
              <a:t>guna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menjaga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keamanan</a:t>
            </a:r>
            <a:r>
              <a:rPr lang="en-US" altLang="en-US" sz="2200" dirty="0"/>
              <a:t> program?</a:t>
            </a:r>
          </a:p>
          <a:p>
            <a:pPr marL="542925" indent="-542925" algn="just">
              <a:lnSpc>
                <a:spcPct val="80000"/>
              </a:lnSpc>
            </a:pPr>
            <a:r>
              <a:rPr lang="en-US" altLang="id-ID" sz="2200" dirty="0"/>
              <a:t>4.      </a:t>
            </a:r>
            <a:r>
              <a:rPr lang="en-US" altLang="en-US" sz="2200" dirty="0" err="1"/>
              <a:t>Bagaimana</a:t>
            </a:r>
            <a:r>
              <a:rPr lang="en-US" altLang="en-US" sz="2200" dirty="0"/>
              <a:t> format menu, input, proses dan output yang </a:t>
            </a:r>
            <a:r>
              <a:rPr lang="en-US" altLang="en-US" sz="2200" dirty="0" err="1"/>
              <a:t>diinginkan</a:t>
            </a:r>
            <a:r>
              <a:rPr lang="en-US" altLang="en-US" sz="2200" dirty="0"/>
              <a:t> ?</a:t>
            </a:r>
          </a:p>
          <a:p>
            <a:pPr marL="542925" indent="-542925" algn="just">
              <a:lnSpc>
                <a:spcPct val="80000"/>
              </a:lnSpc>
            </a:pPr>
            <a:r>
              <a:rPr lang="en-US" altLang="id-ID" sz="2200" dirty="0"/>
              <a:t>5.      </a:t>
            </a:r>
            <a:r>
              <a:rPr lang="en-US" altLang="en-US" sz="2200" dirty="0"/>
              <a:t>Data </a:t>
            </a:r>
            <a:r>
              <a:rPr lang="en-US" altLang="en-US" sz="2200" dirty="0" err="1"/>
              <a:t>apa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saja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diinputkan</a:t>
            </a:r>
            <a:r>
              <a:rPr lang="en-US" altLang="en-US" sz="2200" dirty="0"/>
              <a:t> ?</a:t>
            </a:r>
          </a:p>
          <a:p>
            <a:pPr marL="542925" indent="-542925" algn="just">
              <a:lnSpc>
                <a:spcPct val="80000"/>
              </a:lnSpc>
            </a:pPr>
            <a:r>
              <a:rPr lang="en-US" altLang="id-ID" sz="2200" dirty="0"/>
              <a:t>6.      </a:t>
            </a:r>
            <a:r>
              <a:rPr lang="en-US" altLang="en-US" sz="2200" dirty="0" err="1"/>
              <a:t>Berapa</a:t>
            </a:r>
            <a:r>
              <a:rPr lang="en-US" altLang="en-US" sz="2200" dirty="0"/>
              <a:t> digit </a:t>
            </a:r>
            <a:r>
              <a:rPr lang="en-US" altLang="en-US" sz="2200" dirty="0" err="1"/>
              <a:t>angka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akan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diproses</a:t>
            </a:r>
            <a:r>
              <a:rPr lang="en-US" altLang="en-US" sz="2200" dirty="0"/>
              <a:t> ?</a:t>
            </a:r>
          </a:p>
          <a:p>
            <a:pPr marL="542925" indent="-542925" algn="just">
              <a:lnSpc>
                <a:spcPct val="80000"/>
              </a:lnSpc>
            </a:pPr>
            <a:r>
              <a:rPr lang="en-US" altLang="id-ID" sz="2200" dirty="0"/>
              <a:t>7.      </a:t>
            </a:r>
            <a:r>
              <a:rPr lang="en-US" altLang="en-US" sz="2200" dirty="0" err="1"/>
              <a:t>Rumus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apa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akan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digunakan</a:t>
            </a:r>
            <a:r>
              <a:rPr lang="en-US" altLang="en-US" sz="2200" dirty="0"/>
              <a:t> dan </a:t>
            </a:r>
            <a:r>
              <a:rPr lang="en-US" altLang="en-US" sz="2200" dirty="0" err="1"/>
              <a:t>bagaimana</a:t>
            </a:r>
            <a:r>
              <a:rPr lang="en-US" altLang="id-ID" sz="2200" dirty="0"/>
              <a:t> </a:t>
            </a:r>
            <a:r>
              <a:rPr lang="en-US" altLang="en-US" sz="2200" dirty="0"/>
              <a:t>proses </a:t>
            </a:r>
            <a:r>
              <a:rPr lang="en-US" altLang="en-US" sz="2200" dirty="0" err="1"/>
              <a:t>pengolahan</a:t>
            </a:r>
            <a:r>
              <a:rPr lang="en-US" altLang="en-US" sz="2200" dirty="0"/>
              <a:t> </a:t>
            </a:r>
            <a:r>
              <a:rPr lang="en-US" altLang="id-ID" sz="2200" dirty="0"/>
              <a:t>      </a:t>
            </a:r>
            <a:r>
              <a:rPr lang="en-US" altLang="en-US" sz="2200" dirty="0" err="1"/>
              <a:t>dilakukan</a:t>
            </a:r>
            <a:r>
              <a:rPr lang="en-US" altLang="en-US" sz="2200" dirty="0"/>
              <a:t> ?</a:t>
            </a:r>
          </a:p>
          <a:p>
            <a:pPr marL="542925" indent="-542925" algn="just">
              <a:lnSpc>
                <a:spcPct val="80000"/>
              </a:lnSpc>
            </a:pPr>
            <a:r>
              <a:rPr lang="en-US" altLang="id-ID" sz="2200" dirty="0"/>
              <a:t>8.      </a:t>
            </a:r>
            <a:r>
              <a:rPr lang="en-US" altLang="en-US" sz="2200" dirty="0" err="1"/>
              <a:t>Siapa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saja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membutuhkan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informasi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akan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dihasilkan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nanti</a:t>
            </a:r>
            <a:r>
              <a:rPr lang="en-US" altLang="en-US" sz="2200" dirty="0"/>
              <a:t> ?</a:t>
            </a:r>
          </a:p>
          <a:p>
            <a:pPr marL="542925" indent="-542925" algn="just">
              <a:lnSpc>
                <a:spcPct val="80000"/>
              </a:lnSpc>
            </a:pPr>
            <a:r>
              <a:rPr lang="en-US" altLang="id-ID" sz="2200" dirty="0"/>
              <a:t>9.      </a:t>
            </a:r>
            <a:r>
              <a:rPr lang="en-US" altLang="en-US" sz="2200" dirty="0" err="1"/>
              <a:t>Informasi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apa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dibutuhkan</a:t>
            </a:r>
            <a:r>
              <a:rPr lang="en-US" altLang="en-US" sz="2200" dirty="0"/>
              <a:t> oleh masing-masing </a:t>
            </a:r>
            <a:r>
              <a:rPr lang="en-US" altLang="en-US" sz="2200" dirty="0" err="1"/>
              <a:t>pemakai</a:t>
            </a:r>
            <a:r>
              <a:rPr lang="en-US" altLang="en-US" sz="2200" dirty="0"/>
              <a:t> ?</a:t>
            </a:r>
          </a:p>
          <a:p>
            <a:pPr marL="542925" indent="-542925" algn="just">
              <a:lnSpc>
                <a:spcPct val="80000"/>
              </a:lnSpc>
            </a:pPr>
            <a:r>
              <a:rPr lang="en-US" altLang="id-ID" sz="2200" dirty="0"/>
              <a:t>10.    </a:t>
            </a:r>
            <a:r>
              <a:rPr lang="en-US" altLang="en-US" sz="2200" dirty="0" err="1"/>
              <a:t>Apa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manfaat</a:t>
            </a:r>
            <a:r>
              <a:rPr lang="en-US" altLang="en-US" sz="2200" dirty="0"/>
              <a:t> dan </a:t>
            </a:r>
            <a:r>
              <a:rPr lang="en-US" altLang="en-US" sz="2200" dirty="0" err="1"/>
              <a:t>infromasi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dihasilkan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tersebut</a:t>
            </a:r>
            <a:r>
              <a:rPr lang="en-US" altLang="en-US" sz="2200" dirty="0"/>
              <a:t> ?</a:t>
            </a:r>
          </a:p>
          <a:p>
            <a:pPr marL="542925" indent="-542925" algn="just">
              <a:lnSpc>
                <a:spcPct val="80000"/>
              </a:lnSpc>
            </a:pPr>
            <a:r>
              <a:rPr lang="en-US" altLang="id-ID" sz="2200" dirty="0"/>
              <a:t>11.    </a:t>
            </a:r>
            <a:r>
              <a:rPr lang="en-US" altLang="en-US" sz="2200" dirty="0"/>
              <a:t>Kapan </a:t>
            </a:r>
            <a:r>
              <a:rPr lang="en-US" altLang="en-US" sz="2200" dirty="0" err="1"/>
              <a:t>informasi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tersebut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dibutuhkan</a:t>
            </a:r>
            <a:r>
              <a:rPr lang="en-US" altLang="en-US" sz="2200" dirty="0"/>
              <a:t> ?</a:t>
            </a:r>
          </a:p>
          <a:p>
            <a:pPr marL="542925" indent="-542925" algn="just">
              <a:lnSpc>
                <a:spcPct val="80000"/>
              </a:lnSpc>
            </a:pPr>
            <a:r>
              <a:rPr lang="en-US" altLang="id-ID" sz="2200" dirty="0"/>
              <a:t>12.    </a:t>
            </a:r>
            <a:r>
              <a:rPr lang="en-US" altLang="en-US" sz="2200" dirty="0" err="1"/>
              <a:t>Apa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bentuk</a:t>
            </a:r>
            <a:r>
              <a:rPr lang="en-US" altLang="en-US" sz="2200" dirty="0"/>
              <a:t> help yang </a:t>
            </a:r>
            <a:r>
              <a:rPr lang="en-US" altLang="en-US" sz="2200" dirty="0" err="1"/>
              <a:t>diinginkan</a:t>
            </a:r>
            <a:r>
              <a:rPr lang="en-US" altLang="en-US" sz="2200" dirty="0"/>
              <a:t> oleh </a:t>
            </a:r>
            <a:r>
              <a:rPr lang="en-US" altLang="en-US" sz="2200" dirty="0" err="1"/>
              <a:t>pemakai</a:t>
            </a:r>
            <a:r>
              <a:rPr lang="en-US" altLang="en-US" sz="2200" dirty="0"/>
              <a:t> ?</a:t>
            </a:r>
          </a:p>
          <a:p>
            <a:pPr marL="514350" indent="-514350" algn="just">
              <a:lnSpc>
                <a:spcPct val="80000"/>
              </a:lnSpc>
              <a:buFont typeface="Calibri" panose="020F0502020204030204" pitchFamily="34" charset="0"/>
              <a:buAutoNum type="arabicPeriod" startAt="4"/>
            </a:pPr>
            <a:endParaRPr lang="en-US" altLang="en-US" sz="2200" b="1" dirty="0"/>
          </a:p>
          <a:p>
            <a:pPr marL="514350" indent="-514350">
              <a:lnSpc>
                <a:spcPct val="80000"/>
              </a:lnSpc>
              <a:buFont typeface="Calibri" panose="020F0502020204030204" pitchFamily="34" charset="0"/>
              <a:buAutoNum type="arabicPeriod" startAt="4"/>
            </a:pPr>
            <a:endParaRPr lang="en-US" altLang="en-US" sz="2200" dirty="0"/>
          </a:p>
        </p:txBody>
      </p:sp>
      <p:sp>
        <p:nvSpPr>
          <p:cNvPr id="7172" name="Title 1"/>
          <p:cNvSpPr>
            <a:spLocks noChangeArrowheads="1"/>
          </p:cNvSpPr>
          <p:nvPr/>
        </p:nvSpPr>
        <p:spPr bwMode="auto">
          <a:xfrm>
            <a:off x="1524000" y="0"/>
            <a:ext cx="9144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FF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AEB84-B076-4083-87B7-21A0F583D57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 dirty="0" err="1">
                <a:solidFill>
                  <a:srgbClr val="FFFF00"/>
                </a:solidFill>
              </a:rPr>
              <a:t>Membangun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Algoritma</a:t>
            </a:r>
            <a:r>
              <a:rPr lang="en-US" altLang="id-ID" sz="3600" b="1" dirty="0">
                <a:solidFill>
                  <a:srgbClr val="FFFF00"/>
                </a:solidFill>
              </a:rPr>
              <a:t> (</a:t>
            </a:r>
            <a:r>
              <a:rPr lang="en-US" altLang="id-ID" sz="3600" b="1" dirty="0" err="1">
                <a:solidFill>
                  <a:srgbClr val="FFFF00"/>
                </a:solidFill>
              </a:rPr>
              <a:t>Lanjutan</a:t>
            </a:r>
            <a:r>
              <a:rPr lang="en-US" altLang="id-ID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71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009652" y="1404939"/>
            <a:ext cx="10324655" cy="4956175"/>
          </a:xfrm>
          <a:noFill/>
        </p:spPr>
        <p:txBody>
          <a:bodyPr>
            <a:normAutofit/>
          </a:bodyPr>
          <a:lstStyle/>
          <a:p>
            <a:pPr marL="11113" indent="-11113" algn="just"/>
            <a:r>
              <a:rPr lang="en-US" altLang="id-ID" sz="2300" b="1" dirty="0" err="1">
                <a:solidFill>
                  <a:srgbClr val="9900FF"/>
                </a:solidFill>
              </a:rPr>
              <a:t>Penyusunan</a:t>
            </a:r>
            <a:r>
              <a:rPr lang="en-US" altLang="id-ID" sz="2300" b="1" dirty="0">
                <a:solidFill>
                  <a:srgbClr val="9900FF"/>
                </a:solidFill>
              </a:rPr>
              <a:t> </a:t>
            </a:r>
            <a:r>
              <a:rPr lang="en-US" altLang="id-ID" sz="2300" b="1" dirty="0" err="1">
                <a:solidFill>
                  <a:srgbClr val="9900FF"/>
                </a:solidFill>
              </a:rPr>
              <a:t>Algoritma</a:t>
            </a:r>
            <a:endParaRPr lang="en-US" altLang="id-ID" sz="2300" b="1" dirty="0">
              <a:solidFill>
                <a:srgbClr val="9900FF"/>
              </a:solidFill>
            </a:endParaRPr>
          </a:p>
          <a:p>
            <a:pPr marL="11113" indent="-11113" algn="just"/>
            <a:r>
              <a:rPr lang="en-US" altLang="id-ID" sz="2300" dirty="0" err="1"/>
              <a:t>Algoritma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dibuat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dengan</a:t>
            </a:r>
            <a:r>
              <a:rPr lang="en-US" altLang="id-ID" sz="2300" dirty="0"/>
              <a:t> </a:t>
            </a:r>
            <a:r>
              <a:rPr lang="en-US" altLang="id-ID" sz="2300" dirty="0" err="1"/>
              <a:t>tujuan</a:t>
            </a:r>
            <a:r>
              <a:rPr lang="en-US" altLang="id-ID" sz="2300" dirty="0"/>
              <a:t> </a:t>
            </a:r>
            <a:r>
              <a:rPr lang="en-US" altLang="id-ID" sz="2300" dirty="0" err="1"/>
              <a:t>untuk</a:t>
            </a:r>
            <a:r>
              <a:rPr lang="en-US" altLang="id-ID" sz="2300" dirty="0"/>
              <a:t> </a:t>
            </a:r>
            <a:r>
              <a:rPr lang="en-US" altLang="id-ID" sz="2300" dirty="0" err="1"/>
              <a:t>menyelesaikan</a:t>
            </a:r>
            <a:r>
              <a:rPr lang="en-US" altLang="id-ID" sz="2300" dirty="0"/>
              <a:t> </a:t>
            </a:r>
            <a:r>
              <a:rPr lang="en-US" altLang="id-ID" sz="2300" dirty="0" err="1"/>
              <a:t>masalah</a:t>
            </a:r>
            <a:r>
              <a:rPr lang="en-US" altLang="id-ID" sz="2300" dirty="0"/>
              <a:t>. </a:t>
            </a:r>
            <a:r>
              <a:rPr lang="en-US" altLang="id-ID" sz="2300" dirty="0" err="1"/>
              <a:t>Algoritma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tidak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dibuat</a:t>
            </a:r>
            <a:r>
              <a:rPr lang="en-US" altLang="id-ID" sz="2300" dirty="0"/>
              <a:t> </a:t>
            </a:r>
            <a:r>
              <a:rPr lang="en-US" altLang="id-ID" sz="2300" dirty="0" err="1"/>
              <a:t>sekali</a:t>
            </a:r>
            <a:r>
              <a:rPr lang="en-US" altLang="id-ID" sz="2300" dirty="0"/>
              <a:t> </a:t>
            </a:r>
            <a:r>
              <a:rPr lang="en-US" altLang="id-ID" sz="2300" dirty="0" err="1"/>
              <a:t>jadi</a:t>
            </a:r>
            <a:r>
              <a:rPr lang="en-US" altLang="id-ID" sz="2300" dirty="0"/>
              <a:t>. Oleh </a:t>
            </a:r>
            <a:r>
              <a:rPr lang="en-US" altLang="id-ID" sz="2300" dirty="0" err="1"/>
              <a:t>karena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itu</a:t>
            </a:r>
            <a:r>
              <a:rPr lang="en-US" altLang="id-ID" sz="2300" dirty="0"/>
              <a:t> </a:t>
            </a:r>
            <a:r>
              <a:rPr lang="en-US" altLang="id-ID" sz="2300" dirty="0" err="1"/>
              <a:t>harus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dikaji</a:t>
            </a:r>
            <a:r>
              <a:rPr lang="en-US" altLang="id-ID" sz="2300" dirty="0"/>
              <a:t> </a:t>
            </a:r>
            <a:r>
              <a:rPr lang="en-US" altLang="id-ID" sz="2300" dirty="0" err="1"/>
              <a:t>terus</a:t>
            </a:r>
            <a:r>
              <a:rPr lang="en-US" altLang="id-ID" sz="2300" dirty="0"/>
              <a:t> </a:t>
            </a:r>
            <a:r>
              <a:rPr lang="en-US" altLang="id-ID" sz="2300" dirty="0" err="1"/>
              <a:t>menerus</a:t>
            </a:r>
            <a:r>
              <a:rPr lang="en-US" altLang="id-ID" sz="2300" dirty="0"/>
              <a:t> </a:t>
            </a:r>
            <a:r>
              <a:rPr lang="en-US" altLang="id-ID" sz="2300" dirty="0" err="1"/>
              <a:t>sehingga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dapat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diperoleh</a:t>
            </a:r>
            <a:r>
              <a:rPr lang="en-US" altLang="id-ID" sz="2300" dirty="0"/>
              <a:t> </a:t>
            </a:r>
            <a:r>
              <a:rPr lang="en-US" altLang="id-ID" sz="2300" dirty="0" err="1"/>
              <a:t>algoritma</a:t>
            </a:r>
            <a:r>
              <a:rPr lang="en-US" altLang="id-ID" sz="2300" dirty="0"/>
              <a:t> yang paling </a:t>
            </a:r>
            <a:r>
              <a:rPr lang="en-US" altLang="id-ID" sz="2300" dirty="0" err="1"/>
              <a:t>lengkap</a:t>
            </a:r>
            <a:r>
              <a:rPr lang="en-US" altLang="id-ID" sz="2300" dirty="0"/>
              <a:t>, </a:t>
            </a:r>
            <a:r>
              <a:rPr lang="en-US" altLang="id-ID" sz="2300" dirty="0" err="1"/>
              <a:t>tepat</a:t>
            </a:r>
            <a:r>
              <a:rPr lang="en-US" altLang="id-ID" sz="2300" dirty="0"/>
              <a:t>, </a:t>
            </a:r>
            <a:r>
              <a:rPr lang="en-US" altLang="id-ID" sz="2300" dirty="0" err="1"/>
              <a:t>benar</a:t>
            </a:r>
            <a:r>
              <a:rPr lang="en-US" altLang="id-ID" sz="2300" dirty="0"/>
              <a:t> dan </a:t>
            </a:r>
            <a:r>
              <a:rPr lang="en-US" altLang="id-ID" sz="2300" dirty="0" err="1"/>
              <a:t>relevan</a:t>
            </a:r>
            <a:r>
              <a:rPr lang="en-US" altLang="id-ID" sz="2300" dirty="0"/>
              <a:t>. </a:t>
            </a:r>
            <a:r>
              <a:rPr lang="en-US" altLang="id-ID" sz="2300" dirty="0" err="1"/>
              <a:t>Algoritma</a:t>
            </a:r>
            <a:r>
              <a:rPr lang="en-US" altLang="id-ID" sz="2300" dirty="0"/>
              <a:t> yang </a:t>
            </a:r>
            <a:r>
              <a:rPr lang="en-US" altLang="id-ID" sz="2300" dirty="0" err="1"/>
              <a:t>sudah</a:t>
            </a:r>
            <a:r>
              <a:rPr lang="en-US" altLang="id-ID" sz="2300" dirty="0"/>
              <a:t> </a:t>
            </a:r>
            <a:r>
              <a:rPr lang="en-US" altLang="id-ID" sz="2300" dirty="0" err="1"/>
              <a:t>tersusun</a:t>
            </a:r>
            <a:r>
              <a:rPr lang="en-US" altLang="id-ID" sz="2300" dirty="0"/>
              <a:t> juga </a:t>
            </a:r>
            <a:r>
              <a:rPr lang="en-US" altLang="id-ID" sz="2300" dirty="0" err="1"/>
              <a:t>harus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dikoreksi</a:t>
            </a:r>
            <a:r>
              <a:rPr lang="en-US" altLang="id-ID" sz="2300" dirty="0"/>
              <a:t> </a:t>
            </a:r>
            <a:r>
              <a:rPr lang="en-US" altLang="id-ID" sz="2300" dirty="0" err="1"/>
              <a:t>kembali</a:t>
            </a:r>
            <a:r>
              <a:rPr lang="en-US" altLang="id-ID" sz="2300" dirty="0"/>
              <a:t>, dan </a:t>
            </a:r>
            <a:r>
              <a:rPr lang="en-US" altLang="id-ID" sz="2300" dirty="0" err="1"/>
              <a:t>jika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terdapat</a:t>
            </a:r>
            <a:r>
              <a:rPr lang="en-US" altLang="id-ID" sz="2300" dirty="0"/>
              <a:t> </a:t>
            </a:r>
            <a:r>
              <a:rPr lang="en-US" altLang="id-ID" sz="2300" dirty="0" err="1"/>
              <a:t>kesalahan</a:t>
            </a:r>
            <a:r>
              <a:rPr lang="en-US" altLang="id-ID" sz="2300" dirty="0"/>
              <a:t> </a:t>
            </a:r>
            <a:r>
              <a:rPr lang="en-US" altLang="id-ID" sz="2300" dirty="0" err="1"/>
              <a:t>maka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harus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direvisi</a:t>
            </a:r>
            <a:r>
              <a:rPr lang="en-US" altLang="id-ID" sz="2300" dirty="0"/>
              <a:t> </a:t>
            </a:r>
            <a:r>
              <a:rPr lang="en-US" altLang="id-ID" sz="2300" dirty="0" err="1"/>
              <a:t>kembali</a:t>
            </a:r>
            <a:r>
              <a:rPr lang="en-US" altLang="id-ID" sz="2300" dirty="0"/>
              <a:t>.</a:t>
            </a:r>
          </a:p>
          <a:p>
            <a:pPr marL="11113" indent="-11113" algn="just"/>
            <a:endParaRPr lang="en-US" altLang="id-ID" sz="2300" b="1" dirty="0">
              <a:solidFill>
                <a:srgbClr val="898989"/>
              </a:solidFill>
            </a:endParaRPr>
          </a:p>
          <a:p>
            <a:pPr marL="11113" indent="-11113" algn="just"/>
            <a:r>
              <a:rPr lang="en-US" altLang="id-ID" sz="2300" b="1" dirty="0" err="1">
                <a:solidFill>
                  <a:srgbClr val="9900FF"/>
                </a:solidFill>
              </a:rPr>
              <a:t>Pengkodean</a:t>
            </a:r>
            <a:r>
              <a:rPr lang="en-US" altLang="id-ID" sz="2300" b="1" dirty="0">
                <a:solidFill>
                  <a:srgbClr val="9900FF"/>
                </a:solidFill>
              </a:rPr>
              <a:t>/</a:t>
            </a:r>
            <a:r>
              <a:rPr lang="en-US" altLang="id-ID" sz="2300" b="1" dirty="0" err="1">
                <a:solidFill>
                  <a:srgbClr val="9900FF"/>
                </a:solidFill>
              </a:rPr>
              <a:t>Pemrograman</a:t>
            </a:r>
            <a:endParaRPr lang="en-US" altLang="id-ID" sz="2300" b="1" dirty="0">
              <a:solidFill>
                <a:srgbClr val="9900FF"/>
              </a:solidFill>
            </a:endParaRPr>
          </a:p>
          <a:p>
            <a:pPr marL="11113" indent="-11113" algn="just"/>
            <a:r>
              <a:rPr lang="en-US" altLang="id-ID" sz="2300" dirty="0" err="1"/>
              <a:t>Merupakan</a:t>
            </a:r>
            <a:r>
              <a:rPr lang="en-US" altLang="id-ID" sz="2300" dirty="0"/>
              <a:t> </a:t>
            </a:r>
            <a:r>
              <a:rPr lang="en-US" altLang="id-ID" sz="2300" dirty="0" err="1"/>
              <a:t>suatu</a:t>
            </a:r>
            <a:r>
              <a:rPr lang="en-US" altLang="id-ID" sz="2300" dirty="0"/>
              <a:t> proses </a:t>
            </a:r>
            <a:r>
              <a:rPr lang="en-US" altLang="id-ID" sz="2300" dirty="0" err="1"/>
              <a:t>guna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mengimplementasikan</a:t>
            </a:r>
            <a:r>
              <a:rPr lang="en-US" altLang="id-ID" sz="2300" dirty="0"/>
              <a:t> </a:t>
            </a:r>
            <a:r>
              <a:rPr lang="en-US" altLang="id-ID" sz="2300" dirty="0" err="1"/>
              <a:t>algoritma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dengan</a:t>
            </a:r>
            <a:r>
              <a:rPr lang="en-US" altLang="id-ID" sz="2300" dirty="0"/>
              <a:t> </a:t>
            </a:r>
            <a:r>
              <a:rPr lang="en-US" altLang="id-ID" sz="2300" dirty="0" err="1"/>
              <a:t>menggunakan</a:t>
            </a:r>
            <a:r>
              <a:rPr lang="en-US" altLang="id-ID" sz="2300" dirty="0"/>
              <a:t> </a:t>
            </a:r>
            <a:r>
              <a:rPr lang="en-US" altLang="id-ID" sz="2300" dirty="0" err="1"/>
              <a:t>suatu</a:t>
            </a:r>
            <a:r>
              <a:rPr lang="en-US" altLang="id-ID" sz="2300" dirty="0"/>
              <a:t> </a:t>
            </a:r>
            <a:r>
              <a:rPr lang="en-US" altLang="id-ID" sz="2300" dirty="0" err="1"/>
              <a:t>bahasa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pemrograman</a:t>
            </a:r>
            <a:r>
              <a:rPr lang="en-US" altLang="id-ID" sz="2300" dirty="0"/>
              <a:t>. Satu </a:t>
            </a:r>
            <a:r>
              <a:rPr lang="en-US" altLang="id-ID" sz="2300" dirty="0" err="1"/>
              <a:t>hal</a:t>
            </a:r>
            <a:r>
              <a:rPr lang="en-US" altLang="id-ID" sz="2300" dirty="0"/>
              <a:t> yang sangat </a:t>
            </a:r>
            <a:r>
              <a:rPr lang="en-US" altLang="id-ID" sz="2300" dirty="0" err="1"/>
              <a:t>penting</a:t>
            </a:r>
            <a:r>
              <a:rPr lang="en-US" altLang="id-ID" sz="2300" dirty="0"/>
              <a:t> </a:t>
            </a:r>
            <a:r>
              <a:rPr lang="en-US" altLang="id-ID" sz="2300" dirty="0" err="1"/>
              <a:t>sebelum</a:t>
            </a:r>
            <a:r>
              <a:rPr lang="en-US" altLang="id-ID" sz="2300" dirty="0"/>
              <a:t> </a:t>
            </a:r>
            <a:r>
              <a:rPr lang="en-US" altLang="id-ID" sz="2300" dirty="0" err="1"/>
              <a:t>seorang</a:t>
            </a:r>
            <a:r>
              <a:rPr lang="en-US" altLang="id-ID" sz="2300" dirty="0"/>
              <a:t> </a:t>
            </a:r>
            <a:r>
              <a:rPr lang="en-US" altLang="id-ID" sz="2300" dirty="0" err="1"/>
              <a:t>pemrogram</a:t>
            </a:r>
            <a:r>
              <a:rPr lang="en-US" altLang="id-ID" sz="2300" dirty="0"/>
              <a:t> </a:t>
            </a:r>
            <a:r>
              <a:rPr lang="en-US" altLang="id-ID" sz="2300" dirty="0" err="1"/>
              <a:t>mulai</a:t>
            </a:r>
            <a:r>
              <a:rPr lang="en-US" altLang="id-ID" sz="2300" dirty="0"/>
              <a:t> </a:t>
            </a:r>
            <a:r>
              <a:rPr lang="en-US" altLang="id-ID" sz="2300" dirty="0" err="1"/>
              <a:t>menyusun</a:t>
            </a:r>
            <a:r>
              <a:rPr lang="en-US" altLang="id-ID" sz="2300" dirty="0"/>
              <a:t> program </a:t>
            </a:r>
            <a:r>
              <a:rPr lang="en-US" altLang="id-ID" sz="2300" dirty="0" err="1"/>
              <a:t>adalah</a:t>
            </a:r>
            <a:r>
              <a:rPr lang="en-US" altLang="id-ID" sz="2300" dirty="0"/>
              <a:t> </a:t>
            </a:r>
            <a:r>
              <a:rPr lang="en-US" altLang="id-ID" sz="2300" dirty="0" err="1"/>
              <a:t>memilih</a:t>
            </a:r>
            <a:r>
              <a:rPr lang="en-US" altLang="id-ID" sz="2300" dirty="0"/>
              <a:t> </a:t>
            </a:r>
            <a:r>
              <a:rPr lang="en-US" altLang="id-ID" sz="2300" dirty="0" err="1"/>
              <a:t>bahasa</a:t>
            </a:r>
            <a:r>
              <a:rPr lang="en-US" altLang="id-ID" sz="2300" dirty="0"/>
              <a:t> </a:t>
            </a:r>
            <a:r>
              <a:rPr lang="en-US" altLang="id-ID" sz="2300" dirty="0" err="1"/>
              <a:t>pemrograman</a:t>
            </a:r>
            <a:r>
              <a:rPr lang="en-US" altLang="id-ID" sz="2300" dirty="0"/>
              <a:t> yang </a:t>
            </a:r>
            <a:r>
              <a:rPr lang="en-US" altLang="id-ID" sz="2300" dirty="0" err="1"/>
              <a:t>akan</a:t>
            </a:r>
            <a:r>
              <a:rPr lang="en-US" altLang="id-ID" sz="2300" dirty="0"/>
              <a:t> </a:t>
            </a:r>
            <a:r>
              <a:rPr lang="en-US" altLang="id-ID" sz="2300" dirty="0" err="1"/>
              <a:t>digunakan</a:t>
            </a:r>
            <a:r>
              <a:rPr lang="en-US" altLang="id-ID" sz="2300" dirty="0"/>
              <a:t>.</a:t>
            </a:r>
          </a:p>
          <a:p>
            <a:pPr marL="11113" indent="-11113" algn="just"/>
            <a:endParaRPr lang="en-US" altLang="id-ID" sz="2300" b="1" dirty="0"/>
          </a:p>
          <a:p>
            <a:pPr marL="11113" indent="-11113" algn="just"/>
            <a:endParaRPr lang="en-US" altLang="id-ID" sz="2300" b="1" dirty="0">
              <a:solidFill>
                <a:srgbClr val="FF0000"/>
              </a:solidFill>
            </a:endParaRPr>
          </a:p>
        </p:txBody>
      </p:sp>
      <p:sp>
        <p:nvSpPr>
          <p:cNvPr id="8195" name="Title 1"/>
          <p:cNvSpPr>
            <a:spLocks noChangeArrowheads="1"/>
          </p:cNvSpPr>
          <p:nvPr/>
        </p:nvSpPr>
        <p:spPr bwMode="auto">
          <a:xfrm>
            <a:off x="1524000" y="0"/>
            <a:ext cx="9144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FF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8538" y="6245225"/>
            <a:ext cx="1592262" cy="331788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EB2F9-50B8-90A8-085F-10BBDDB27FB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 dirty="0" err="1">
                <a:solidFill>
                  <a:srgbClr val="FFFF00"/>
                </a:solidFill>
              </a:rPr>
              <a:t>Membangun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Algoritma</a:t>
            </a:r>
            <a:r>
              <a:rPr lang="en-US" altLang="id-ID" sz="3600" b="1" dirty="0">
                <a:solidFill>
                  <a:srgbClr val="FFFF00"/>
                </a:solidFill>
              </a:rPr>
              <a:t> (</a:t>
            </a:r>
            <a:r>
              <a:rPr lang="en-US" altLang="id-ID" sz="3600" b="1" dirty="0" err="1">
                <a:solidFill>
                  <a:srgbClr val="FFFF00"/>
                </a:solidFill>
              </a:rPr>
              <a:t>Lanjutan</a:t>
            </a:r>
            <a:r>
              <a:rPr lang="en-US" altLang="id-ID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7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4912" y="1335088"/>
            <a:ext cx="10558129" cy="47926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umum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4 </a:t>
            </a:r>
            <a:r>
              <a:rPr lang="en-US" altLang="en-US" sz="2400" dirty="0" err="1"/>
              <a:t>kelompok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bahasa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pemrograman</a:t>
            </a:r>
            <a:r>
              <a:rPr lang="en-US" altLang="en-US" sz="2400" dirty="0"/>
              <a:t> :</a:t>
            </a:r>
          </a:p>
          <a:p>
            <a:pPr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>
                <a:solidFill>
                  <a:srgbClr val="FF0000"/>
                </a:solidFill>
              </a:rPr>
              <a:t>Bahasa </a:t>
            </a:r>
            <a:r>
              <a:rPr lang="en-US" altLang="en-US" sz="2400" b="1" dirty="0" err="1">
                <a:solidFill>
                  <a:srgbClr val="FF0000"/>
                </a:solidFill>
              </a:rPr>
              <a:t>aras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rendah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</a:rPr>
              <a:t>(low level language)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rgbClr val="898989"/>
                </a:solidFill>
              </a:rPr>
              <a:t>	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bahasa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pemrograman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berorientasi</a:t>
            </a:r>
            <a:r>
              <a:rPr lang="en-US" altLang="en-US" sz="2400" dirty="0"/>
              <a:t> pada </a:t>
            </a:r>
            <a:r>
              <a:rPr lang="en-US" altLang="en-US" sz="2400" dirty="0" err="1"/>
              <a:t>mesin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Pemrograman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bahasa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berfikir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berdasarkan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logika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mesin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sehingga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bahasa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fleksibel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sulit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dipahami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Contohnya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bahasa</a:t>
            </a:r>
            <a:r>
              <a:rPr lang="en-US" altLang="en-US" sz="2400" dirty="0"/>
              <a:t> </a:t>
            </a:r>
            <a:r>
              <a:rPr lang="en-US" altLang="en-US" sz="2400" i="1" dirty="0"/>
              <a:t>assembly</a:t>
            </a:r>
          </a:p>
          <a:p>
            <a:pPr algn="just" eaLnBrk="1" hangingPunct="1">
              <a:buFontTx/>
              <a:buAutoNum type="arabicPeriod" startAt="2"/>
            </a:pP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 </a:t>
            </a:r>
            <a:r>
              <a:rPr lang="en-US" altLang="en-US" sz="2400" b="1" i="1" dirty="0" err="1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aras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b="1" i="1" dirty="0" err="1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menengah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(</a:t>
            </a:r>
            <a:r>
              <a:rPr lang="en-US" altLang="en-US" sz="2400" b="1" i="1" dirty="0" err="1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midle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level language)</a:t>
            </a:r>
          </a:p>
          <a:p>
            <a:pPr algn="just" eaLnBrk="1" hangingPunct="1">
              <a:buFontTx/>
              <a:buNone/>
            </a:pPr>
            <a:r>
              <a:rPr lang="en-US" altLang="id-ID" sz="2400" i="1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	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Merupakan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pemrograman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menggunakan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aturan-aturan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gramatikal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dalam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penulisan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ekspresi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atau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pernyataan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standar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mudah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dipahami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oleh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manusia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serta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memiliki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instruksi-instruksi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tertentu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dapat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langsung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diakses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oleh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komputer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Contohnya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 C</a:t>
            </a:r>
            <a:r>
              <a:rPr lang="en-US" altLang="id-ID" sz="2400" dirty="0"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</a:t>
            </a:r>
            <a:endParaRPr lang="en-US" altLang="en-US" sz="2400" dirty="0">
              <a:latin typeface="Calibri" panose="020F0502020204030204" pitchFamily="34" charset="0"/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Calibri" panose="020F0502020204030204" pitchFamily="34" charset="0"/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eaLnBrk="1" hangingPunct="1"/>
            <a:endParaRPr lang="en-US" altLang="en-US" sz="2400" dirty="0"/>
          </a:p>
        </p:txBody>
      </p:sp>
      <p:sp>
        <p:nvSpPr>
          <p:cNvPr id="9219" name="Title 1"/>
          <p:cNvSpPr>
            <a:spLocks noChangeArrowheads="1"/>
          </p:cNvSpPr>
          <p:nvPr/>
        </p:nvSpPr>
        <p:spPr bwMode="auto">
          <a:xfrm>
            <a:off x="1524000" y="0"/>
            <a:ext cx="9144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FF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8538" y="6245225"/>
            <a:ext cx="1592262" cy="331788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A5A75-4775-A22C-FAA8-F72D4E4E90D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 dirty="0" err="1">
                <a:solidFill>
                  <a:srgbClr val="FFFF00"/>
                </a:solidFill>
              </a:rPr>
              <a:t>Membangun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Algoritma</a:t>
            </a:r>
            <a:r>
              <a:rPr lang="en-US" altLang="id-ID" sz="3600" b="1" dirty="0">
                <a:solidFill>
                  <a:srgbClr val="FFFF00"/>
                </a:solidFill>
              </a:rPr>
              <a:t> (</a:t>
            </a:r>
            <a:r>
              <a:rPr lang="en-US" altLang="id-ID" sz="3600" b="1" dirty="0" err="1">
                <a:solidFill>
                  <a:srgbClr val="FFFF00"/>
                </a:solidFill>
              </a:rPr>
              <a:t>Lanjutan</a:t>
            </a:r>
            <a:r>
              <a:rPr lang="en-US" altLang="id-ID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173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14" y="6245225"/>
            <a:ext cx="1512887" cy="312738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F9CC2B-0ED3-440D-9778-559D9F3983C5}" type="slidenum">
              <a:rPr lang="en-US" altLang="id-ID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id-ID" sz="1400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733648" y="1363570"/>
            <a:ext cx="10749516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2200" b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3.   </a:t>
            </a:r>
            <a:r>
              <a:rPr lang="en-US" alt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aras</a:t>
            </a:r>
            <a:r>
              <a:rPr lang="en-US" alt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tinggi</a:t>
            </a:r>
            <a:r>
              <a:rPr lang="en-US" alt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b="1" i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(high level language)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200" i="1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	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aras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tinggi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merupakan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pemrograman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memiliki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aturan-aturan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gramatikal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dalam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penulisan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ekspresi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atau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pernyataan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standar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dapat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dipahami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secara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langsung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oleh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manusia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Contohnya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Pascal, Fortran, Cobol, Basic dan lain-lain.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200" i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FontTx/>
              <a:buAutoNum type="arabicPeriod" startAt="4"/>
            </a:pPr>
            <a:r>
              <a:rPr lang="en-US" alt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berorientasi</a:t>
            </a:r>
            <a:r>
              <a:rPr lang="en-US" alt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object </a:t>
            </a:r>
            <a:r>
              <a:rPr lang="en-US" altLang="en-US" sz="2200" b="1" i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(object oriented language)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200" b="1" i="1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	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Merupakan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pemrograman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mengandung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“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kapsul-kapsul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” yang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berisi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fungsi-fungsi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untuk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menyelesaikan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suatu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masalah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ini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pemrograman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tidak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lagi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harus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menuliskan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secara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detail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semua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pernyataan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dan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ekspresi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pada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aras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tinggi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melainkan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cukup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memasukkan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kriteria-kriteria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dikehendaki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saja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dan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kemudian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akan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menggunakan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kapsul-kapsul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tersebut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untuk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memecahkan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masalah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tersebut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Contohnya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adalah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C++, Visual FoxPro, Visual  Basic, Visual Delphi, Visual  Java,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dsb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</a:t>
            </a:r>
            <a:endParaRPr lang="en-US" altLang="en-US" sz="2200" dirty="0">
              <a:solidFill>
                <a:srgbClr val="C00000"/>
              </a:solidFill>
              <a:latin typeface="Calibri" panose="020F0502020204030204" pitchFamily="34" charset="0"/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FontTx/>
              <a:buAutoNum type="arabicPeriod" startAt="4"/>
            </a:pPr>
            <a:endParaRPr lang="en-US" altLang="en-US" sz="2200" i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28D34-C0DA-1FA8-15E1-FD64F573FFF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 dirty="0" err="1">
                <a:solidFill>
                  <a:srgbClr val="FFFF00"/>
                </a:solidFill>
              </a:rPr>
              <a:t>Membangun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Algoritma</a:t>
            </a:r>
            <a:r>
              <a:rPr lang="en-US" altLang="id-ID" sz="3600" b="1" dirty="0">
                <a:solidFill>
                  <a:srgbClr val="FFFF00"/>
                </a:solidFill>
              </a:rPr>
              <a:t> (</a:t>
            </a:r>
            <a:r>
              <a:rPr lang="en-US" altLang="id-ID" sz="3600" b="1" dirty="0" err="1">
                <a:solidFill>
                  <a:srgbClr val="FFFF00"/>
                </a:solidFill>
              </a:rPr>
              <a:t>Lanjutan</a:t>
            </a:r>
            <a:r>
              <a:rPr lang="en-US" altLang="id-ID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32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182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3BED816-5E7F-4A05-AA1A-BDBC11396CC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8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669851" y="1285875"/>
            <a:ext cx="10496107" cy="521493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altLang="en-US" b="1" dirty="0">
                <a:solidFill>
                  <a:srgbClr val="7030A0"/>
                </a:solidFill>
              </a:rPr>
              <a:t>Program : 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serangkaian</a:t>
            </a:r>
            <a:r>
              <a:rPr lang="en-US" altLang="en-US" dirty="0"/>
              <a:t> </a:t>
            </a:r>
            <a:r>
              <a:rPr lang="en-US" altLang="en-US" dirty="0" err="1"/>
              <a:t>instruksi</a:t>
            </a:r>
            <a:r>
              <a:rPr lang="en-US" altLang="en-US" dirty="0"/>
              <a:t>/</a:t>
            </a:r>
            <a:r>
              <a:rPr lang="en-US" altLang="en-US" dirty="0" err="1"/>
              <a:t>pernyataan</a:t>
            </a:r>
            <a:r>
              <a:rPr lang="en-US" altLang="en-US" dirty="0"/>
              <a:t> yang </a:t>
            </a:r>
            <a:r>
              <a:rPr lang="en-US" altLang="en-US" dirty="0" err="1"/>
              <a:t>disusun</a:t>
            </a:r>
            <a:r>
              <a:rPr lang="en-US" altLang="en-US" dirty="0"/>
              <a:t>  </a:t>
            </a:r>
            <a:r>
              <a:rPr lang="en-US" altLang="en-US" dirty="0" err="1"/>
              <a:t>sedemikian</a:t>
            </a:r>
            <a:r>
              <a:rPr lang="en-US" altLang="en-US" dirty="0"/>
              <a:t> </a:t>
            </a:r>
            <a:r>
              <a:rPr lang="en-US" altLang="en-US" dirty="0" err="1"/>
              <a:t>rupa</a:t>
            </a:r>
            <a:r>
              <a:rPr lang="en-US" altLang="en-US" dirty="0"/>
              <a:t> 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bahasa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dieksekusi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endParaRPr lang="en-US" altLang="en-US" dirty="0"/>
          </a:p>
          <a:p>
            <a:pPr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altLang="en-US" b="1" dirty="0" err="1">
                <a:solidFill>
                  <a:srgbClr val="7030A0"/>
                </a:solidFill>
              </a:rPr>
              <a:t>Pemrograman</a:t>
            </a:r>
            <a:r>
              <a:rPr lang="en-US" altLang="en-US" b="1" dirty="0">
                <a:solidFill>
                  <a:srgbClr val="7030A0"/>
                </a:solidFill>
              </a:rPr>
              <a:t> : </a:t>
            </a:r>
            <a:r>
              <a:rPr lang="en-US" altLang="en-US" dirty="0"/>
              <a:t>proses </a:t>
            </a:r>
            <a:r>
              <a:rPr lang="en-US" altLang="en-US" dirty="0" err="1"/>
              <a:t>mengimplementasikan</a:t>
            </a:r>
            <a:r>
              <a:rPr lang="en-US" altLang="en-US" dirty="0"/>
              <a:t> </a:t>
            </a:r>
            <a:r>
              <a:rPr lang="en-US" altLang="en-US" dirty="0" err="1"/>
              <a:t>urutan</a:t>
            </a:r>
            <a:r>
              <a:rPr lang="en-US" altLang="en-US" dirty="0"/>
              <a:t> </a:t>
            </a:r>
            <a:r>
              <a:rPr lang="en-US" altLang="en-US" dirty="0" err="1"/>
              <a:t>langkah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menyelesaikan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bahasa</a:t>
            </a:r>
            <a:r>
              <a:rPr lang="en-US" altLang="en-US" dirty="0"/>
              <a:t> </a:t>
            </a:r>
            <a:r>
              <a:rPr lang="en-US" altLang="en-US" dirty="0" err="1"/>
              <a:t>pemrograman</a:t>
            </a:r>
            <a:endParaRPr lang="en-US" altLang="en-US" dirty="0"/>
          </a:p>
          <a:p>
            <a:pPr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altLang="en-US" b="1" dirty="0">
                <a:solidFill>
                  <a:srgbClr val="7030A0"/>
                </a:solidFill>
              </a:rPr>
              <a:t>Bahasa </a:t>
            </a:r>
            <a:r>
              <a:rPr lang="en-US" altLang="en-US" b="1" dirty="0" err="1">
                <a:solidFill>
                  <a:srgbClr val="7030A0"/>
                </a:solidFill>
              </a:rPr>
              <a:t>Pemrograman</a:t>
            </a:r>
            <a:r>
              <a:rPr lang="en-US" altLang="en-US" b="1" dirty="0">
                <a:solidFill>
                  <a:srgbClr val="7030A0"/>
                </a:solidFill>
              </a:rPr>
              <a:t> : </a:t>
            </a:r>
            <a:r>
              <a:rPr lang="en-US" altLang="en-US" dirty="0" err="1"/>
              <a:t>prosedur</a:t>
            </a:r>
            <a:r>
              <a:rPr lang="en-US" altLang="en-US" dirty="0"/>
              <a:t>/</a:t>
            </a:r>
            <a:r>
              <a:rPr lang="en-US" altLang="en-US" dirty="0" err="1"/>
              <a:t>tatacara</a:t>
            </a:r>
            <a:r>
              <a:rPr lang="en-US" altLang="en-US" dirty="0"/>
              <a:t> </a:t>
            </a:r>
            <a:r>
              <a:rPr lang="en-US" altLang="en-US" dirty="0" err="1"/>
              <a:t>penulisan</a:t>
            </a:r>
            <a:r>
              <a:rPr lang="en-US" altLang="en-US" dirty="0"/>
              <a:t> program. Ada </a:t>
            </a:r>
            <a:r>
              <a:rPr lang="en-US" dirty="0"/>
              <a:t>3</a:t>
            </a:r>
            <a:r>
              <a:rPr lang="en-US" altLang="en-US" dirty="0"/>
              <a:t> </a:t>
            </a:r>
            <a:r>
              <a:rPr lang="en-US" altLang="en-US" dirty="0" err="1"/>
              <a:t>faktor</a:t>
            </a:r>
            <a:r>
              <a:rPr lang="en-US" altLang="en-US" dirty="0"/>
              <a:t> </a:t>
            </a:r>
            <a:r>
              <a:rPr lang="en-US" altLang="en-US" dirty="0" err="1"/>
              <a:t>penting</a:t>
            </a:r>
            <a:r>
              <a:rPr lang="en-US" altLang="en-US" dirty="0"/>
              <a:t> </a:t>
            </a:r>
            <a:r>
              <a:rPr lang="en-US" altLang="en-US" dirty="0" err="1"/>
              <a:t>yaitu</a:t>
            </a:r>
            <a:r>
              <a:rPr lang="en-US" altLang="en-US" i="1" dirty="0"/>
              <a:t> </a:t>
            </a:r>
            <a:r>
              <a:rPr lang="en-US" altLang="en-US" i="1" dirty="0" err="1"/>
              <a:t>sintax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aturan-aturan</a:t>
            </a:r>
            <a:r>
              <a:rPr lang="en-US" altLang="en-US" dirty="0"/>
              <a:t>)</a:t>
            </a:r>
            <a:r>
              <a:rPr lang="en-US" dirty="0"/>
              <a:t>,</a:t>
            </a:r>
            <a:r>
              <a:rPr lang="en-US" altLang="en-US" dirty="0"/>
              <a:t> </a:t>
            </a:r>
            <a:r>
              <a:rPr lang="en-US" altLang="en-US" i="1" dirty="0"/>
              <a:t>semantic</a:t>
            </a:r>
            <a:r>
              <a:rPr lang="en-US" altLang="en-US" dirty="0"/>
              <a:t> (</a:t>
            </a:r>
            <a:r>
              <a:rPr lang="en-US" altLang="en-US" dirty="0" err="1"/>
              <a:t>makna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arti</a:t>
            </a:r>
            <a:r>
              <a:rPr lang="en-US" altLang="en-US" dirty="0"/>
              <a:t>)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altLang="en-US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ebenaran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logika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adalah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berhubungan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benar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tidaknya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urutan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statemen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.</a:t>
            </a:r>
          </a:p>
          <a:p>
            <a:pPr marL="111125" indent="-111125" algn="just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folHlink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Programmer</a:t>
            </a:r>
            <a:r>
              <a:rPr 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: orang yang </a:t>
            </a:r>
            <a:r>
              <a:rPr 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membuat</a:t>
            </a:r>
            <a:r>
              <a:rPr 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program.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95000"/>
              <a:defRPr/>
            </a:pPr>
            <a:endParaRPr lang="en-US" altLang="en-US" dirty="0"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95000"/>
              <a:defRPr/>
            </a:pP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Produk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dihasilkan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oleh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seorang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pemrogram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adalah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70C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program </a:t>
            </a:r>
            <a:r>
              <a:rPr lang="en-US" altLang="en-US" dirty="0" err="1">
                <a:solidFill>
                  <a:srgbClr val="0070C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dirty="0">
                <a:solidFill>
                  <a:srgbClr val="0070C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rancangan</a:t>
            </a:r>
            <a:r>
              <a:rPr lang="en-US" altLang="en-US" dirty="0">
                <a:solidFill>
                  <a:srgbClr val="0070C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benar</a:t>
            </a:r>
            <a:r>
              <a:rPr lang="en-US" altLang="en-US" dirty="0">
                <a:solidFill>
                  <a:srgbClr val="0070C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(</a:t>
            </a:r>
            <a:r>
              <a:rPr lang="en-US" altLang="en-US" dirty="0" err="1">
                <a:solidFill>
                  <a:srgbClr val="FF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metodologis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&amp; </a:t>
            </a:r>
            <a:r>
              <a:rPr lang="en-US" altLang="en-US" dirty="0" err="1">
                <a:solidFill>
                  <a:srgbClr val="FF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sistematis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yang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dapat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dieksekusi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oleh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mesin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berfungsi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benar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, dan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sanggup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melayani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segala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kemungkinan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masukan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dan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didukung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adanya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  <a:sym typeface="MS PGothic" panose="020B0600070205080204" pitchFamily="34" charset="-128"/>
              </a:rPr>
              <a:t>dokumentasi</a:t>
            </a:r>
            <a:r>
              <a:rPr lang="en-US" altLang="en-US" dirty="0">
                <a:ea typeface="MS PGothic" panose="020B0600070205080204" pitchFamily="34" charset="-128"/>
                <a:sym typeface="MS PGothic" panose="020B0600070205080204" pitchFamily="34" charset="-128"/>
              </a:rPr>
              <a:t>.</a:t>
            </a:r>
          </a:p>
          <a:p>
            <a:pPr algn="just" eaLnBrk="1" hangingPunct="1">
              <a:lnSpc>
                <a:spcPct val="110000"/>
              </a:lnSpc>
              <a:defRPr/>
            </a:pPr>
            <a:endParaRPr lang="en-US" altLang="en-US" dirty="0"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lnSpc>
                <a:spcPct val="110000"/>
              </a:lnSpc>
              <a:defRPr/>
            </a:pPr>
            <a:endParaRPr lang="en-US" altLang="en-US" b="1" dirty="0"/>
          </a:p>
        </p:txBody>
      </p:sp>
      <p:sp>
        <p:nvSpPr>
          <p:cNvPr id="5124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5136"/>
            <a:ext cx="12192000" cy="928688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sz="3600" b="1" dirty="0" err="1">
                <a:solidFill>
                  <a:srgbClr val="FFFF00"/>
                </a:solidFill>
              </a:rPr>
              <a:t>Pengantar</a:t>
            </a:r>
            <a:r>
              <a:rPr lang="en-US" altLang="zh-CN" sz="3600" b="1" dirty="0">
                <a:solidFill>
                  <a:srgbClr val="FFFF00"/>
                </a:solidFill>
              </a:rPr>
              <a:t> dan </a:t>
            </a:r>
            <a:r>
              <a:rPr lang="en-US" altLang="zh-CN" sz="3600" b="1" dirty="0" err="1">
                <a:solidFill>
                  <a:srgbClr val="FFFF00"/>
                </a:solidFill>
              </a:rPr>
              <a:t>Pengertian</a:t>
            </a:r>
            <a:r>
              <a:rPr lang="en-US" altLang="zh-CN" sz="3600" b="1" dirty="0">
                <a:solidFill>
                  <a:srgbClr val="FFFF00"/>
                </a:solidFill>
              </a:rPr>
              <a:t> Dasar</a:t>
            </a:r>
          </a:p>
        </p:txBody>
      </p:sp>
    </p:spTree>
    <p:extLst>
      <p:ext uri="{BB962C8B-B14F-4D97-AF65-F5344CB8AC3E}">
        <p14:creationId xmlns:p14="http://schemas.microsoft.com/office/powerpoint/2010/main" val="156730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AFEF27-DDF8-4369-8A9C-EB82807EBED4}" type="slidenum">
              <a:rPr lang="en-US" altLang="id-ID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id-ID" sz="140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880730" y="1122858"/>
            <a:ext cx="1080267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175">
              <a:spcBef>
                <a:spcPct val="20000"/>
              </a:spcBef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Agar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komputer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dapat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memahami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program yang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disusun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suatu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pemrograman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maka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dibutuhkan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suatu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penerjemah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id-ID" sz="19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yaitu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 </a:t>
            </a:r>
            <a:r>
              <a:rPr lang="en-US" altLang="id-ID" sz="1900" i="1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interpreter</a:t>
            </a:r>
            <a:r>
              <a:rPr lang="en-US" altLang="id-ID" sz="19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dan </a:t>
            </a:r>
            <a:r>
              <a:rPr lang="en-US" altLang="id-ID" sz="1900" i="1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compiler.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d-ID" sz="1900" b="1" i="1" dirty="0">
              <a:solidFill>
                <a:srgbClr val="FFC000"/>
              </a:solidFill>
              <a:latin typeface="Calibri" panose="020F0502020204030204" pitchFamily="34" charset="0"/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FontTx/>
              <a:buAutoNum type="arabicPeriod"/>
            </a:pPr>
            <a:r>
              <a:rPr lang="en-US" altLang="id-ID" sz="1900" b="1" i="1" dirty="0">
                <a:solidFill>
                  <a:srgbClr val="F72307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Interpreter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berasal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dari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kata to interpret yang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berarti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menerjemahkan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atau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mengartikan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 Interpreter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merupakan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penerjemah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pemrograman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menerjemahkan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instruksi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demi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instruksi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pada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saat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eksekusi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 program. Pada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saat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menerjemahkan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, interpreter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memeriksa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sintaksis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leksikal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dan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semantik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setiap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instruksi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program. Jika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ditemukan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kesalahan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sintaks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(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sintax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error)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maka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interpreter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menampilkan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pesan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kesalahan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dan proses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eksekusi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program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akan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langsung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berhenti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Berikut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adalah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cara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id-ID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kerja</a:t>
            </a:r>
            <a:r>
              <a:rPr lang="en-US" altLang="id-ID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 Interpreter</a:t>
            </a:r>
            <a:endParaRPr lang="en-US" altLang="id-ID" sz="1900" i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175120" y="3861539"/>
            <a:ext cx="8429625" cy="2643188"/>
            <a:chOff x="0" y="0"/>
            <a:chExt cx="8429652" cy="2643206"/>
          </a:xfrm>
        </p:grpSpPr>
        <p:sp>
          <p:nvSpPr>
            <p:cNvPr id="11270" name="Rectangle 37"/>
            <p:cNvSpPr>
              <a:spLocks noChangeArrowheads="1"/>
            </p:cNvSpPr>
            <p:nvPr/>
          </p:nvSpPr>
          <p:spPr bwMode="auto">
            <a:xfrm>
              <a:off x="0" y="0"/>
              <a:ext cx="4286280" cy="26432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id-ID" altLang="id-ID" sz="180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  <p:sp>
          <p:nvSpPr>
            <p:cNvPr id="11271" name="TextBox 7"/>
            <p:cNvSpPr>
              <a:spLocks noChangeArrowheads="1"/>
            </p:cNvSpPr>
            <p:nvPr/>
          </p:nvSpPr>
          <p:spPr bwMode="auto">
            <a:xfrm>
              <a:off x="142876" y="139487"/>
              <a:ext cx="1071570" cy="6155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7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Source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7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program</a:t>
              </a:r>
            </a:p>
          </p:txBody>
        </p:sp>
        <p:sp>
          <p:nvSpPr>
            <p:cNvPr id="11272" name="TextBox 8"/>
            <p:cNvSpPr>
              <a:spLocks noChangeArrowheads="1"/>
            </p:cNvSpPr>
            <p:nvPr/>
          </p:nvSpPr>
          <p:spPr bwMode="auto">
            <a:xfrm>
              <a:off x="142876" y="1143008"/>
              <a:ext cx="1071570" cy="6155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700" dirty="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Lexical </a:t>
              </a:r>
              <a:r>
                <a:rPr lang="en-US" altLang="id-ID" sz="1700" dirty="0" err="1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analyser</a:t>
              </a:r>
              <a:endParaRPr lang="en-US" altLang="id-ID" sz="17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  <p:sp>
          <p:nvSpPr>
            <p:cNvPr id="11273" name="TextBox 9"/>
            <p:cNvSpPr>
              <a:spLocks noChangeArrowheads="1"/>
            </p:cNvSpPr>
            <p:nvPr/>
          </p:nvSpPr>
          <p:spPr bwMode="auto">
            <a:xfrm>
              <a:off x="142876" y="2143140"/>
              <a:ext cx="400052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8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Symbol table</a:t>
              </a:r>
            </a:p>
          </p:txBody>
        </p:sp>
        <p:sp>
          <p:nvSpPr>
            <p:cNvPr id="11274" name="TextBox 10"/>
            <p:cNvSpPr>
              <a:spLocks noChangeArrowheads="1"/>
            </p:cNvSpPr>
            <p:nvPr/>
          </p:nvSpPr>
          <p:spPr bwMode="auto">
            <a:xfrm>
              <a:off x="1571636" y="1143008"/>
              <a:ext cx="1071570" cy="6155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7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Semantic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7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analyser</a:t>
              </a:r>
            </a:p>
          </p:txBody>
        </p:sp>
        <p:sp>
          <p:nvSpPr>
            <p:cNvPr id="11275" name="TextBox 11"/>
            <p:cNvSpPr>
              <a:spLocks noChangeArrowheads="1"/>
            </p:cNvSpPr>
            <p:nvPr/>
          </p:nvSpPr>
          <p:spPr bwMode="auto">
            <a:xfrm>
              <a:off x="3000396" y="1143008"/>
              <a:ext cx="1000132" cy="6155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7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Sintatic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7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analyser</a:t>
              </a:r>
            </a:p>
          </p:txBody>
        </p:sp>
        <p:sp>
          <p:nvSpPr>
            <p:cNvPr id="11276" name="Flowchart: Stored Data 12"/>
            <p:cNvSpPr>
              <a:spLocks noChangeArrowheads="1"/>
            </p:cNvSpPr>
            <p:nvPr/>
          </p:nvSpPr>
          <p:spPr bwMode="auto">
            <a:xfrm>
              <a:off x="4500594" y="1115712"/>
              <a:ext cx="1500198" cy="642942"/>
            </a:xfrm>
            <a:prstGeom prst="flowChartOnlineStorag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600"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Machine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600"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language</a:t>
              </a:r>
            </a:p>
          </p:txBody>
        </p:sp>
        <p:sp>
          <p:nvSpPr>
            <p:cNvPr id="11277" name="TextBox 13"/>
            <p:cNvSpPr>
              <a:spLocks noChangeArrowheads="1"/>
            </p:cNvSpPr>
            <p:nvPr/>
          </p:nvSpPr>
          <p:spPr bwMode="auto">
            <a:xfrm>
              <a:off x="6357982" y="1143008"/>
              <a:ext cx="928694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7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Execute</a:t>
              </a:r>
            </a:p>
          </p:txBody>
        </p:sp>
        <p:sp>
          <p:nvSpPr>
            <p:cNvPr id="11278" name="Flowchart: Document 14"/>
            <p:cNvSpPr>
              <a:spLocks noChangeArrowheads="1"/>
            </p:cNvSpPr>
            <p:nvPr/>
          </p:nvSpPr>
          <p:spPr bwMode="auto">
            <a:xfrm>
              <a:off x="7572428" y="1143008"/>
              <a:ext cx="857224" cy="500066"/>
            </a:xfrm>
            <a:prstGeom prst="flowChartDocumen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600"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Output</a:t>
              </a:r>
            </a:p>
          </p:txBody>
        </p:sp>
        <p:cxnSp>
          <p:nvCxnSpPr>
            <p:cNvPr id="11279" name="Straight Arrow Connector 16"/>
            <p:cNvCxnSpPr>
              <a:cxnSpLocks noChangeShapeType="1"/>
              <a:stCxn id="11271" idx="2"/>
              <a:endCxn id="11272" idx="0"/>
            </p:cNvCxnSpPr>
            <p:nvPr/>
          </p:nvCxnSpPr>
          <p:spPr bwMode="auto">
            <a:xfrm rot="5400000">
              <a:off x="484677" y="949024"/>
              <a:ext cx="387968" cy="158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Straight Arrow Connector 18"/>
            <p:cNvCxnSpPr>
              <a:cxnSpLocks noChangeShapeType="1"/>
              <a:stCxn id="11272" idx="3"/>
              <a:endCxn id="11274" idx="1"/>
            </p:cNvCxnSpPr>
            <p:nvPr/>
          </p:nvCxnSpPr>
          <p:spPr bwMode="auto">
            <a:xfrm>
              <a:off x="1214446" y="1450785"/>
              <a:ext cx="357190" cy="158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Straight Arrow Connector 20"/>
            <p:cNvCxnSpPr>
              <a:cxnSpLocks noChangeShapeType="1"/>
              <a:stCxn id="11274" idx="3"/>
              <a:endCxn id="11275" idx="1"/>
            </p:cNvCxnSpPr>
            <p:nvPr/>
          </p:nvCxnSpPr>
          <p:spPr bwMode="auto">
            <a:xfrm>
              <a:off x="2643206" y="1450785"/>
              <a:ext cx="357190" cy="158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Straight Arrow Connector 22"/>
            <p:cNvCxnSpPr>
              <a:cxnSpLocks noChangeShapeType="1"/>
              <a:stCxn id="11275" idx="3"/>
              <a:endCxn id="11276" idx="1"/>
            </p:cNvCxnSpPr>
            <p:nvPr/>
          </p:nvCxnSpPr>
          <p:spPr bwMode="auto">
            <a:xfrm flipV="1">
              <a:off x="4000528" y="1437183"/>
              <a:ext cx="500066" cy="1360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5750759" y="1401465"/>
              <a:ext cx="607223" cy="3571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7286676" y="1285884"/>
              <a:ext cx="285752" cy="3409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5" name="TextBox 30"/>
            <p:cNvSpPr>
              <a:spLocks noChangeArrowheads="1"/>
            </p:cNvSpPr>
            <p:nvPr/>
          </p:nvSpPr>
          <p:spPr bwMode="auto">
            <a:xfrm>
              <a:off x="6429420" y="2000264"/>
              <a:ext cx="928694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7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sym typeface="MS PGothic" panose="020B0600070205080204" pitchFamily="34" charset="-128"/>
                </a:rPr>
                <a:t>Data</a:t>
              </a:r>
            </a:p>
          </p:txBody>
        </p:sp>
        <p:cxnSp>
          <p:nvCxnSpPr>
            <p:cNvPr id="11286" name="Straight Arrow Connector 35"/>
            <p:cNvCxnSpPr>
              <a:cxnSpLocks noChangeShapeType="1"/>
            </p:cNvCxnSpPr>
            <p:nvPr/>
          </p:nvCxnSpPr>
          <p:spPr bwMode="auto">
            <a:xfrm rot="5400000">
              <a:off x="6664858" y="1764826"/>
              <a:ext cx="387968" cy="158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061CFC-9E90-CF7D-6B70-4D92E94B896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 dirty="0" err="1">
                <a:solidFill>
                  <a:srgbClr val="FFFF00"/>
                </a:solidFill>
              </a:rPr>
              <a:t>Membangun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Algoritma</a:t>
            </a:r>
            <a:r>
              <a:rPr lang="en-US" altLang="id-ID" sz="3600" b="1" dirty="0">
                <a:solidFill>
                  <a:srgbClr val="FFFF00"/>
                </a:solidFill>
              </a:rPr>
              <a:t> (</a:t>
            </a:r>
            <a:r>
              <a:rPr lang="en-US" altLang="id-ID" sz="3600" b="1" dirty="0" err="1">
                <a:solidFill>
                  <a:srgbClr val="FFFF00"/>
                </a:solidFill>
              </a:rPr>
              <a:t>Lanjutan</a:t>
            </a:r>
            <a:r>
              <a:rPr lang="en-US" altLang="id-ID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30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DEE32D-E5CA-4DF0-86AE-09EA93B93A41}" type="slidenum">
              <a:rPr lang="en-US" altLang="id-ID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id-ID" sz="1400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648585" y="1040472"/>
            <a:ext cx="1099406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0163" indent="-30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AutoNum type="arabicPeriod" startAt="2"/>
            </a:pPr>
            <a:r>
              <a:rPr lang="en-US" altLang="id-ID" sz="1900" b="1" i="1" dirty="0">
                <a:solidFill>
                  <a:srgbClr val="F72307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900" b="1" i="1" dirty="0">
                <a:solidFill>
                  <a:srgbClr val="F72307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Compiler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900" b="1" i="1" dirty="0">
                <a:solidFill>
                  <a:srgbClr val="FFC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Berasal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dari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kata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to compile 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yang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berarti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menyusun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mengumpulkan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dan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menghimpun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 Compiler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merupakan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penerjemah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pemrograman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menerjemahkan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instruksi-instruksi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dalam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satu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kesatuan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modul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kedalam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mesin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(object program).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Kemudian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object program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akan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mengalami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proses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linking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berfungsi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untuk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menggabungkan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modul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tersebut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modul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lain yang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berkaitan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seperti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data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tentang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karakter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mesin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, file-file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pustaka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atau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object program yang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berkaitan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object program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tersebut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sehingga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dihasilkan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suatu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file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execute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program yang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akan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dieksekusi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oleh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komputer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.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Berikut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adalah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cara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kerja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rPr>
              <a:t> compiler.</a:t>
            </a:r>
            <a:endParaRPr lang="en-US" altLang="en-US" sz="1600" i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85E86E-B260-9BE3-B348-4390884F2AB6}"/>
              </a:ext>
            </a:extLst>
          </p:cNvPr>
          <p:cNvGrpSpPr/>
          <p:nvPr/>
        </p:nvGrpSpPr>
        <p:grpSpPr>
          <a:xfrm>
            <a:off x="1951299" y="3287159"/>
            <a:ext cx="8429625" cy="3429000"/>
            <a:chOff x="1951299" y="3287159"/>
            <a:chExt cx="8429625" cy="3429000"/>
          </a:xfrm>
        </p:grpSpPr>
        <p:grpSp>
          <p:nvGrpSpPr>
            <p:cNvPr id="12293" name="Group 4"/>
            <p:cNvGrpSpPr>
              <a:grpSpLocks/>
            </p:cNvGrpSpPr>
            <p:nvPr/>
          </p:nvGrpSpPr>
          <p:grpSpPr bwMode="auto">
            <a:xfrm>
              <a:off x="1951299" y="3287159"/>
              <a:ext cx="8429625" cy="3429000"/>
              <a:chOff x="0" y="0"/>
              <a:chExt cx="8429652" cy="3429000"/>
            </a:xfrm>
          </p:grpSpPr>
          <p:sp>
            <p:nvSpPr>
              <p:cNvPr id="12295" name="Flowchart: Stored Data 53"/>
              <p:cNvSpPr>
                <a:spLocks noChangeArrowheads="1"/>
              </p:cNvSpPr>
              <p:nvPr/>
            </p:nvSpPr>
            <p:spPr bwMode="auto">
              <a:xfrm>
                <a:off x="7215238" y="1500198"/>
                <a:ext cx="1214414" cy="642942"/>
              </a:xfrm>
              <a:prstGeom prst="flowChartOnlineStorag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600">
                    <a:latin typeface="MS PGothic" panose="020B0600070205080204" pitchFamily="34" charset="-128"/>
                    <a:ea typeface="MS PGothic" panose="020B0600070205080204" pitchFamily="34" charset="-128"/>
                    <a:sym typeface="MS PGothic" panose="020B0600070205080204" pitchFamily="34" charset="-128"/>
                  </a:rPr>
                  <a:t>Execu-table</a:t>
                </a:r>
              </a:p>
            </p:txBody>
          </p:sp>
          <p:sp>
            <p:nvSpPr>
              <p:cNvPr id="12296" name="Flowchart: Stored Data 12"/>
              <p:cNvSpPr>
                <a:spLocks noChangeArrowheads="1"/>
              </p:cNvSpPr>
              <p:nvPr/>
            </p:nvSpPr>
            <p:spPr bwMode="auto">
              <a:xfrm>
                <a:off x="5643602" y="857256"/>
                <a:ext cx="1500198" cy="642942"/>
              </a:xfrm>
              <a:prstGeom prst="flowChartOnlineStorag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600">
                    <a:latin typeface="MS PGothic" panose="020B0600070205080204" pitchFamily="34" charset="-128"/>
                    <a:ea typeface="MS PGothic" panose="020B0600070205080204" pitchFamily="34" charset="-128"/>
                    <a:sym typeface="MS PGothic" panose="020B0600070205080204" pitchFamily="34" charset="-128"/>
                  </a:rPr>
                  <a:t>Machine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600">
                    <a:latin typeface="MS PGothic" panose="020B0600070205080204" pitchFamily="34" charset="-128"/>
                    <a:ea typeface="MS PGothic" panose="020B0600070205080204" pitchFamily="34" charset="-128"/>
                    <a:sym typeface="MS PGothic" panose="020B0600070205080204" pitchFamily="34" charset="-128"/>
                  </a:rPr>
                  <a:t>language</a:t>
                </a:r>
              </a:p>
            </p:txBody>
          </p:sp>
          <p:sp>
            <p:nvSpPr>
              <p:cNvPr id="12297" name="Rectangle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00726" cy="307183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id-ID" altLang="id-ID" sz="1800">
                  <a:solidFill>
                    <a:srgbClr val="FFFFFF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endParaRPr>
              </a:p>
            </p:txBody>
          </p:sp>
          <p:sp>
            <p:nvSpPr>
              <p:cNvPr id="12298" name="TextBox 7"/>
              <p:cNvSpPr>
                <a:spLocks noChangeArrowheads="1"/>
              </p:cNvSpPr>
              <p:nvPr/>
            </p:nvSpPr>
            <p:spPr bwMode="auto">
              <a:xfrm>
                <a:off x="142876" y="71438"/>
                <a:ext cx="1071570" cy="615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 dirty="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Source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 dirty="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program</a:t>
                </a:r>
              </a:p>
            </p:txBody>
          </p:sp>
          <p:sp>
            <p:nvSpPr>
              <p:cNvPr id="12299" name="TextBox 8"/>
              <p:cNvSpPr>
                <a:spLocks noChangeArrowheads="1"/>
              </p:cNvSpPr>
              <p:nvPr/>
            </p:nvSpPr>
            <p:spPr bwMode="auto">
              <a:xfrm>
                <a:off x="142876" y="928694"/>
                <a:ext cx="1071570" cy="615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Lexical analyser</a:t>
                </a:r>
              </a:p>
            </p:txBody>
          </p:sp>
          <p:sp>
            <p:nvSpPr>
              <p:cNvPr id="12300" name="TextBox 9"/>
              <p:cNvSpPr>
                <a:spLocks noChangeArrowheads="1"/>
              </p:cNvSpPr>
              <p:nvPr/>
            </p:nvSpPr>
            <p:spPr bwMode="auto">
              <a:xfrm>
                <a:off x="142876" y="2286016"/>
                <a:ext cx="5214974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8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Symbol table</a:t>
                </a:r>
              </a:p>
            </p:txBody>
          </p:sp>
          <p:sp>
            <p:nvSpPr>
              <p:cNvPr id="12301" name="TextBox 10"/>
              <p:cNvSpPr>
                <a:spLocks noChangeArrowheads="1"/>
              </p:cNvSpPr>
              <p:nvPr/>
            </p:nvSpPr>
            <p:spPr bwMode="auto">
              <a:xfrm>
                <a:off x="1500198" y="928694"/>
                <a:ext cx="1071570" cy="615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Sintatic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analyser</a:t>
                </a:r>
              </a:p>
            </p:txBody>
          </p:sp>
          <p:sp>
            <p:nvSpPr>
              <p:cNvPr id="12302" name="TextBox 11"/>
              <p:cNvSpPr>
                <a:spLocks noChangeArrowheads="1"/>
              </p:cNvSpPr>
              <p:nvPr/>
            </p:nvSpPr>
            <p:spPr bwMode="auto">
              <a:xfrm>
                <a:off x="2857520" y="928694"/>
                <a:ext cx="1071570" cy="615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Semantic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analyser</a:t>
                </a:r>
              </a:p>
            </p:txBody>
          </p:sp>
          <p:sp>
            <p:nvSpPr>
              <p:cNvPr id="12303" name="TextBox 13"/>
              <p:cNvSpPr>
                <a:spLocks noChangeArrowheads="1"/>
              </p:cNvSpPr>
              <p:nvPr/>
            </p:nvSpPr>
            <p:spPr bwMode="auto">
              <a:xfrm>
                <a:off x="7286676" y="901398"/>
                <a:ext cx="857256" cy="3539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Linker</a:t>
                </a:r>
              </a:p>
            </p:txBody>
          </p:sp>
          <p:sp>
            <p:nvSpPr>
              <p:cNvPr id="12304" name="Flowchart: Document 14"/>
              <p:cNvSpPr>
                <a:spLocks noChangeArrowheads="1"/>
              </p:cNvSpPr>
              <p:nvPr/>
            </p:nvSpPr>
            <p:spPr bwMode="auto">
              <a:xfrm>
                <a:off x="7358114" y="2928934"/>
                <a:ext cx="857224" cy="500066"/>
              </a:xfrm>
              <a:prstGeom prst="flowChartDocumen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600" dirty="0">
                    <a:latin typeface="MS PGothic" panose="020B0600070205080204" pitchFamily="34" charset="-128"/>
                    <a:ea typeface="MS PGothic" panose="020B0600070205080204" pitchFamily="34" charset="-128"/>
                    <a:sym typeface="MS PGothic" panose="020B0600070205080204" pitchFamily="34" charset="-128"/>
                  </a:rPr>
                  <a:t>output</a:t>
                </a:r>
              </a:p>
            </p:txBody>
          </p:sp>
          <p:cxnSp>
            <p:nvCxnSpPr>
              <p:cNvPr id="12305" name="Straight Arrow Connector 16"/>
              <p:cNvCxnSpPr>
                <a:cxnSpLocks noChangeShapeType="1"/>
                <a:stCxn id="12298" idx="2"/>
                <a:endCxn id="12299" idx="0"/>
              </p:cNvCxnSpPr>
              <p:nvPr/>
            </p:nvCxnSpPr>
            <p:spPr bwMode="auto">
              <a:xfrm rot="5400000">
                <a:off x="557806" y="807839"/>
                <a:ext cx="241703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6" name="Straight Arrow Connector 18"/>
              <p:cNvCxnSpPr>
                <a:cxnSpLocks noChangeShapeType="1"/>
                <a:stCxn id="12299" idx="3"/>
                <a:endCxn id="12301" idx="1"/>
              </p:cNvCxnSpPr>
              <p:nvPr/>
            </p:nvCxnSpPr>
            <p:spPr bwMode="auto">
              <a:xfrm>
                <a:off x="1214446" y="1236471"/>
                <a:ext cx="285752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7" name="Straight Arrow Connector 20"/>
              <p:cNvCxnSpPr>
                <a:cxnSpLocks noChangeShapeType="1"/>
                <a:stCxn id="12301" idx="3"/>
                <a:endCxn id="12302" idx="1"/>
              </p:cNvCxnSpPr>
              <p:nvPr/>
            </p:nvCxnSpPr>
            <p:spPr bwMode="auto">
              <a:xfrm>
                <a:off x="2571768" y="1236471"/>
                <a:ext cx="285752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08" name="TextBox 30"/>
              <p:cNvSpPr>
                <a:spLocks noChangeArrowheads="1"/>
              </p:cNvSpPr>
              <p:nvPr/>
            </p:nvSpPr>
            <p:spPr bwMode="auto">
              <a:xfrm>
                <a:off x="7286676" y="2357454"/>
                <a:ext cx="928694" cy="3539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Execute</a:t>
                </a:r>
              </a:p>
            </p:txBody>
          </p:sp>
          <p:cxnSp>
            <p:nvCxnSpPr>
              <p:cNvPr id="12309" name="Straight Arrow Connector 35"/>
              <p:cNvCxnSpPr>
                <a:cxnSpLocks noChangeShapeType="1"/>
              </p:cNvCxnSpPr>
              <p:nvPr/>
            </p:nvCxnSpPr>
            <p:spPr bwMode="auto">
              <a:xfrm rot="5400000">
                <a:off x="286546" y="1928032"/>
                <a:ext cx="714380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10" name="TextBox 34"/>
              <p:cNvSpPr>
                <a:spLocks noChangeArrowheads="1"/>
              </p:cNvSpPr>
              <p:nvPr/>
            </p:nvSpPr>
            <p:spPr bwMode="auto">
              <a:xfrm>
                <a:off x="4143404" y="928694"/>
                <a:ext cx="1214446" cy="615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Code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Generation</a:t>
                </a:r>
              </a:p>
            </p:txBody>
          </p:sp>
          <p:cxnSp>
            <p:nvCxnSpPr>
              <p:cNvPr id="12311" name="Straight Arrow Connector 36"/>
              <p:cNvCxnSpPr>
                <a:cxnSpLocks noChangeShapeType="1"/>
                <a:stCxn id="12302" idx="3"/>
                <a:endCxn id="12310" idx="1"/>
              </p:cNvCxnSpPr>
              <p:nvPr/>
            </p:nvCxnSpPr>
            <p:spPr bwMode="auto">
              <a:xfrm>
                <a:off x="3929090" y="1236471"/>
                <a:ext cx="214314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12" name="TextBox 62"/>
              <p:cNvSpPr>
                <a:spLocks noChangeArrowheads="1"/>
              </p:cNvSpPr>
              <p:nvPr/>
            </p:nvSpPr>
            <p:spPr bwMode="auto">
              <a:xfrm>
                <a:off x="142876" y="2714644"/>
                <a:ext cx="52149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8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Compiler</a:t>
                </a:r>
              </a:p>
            </p:txBody>
          </p:sp>
          <p:cxnSp>
            <p:nvCxnSpPr>
              <p:cNvPr id="12313" name="Straight Arrow Connector 64"/>
              <p:cNvCxnSpPr>
                <a:cxnSpLocks noChangeShapeType="1"/>
              </p:cNvCxnSpPr>
              <p:nvPr/>
            </p:nvCxnSpPr>
            <p:spPr bwMode="auto">
              <a:xfrm rot="5400000">
                <a:off x="1715306" y="1928032"/>
                <a:ext cx="714380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4" name="Straight Arrow Connector 65"/>
              <p:cNvCxnSpPr>
                <a:cxnSpLocks noChangeShapeType="1"/>
              </p:cNvCxnSpPr>
              <p:nvPr/>
            </p:nvCxnSpPr>
            <p:spPr bwMode="auto">
              <a:xfrm rot="5400000">
                <a:off x="3072628" y="1928032"/>
                <a:ext cx="714380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5" name="Straight Arrow Connector 66"/>
              <p:cNvCxnSpPr>
                <a:cxnSpLocks noChangeShapeType="1"/>
              </p:cNvCxnSpPr>
              <p:nvPr/>
            </p:nvCxnSpPr>
            <p:spPr bwMode="auto">
              <a:xfrm rot="5400000">
                <a:off x="4429950" y="1928032"/>
                <a:ext cx="714380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16" name="TextBox 67"/>
              <p:cNvSpPr>
                <a:spLocks noChangeArrowheads="1"/>
              </p:cNvSpPr>
              <p:nvPr/>
            </p:nvSpPr>
            <p:spPr bwMode="auto">
              <a:xfrm>
                <a:off x="5857916" y="2357454"/>
                <a:ext cx="928694" cy="3539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d-ID" sz="17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sym typeface="MS PGothic" panose="020B0600070205080204" pitchFamily="34" charset="-128"/>
                  </a:rPr>
                  <a:t>Data</a:t>
                </a:r>
              </a:p>
            </p:txBody>
          </p:sp>
          <p:cxnSp>
            <p:nvCxnSpPr>
              <p:cNvPr id="12317" name="Straight Arrow Connector 71"/>
              <p:cNvCxnSpPr>
                <a:cxnSpLocks noChangeShapeType="1"/>
              </p:cNvCxnSpPr>
              <p:nvPr/>
            </p:nvCxnSpPr>
            <p:spPr bwMode="auto">
              <a:xfrm>
                <a:off x="5357850" y="1214446"/>
                <a:ext cx="285752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8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7000924" y="1071570"/>
                <a:ext cx="285752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9" name="Straight Arrow Connector 82"/>
              <p:cNvCxnSpPr>
                <a:cxnSpLocks noChangeShapeType="1"/>
              </p:cNvCxnSpPr>
              <p:nvPr/>
            </p:nvCxnSpPr>
            <p:spPr bwMode="auto">
              <a:xfrm rot="5400000">
                <a:off x="7666681" y="1405939"/>
                <a:ext cx="241703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0" name="Straight Arrow Connector 83"/>
              <p:cNvCxnSpPr>
                <a:cxnSpLocks noChangeShapeType="1"/>
              </p:cNvCxnSpPr>
              <p:nvPr/>
            </p:nvCxnSpPr>
            <p:spPr bwMode="auto">
              <a:xfrm rot="5400000">
                <a:off x="7666680" y="2263195"/>
                <a:ext cx="241703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1" name="Straight Arrow Connector 84"/>
              <p:cNvCxnSpPr>
                <a:cxnSpLocks noChangeShapeType="1"/>
              </p:cNvCxnSpPr>
              <p:nvPr/>
            </p:nvCxnSpPr>
            <p:spPr bwMode="auto">
              <a:xfrm rot="5400000">
                <a:off x="7666680" y="2834699"/>
                <a:ext cx="241703" cy="1588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294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8724450" y="5832987"/>
              <a:ext cx="511337" cy="127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0CD6D1-D615-255C-7D81-7F6A84D9C6C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 dirty="0" err="1">
                <a:solidFill>
                  <a:srgbClr val="FFFF00"/>
                </a:solidFill>
              </a:rPr>
              <a:t>Membangun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Algoritma</a:t>
            </a:r>
            <a:r>
              <a:rPr lang="en-US" altLang="id-ID" sz="3600" b="1" dirty="0">
                <a:solidFill>
                  <a:srgbClr val="FFFF00"/>
                </a:solidFill>
              </a:rPr>
              <a:t> (</a:t>
            </a:r>
            <a:r>
              <a:rPr lang="en-US" altLang="id-ID" sz="3600" b="1" dirty="0" err="1">
                <a:solidFill>
                  <a:srgbClr val="FFFF00"/>
                </a:solidFill>
              </a:rPr>
              <a:t>Lanjutan</a:t>
            </a:r>
            <a:r>
              <a:rPr lang="en-US" altLang="id-ID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48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465F7C-52E2-4159-B73D-471A086008CE}" type="slidenum">
              <a:rPr lang="en-US" altLang="id-ID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id-ID" sz="1400"/>
          </a:p>
        </p:txBody>
      </p:sp>
      <p:sp>
        <p:nvSpPr>
          <p:cNvPr id="14339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263650"/>
            <a:ext cx="10588256" cy="5457825"/>
          </a:xfrm>
          <a:noFill/>
        </p:spPr>
        <p:txBody>
          <a:bodyPr>
            <a:normAutofit fontScale="92500" lnSpcReduction="10000"/>
          </a:bodyPr>
          <a:lstStyle/>
          <a:p>
            <a:pPr marL="15875" indent="-15875" algn="just">
              <a:lnSpc>
                <a:spcPct val="110000"/>
              </a:lnSpc>
            </a:pPr>
            <a:r>
              <a:rPr lang="en-US" altLang="en-US" sz="2000" b="1" dirty="0">
                <a:solidFill>
                  <a:srgbClr val="9900FF"/>
                </a:solidFill>
              </a:rPr>
              <a:t>Testing dan </a:t>
            </a:r>
            <a:r>
              <a:rPr lang="en-US" altLang="en-US" sz="2000" b="1" dirty="0" err="1">
                <a:solidFill>
                  <a:srgbClr val="9900FF"/>
                </a:solidFill>
              </a:rPr>
              <a:t>Debungging</a:t>
            </a:r>
            <a:endParaRPr lang="en-US" altLang="en-US" sz="2000" b="1" dirty="0">
              <a:solidFill>
                <a:srgbClr val="9900FF"/>
              </a:solidFill>
            </a:endParaRPr>
          </a:p>
          <a:p>
            <a:pPr marL="15875" indent="-15875" algn="just">
              <a:lnSpc>
                <a:spcPct val="110000"/>
              </a:lnSpc>
            </a:pPr>
            <a:r>
              <a:rPr lang="en-US" altLang="en-US" sz="2000" dirty="0"/>
              <a:t>Testing </a:t>
            </a:r>
            <a:r>
              <a:rPr lang="en-US" altLang="en-US" sz="2000" dirty="0" err="1"/>
              <a:t>lah</a:t>
            </a:r>
            <a:r>
              <a:rPr lang="en-US" altLang="en-US" sz="2000" dirty="0"/>
              <a:t> proses </a:t>
            </a:r>
            <a:r>
              <a:rPr lang="en-US" altLang="en-US" sz="2000" dirty="0" err="1"/>
              <a:t>mengeksekusi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intensif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menemukan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kesalahan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sedangkan</a:t>
            </a:r>
            <a:r>
              <a:rPr lang="en-US" altLang="en-US" sz="2000" dirty="0"/>
              <a:t> Debugging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menemukan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kesalahan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sampai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kesalahan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diperbaiki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sehingga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kesalahan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lagi</a:t>
            </a:r>
            <a:r>
              <a:rPr lang="en-US" altLang="en-US" sz="2000" dirty="0"/>
              <a:t>.</a:t>
            </a:r>
          </a:p>
          <a:p>
            <a:pPr marL="15875" indent="-15875" algn="just">
              <a:lnSpc>
                <a:spcPct val="110000"/>
              </a:lnSpc>
            </a:pPr>
            <a:r>
              <a:rPr lang="en-US" altLang="en-US" sz="2000" b="1" dirty="0" err="1">
                <a:solidFill>
                  <a:srgbClr val="9900FF"/>
                </a:solidFill>
              </a:rPr>
              <a:t>Dokumentasi</a:t>
            </a:r>
            <a:endParaRPr lang="en-US" altLang="en-US" sz="2000" b="1" dirty="0">
              <a:solidFill>
                <a:srgbClr val="9900FF"/>
              </a:solidFill>
            </a:endParaRPr>
          </a:p>
          <a:p>
            <a:pPr marL="15875" indent="-15875" algn="just">
              <a:lnSpc>
                <a:spcPct val="110000"/>
              </a:lnSpc>
            </a:pPr>
            <a:r>
              <a:rPr lang="en-US" altLang="en-US" sz="2000" dirty="0" err="1"/>
              <a:t>Dokumentasi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merupakan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catatan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kegiatan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pemrograman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dimulai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saat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dibuat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sampai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diimplementasikan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tujuan</a:t>
            </a:r>
            <a:r>
              <a:rPr lang="en-US" altLang="en-US" sz="2000" dirty="0"/>
              <a:t> agar program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diubah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sewaktu-waktu</a:t>
            </a:r>
            <a:r>
              <a:rPr lang="en-US" altLang="en-US" sz="2000" dirty="0"/>
              <a:t> oleh </a:t>
            </a:r>
            <a:r>
              <a:rPr lang="en-US" altLang="en-US" sz="2000" dirty="0" err="1"/>
              <a:t>pemrogram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sendiri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maupun</a:t>
            </a:r>
            <a:r>
              <a:rPr lang="en-US" altLang="en-US" sz="2000" dirty="0"/>
              <a:t> oleh orang lain.</a:t>
            </a:r>
          </a:p>
          <a:p>
            <a:pPr marL="15875" indent="-15875" algn="just">
              <a:lnSpc>
                <a:spcPct val="110000"/>
              </a:lnSpc>
            </a:pPr>
            <a:r>
              <a:rPr lang="en-US" altLang="en-US" sz="2000" b="1" dirty="0" err="1">
                <a:solidFill>
                  <a:srgbClr val="9900FF"/>
                </a:solidFill>
              </a:rPr>
              <a:t>Pemeliharaan</a:t>
            </a:r>
            <a:endParaRPr lang="en-US" altLang="en-US" sz="2000" b="1" dirty="0">
              <a:solidFill>
                <a:srgbClr val="9900FF"/>
              </a:solidFill>
            </a:endParaRPr>
          </a:p>
          <a:p>
            <a:pPr marL="15875" indent="-15875" algn="just">
              <a:lnSpc>
                <a:spcPct val="110000"/>
              </a:lnSpc>
            </a:pPr>
            <a:r>
              <a:rPr lang="en-US" altLang="en-US" sz="2000" dirty="0"/>
              <a:t>Program yang </a:t>
            </a:r>
            <a:r>
              <a:rPr lang="en-US" altLang="en-US" sz="2000" dirty="0" err="1"/>
              <a:t>sudah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selesai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disusun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pasti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membutuhkan</a:t>
            </a:r>
            <a:r>
              <a:rPr lang="en-US" altLang="id-ID" sz="2000" dirty="0"/>
              <a:t> </a:t>
            </a:r>
            <a:r>
              <a:rPr lang="en-US" altLang="en-US" sz="2000" dirty="0" err="1"/>
              <a:t>pemeliharaan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perawatan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meliputi</a:t>
            </a:r>
            <a:r>
              <a:rPr lang="en-US" altLang="en-US" sz="2000" dirty="0"/>
              <a:t> :</a:t>
            </a:r>
          </a:p>
          <a:p>
            <a:pPr marL="15875" indent="-15875" algn="just">
              <a:lnSpc>
                <a:spcPct val="110000"/>
              </a:lnSpc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err="1"/>
              <a:t>Penambahan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peningkatan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perbaikan</a:t>
            </a:r>
            <a:endParaRPr lang="en-US" altLang="en-US" sz="2000" dirty="0"/>
          </a:p>
          <a:p>
            <a:pPr marL="15875" indent="-15875" algn="just">
              <a:lnSpc>
                <a:spcPct val="110000"/>
              </a:lnSpc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err="1"/>
              <a:t>Adaptasi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produk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perangkat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keras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endParaRPr lang="en-US" altLang="en-US" sz="2000" dirty="0"/>
          </a:p>
          <a:p>
            <a:pPr marL="15875" indent="-15875" algn="just">
              <a:lnSpc>
                <a:spcPct val="110000"/>
              </a:lnSpc>
            </a:pPr>
            <a:r>
              <a:rPr lang="en-US" altLang="en-US" sz="2000" dirty="0"/>
              <a:t>   </a:t>
            </a:r>
            <a:r>
              <a:rPr lang="en-US" altLang="en-US" sz="2000" dirty="0" err="1"/>
              <a:t>perangkat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lunak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baru</a:t>
            </a:r>
            <a:endParaRPr lang="en-US" altLang="en-US" sz="2000" dirty="0"/>
          </a:p>
          <a:p>
            <a:pPr marL="15875" indent="-15875" algn="just">
              <a:lnSpc>
                <a:spcPct val="110000"/>
              </a:lnSpc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err="1"/>
              <a:t>Pembentulan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terhadap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kesalahan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timbul</a:t>
            </a:r>
            <a:endParaRPr lang="en-US" altLang="en-US" sz="2000" dirty="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182B4-DC3E-151C-0A73-0C4067502EA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id-ID" sz="3600" b="1" dirty="0" err="1">
                <a:solidFill>
                  <a:srgbClr val="FFFF00"/>
                </a:solidFill>
              </a:rPr>
              <a:t>Membangun</a:t>
            </a:r>
            <a:r>
              <a:rPr lang="en-US" altLang="id-ID" sz="3600" b="1" dirty="0">
                <a:solidFill>
                  <a:srgbClr val="FFFF00"/>
                </a:solidFill>
              </a:rPr>
              <a:t> </a:t>
            </a:r>
            <a:r>
              <a:rPr lang="en-US" altLang="id-ID" sz="3600" b="1" dirty="0" err="1">
                <a:solidFill>
                  <a:srgbClr val="FFFF00"/>
                </a:solidFill>
              </a:rPr>
              <a:t>Algoritma</a:t>
            </a:r>
            <a:r>
              <a:rPr lang="en-US" altLang="id-ID" sz="3600" b="1" dirty="0">
                <a:solidFill>
                  <a:srgbClr val="FFFF00"/>
                </a:solidFill>
              </a:rPr>
              <a:t> (</a:t>
            </a:r>
            <a:r>
              <a:rPr lang="en-US" altLang="id-ID" sz="3600" b="1" dirty="0" err="1">
                <a:solidFill>
                  <a:srgbClr val="FFFF00"/>
                </a:solidFill>
              </a:rPr>
              <a:t>Lanjutan</a:t>
            </a:r>
            <a:r>
              <a:rPr lang="en-US" altLang="id-ID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334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9C73-5B4B-C511-B27E-F74E724D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9CB1-98D3-10A6-358D-A6AEAAE1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33BE5-1C0A-9E9E-7AF2-403903F6C3C2}"/>
              </a:ext>
            </a:extLst>
          </p:cNvPr>
          <p:cNvSpPr/>
          <p:nvPr/>
        </p:nvSpPr>
        <p:spPr>
          <a:xfrm>
            <a:off x="4897179" y="2967335"/>
            <a:ext cx="2397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205817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542260" y="1357313"/>
            <a:ext cx="10962168" cy="4999038"/>
          </a:xfrm>
        </p:spPr>
        <p:txBody>
          <a:bodyPr>
            <a:normAutofit/>
          </a:bodyPr>
          <a:lstStyle/>
          <a:p>
            <a:pPr marL="352425" indent="-352425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Pemrograman</a:t>
            </a:r>
            <a:r>
              <a:rPr lang="en-US" altLang="en-US" dirty="0"/>
              <a:t> </a:t>
            </a:r>
            <a:r>
              <a:rPr lang="en-US" altLang="en-US" dirty="0" err="1"/>
              <a:t>berkaitan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, yang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membantu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menyelesaikan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persoalan</a:t>
            </a:r>
            <a:r>
              <a:rPr lang="en-US" altLang="en-US" dirty="0">
                <a:solidFill>
                  <a:srgbClr val="C00000"/>
                </a:solidFill>
              </a:rPr>
              <a:t>.</a:t>
            </a:r>
          </a:p>
          <a:p>
            <a:pPr marL="352425" indent="-352425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program, </a:t>
            </a:r>
            <a:r>
              <a:rPr lang="en-US" altLang="en-US" dirty="0" err="1"/>
              <a:t>manusia</a:t>
            </a:r>
            <a:r>
              <a:rPr lang="en-US" altLang="en-US" dirty="0"/>
              <a:t> </a:t>
            </a:r>
            <a:r>
              <a:rPr lang="en-US" altLang="en-US" dirty="0" err="1"/>
              <a:t>mesti</a:t>
            </a:r>
            <a:r>
              <a:rPr lang="en-US" altLang="en-US" dirty="0"/>
              <a:t> </a:t>
            </a:r>
            <a:r>
              <a:rPr lang="en-US" altLang="en-US" dirty="0" err="1"/>
              <a:t>meng</a:t>
            </a:r>
            <a:r>
              <a:rPr lang="en-US" altLang="id-ID" dirty="0" err="1"/>
              <a:t>g</a:t>
            </a:r>
            <a:r>
              <a:rPr lang="en-US" altLang="en-US" dirty="0" err="1"/>
              <a:t>unakan</a:t>
            </a:r>
            <a:r>
              <a:rPr lang="en-US" altLang="en-US" dirty="0"/>
              <a:t> </a:t>
            </a:r>
            <a:r>
              <a:rPr lang="en-US" altLang="en-US" dirty="0" err="1"/>
              <a:t>paradigma</a:t>
            </a:r>
            <a:r>
              <a:rPr lang="en-US" altLang="en-US" dirty="0"/>
              <a:t> yang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prioritas</a:t>
            </a:r>
            <a:r>
              <a:rPr lang="en-US" altLang="en-US" dirty="0"/>
              <a:t> dan </a:t>
            </a:r>
            <a:r>
              <a:rPr lang="en-US" altLang="en-US" dirty="0" err="1"/>
              <a:t>keterbatasan</a:t>
            </a:r>
            <a:r>
              <a:rPr lang="en-US" altLang="en-US" dirty="0"/>
              <a:t>.</a:t>
            </a:r>
          </a:p>
          <a:p>
            <a:pPr marL="352425" indent="-352425" algn="just">
              <a:buFont typeface="Arial" panose="020B0604020202020204" pitchFamily="34" charset="0"/>
              <a:buChar char="•"/>
            </a:pPr>
            <a:r>
              <a:rPr lang="en-US" altLang="id-ID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pengajaran</a:t>
            </a:r>
            <a:r>
              <a:rPr lang="en-US" altLang="en-US" dirty="0"/>
              <a:t> </a:t>
            </a:r>
            <a:r>
              <a:rPr lang="en-US" altLang="en-US" dirty="0" err="1"/>
              <a:t>pemrograman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membentuk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mahasiswa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menjadi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perancang</a:t>
            </a:r>
            <a:r>
              <a:rPr lang="en-US" altLang="en-US" dirty="0">
                <a:solidFill>
                  <a:srgbClr val="C00000"/>
                </a:solidFill>
              </a:rPr>
              <a:t> (designer) program.</a:t>
            </a:r>
          </a:p>
          <a:p>
            <a:pPr marL="352425" indent="-352425" algn="just">
              <a:buFont typeface="Arial" panose="020B0604020202020204" pitchFamily="34" charset="0"/>
              <a:buChar char="•"/>
            </a:pPr>
            <a:r>
              <a:rPr lang="en-US" altLang="id-ID" dirty="0"/>
              <a:t> </a:t>
            </a:r>
            <a:r>
              <a:rPr lang="en-US" altLang="en-US" dirty="0" err="1"/>
              <a:t>Sedangkan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pengajaran</a:t>
            </a:r>
            <a:r>
              <a:rPr lang="en-US" altLang="en-US" dirty="0"/>
              <a:t> </a:t>
            </a:r>
            <a:r>
              <a:rPr lang="en-US" altLang="en-US" dirty="0" err="1"/>
              <a:t>bahasa</a:t>
            </a:r>
            <a:r>
              <a:rPr lang="en-US" altLang="en-US" dirty="0"/>
              <a:t> program </a:t>
            </a:r>
            <a:r>
              <a:rPr lang="en-US" altLang="en-US" dirty="0" err="1">
                <a:solidFill>
                  <a:srgbClr val="0070C0"/>
                </a:solidFill>
              </a:rPr>
              <a:t>membentuk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mahasiswa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menjadi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juru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kode</a:t>
            </a:r>
            <a:r>
              <a:rPr lang="en-US" altLang="en-US" dirty="0">
                <a:solidFill>
                  <a:srgbClr val="0070C0"/>
                </a:solidFill>
              </a:rPr>
              <a:t> (coder).</a:t>
            </a:r>
          </a:p>
          <a:p>
            <a:pPr marL="352425" indent="-352425" algn="just">
              <a:buFont typeface="Arial" panose="020B0604020202020204" pitchFamily="34" charset="0"/>
              <a:buChar char="•"/>
            </a:pPr>
            <a:r>
              <a:rPr lang="en-US" altLang="id-ID" dirty="0"/>
              <a:t> </a:t>
            </a:r>
            <a:r>
              <a:rPr lang="en-US" altLang="en-US" dirty="0"/>
              <a:t>Pada </a:t>
            </a:r>
            <a:r>
              <a:rPr lang="en-US" altLang="en-US" dirty="0" err="1"/>
              <a:t>prakteknya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C00000"/>
                </a:solidFill>
              </a:rPr>
              <a:t>suatu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rancangan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harus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dapat</a:t>
            </a:r>
            <a:r>
              <a:rPr lang="en-US" altLang="en-US" dirty="0">
                <a:solidFill>
                  <a:srgbClr val="C00000"/>
                </a:solidFill>
              </a:rPr>
              <a:t> di-</a:t>
            </a:r>
            <a:r>
              <a:rPr lang="en-US" altLang="en-US" dirty="0" err="1">
                <a:solidFill>
                  <a:srgbClr val="C00000"/>
                </a:solidFill>
              </a:rPr>
              <a:t>kode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C00000"/>
                </a:solidFill>
              </a:rPr>
              <a:t>untuk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dieksekusi</a:t>
            </a:r>
            <a:r>
              <a:rPr lang="en-US" altLang="en-US" dirty="0">
                <a:solidFill>
                  <a:srgbClr val="C00000"/>
                </a:solidFill>
              </a:rPr>
              <a:t> oleh </a:t>
            </a:r>
            <a:r>
              <a:rPr lang="en-US" altLang="en-US" dirty="0" err="1">
                <a:solidFill>
                  <a:srgbClr val="C00000"/>
                </a:solidFill>
              </a:rPr>
              <a:t>mesin</a:t>
            </a:r>
            <a:r>
              <a:rPr lang="en-US" altLang="en-US" dirty="0"/>
              <a:t>.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belajar</a:t>
            </a:r>
            <a:r>
              <a:rPr lang="en-US" altLang="en-US" dirty="0"/>
              <a:t> </a:t>
            </a:r>
            <a:r>
              <a:rPr lang="en-US" altLang="en-US" dirty="0" err="1"/>
              <a:t>pemrograman</a:t>
            </a:r>
            <a:r>
              <a:rPr lang="en-US" altLang="en-US" dirty="0"/>
              <a:t> dan </a:t>
            </a:r>
            <a:r>
              <a:rPr lang="en-US" altLang="en-US" dirty="0" err="1"/>
              <a:t>bahasa</a:t>
            </a:r>
            <a:r>
              <a:rPr lang="en-US" altLang="en-US" dirty="0"/>
              <a:t> program </a:t>
            </a:r>
            <a:r>
              <a:rPr lang="en-US" altLang="en-US" dirty="0" err="1"/>
              <a:t>saling</a:t>
            </a:r>
            <a:r>
              <a:rPr lang="en-US" altLang="en-US" dirty="0"/>
              <a:t> </a:t>
            </a:r>
            <a:r>
              <a:rPr lang="en-US" altLang="en-US" dirty="0" err="1"/>
              <a:t>berkaitan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lain.</a:t>
            </a:r>
          </a:p>
        </p:txBody>
      </p:sp>
      <p:sp>
        <p:nvSpPr>
          <p:cNvPr id="7171" name="Slide Number Placeholder 4"/>
          <p:cNvSpPr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6320C30F-2EF8-44D3-B9E0-95FFE005A0DF}" type="slidenum">
              <a:rPr lang="en-US" altLang="id-ID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US" altLang="id-ID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12192000" cy="92868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>
                <a:solidFill>
                  <a:srgbClr val="FFFF00"/>
                </a:solidFill>
              </a:rPr>
              <a:t>Tujuan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  <a:r>
              <a:rPr lang="en-US" altLang="zh-CN" sz="3600" b="1" dirty="0" err="1">
                <a:solidFill>
                  <a:srgbClr val="FFFF00"/>
                </a:solidFill>
              </a:rPr>
              <a:t>Pengajaran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  <a:r>
              <a:rPr lang="en-US" altLang="zh-CN" sz="3600" b="1" dirty="0" err="1">
                <a:solidFill>
                  <a:srgbClr val="FFFF00"/>
                </a:solidFill>
              </a:rPr>
              <a:t>Pemrograman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2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9B2521E-908D-43AA-827E-F3E51D75DF42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78466" y="1284287"/>
            <a:ext cx="10875333" cy="5072063"/>
          </a:xfrm>
        </p:spPr>
        <p:txBody>
          <a:bodyPr>
            <a:normAutofit fontScale="25000" lnSpcReduction="20000"/>
          </a:bodyPr>
          <a:lstStyle/>
          <a:p>
            <a:pPr marL="33338" algn="just">
              <a:lnSpc>
                <a:spcPct val="120000"/>
              </a:lnSpc>
            </a:pPr>
            <a:r>
              <a:rPr lang="en-US" altLang="en-US" sz="9600" dirty="0" err="1">
                <a:latin typeface="Aptos Narrow" panose="020B0004020202020204" pitchFamily="34" charset="0"/>
              </a:rPr>
              <a:t>Metoda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terbaik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untuk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pengajaran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pemrograman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adalah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melalui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contoh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nyata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.</a:t>
            </a:r>
            <a:r>
              <a:rPr lang="en-US" altLang="id-ID" sz="9600" dirty="0">
                <a:latin typeface="Aptos Narrow" panose="020B0004020202020204" pitchFamily="34" charset="0"/>
              </a:rPr>
              <a:t>  </a:t>
            </a:r>
            <a:r>
              <a:rPr lang="en-US" altLang="en-US" sz="9600" dirty="0">
                <a:latin typeface="Aptos Narrow" panose="020B0004020202020204" pitchFamily="34" charset="0"/>
              </a:rPr>
              <a:t> Oleh </a:t>
            </a:r>
            <a:r>
              <a:rPr lang="en-US" altLang="en-US" sz="9600" dirty="0" err="1">
                <a:latin typeface="Aptos Narrow" panose="020B0004020202020204" pitchFamily="34" charset="0"/>
              </a:rPr>
              <a:t>karena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itu</a:t>
            </a:r>
            <a:r>
              <a:rPr lang="en-US" altLang="en-US" sz="9600" dirty="0">
                <a:latin typeface="Aptos Narrow" panose="020B0004020202020204" pitchFamily="34" charset="0"/>
              </a:rPr>
              <a:t>:</a:t>
            </a:r>
          </a:p>
          <a:p>
            <a:pPr marL="542925" indent="-277813" algn="just">
              <a:lnSpc>
                <a:spcPct val="120000"/>
              </a:lnSpc>
            </a:pPr>
            <a:r>
              <a:rPr lang="en-US" altLang="id-ID" sz="9600" dirty="0">
                <a:latin typeface="Aptos Narrow" panose="020B0004020202020204" pitchFamily="34" charset="0"/>
              </a:rPr>
              <a:t>a. </a:t>
            </a:r>
            <a:r>
              <a:rPr lang="en-US" altLang="en-US" sz="9600" dirty="0" err="1">
                <a:latin typeface="Aptos Narrow" panose="020B0004020202020204" pitchFamily="34" charset="0"/>
              </a:rPr>
              <a:t>Belajar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memrogram</a:t>
            </a:r>
            <a:r>
              <a:rPr lang="en-US" altLang="en-US" sz="9600" dirty="0">
                <a:latin typeface="Aptos Narrow" panose="020B0004020202020204" pitchFamily="34" charset="0"/>
              </a:rPr>
              <a:t> dan </a:t>
            </a:r>
            <a:r>
              <a:rPr lang="en-US" altLang="en-US" sz="9600" dirty="0" err="1">
                <a:latin typeface="Aptos Narrow" panose="020B0004020202020204" pitchFamily="34" charset="0"/>
              </a:rPr>
              <a:t>belajar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bahasa</a:t>
            </a:r>
            <a:r>
              <a:rPr lang="en-US" altLang="en-US" sz="9600" dirty="0">
                <a:latin typeface="Aptos Narrow" panose="020B0004020202020204" pitchFamily="34" charset="0"/>
              </a:rPr>
              <a:t> program </a:t>
            </a:r>
            <a:r>
              <a:rPr lang="en-US" altLang="en-US" sz="9600" dirty="0" err="1">
                <a:latin typeface="Aptos Narrow" panose="020B0004020202020204" pitchFamily="34" charset="0"/>
              </a:rPr>
              <a:t>mempunyai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tingkatan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kesulitan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yang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berbeda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.</a:t>
            </a:r>
          </a:p>
          <a:p>
            <a:pPr marL="542925" indent="-277813" algn="just">
              <a:lnSpc>
                <a:spcPct val="120000"/>
              </a:lnSpc>
            </a:pPr>
            <a:r>
              <a:rPr lang="en-US" altLang="id-ID" sz="9600" dirty="0">
                <a:latin typeface="Aptos Narrow" panose="020B0004020202020204" pitchFamily="34" charset="0"/>
              </a:rPr>
              <a:t>b. </a:t>
            </a:r>
            <a:r>
              <a:rPr lang="en-US" altLang="en-US" sz="9600" dirty="0" err="1">
                <a:solidFill>
                  <a:srgbClr val="0070C0"/>
                </a:solidFill>
                <a:latin typeface="Aptos Narrow" panose="020B0004020202020204" pitchFamily="34" charset="0"/>
              </a:rPr>
              <a:t>Belajar</a:t>
            </a:r>
            <a:r>
              <a:rPr lang="en-US" altLang="en-US" sz="9600" dirty="0">
                <a:solidFill>
                  <a:srgbClr val="0070C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0070C0"/>
                </a:solidFill>
                <a:latin typeface="Aptos Narrow" panose="020B0004020202020204" pitchFamily="34" charset="0"/>
              </a:rPr>
              <a:t>memrogram</a:t>
            </a:r>
            <a:r>
              <a:rPr lang="en-US" altLang="en-US" sz="9600" dirty="0">
                <a:solidFill>
                  <a:srgbClr val="0070C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0070C0"/>
                </a:solidFill>
                <a:latin typeface="Aptos Narrow" panose="020B0004020202020204" pitchFamily="34" charset="0"/>
              </a:rPr>
              <a:t>lebih</a:t>
            </a:r>
            <a:r>
              <a:rPr lang="en-US" altLang="en-US" sz="9600" dirty="0">
                <a:solidFill>
                  <a:srgbClr val="0070C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0070C0"/>
                </a:solidFill>
                <a:latin typeface="Aptos Narrow" panose="020B0004020202020204" pitchFamily="34" charset="0"/>
              </a:rPr>
              <a:t>bersifat</a:t>
            </a:r>
            <a:r>
              <a:rPr lang="en-US" altLang="en-US" sz="9600" dirty="0">
                <a:solidFill>
                  <a:srgbClr val="0070C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0070C0"/>
                </a:solidFill>
                <a:latin typeface="Aptos Narrow" panose="020B0004020202020204" pitchFamily="34" charset="0"/>
              </a:rPr>
              <a:t>pemahaman</a:t>
            </a:r>
            <a:r>
              <a:rPr lang="en-US" altLang="en-US" sz="9600" dirty="0">
                <a:solidFill>
                  <a:srgbClr val="0070C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0070C0"/>
                </a:solidFill>
                <a:latin typeface="Aptos Narrow" panose="020B0004020202020204" pitchFamily="34" charset="0"/>
              </a:rPr>
              <a:t>persoalan</a:t>
            </a:r>
            <a:r>
              <a:rPr lang="en-US" altLang="en-US" sz="9600" dirty="0">
                <a:latin typeface="Aptos Narrow" panose="020B0004020202020204" pitchFamily="34" charset="0"/>
              </a:rPr>
              <a:t>, </a:t>
            </a:r>
            <a:r>
              <a:rPr lang="en-US" altLang="en-US" sz="9600" dirty="0" err="1">
                <a:solidFill>
                  <a:srgbClr val="0070C0"/>
                </a:solidFill>
                <a:latin typeface="Aptos Narrow" panose="020B0004020202020204" pitchFamily="34" charset="0"/>
              </a:rPr>
              <a:t>analisis</a:t>
            </a:r>
            <a:r>
              <a:rPr lang="en-US" altLang="en-US" sz="9600" dirty="0">
                <a:solidFill>
                  <a:srgbClr val="0070C0"/>
                </a:solidFill>
                <a:latin typeface="Aptos Narrow" panose="020B0004020202020204" pitchFamily="34" charset="0"/>
              </a:rPr>
              <a:t> dan </a:t>
            </a:r>
            <a:r>
              <a:rPr lang="en-US" altLang="en-US" sz="9600" dirty="0" err="1">
                <a:solidFill>
                  <a:srgbClr val="0070C0"/>
                </a:solidFill>
                <a:latin typeface="Aptos Narrow" panose="020B0004020202020204" pitchFamily="34" charset="0"/>
              </a:rPr>
              <a:t>sintesis</a:t>
            </a:r>
            <a:r>
              <a:rPr lang="en-US" altLang="en-US" sz="9600" dirty="0">
                <a:latin typeface="Aptos Narrow" panose="020B0004020202020204" pitchFamily="34" charset="0"/>
              </a:rPr>
              <a:t>, yang </a:t>
            </a:r>
            <a:r>
              <a:rPr lang="en-US" altLang="en-US" sz="9600" dirty="0" err="1">
                <a:latin typeface="Aptos Narrow" panose="020B0004020202020204" pitchFamily="34" charset="0"/>
              </a:rPr>
              <a:t>merupakan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belajar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tentang</a:t>
            </a:r>
            <a:r>
              <a:rPr lang="en-US" altLang="en-US" sz="9600" dirty="0">
                <a:latin typeface="Aptos Narrow" panose="020B0004020202020204" pitchFamily="34" charset="0"/>
              </a:rPr>
              <a:t> strategi </a:t>
            </a:r>
            <a:r>
              <a:rPr lang="en-US" altLang="en-US" sz="9600" dirty="0" err="1">
                <a:latin typeface="Aptos Narrow" panose="020B0004020202020204" pitchFamily="34" charset="0"/>
              </a:rPr>
              <a:t>pemecahan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masalah</a:t>
            </a:r>
            <a:r>
              <a:rPr lang="en-US" altLang="en-US" sz="9600" dirty="0">
                <a:latin typeface="Aptos Narrow" panose="020B0004020202020204" pitchFamily="34" charset="0"/>
              </a:rPr>
              <a:t>, </a:t>
            </a:r>
            <a:r>
              <a:rPr lang="en-US" altLang="en-US" sz="9600" dirty="0" err="1">
                <a:latin typeface="Aptos Narrow" panose="020B0004020202020204" pitchFamily="34" charset="0"/>
              </a:rPr>
              <a:t>metodologi</a:t>
            </a:r>
            <a:r>
              <a:rPr lang="en-US" altLang="en-US" sz="9600" dirty="0">
                <a:latin typeface="Aptos Narrow" panose="020B0004020202020204" pitchFamily="34" charset="0"/>
              </a:rPr>
              <a:t> dan </a:t>
            </a:r>
            <a:r>
              <a:rPr lang="en-US" altLang="en-US" sz="9600" dirty="0" err="1">
                <a:latin typeface="Aptos Narrow" panose="020B0004020202020204" pitchFamily="34" charset="0"/>
              </a:rPr>
              <a:t>sistematika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pemecahan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masalah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tersebut</a:t>
            </a:r>
            <a:r>
              <a:rPr lang="en-US" altLang="en-US" sz="9600" dirty="0">
                <a:latin typeface="Aptos Narrow" panose="020B0004020202020204" pitchFamily="34" charset="0"/>
              </a:rPr>
              <a:t>, </a:t>
            </a:r>
            <a:r>
              <a:rPr lang="en-US" altLang="en-US" sz="9600" dirty="0" err="1">
                <a:latin typeface="Aptos Narrow" panose="020B0004020202020204" pitchFamily="34" charset="0"/>
              </a:rPr>
              <a:t>kemudian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menuangkannya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dalam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suatu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notasi</a:t>
            </a:r>
            <a:r>
              <a:rPr lang="en-US" altLang="en-US" sz="9600" dirty="0">
                <a:latin typeface="Aptos Narrow" panose="020B0004020202020204" pitchFamily="34" charset="0"/>
              </a:rPr>
              <a:t> yang </a:t>
            </a:r>
            <a:r>
              <a:rPr lang="en-US" altLang="en-US" sz="9600" dirty="0" err="1">
                <a:latin typeface="Aptos Narrow" panose="020B0004020202020204" pitchFamily="34" charset="0"/>
              </a:rPr>
              <a:t>disepakati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bersama</a:t>
            </a:r>
            <a:r>
              <a:rPr lang="en-US" altLang="en-US" sz="9600" dirty="0">
                <a:latin typeface="Aptos Narrow" panose="020B0004020202020204" pitchFamily="34" charset="0"/>
              </a:rPr>
              <a:t>.</a:t>
            </a:r>
          </a:p>
          <a:p>
            <a:pPr marL="542925" indent="-277813" algn="just">
              <a:lnSpc>
                <a:spcPct val="120000"/>
              </a:lnSpc>
            </a:pPr>
            <a:r>
              <a:rPr lang="en-US" altLang="id-ID" sz="9600" dirty="0">
                <a:latin typeface="Aptos Narrow" panose="020B0004020202020204" pitchFamily="34" charset="0"/>
              </a:rPr>
              <a:t>c.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Belajar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bahasa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program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adalah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bagaimana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cara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memakai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suatu</a:t>
            </a:r>
            <a:r>
              <a:rPr lang="en-US" altLang="id-ID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bahasa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,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aturan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sintaks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 (</a:t>
            </a:r>
            <a:r>
              <a:rPr lang="en-US" altLang="en-US" sz="9600" dirty="0" err="1">
                <a:solidFill>
                  <a:srgbClr val="C00000"/>
                </a:solidFill>
                <a:latin typeface="Aptos Narrow" panose="020B0004020202020204" pitchFamily="34" charset="0"/>
              </a:rPr>
              <a:t>tatabahasa</a:t>
            </a:r>
            <a:r>
              <a:rPr lang="en-US" altLang="en-US" sz="9600" dirty="0">
                <a:solidFill>
                  <a:srgbClr val="C00000"/>
                </a:solidFill>
                <a:latin typeface="Aptos Narrow" panose="020B0004020202020204" pitchFamily="34" charset="0"/>
              </a:rPr>
              <a:t>)</a:t>
            </a:r>
            <a:r>
              <a:rPr lang="en-US" altLang="en-US" sz="9600" dirty="0">
                <a:latin typeface="Aptos Narrow" panose="020B0004020202020204" pitchFamily="34" charset="0"/>
              </a:rPr>
              <a:t>, </a:t>
            </a:r>
            <a:r>
              <a:rPr lang="en-US" altLang="en-US" sz="9600" dirty="0" err="1">
                <a:latin typeface="Aptos Narrow" panose="020B0004020202020204" pitchFamily="34" charset="0"/>
              </a:rPr>
              <a:t>setiap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instruksi</a:t>
            </a:r>
            <a:r>
              <a:rPr lang="en-US" altLang="en-US" sz="9600" dirty="0">
                <a:latin typeface="Aptos Narrow" panose="020B0004020202020204" pitchFamily="34" charset="0"/>
              </a:rPr>
              <a:t> yang </a:t>
            </a:r>
            <a:r>
              <a:rPr lang="en-US" altLang="en-US" sz="9600" dirty="0" err="1">
                <a:latin typeface="Aptos Narrow" panose="020B0004020202020204" pitchFamily="34" charset="0"/>
              </a:rPr>
              <a:t>ada</a:t>
            </a:r>
            <a:r>
              <a:rPr lang="en-US" altLang="en-US" sz="9600" dirty="0">
                <a:latin typeface="Aptos Narrow" panose="020B0004020202020204" pitchFamily="34" charset="0"/>
              </a:rPr>
              <a:t> dan tata </a:t>
            </a:r>
            <a:r>
              <a:rPr lang="en-US" altLang="en-US" sz="9600" dirty="0" err="1">
                <a:latin typeface="Aptos Narrow" panose="020B0004020202020204" pitchFamily="34" charset="0"/>
              </a:rPr>
              <a:t>cara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pengoperasian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kompilator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atau</a:t>
            </a:r>
            <a:r>
              <a:rPr lang="en-US" altLang="en-US" sz="9600" dirty="0">
                <a:latin typeface="Aptos Narrow" panose="020B0004020202020204" pitchFamily="34" charset="0"/>
              </a:rPr>
              <a:t> interpreter </a:t>
            </a:r>
            <a:r>
              <a:rPr lang="en-US" altLang="en-US" sz="9600" dirty="0" err="1">
                <a:latin typeface="Aptos Narrow" panose="020B0004020202020204" pitchFamily="34" charset="0"/>
              </a:rPr>
              <a:t>bahasa</a:t>
            </a:r>
            <a:r>
              <a:rPr lang="en-US" altLang="en-US" sz="9600" dirty="0">
                <a:latin typeface="Aptos Narrow" panose="020B0004020202020204" pitchFamily="34" charset="0"/>
              </a:rPr>
              <a:t> yang </a:t>
            </a:r>
            <a:r>
              <a:rPr lang="en-US" altLang="en-US" sz="9600" dirty="0" err="1">
                <a:latin typeface="Aptos Narrow" panose="020B0004020202020204" pitchFamily="34" charset="0"/>
              </a:rPr>
              <a:t>bersangkutan</a:t>
            </a:r>
            <a:r>
              <a:rPr lang="en-US" altLang="en-US" sz="9600" dirty="0">
                <a:latin typeface="Aptos Narrow" panose="020B0004020202020204" pitchFamily="34" charset="0"/>
              </a:rPr>
              <a:t> pada </a:t>
            </a:r>
            <a:r>
              <a:rPr lang="en-US" altLang="en-US" sz="9600" dirty="0" err="1">
                <a:latin typeface="Aptos Narrow" panose="020B0004020202020204" pitchFamily="34" charset="0"/>
              </a:rPr>
              <a:t>mesin</a:t>
            </a:r>
            <a:r>
              <a:rPr lang="en-US" altLang="en-US" sz="9600" dirty="0">
                <a:latin typeface="Aptos Narrow" panose="020B0004020202020204" pitchFamily="34" charset="0"/>
              </a:rPr>
              <a:t> </a:t>
            </a:r>
            <a:r>
              <a:rPr lang="en-US" altLang="en-US" sz="9600" dirty="0" err="1">
                <a:latin typeface="Aptos Narrow" panose="020B0004020202020204" pitchFamily="34" charset="0"/>
              </a:rPr>
              <a:t>tertentu</a:t>
            </a:r>
            <a:r>
              <a:rPr lang="en-US" altLang="en-US" sz="9600" dirty="0">
                <a:latin typeface="Aptos Narrow" panose="020B0004020202020204" pitchFamily="34" charset="0"/>
              </a:rPr>
              <a:t>.</a:t>
            </a:r>
          </a:p>
          <a:p>
            <a:pPr marL="179388" indent="-146050" algn="just">
              <a:lnSpc>
                <a:spcPct val="120000"/>
              </a:lnSpc>
            </a:pPr>
            <a:r>
              <a:rPr lang="en-US" altLang="id-ID" dirty="0"/>
              <a:t> </a:t>
            </a:r>
            <a:endParaRPr lang="en-US" altLang="en-US" dirty="0"/>
          </a:p>
        </p:txBody>
      </p:sp>
      <p:sp>
        <p:nvSpPr>
          <p:cNvPr id="8196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12192000" cy="928688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sz="3600" b="1" dirty="0" err="1">
                <a:solidFill>
                  <a:srgbClr val="FFFF00"/>
                </a:solidFill>
              </a:rPr>
              <a:t>Metode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  <a:r>
              <a:rPr lang="en-US" altLang="zh-CN" sz="3600" b="1" dirty="0" err="1">
                <a:solidFill>
                  <a:srgbClr val="FFFF00"/>
                </a:solidFill>
              </a:rPr>
              <a:t>Pengajaran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  <a:r>
              <a:rPr lang="en-US" altLang="zh-CN" sz="3600" b="1" dirty="0" err="1">
                <a:solidFill>
                  <a:srgbClr val="FFFF00"/>
                </a:solidFill>
              </a:rPr>
              <a:t>Pemrograman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8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B322678-1D4E-4676-9897-49556C24D1C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712382" y="1470911"/>
            <a:ext cx="11215576" cy="4984750"/>
          </a:xfrm>
        </p:spPr>
        <p:txBody>
          <a:bodyPr>
            <a:normAutofit fontScale="92500" lnSpcReduction="10000"/>
          </a:bodyPr>
          <a:lstStyle/>
          <a:p>
            <a:pPr marL="720725" indent="-280988" algn="just">
              <a:defRPr/>
            </a:pPr>
            <a:r>
              <a:rPr lang="en-US" altLang="id-ID" dirty="0"/>
              <a:t>d. </a:t>
            </a:r>
            <a:r>
              <a:rPr lang="en-US" altLang="en-US" dirty="0" err="1"/>
              <a:t>Belajar</a:t>
            </a:r>
            <a:r>
              <a:rPr lang="en-US" altLang="en-US" dirty="0"/>
              <a:t> </a:t>
            </a:r>
            <a:r>
              <a:rPr lang="en-US" altLang="en-US" dirty="0" err="1"/>
              <a:t>bahasa</a:t>
            </a:r>
            <a:r>
              <a:rPr lang="en-US" altLang="en-US" dirty="0"/>
              <a:t> program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ketrampilan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dari</a:t>
            </a:r>
            <a:r>
              <a:rPr lang="en-US" altLang="en-US" dirty="0">
                <a:solidFill>
                  <a:srgbClr val="C00000"/>
                </a:solidFill>
              </a:rPr>
              <a:t> pada </a:t>
            </a:r>
            <a:r>
              <a:rPr lang="en-US" altLang="en-US" dirty="0" err="1">
                <a:solidFill>
                  <a:srgbClr val="C00000"/>
                </a:solidFill>
              </a:rPr>
              <a:t>analisis</a:t>
            </a:r>
            <a:r>
              <a:rPr lang="en-US" altLang="en-US" dirty="0">
                <a:solidFill>
                  <a:srgbClr val="C00000"/>
                </a:solidFill>
              </a:rPr>
              <a:t> dan </a:t>
            </a:r>
            <a:r>
              <a:rPr lang="en-US" altLang="en-US" dirty="0" err="1">
                <a:solidFill>
                  <a:srgbClr val="C00000"/>
                </a:solidFill>
              </a:rPr>
              <a:t>sintesis</a:t>
            </a:r>
            <a:r>
              <a:rPr lang="en-US" altLang="en-US" dirty="0">
                <a:solidFill>
                  <a:srgbClr val="C00000"/>
                </a:solidFill>
              </a:rPr>
              <a:t>,</a:t>
            </a:r>
            <a:r>
              <a:rPr lang="en-US" altLang="en-US" dirty="0"/>
              <a:t> yang </a:t>
            </a:r>
            <a:r>
              <a:rPr lang="en-US" altLang="en-US" dirty="0" err="1"/>
              <a:t>memanfaatkan</a:t>
            </a:r>
            <a:r>
              <a:rPr lang="en-US" altLang="en-US" dirty="0"/>
              <a:t> </a:t>
            </a:r>
            <a:r>
              <a:rPr lang="en-US" altLang="en-US" dirty="0" err="1"/>
              <a:t>instruksi-instruksi</a:t>
            </a:r>
            <a:r>
              <a:rPr lang="en-US" altLang="en-US" dirty="0"/>
              <a:t> dan </a:t>
            </a:r>
            <a:r>
              <a:rPr lang="en-US" altLang="en-US" dirty="0" err="1"/>
              <a:t>kiat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dipakai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spesifik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pada </a:t>
            </a:r>
            <a:r>
              <a:rPr lang="en-US" altLang="id-ID" dirty="0"/>
              <a:t> </a:t>
            </a:r>
            <a:r>
              <a:rPr lang="en-US" altLang="en-US" dirty="0" err="1"/>
              <a:t>bahasa</a:t>
            </a:r>
            <a:r>
              <a:rPr lang="en-US" altLang="en-US" dirty="0"/>
              <a:t> yang </a:t>
            </a:r>
            <a:r>
              <a:rPr lang="en-US" altLang="en-US" dirty="0" err="1"/>
              <a:t>digunakan</a:t>
            </a:r>
            <a:r>
              <a:rPr lang="en-US" altLang="en-US" dirty="0"/>
              <a:t>.</a:t>
            </a:r>
          </a:p>
          <a:p>
            <a:pPr marL="720725" indent="-280988" algn="just">
              <a:defRPr/>
            </a:pPr>
            <a:endParaRPr lang="en-US" altLang="en-US" dirty="0"/>
          </a:p>
          <a:p>
            <a:pPr algn="just" eaLnBrk="1" hangingPunct="1">
              <a:defRPr/>
            </a:pPr>
            <a:r>
              <a:rPr lang="en-US" altLang="en-US" dirty="0" err="1"/>
              <a:t>Contoh</a:t>
            </a:r>
            <a:r>
              <a:rPr lang="en-US" altLang="en-US" dirty="0"/>
              <a:t> Bahasa program:</a:t>
            </a:r>
          </a:p>
          <a:p>
            <a:pPr marL="457200" indent="-457200" algn="just" eaLnBrk="1" hangingPunct="1">
              <a:buAutoNum type="arabicPeriod"/>
              <a:defRPr/>
            </a:pPr>
            <a:r>
              <a:rPr lang="en-US" altLang="en-US" dirty="0">
                <a:solidFill>
                  <a:srgbClr val="C00000"/>
                </a:solidFill>
              </a:rPr>
              <a:t>Bahasa </a:t>
            </a:r>
            <a:r>
              <a:rPr lang="en-US" altLang="en-US" dirty="0" err="1">
                <a:solidFill>
                  <a:srgbClr val="C00000"/>
                </a:solidFill>
              </a:rPr>
              <a:t>Mesin</a:t>
            </a:r>
            <a:r>
              <a:rPr lang="en-US" altLang="en-US" dirty="0">
                <a:solidFill>
                  <a:srgbClr val="C00000"/>
                </a:solidFill>
              </a:rPr>
              <a:t>; </a:t>
            </a:r>
            <a:r>
              <a:rPr lang="en-US" altLang="en-US" dirty="0" err="1"/>
              <a:t>bahasa</a:t>
            </a:r>
            <a:r>
              <a:rPr lang="en-US" altLang="en-US" dirty="0"/>
              <a:t> yang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dikenali</a:t>
            </a:r>
            <a:r>
              <a:rPr lang="en-US" altLang="en-US" dirty="0"/>
              <a:t> oleh </a:t>
            </a:r>
            <a:r>
              <a:rPr lang="en-US" altLang="en-US" dirty="0" err="1"/>
              <a:t>komputer</a:t>
            </a:r>
            <a:r>
              <a:rPr lang="en-US" altLang="en-US" dirty="0"/>
              <a:t>, </a:t>
            </a:r>
            <a:r>
              <a:rPr lang="en-US" altLang="en-US" dirty="0" err="1"/>
              <a:t>mengenal</a:t>
            </a:r>
            <a:r>
              <a:rPr lang="en-US" altLang="en-US" dirty="0"/>
              <a:t> 2 </a:t>
            </a:r>
            <a:r>
              <a:rPr lang="en-US" altLang="en-US" dirty="0" err="1"/>
              <a:t>keadaan</a:t>
            </a:r>
            <a:r>
              <a:rPr lang="en-US" altLang="en-US" dirty="0"/>
              <a:t> yang </a:t>
            </a:r>
            <a:r>
              <a:rPr lang="en-US" altLang="en-US" dirty="0" err="1"/>
              <a:t>berlawanan</a:t>
            </a:r>
            <a:r>
              <a:rPr lang="en-US" altLang="en-US" dirty="0"/>
              <a:t> </a:t>
            </a:r>
            <a:r>
              <a:rPr lang="en-US" altLang="en-US" dirty="0" err="1"/>
              <a:t>yaitu</a:t>
            </a:r>
            <a:r>
              <a:rPr lang="en-US" altLang="en-US" dirty="0"/>
              <a:t> </a:t>
            </a:r>
            <a:r>
              <a:rPr lang="en-US" altLang="en-US" dirty="0" err="1"/>
              <a:t>keadaan</a:t>
            </a:r>
            <a:r>
              <a:rPr lang="en-US" altLang="en-US" dirty="0"/>
              <a:t> 0 dan 1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benar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salah.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  <a:defRPr/>
            </a:pPr>
            <a:r>
              <a:rPr lang="en-US" altLang="en-US" dirty="0">
                <a:solidFill>
                  <a:srgbClr val="C00000"/>
                </a:solidFill>
              </a:rPr>
              <a:t>Bahasa Assembler;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diterjemahkan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oleh computer.  </a:t>
            </a:r>
          </a:p>
          <a:p>
            <a:pPr marL="446088" algn="just">
              <a:defRPr/>
            </a:pPr>
            <a:r>
              <a:rPr lang="en-ID" dirty="0" err="1"/>
              <a:t>Misalnya</a:t>
            </a:r>
            <a:r>
              <a:rPr lang="en-ID" dirty="0"/>
              <a:t>: </a:t>
            </a:r>
            <a:r>
              <a:rPr lang="en-ID" dirty="0">
                <a:solidFill>
                  <a:srgbClr val="002060"/>
                </a:solidFill>
              </a:rPr>
              <a:t>Mov, add, sub, </a:t>
            </a:r>
            <a:r>
              <a:rPr lang="en-ID" dirty="0" err="1">
                <a:solidFill>
                  <a:srgbClr val="002060"/>
                </a:solidFill>
              </a:rPr>
              <a:t>jmp</a:t>
            </a:r>
            <a:r>
              <a:rPr lang="en-ID" dirty="0"/>
              <a:t>. </a:t>
            </a:r>
            <a:r>
              <a:rPr lang="en-US" altLang="en-US" dirty="0"/>
              <a:t>Bahasa </a:t>
            </a:r>
            <a:r>
              <a:rPr lang="en-US" altLang="en-US" dirty="0" err="1"/>
              <a:t>tingkat</a:t>
            </a:r>
            <a:r>
              <a:rPr lang="en-US" altLang="en-US" dirty="0"/>
              <a:t> </a:t>
            </a:r>
            <a:r>
              <a:rPr lang="en-US" altLang="en-US" dirty="0" err="1"/>
              <a:t>rendah</a:t>
            </a:r>
            <a:r>
              <a:rPr lang="en-US" altLang="en-US" dirty="0"/>
              <a:t> </a:t>
            </a:r>
            <a:r>
              <a:rPr lang="en-US" altLang="en-US" dirty="0" err="1"/>
              <a:t>dikenal</a:t>
            </a:r>
            <a:r>
              <a:rPr lang="en-US" altLang="en-US" dirty="0"/>
              <a:t> juga </a:t>
            </a:r>
            <a:r>
              <a:rPr lang="en-US" altLang="en-US" dirty="0" err="1"/>
              <a:t>sebagai</a:t>
            </a:r>
            <a:r>
              <a:rPr lang="en-US" altLang="en-US" dirty="0"/>
              <a:t> Mnemonics (</a:t>
            </a:r>
            <a:r>
              <a:rPr lang="en-US" altLang="en-US" dirty="0" err="1"/>
              <a:t>pembantu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mengingat</a:t>
            </a:r>
            <a:r>
              <a:rPr lang="en-US" altLang="en-US" dirty="0"/>
              <a:t>)</a:t>
            </a:r>
          </a:p>
          <a:p>
            <a:pPr algn="just" eaLnBrk="1" hangingPunct="1">
              <a:defRPr/>
            </a:pPr>
            <a:r>
              <a:rPr lang="en-US" altLang="en-US" dirty="0">
                <a:solidFill>
                  <a:srgbClr val="C00000"/>
                </a:solidFill>
              </a:rPr>
              <a:t>3.   Bahasa Tingkat Tinggi; </a:t>
            </a:r>
            <a:r>
              <a:rPr lang="en-US" altLang="en-US" dirty="0"/>
              <a:t>Bahasa yang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dikenal</a:t>
            </a:r>
            <a:r>
              <a:rPr lang="en-US" altLang="en-US" dirty="0"/>
              <a:t> dan </a:t>
            </a:r>
            <a:r>
              <a:rPr lang="en-US" altLang="en-US" dirty="0" err="1"/>
              <a:t>dipelajari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endParaRPr lang="en-US" altLang="en-US" dirty="0"/>
          </a:p>
          <a:p>
            <a:pPr marL="457200" indent="-457200" algn="just" eaLnBrk="1" hangingPunct="1">
              <a:buAutoNum type="arabicPeriod" startAt="4"/>
              <a:defRPr/>
            </a:pPr>
            <a:r>
              <a:rPr lang="en-US" altLang="en-US" dirty="0">
                <a:solidFill>
                  <a:srgbClr val="C00000"/>
                </a:solidFill>
              </a:rPr>
              <a:t>Bahasa </a:t>
            </a:r>
            <a:r>
              <a:rPr lang="en-US" altLang="en-US" dirty="0" err="1">
                <a:solidFill>
                  <a:srgbClr val="C00000"/>
                </a:solidFill>
              </a:rPr>
              <a:t>generasi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ke</a:t>
            </a:r>
            <a:r>
              <a:rPr lang="en-US" altLang="en-US" dirty="0">
                <a:solidFill>
                  <a:srgbClr val="C00000"/>
                </a:solidFill>
              </a:rPr>
              <a:t> 4 (4GL); </a:t>
            </a:r>
            <a:r>
              <a:rPr lang="en-US" altLang="en-US" dirty="0"/>
              <a:t>Bahasa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dipahami</a:t>
            </a:r>
            <a:r>
              <a:rPr lang="en-US" altLang="en-US" dirty="0"/>
              <a:t> dan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dekat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Bahasa </a:t>
            </a:r>
            <a:r>
              <a:rPr lang="en-US" altLang="en-US" dirty="0" err="1"/>
              <a:t>manusia</a:t>
            </a:r>
            <a:r>
              <a:rPr lang="en-US" altLang="en-US" dirty="0"/>
              <a:t>. </a:t>
            </a:r>
            <a:r>
              <a:rPr lang="en-US" altLang="en-US" dirty="0" err="1"/>
              <a:t>Contoh</a:t>
            </a:r>
            <a:r>
              <a:rPr lang="en-US" altLang="en-US" dirty="0"/>
              <a:t>: SQL, R, </a:t>
            </a:r>
            <a:r>
              <a:rPr lang="en-US" altLang="en-US" dirty="0" err="1"/>
              <a:t>Matlab</a:t>
            </a:r>
            <a:r>
              <a:rPr lang="en-US" altLang="en-US" dirty="0"/>
              <a:t>, </a:t>
            </a:r>
            <a:r>
              <a:rPr lang="en-US" altLang="en-US" dirty="0" err="1"/>
              <a:t>dll</a:t>
            </a:r>
            <a:endParaRPr lang="en-US" altLang="en-US" dirty="0"/>
          </a:p>
          <a:p>
            <a:pPr marL="457200" indent="-457200" algn="just" eaLnBrk="1" hangingPunct="1">
              <a:buAutoNum type="arabicPeriod" startAt="4"/>
              <a:defRPr/>
            </a:pPr>
            <a:endParaRPr lang="en-US" altLang="en-US" dirty="0"/>
          </a:p>
          <a:p>
            <a:pPr algn="just" eaLnBrk="1" hangingPunct="1">
              <a:defRPr/>
            </a:pP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B2D86-C5CF-007F-A647-BA8B6C8F1EF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err="1">
                <a:solidFill>
                  <a:srgbClr val="FFFF00"/>
                </a:solidFill>
              </a:rPr>
              <a:t>Metode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  <a:r>
              <a:rPr lang="en-US" altLang="zh-CN" sz="3600" b="1" dirty="0" err="1">
                <a:solidFill>
                  <a:srgbClr val="FFFF00"/>
                </a:solidFill>
              </a:rPr>
              <a:t>Pengajaran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  <a:r>
              <a:rPr lang="en-US" altLang="zh-CN" sz="3600" b="1" dirty="0" err="1">
                <a:solidFill>
                  <a:srgbClr val="FFFF00"/>
                </a:solidFill>
              </a:rPr>
              <a:t>Pemrograman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188" y="6356351"/>
            <a:ext cx="1090612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F13BC8F-E159-4B64-B72A-9F1E6F1E6DCA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76176" y="1357313"/>
            <a:ext cx="10515601" cy="4768850"/>
          </a:xfrm>
        </p:spPr>
        <p:txBody>
          <a:bodyPr>
            <a:normAutofit fontScale="92500"/>
          </a:bodyPr>
          <a:lstStyle/>
          <a:p>
            <a:pPr marL="250825" indent="-250825" algn="just">
              <a:lnSpc>
                <a:spcPct val="100000"/>
              </a:lnSpc>
            </a:pPr>
            <a:r>
              <a:rPr lang="en-US" altLang="en-US" sz="2600" b="1" dirty="0">
                <a:highlight>
                  <a:srgbClr val="FFFF00"/>
                </a:highlight>
              </a:rPr>
              <a:t>A. </a:t>
            </a:r>
            <a:r>
              <a:rPr lang="en-US" altLang="en-US" sz="2600" b="1" dirty="0" err="1">
                <a:highlight>
                  <a:srgbClr val="FFFF00"/>
                </a:highlight>
              </a:rPr>
              <a:t>Paradigma</a:t>
            </a:r>
            <a:r>
              <a:rPr lang="en-US" altLang="en-US" sz="2600" b="1" dirty="0">
                <a:highlight>
                  <a:srgbClr val="FFFF00"/>
                </a:highlight>
              </a:rPr>
              <a:t> </a:t>
            </a:r>
            <a:r>
              <a:rPr lang="en-US" altLang="en-US" sz="2600" b="1" dirty="0" err="1">
                <a:highlight>
                  <a:srgbClr val="FFFF00"/>
                </a:highlight>
              </a:rPr>
              <a:t>Pemrograman</a:t>
            </a:r>
            <a:r>
              <a:rPr lang="en-US" altLang="en-US" sz="2600" b="1" dirty="0">
                <a:highlight>
                  <a:srgbClr val="FFFF00"/>
                </a:highlight>
              </a:rPr>
              <a:t> </a:t>
            </a:r>
            <a:r>
              <a:rPr lang="en-US" altLang="en-US" sz="2600" b="1" dirty="0" err="1">
                <a:highlight>
                  <a:srgbClr val="FFFF00"/>
                </a:highlight>
              </a:rPr>
              <a:t>Prosedural</a:t>
            </a:r>
            <a:endParaRPr lang="en-US" altLang="en-US" sz="2600" b="1" dirty="0">
              <a:highlight>
                <a:srgbClr val="FFFF00"/>
              </a:highlight>
            </a:endParaRPr>
          </a:p>
          <a:p>
            <a:pPr marL="361950" indent="-361950" algn="just">
              <a:lnSpc>
                <a:spcPct val="100000"/>
              </a:lnSpc>
            </a:pPr>
            <a:r>
              <a:rPr lang="en-US" altLang="en-US" dirty="0"/>
              <a:t>•   </a:t>
            </a:r>
            <a:r>
              <a:rPr lang="id-ID" altLang="en-US" dirty="0"/>
              <a:t>D</a:t>
            </a:r>
            <a:r>
              <a:rPr lang="en-US" altLang="en-US" dirty="0" err="1"/>
              <a:t>idasari</a:t>
            </a:r>
            <a:r>
              <a:rPr lang="en-US" altLang="en-US" dirty="0"/>
              <a:t> oleh </a:t>
            </a:r>
            <a:r>
              <a:rPr lang="en-US" altLang="en-US" dirty="0" err="1"/>
              <a:t>konsep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mesin</a:t>
            </a:r>
            <a:r>
              <a:rPr lang="en-US" altLang="en-US" dirty="0">
                <a:solidFill>
                  <a:srgbClr val="C00000"/>
                </a:solidFill>
              </a:rPr>
              <a:t> Van Neumann</a:t>
            </a:r>
            <a:r>
              <a:rPr lang="en-US" altLang="en-US" dirty="0"/>
              <a:t>,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sekelompok</a:t>
            </a:r>
            <a:r>
              <a:rPr lang="en-US" altLang="en-US" dirty="0"/>
              <a:t> </a:t>
            </a:r>
            <a:r>
              <a:rPr lang="en-US" altLang="en-US" dirty="0" err="1"/>
              <a:t>tempat</a:t>
            </a:r>
            <a:r>
              <a:rPr lang="en-US" altLang="en-US" dirty="0"/>
              <a:t> </a:t>
            </a:r>
            <a:r>
              <a:rPr lang="en-US" altLang="en-US" dirty="0" err="1"/>
              <a:t>penyimpanan</a:t>
            </a:r>
            <a:r>
              <a:rPr lang="en-US" altLang="en-US" dirty="0"/>
              <a:t> (</a:t>
            </a:r>
            <a:r>
              <a:rPr lang="en-US" altLang="id-ID" dirty="0" err="1"/>
              <a:t>m</a:t>
            </a:r>
            <a:r>
              <a:rPr lang="en-US" altLang="en-US" dirty="0" err="1"/>
              <a:t>emori</a:t>
            </a:r>
            <a:r>
              <a:rPr lang="en-US" altLang="en-US" dirty="0"/>
              <a:t>), </a:t>
            </a:r>
            <a:r>
              <a:rPr lang="en-US" altLang="en-US" dirty="0" err="1"/>
              <a:t>dibedakan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memori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instruksi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dan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memori</a:t>
            </a:r>
            <a:r>
              <a:rPr lang="en-US" altLang="en-US" dirty="0">
                <a:solidFill>
                  <a:srgbClr val="0070C0"/>
                </a:solidFill>
              </a:rPr>
              <a:t> data</a:t>
            </a:r>
            <a:r>
              <a:rPr lang="en-US" altLang="en-US" dirty="0"/>
              <a:t>, masing-masing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diberi</a:t>
            </a:r>
            <a:r>
              <a:rPr lang="en-US" altLang="en-US" dirty="0"/>
              <a:t> </a:t>
            </a:r>
            <a:r>
              <a:rPr lang="en-US" altLang="en-US" dirty="0" err="1"/>
              <a:t>nama</a:t>
            </a:r>
            <a:r>
              <a:rPr lang="en-US" altLang="en-US" dirty="0"/>
              <a:t> dan </a:t>
            </a:r>
            <a:r>
              <a:rPr lang="en-US" altLang="en-US" dirty="0" err="1"/>
              <a:t>harga</a:t>
            </a:r>
            <a:r>
              <a:rPr lang="en-US" altLang="id-ID" dirty="0"/>
              <a:t>.</a:t>
            </a:r>
            <a:endParaRPr lang="en-US" altLang="en-US" dirty="0"/>
          </a:p>
          <a:p>
            <a:pPr marL="361950" indent="-361950" algn="just">
              <a:lnSpc>
                <a:spcPct val="100000"/>
              </a:lnSpc>
            </a:pPr>
            <a:r>
              <a:rPr lang="en-US" altLang="en-US" dirty="0"/>
              <a:t>•  </a:t>
            </a:r>
            <a:r>
              <a:rPr lang="en-US" altLang="en-US" dirty="0" err="1"/>
              <a:t>Instruksi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dieksekusi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satu</a:t>
            </a:r>
            <a:r>
              <a:rPr lang="en-US" altLang="en-US" dirty="0">
                <a:solidFill>
                  <a:srgbClr val="C00000"/>
                </a:solidFill>
              </a:rPr>
              <a:t> per </a:t>
            </a:r>
            <a:r>
              <a:rPr lang="en-US" altLang="en-US" dirty="0" err="1">
                <a:solidFill>
                  <a:srgbClr val="C00000"/>
                </a:solidFill>
              </a:rPr>
              <a:t>satu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secara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sekuensial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oleh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pemroses</a:t>
            </a:r>
            <a:r>
              <a:rPr lang="en-US" altLang="en-US" dirty="0"/>
              <a:t> </a:t>
            </a:r>
            <a:r>
              <a:rPr lang="en-US" altLang="en-US" dirty="0" err="1"/>
              <a:t>tunggal</a:t>
            </a:r>
            <a:r>
              <a:rPr lang="en-US" altLang="id-ID" dirty="0"/>
              <a:t>.</a:t>
            </a:r>
            <a:endParaRPr lang="en-US" altLang="en-US" dirty="0"/>
          </a:p>
          <a:p>
            <a:pPr marL="361950" indent="-361950" algn="just">
              <a:lnSpc>
                <a:spcPct val="100000"/>
              </a:lnSpc>
            </a:pPr>
            <a:r>
              <a:rPr lang="en-US" altLang="en-US" dirty="0"/>
              <a:t>•  Data </a:t>
            </a:r>
            <a:r>
              <a:rPr lang="en-US" altLang="en-US" dirty="0" err="1"/>
              <a:t>diperiksa</a:t>
            </a:r>
            <a:r>
              <a:rPr lang="en-US" altLang="en-US" dirty="0"/>
              <a:t> dan </a:t>
            </a:r>
            <a:r>
              <a:rPr lang="en-US" altLang="en-US" dirty="0" err="1"/>
              <a:t>dimodifikasi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sekuensial</a:t>
            </a:r>
            <a:r>
              <a:rPr lang="en-US" altLang="en-US" dirty="0"/>
              <a:t> juga</a:t>
            </a:r>
            <a:r>
              <a:rPr lang="en-US" altLang="id-ID" dirty="0"/>
              <a:t>.</a:t>
            </a:r>
            <a:endParaRPr lang="en-US" altLang="en-US" dirty="0"/>
          </a:p>
          <a:p>
            <a:pPr marL="361950" indent="-361950" algn="just">
              <a:lnSpc>
                <a:spcPct val="100000"/>
              </a:lnSpc>
            </a:pPr>
            <a:r>
              <a:rPr lang="en-US" altLang="en-US" dirty="0"/>
              <a:t>• </a:t>
            </a:r>
            <a:r>
              <a:rPr lang="en-US" altLang="id-ID" dirty="0"/>
              <a:t>P</a:t>
            </a:r>
            <a:r>
              <a:rPr lang="en-US" altLang="en-US" dirty="0"/>
              <a:t>rogram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paradigma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didasari</a:t>
            </a:r>
            <a:r>
              <a:rPr lang="en-US" altLang="en-US" dirty="0"/>
              <a:t> pada </a:t>
            </a:r>
            <a:r>
              <a:rPr lang="en-US" altLang="en-US" dirty="0" err="1"/>
              <a:t>strukturisasi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memori</a:t>
            </a:r>
            <a:r>
              <a:rPr lang="en-US" altLang="en-US" dirty="0"/>
              <a:t> dan </a:t>
            </a:r>
            <a:r>
              <a:rPr lang="en-US" altLang="en-US" dirty="0" err="1"/>
              <a:t>manipulasi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disimpan</a:t>
            </a:r>
            <a:r>
              <a:rPr lang="en-US" altLang="id-ID" dirty="0"/>
              <a:t> </a:t>
            </a:r>
            <a:r>
              <a:rPr lang="en-US" altLang="en-US" dirty="0" err="1"/>
              <a:t>tersebut</a:t>
            </a:r>
            <a:endParaRPr lang="en-US" altLang="en-US" dirty="0"/>
          </a:p>
          <a:p>
            <a:pPr marL="361950" indent="-361950" algn="just">
              <a:lnSpc>
                <a:spcPct val="100000"/>
              </a:lnSpc>
            </a:pPr>
            <a:r>
              <a:rPr lang="en-US" altLang="en-US" dirty="0"/>
              <a:t>•   </a:t>
            </a:r>
            <a:r>
              <a:rPr lang="en-US" altLang="en-US" b="1" dirty="0">
                <a:solidFill>
                  <a:srgbClr val="7030A0"/>
                </a:solidFill>
              </a:rPr>
              <a:t>Program = </a:t>
            </a:r>
            <a:r>
              <a:rPr lang="en-US" altLang="en-US" b="1" dirty="0" err="1">
                <a:solidFill>
                  <a:srgbClr val="7030A0"/>
                </a:solidFill>
              </a:rPr>
              <a:t>Algoritma</a:t>
            </a:r>
            <a:r>
              <a:rPr lang="en-US" altLang="en-US" b="1" dirty="0">
                <a:solidFill>
                  <a:srgbClr val="7030A0"/>
                </a:solidFill>
              </a:rPr>
              <a:t> + </a:t>
            </a:r>
            <a:r>
              <a:rPr lang="en-US" altLang="en-US" b="1" dirty="0" err="1">
                <a:solidFill>
                  <a:srgbClr val="7030A0"/>
                </a:solidFill>
              </a:rPr>
              <a:t>Struktur</a:t>
            </a:r>
            <a:r>
              <a:rPr lang="en-US" altLang="en-US" b="1" dirty="0">
                <a:solidFill>
                  <a:srgbClr val="7030A0"/>
                </a:solidFill>
              </a:rPr>
              <a:t> Data</a:t>
            </a:r>
          </a:p>
          <a:p>
            <a:pPr marL="361950" indent="-361950" algn="just">
              <a:lnSpc>
                <a:spcPct val="100000"/>
              </a:lnSpc>
            </a:pPr>
            <a:r>
              <a:rPr lang="en-US" altLang="en-US" dirty="0"/>
              <a:t>•</a:t>
            </a:r>
            <a:r>
              <a:rPr lang="en-US" altLang="id-ID" dirty="0"/>
              <a:t>  </a:t>
            </a:r>
            <a:r>
              <a:rPr lang="en-US" altLang="en-US" dirty="0" err="1"/>
              <a:t>Pemrograman</a:t>
            </a:r>
            <a:r>
              <a:rPr lang="en-US" altLang="en-US" dirty="0"/>
              <a:t> pada </a:t>
            </a:r>
            <a:r>
              <a:rPr lang="en-US" altLang="en-US" dirty="0" err="1"/>
              <a:t>paradigma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mesti</a:t>
            </a:r>
            <a:r>
              <a:rPr lang="en-US" altLang="en-US" dirty="0"/>
              <a:t> </a:t>
            </a:r>
            <a:r>
              <a:rPr lang="en-US" altLang="en-US" dirty="0" err="1"/>
              <a:t>berpikir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batasan</a:t>
            </a:r>
            <a:r>
              <a:rPr lang="en-US" altLang="en-US" dirty="0"/>
              <a:t> </a:t>
            </a:r>
            <a:r>
              <a:rPr lang="en-US" altLang="id-ID" dirty="0"/>
              <a:t> </a:t>
            </a:r>
            <a:r>
              <a:rPr lang="en-US" altLang="en-US" dirty="0" err="1"/>
              <a:t>mesin</a:t>
            </a:r>
            <a:r>
              <a:rPr lang="en-US" altLang="en-US" dirty="0"/>
              <a:t>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efisien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eksekusi</a:t>
            </a:r>
            <a:r>
              <a:rPr lang="en-US" altLang="en-US" dirty="0"/>
              <a:t> </a:t>
            </a:r>
          </a:p>
        </p:txBody>
      </p:sp>
      <p:sp>
        <p:nvSpPr>
          <p:cNvPr id="13316" name="Title 1"/>
          <p:cNvSpPr>
            <a:spLocks noChangeArrowheads="1"/>
          </p:cNvSpPr>
          <p:nvPr/>
        </p:nvSpPr>
        <p:spPr bwMode="auto">
          <a:xfrm>
            <a:off x="1524000" y="0"/>
            <a:ext cx="9144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 dirty="0" err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</a:t>
            </a:r>
            <a:r>
              <a:rPr lang="en-US" altLang="en-US" sz="3600" b="1" dirty="0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dan </a:t>
            </a:r>
            <a:r>
              <a:rPr lang="en-US" altLang="en-US" sz="3600" b="1" dirty="0" err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Pemecahan</a:t>
            </a:r>
            <a:r>
              <a:rPr lang="en-US" altLang="en-US" sz="3600" b="1" dirty="0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3600" b="1" dirty="0" err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Masalah</a:t>
            </a:r>
            <a:endParaRPr lang="en-US" altLang="en-US" sz="3600" b="1" dirty="0">
              <a:solidFill>
                <a:srgbClr val="FFFF00"/>
              </a:solidFill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D6E1B-E851-10C5-F1B5-AF2599C9D5D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938" indent="-7938" algn="ctr">
              <a:lnSpc>
                <a:spcPct val="80000"/>
              </a:lnSpc>
            </a:pPr>
            <a:r>
              <a:rPr lang="en-US" altLang="id-ID" sz="3600" b="1" dirty="0" err="1">
                <a:solidFill>
                  <a:srgbClr val="FFFF00"/>
                </a:solidFill>
              </a:rPr>
              <a:t>P</a:t>
            </a:r>
            <a:r>
              <a:rPr lang="en-US" altLang="en-US" sz="3600" b="1" dirty="0" err="1">
                <a:solidFill>
                  <a:srgbClr val="FFFF00"/>
                </a:solidFill>
              </a:rPr>
              <a:t>aradigma</a:t>
            </a:r>
            <a:r>
              <a:rPr lang="en-US" altLang="en-US" sz="3600" b="1" dirty="0">
                <a:solidFill>
                  <a:srgbClr val="FFFF00"/>
                </a:solidFill>
              </a:rPr>
              <a:t> dan Bahasa </a:t>
            </a:r>
            <a:r>
              <a:rPr lang="en-US" altLang="en-US" sz="3600" b="1" dirty="0" err="1">
                <a:solidFill>
                  <a:srgbClr val="FFFF00"/>
                </a:solidFill>
              </a:rPr>
              <a:t>Pemrograman</a:t>
            </a:r>
            <a:endParaRPr lang="en-US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5726" y="6356351"/>
            <a:ext cx="1235075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6F1B4E8-5633-40CC-B259-F09CAF8D2B1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69851" y="1516545"/>
            <a:ext cx="10515600" cy="4446588"/>
          </a:xfrm>
        </p:spPr>
        <p:txBody>
          <a:bodyPr>
            <a:normAutofit fontScale="77500" lnSpcReduction="20000"/>
          </a:bodyPr>
          <a:lstStyle/>
          <a:p>
            <a:pPr marL="250825" indent="-250825" algn="just">
              <a:lnSpc>
                <a:spcPct val="110000"/>
              </a:lnSpc>
            </a:pPr>
            <a:r>
              <a:rPr lang="en-US" altLang="en-US" sz="3400" b="1" dirty="0">
                <a:highlight>
                  <a:srgbClr val="FFFF00"/>
                </a:highlight>
              </a:rPr>
              <a:t>B.  </a:t>
            </a:r>
            <a:r>
              <a:rPr lang="en-US" altLang="en-US" sz="3400" b="1" dirty="0" err="1">
                <a:highlight>
                  <a:srgbClr val="FFFF00"/>
                </a:highlight>
              </a:rPr>
              <a:t>Paradigma</a:t>
            </a:r>
            <a:r>
              <a:rPr lang="en-US" altLang="en-US" sz="3400" b="1" dirty="0">
                <a:highlight>
                  <a:srgbClr val="FFFF00"/>
                </a:highlight>
              </a:rPr>
              <a:t> </a:t>
            </a:r>
            <a:r>
              <a:rPr lang="en-US" altLang="en-US" sz="3400" b="1" dirty="0" err="1">
                <a:highlight>
                  <a:srgbClr val="FFFF00"/>
                </a:highlight>
              </a:rPr>
              <a:t>Pemrograman</a:t>
            </a:r>
            <a:r>
              <a:rPr lang="en-US" altLang="en-US" sz="3400" b="1" dirty="0">
                <a:highlight>
                  <a:srgbClr val="FFFF00"/>
                </a:highlight>
              </a:rPr>
              <a:t> </a:t>
            </a:r>
            <a:r>
              <a:rPr lang="en-US" altLang="en-US" sz="3400" b="1" dirty="0" err="1">
                <a:highlight>
                  <a:srgbClr val="FFFF00"/>
                </a:highlight>
              </a:rPr>
              <a:t>Fungsional</a:t>
            </a:r>
            <a:endParaRPr lang="en-US" altLang="en-US" sz="3400" b="1" dirty="0">
              <a:highlight>
                <a:srgbClr val="FFFF00"/>
              </a:highlight>
            </a:endParaRPr>
          </a:p>
          <a:p>
            <a:pPr marL="446088" indent="-44608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/>
              <a:t>Paradigma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didasari</a:t>
            </a:r>
            <a:r>
              <a:rPr lang="en-US" altLang="en-US" sz="2800" dirty="0"/>
              <a:t> oleh </a:t>
            </a:r>
            <a:r>
              <a:rPr lang="en-US" altLang="en-US" sz="2800" dirty="0" err="1">
                <a:solidFill>
                  <a:srgbClr val="C00000"/>
                </a:solidFill>
              </a:rPr>
              <a:t>konsep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pemetaan</a:t>
            </a:r>
            <a:r>
              <a:rPr lang="en-US" altLang="en-US" sz="2800" dirty="0">
                <a:solidFill>
                  <a:srgbClr val="C00000"/>
                </a:solidFill>
              </a:rPr>
              <a:t> dan </a:t>
            </a:r>
            <a:r>
              <a:rPr lang="en-US" altLang="en-US" sz="2800" dirty="0" err="1">
                <a:solidFill>
                  <a:srgbClr val="C00000"/>
                </a:solidFill>
              </a:rPr>
              <a:t>fungsi</a:t>
            </a:r>
            <a:r>
              <a:rPr lang="en-US" altLang="en-US" sz="2800" dirty="0">
                <a:solidFill>
                  <a:srgbClr val="C00000"/>
                </a:solidFill>
              </a:rPr>
              <a:t> pada </a:t>
            </a:r>
            <a:r>
              <a:rPr lang="en-US" altLang="en-US" sz="2800" dirty="0" err="1">
                <a:solidFill>
                  <a:srgbClr val="C00000"/>
                </a:solidFill>
              </a:rPr>
              <a:t>matematika</a:t>
            </a:r>
            <a:r>
              <a:rPr lang="en-US" altLang="id-ID" sz="2800" dirty="0"/>
              <a:t>.</a:t>
            </a:r>
            <a:endParaRPr lang="en-US" altLang="en-US" sz="2800" dirty="0"/>
          </a:p>
          <a:p>
            <a:pPr marL="446088" indent="-44608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/>
              <a:t>Disini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dipermasalahkan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memorisasi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struktur</a:t>
            </a:r>
            <a:r>
              <a:rPr lang="en-US" altLang="en-US" sz="2800" dirty="0"/>
              <a:t> data,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pemisahan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antara</a:t>
            </a:r>
            <a:r>
              <a:rPr lang="en-US" altLang="en-US" sz="2800" dirty="0"/>
              <a:t> data dan program </a:t>
            </a:r>
            <a:r>
              <a:rPr lang="en-US" altLang="en-US" sz="2800" dirty="0" err="1"/>
              <a:t>maupun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pengertian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tentang</a:t>
            </a:r>
            <a:r>
              <a:rPr lang="en-US" altLang="id-ID" sz="2800" dirty="0"/>
              <a:t> </a:t>
            </a:r>
            <a:r>
              <a:rPr lang="en-US" altLang="en-US" sz="2800" dirty="0" err="1"/>
              <a:t>variabel</a:t>
            </a:r>
            <a:r>
              <a:rPr lang="en-US" altLang="id-ID" sz="2800" dirty="0"/>
              <a:t>.</a:t>
            </a:r>
            <a:endParaRPr lang="en-US" altLang="en-US" sz="2800" dirty="0"/>
          </a:p>
          <a:p>
            <a:pPr marL="446088" indent="-44608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/>
              <a:t>Semua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kelakuan</a:t>
            </a:r>
            <a:r>
              <a:rPr lang="en-US" altLang="en-US" sz="2800" dirty="0"/>
              <a:t> program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rantai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transformasi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keadaan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awal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menuju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rantai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keadaan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akhir</a:t>
            </a:r>
            <a:r>
              <a:rPr lang="en-US" altLang="en-US" sz="2800" dirty="0"/>
              <a:t>, yang </a:t>
            </a:r>
            <a:r>
              <a:rPr lang="en-US" altLang="en-US" sz="2800" dirty="0" err="1"/>
              <a:t>mungkin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melalui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keadaan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maupun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melalui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aplikasi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fungsi</a:t>
            </a:r>
            <a:r>
              <a:rPr lang="en-US" altLang="en-US" sz="2800" dirty="0"/>
              <a:t> </a:t>
            </a:r>
            <a:r>
              <a:rPr lang="en-US" altLang="id-ID" sz="2800" dirty="0"/>
              <a:t>.</a:t>
            </a:r>
            <a:endParaRPr lang="en-US" altLang="en-US" sz="2800" dirty="0"/>
          </a:p>
          <a:p>
            <a:pPr marL="446088" indent="-44608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Pada </a:t>
            </a:r>
            <a:r>
              <a:rPr lang="en-US" altLang="en-US" sz="2800" dirty="0" err="1"/>
              <a:t>pemrograman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fungsional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pemrogram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perlu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mengetahui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bagaimana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mesin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mengeksekusi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bagaimana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pada </a:t>
            </a:r>
            <a:r>
              <a:rPr lang="en-US" altLang="en-US" sz="2800" dirty="0" err="1"/>
              <a:t>memori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namun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memperhatikan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keadaan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awal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akhir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saja</a:t>
            </a:r>
            <a:endParaRPr lang="en-US" altLang="en-US" sz="2800" dirty="0"/>
          </a:p>
          <a:p>
            <a:pPr marL="446088" indent="-44608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/>
              <a:t>Dibandingakan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pemrograman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prosedural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pemrograman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fungsional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kelemahan</a:t>
            </a:r>
            <a:r>
              <a:rPr lang="en-US" altLang="en-US" sz="2800" dirty="0"/>
              <a:t> pada </a:t>
            </a:r>
            <a:r>
              <a:rPr lang="en-US" altLang="en-US" sz="2800" dirty="0" err="1"/>
              <a:t>efisiensi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kinerjanya</a:t>
            </a:r>
            <a:r>
              <a:rPr lang="en-US" altLang="en-US" sz="28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A502-503D-A9B4-0AAD-6E2D172E549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938" indent="-7938" algn="ctr">
              <a:lnSpc>
                <a:spcPct val="80000"/>
              </a:lnSpc>
            </a:pPr>
            <a:r>
              <a:rPr lang="en-US" altLang="id-ID" sz="3600" b="1" dirty="0" err="1">
                <a:solidFill>
                  <a:srgbClr val="FFFF00"/>
                </a:solidFill>
              </a:rPr>
              <a:t>P</a:t>
            </a:r>
            <a:r>
              <a:rPr lang="en-US" altLang="en-US" sz="3600" b="1" dirty="0" err="1">
                <a:solidFill>
                  <a:srgbClr val="FFFF00"/>
                </a:solidFill>
              </a:rPr>
              <a:t>aradigma</a:t>
            </a:r>
            <a:r>
              <a:rPr lang="en-US" altLang="en-US" sz="3600" b="1" dirty="0">
                <a:solidFill>
                  <a:srgbClr val="FFFF00"/>
                </a:solidFill>
              </a:rPr>
              <a:t> dan Bahasa </a:t>
            </a:r>
            <a:r>
              <a:rPr lang="en-US" altLang="en-US" sz="3600" b="1" dirty="0" err="1">
                <a:solidFill>
                  <a:srgbClr val="FFFF00"/>
                </a:solidFill>
              </a:rPr>
              <a:t>Pemrograman</a:t>
            </a:r>
            <a:r>
              <a:rPr lang="en-US" altLang="en-US" sz="3600" b="1" dirty="0">
                <a:solidFill>
                  <a:srgbClr val="FFFF00"/>
                </a:solidFill>
              </a:rPr>
              <a:t> (</a:t>
            </a:r>
            <a:r>
              <a:rPr lang="en-US" altLang="en-US" sz="3600" b="1" dirty="0" err="1">
                <a:solidFill>
                  <a:srgbClr val="FFFF00"/>
                </a:solidFill>
              </a:rPr>
              <a:t>Lanjutan</a:t>
            </a:r>
            <a:r>
              <a:rPr lang="en-US" altLang="en-US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61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659219" y="1558925"/>
            <a:ext cx="10813311" cy="4800600"/>
          </a:xfrm>
        </p:spPr>
        <p:txBody>
          <a:bodyPr>
            <a:normAutofit/>
          </a:bodyPr>
          <a:lstStyle/>
          <a:p>
            <a:pPr marL="279400" indent="-279400" algn="just"/>
            <a:r>
              <a:rPr lang="en-US" altLang="en-US" b="1" dirty="0">
                <a:highlight>
                  <a:srgbClr val="FFFF00"/>
                </a:highlight>
              </a:rPr>
              <a:t>C. </a:t>
            </a:r>
            <a:r>
              <a:rPr lang="en-US" altLang="en-US" b="1" dirty="0" err="1">
                <a:highlight>
                  <a:srgbClr val="FFFF00"/>
                </a:highlight>
              </a:rPr>
              <a:t>Paradigma</a:t>
            </a:r>
            <a:r>
              <a:rPr lang="en-US" altLang="en-US" b="1" dirty="0">
                <a:highlight>
                  <a:srgbClr val="FFFF00"/>
                </a:highlight>
              </a:rPr>
              <a:t> </a:t>
            </a:r>
            <a:r>
              <a:rPr lang="en-US" altLang="en-US" b="1" dirty="0" err="1">
                <a:highlight>
                  <a:srgbClr val="FFFF00"/>
                </a:highlight>
              </a:rPr>
              <a:t>Pemrograman</a:t>
            </a:r>
            <a:r>
              <a:rPr lang="en-US" altLang="en-US" b="1" dirty="0">
                <a:highlight>
                  <a:srgbClr val="FFFF00"/>
                </a:highlight>
              </a:rPr>
              <a:t> </a:t>
            </a:r>
            <a:r>
              <a:rPr lang="en-US" altLang="en-US" b="1" dirty="0" err="1">
                <a:highlight>
                  <a:srgbClr val="FFFF00"/>
                </a:highlight>
              </a:rPr>
              <a:t>Deklaratif</a:t>
            </a:r>
            <a:endParaRPr lang="en-US" altLang="en-US" b="1" dirty="0">
              <a:highlight>
                <a:srgbClr val="FFFF00"/>
              </a:highlight>
            </a:endParaRPr>
          </a:p>
          <a:p>
            <a:pPr marL="279400" indent="-279400" algn="just"/>
            <a:r>
              <a:rPr lang="en-US" altLang="en-US" b="1" dirty="0"/>
              <a:t>• </a:t>
            </a:r>
            <a:r>
              <a:rPr lang="id-ID" altLang="en-US" dirty="0"/>
              <a:t>D</a:t>
            </a:r>
            <a:r>
              <a:rPr lang="en-US" altLang="en-US" dirty="0" err="1"/>
              <a:t>idasari</a:t>
            </a:r>
            <a:r>
              <a:rPr lang="en-US" altLang="en-US" dirty="0"/>
              <a:t> oleh </a:t>
            </a:r>
            <a:r>
              <a:rPr lang="en-US" altLang="en-US" dirty="0" err="1"/>
              <a:t>pendefinisian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antar</a:t>
            </a:r>
            <a:r>
              <a:rPr lang="en-US" altLang="en-US" dirty="0"/>
              <a:t> </a:t>
            </a:r>
            <a:r>
              <a:rPr lang="en-US" altLang="en-US" dirty="0" err="1"/>
              <a:t>individu</a:t>
            </a:r>
            <a:r>
              <a:rPr lang="en-US" altLang="en-US" dirty="0"/>
              <a:t> yang </a:t>
            </a:r>
            <a:r>
              <a:rPr lang="en-US" altLang="en-US" dirty="0" err="1"/>
              <a:t>dinyatakan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predikat</a:t>
            </a:r>
            <a:r>
              <a:rPr lang="en-US" altLang="id-ID" dirty="0"/>
              <a:t>.</a:t>
            </a:r>
            <a:endParaRPr lang="en-US" altLang="en-US" dirty="0"/>
          </a:p>
          <a:p>
            <a:pPr marL="279400" indent="-279400" algn="just"/>
            <a:r>
              <a:rPr lang="en-US" altLang="en-US" dirty="0"/>
              <a:t>• </a:t>
            </a:r>
            <a:r>
              <a:rPr lang="en-US" altLang="en-US" dirty="0" err="1"/>
              <a:t>Pemrograman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menguraikan</a:t>
            </a:r>
            <a:r>
              <a:rPr lang="en-US" altLang="en-US" dirty="0"/>
              <a:t> </a:t>
            </a:r>
            <a:r>
              <a:rPr lang="en-US" altLang="en-US" dirty="0" err="1"/>
              <a:t>sekumpulan</a:t>
            </a:r>
            <a:r>
              <a:rPr lang="en-US" altLang="en-US" dirty="0"/>
              <a:t> </a:t>
            </a:r>
            <a:r>
              <a:rPr lang="en-US" altLang="en-US" dirty="0" err="1"/>
              <a:t>fakta</a:t>
            </a:r>
            <a:r>
              <a:rPr lang="en-US" altLang="en-US" dirty="0"/>
              <a:t> dan </a:t>
            </a:r>
            <a:r>
              <a:rPr lang="en-US" altLang="en-US" dirty="0" err="1"/>
              <a:t>aturan-aturan</a:t>
            </a:r>
            <a:r>
              <a:rPr lang="en-US" altLang="en-US" dirty="0"/>
              <a:t>, </a:t>
            </a:r>
            <a:r>
              <a:rPr lang="en-US" altLang="en-US" dirty="0" err="1"/>
              <a:t>ketika</a:t>
            </a:r>
            <a:r>
              <a:rPr lang="en-US" altLang="en-US" dirty="0"/>
              <a:t> program </a:t>
            </a:r>
            <a:r>
              <a:rPr lang="en-US" altLang="en-US" dirty="0" err="1"/>
              <a:t>dieksekusi</a:t>
            </a:r>
            <a:r>
              <a:rPr lang="en-US" altLang="en-US" dirty="0"/>
              <a:t>, </a:t>
            </a:r>
            <a:r>
              <a:rPr lang="en-US" altLang="en-US" dirty="0" err="1"/>
              <a:t>pemakai</a:t>
            </a:r>
            <a:r>
              <a:rPr lang="en-US" altLang="en-US" dirty="0"/>
              <a:t> </a:t>
            </a:r>
            <a:r>
              <a:rPr lang="en-US" altLang="en-US" dirty="0" err="1"/>
              <a:t>mengajukan</a:t>
            </a:r>
            <a:r>
              <a:rPr lang="en-US" altLang="en-US" dirty="0"/>
              <a:t> </a:t>
            </a:r>
            <a:r>
              <a:rPr lang="en-US" altLang="en-US" dirty="0" err="1"/>
              <a:t>pertanyaan</a:t>
            </a:r>
            <a:r>
              <a:rPr lang="en-US" altLang="en-US" dirty="0"/>
              <a:t> dan</a:t>
            </a:r>
            <a:r>
              <a:rPr lang="en-US" altLang="id-ID" dirty="0"/>
              <a:t> </a:t>
            </a:r>
            <a:r>
              <a:rPr lang="en-US" altLang="en-US" dirty="0"/>
              <a:t>program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menjawab</a:t>
            </a:r>
            <a:r>
              <a:rPr lang="en-US" altLang="en-US" dirty="0"/>
              <a:t>, </a:t>
            </a:r>
            <a:r>
              <a:rPr lang="en-US" altLang="en-US" dirty="0" err="1"/>
              <a:t>apakah</a:t>
            </a:r>
            <a:r>
              <a:rPr lang="en-US" altLang="en-US" dirty="0"/>
              <a:t> </a:t>
            </a:r>
            <a:r>
              <a:rPr lang="en-US" altLang="en-US" dirty="0" err="1"/>
              <a:t>pernyataan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dideduksi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aturan</a:t>
            </a:r>
            <a:r>
              <a:rPr lang="en-US" altLang="id-ID" dirty="0"/>
              <a:t> </a:t>
            </a:r>
            <a:r>
              <a:rPr lang="en-US" altLang="en-US" dirty="0"/>
              <a:t>dan </a:t>
            </a:r>
            <a:r>
              <a:rPr lang="en-US" altLang="en-US" dirty="0" err="1"/>
              <a:t>fakta</a:t>
            </a:r>
            <a:r>
              <a:rPr lang="en-US" altLang="en-US" dirty="0"/>
              <a:t> yang </a:t>
            </a:r>
            <a:r>
              <a:rPr lang="en-US" altLang="en-US" dirty="0" err="1"/>
              <a:t>ada</a:t>
            </a:r>
            <a:r>
              <a:rPr lang="en-US" altLang="id-ID" dirty="0"/>
              <a:t>.</a:t>
            </a:r>
            <a:endParaRPr lang="en-US" altLang="en-US" dirty="0"/>
          </a:p>
          <a:p>
            <a:pPr marL="279400" indent="-279400" algn="just"/>
            <a:endParaRPr lang="en-US" altLang="en-US" dirty="0"/>
          </a:p>
          <a:p>
            <a:pPr marL="279400" indent="-279400" algn="just"/>
            <a:r>
              <a:rPr lang="en-US" altLang="en-US" b="1" dirty="0">
                <a:highlight>
                  <a:srgbClr val="FFFF00"/>
                </a:highlight>
              </a:rPr>
              <a:t>D. </a:t>
            </a:r>
            <a:r>
              <a:rPr lang="en-US" altLang="en-US" b="1" dirty="0" err="1">
                <a:highlight>
                  <a:srgbClr val="FFFF00"/>
                </a:highlight>
              </a:rPr>
              <a:t>Paradigma</a:t>
            </a:r>
            <a:r>
              <a:rPr lang="en-US" altLang="en-US" b="1" dirty="0">
                <a:highlight>
                  <a:srgbClr val="FFFF00"/>
                </a:highlight>
              </a:rPr>
              <a:t> </a:t>
            </a:r>
            <a:r>
              <a:rPr lang="en-US" altLang="en-US" b="1" dirty="0" err="1">
                <a:highlight>
                  <a:srgbClr val="FFFF00"/>
                </a:highlight>
              </a:rPr>
              <a:t>Berorientasi</a:t>
            </a:r>
            <a:r>
              <a:rPr lang="en-US" altLang="en-US" b="1" dirty="0">
                <a:highlight>
                  <a:srgbClr val="FFFF00"/>
                </a:highlight>
              </a:rPr>
              <a:t> </a:t>
            </a:r>
            <a:r>
              <a:rPr lang="en-US" altLang="en-US" b="1" dirty="0" err="1">
                <a:highlight>
                  <a:srgbClr val="FFFF00"/>
                </a:highlight>
              </a:rPr>
              <a:t>Objek</a:t>
            </a:r>
            <a:endParaRPr lang="en-US" altLang="en-US" b="1" dirty="0">
              <a:highlight>
                <a:srgbClr val="FFFF00"/>
              </a:highlight>
            </a:endParaRPr>
          </a:p>
          <a:p>
            <a:pPr marL="279400" indent="-279400" algn="just"/>
            <a:r>
              <a:rPr lang="en-US" altLang="en-US" dirty="0"/>
              <a:t>• </a:t>
            </a:r>
            <a:r>
              <a:rPr lang="id-ID" altLang="en-US" dirty="0"/>
              <a:t>D</a:t>
            </a:r>
            <a:r>
              <a:rPr lang="en-US" altLang="en-US" dirty="0" err="1"/>
              <a:t>idasari</a:t>
            </a:r>
            <a:r>
              <a:rPr lang="en-US" altLang="en-US" dirty="0"/>
              <a:t> oleh </a:t>
            </a:r>
            <a:r>
              <a:rPr lang="en-US" altLang="en-US" dirty="0" err="1"/>
              <a:t>Kelas</a:t>
            </a:r>
            <a:r>
              <a:rPr lang="en-US" altLang="en-US" dirty="0"/>
              <a:t> dan </a:t>
            </a:r>
            <a:r>
              <a:rPr lang="en-US" altLang="en-US" dirty="0" err="1"/>
              <a:t>Objek</a:t>
            </a:r>
            <a:r>
              <a:rPr lang="en-US" altLang="id-ID" dirty="0"/>
              <a:t>.</a:t>
            </a:r>
            <a:endParaRPr lang="en-US" altLang="en-US" dirty="0"/>
          </a:p>
          <a:p>
            <a:pPr marL="279400" indent="-279400" algn="just"/>
            <a:r>
              <a:rPr lang="en-US" altLang="en-US" dirty="0"/>
              <a:t>• </a:t>
            </a:r>
            <a:r>
              <a:rPr lang="id-ID" altLang="en-US" dirty="0"/>
              <a:t>M</a:t>
            </a:r>
            <a:r>
              <a:rPr lang="en-US" altLang="en-US" dirty="0" err="1"/>
              <a:t>enawarkan</a:t>
            </a:r>
            <a:r>
              <a:rPr lang="en-US" altLang="en-US" dirty="0"/>
              <a:t> </a:t>
            </a:r>
            <a:r>
              <a:rPr lang="en-US" altLang="en-US" dirty="0" err="1"/>
              <a:t>konsep</a:t>
            </a:r>
            <a:r>
              <a:rPr lang="en-US" altLang="en-US" dirty="0"/>
              <a:t> </a:t>
            </a:r>
            <a:r>
              <a:rPr lang="en-US" altLang="en-US" dirty="0" err="1"/>
              <a:t>modularitas</a:t>
            </a:r>
            <a:r>
              <a:rPr lang="en-US" altLang="en-US" dirty="0"/>
              <a:t>, </a:t>
            </a:r>
            <a:r>
              <a:rPr lang="en-US" altLang="en-US" dirty="0" err="1"/>
              <a:t>penggunaan</a:t>
            </a:r>
            <a:r>
              <a:rPr lang="en-US" altLang="en-US" dirty="0"/>
              <a:t> </a:t>
            </a:r>
            <a:r>
              <a:rPr lang="en-US" altLang="en-US" dirty="0" err="1"/>
              <a:t>kembali</a:t>
            </a:r>
            <a:r>
              <a:rPr lang="en-US" altLang="en-US" dirty="0"/>
              <a:t>, dan</a:t>
            </a:r>
            <a:r>
              <a:rPr lang="en-US" altLang="id-ID" dirty="0"/>
              <a:t> </a:t>
            </a:r>
            <a:r>
              <a:rPr lang="en-US" altLang="en-US" dirty="0" err="1"/>
              <a:t>kemudahan</a:t>
            </a:r>
            <a:r>
              <a:rPr lang="en-US" altLang="en-US" dirty="0"/>
              <a:t> </a:t>
            </a:r>
            <a:r>
              <a:rPr lang="en-US" altLang="en-US" dirty="0" err="1"/>
              <a:t>modifikasi</a:t>
            </a:r>
            <a:r>
              <a:rPr lang="en-US" altLang="id-ID" dirty="0"/>
              <a:t>.</a:t>
            </a:r>
            <a:endParaRPr lang="en-US" altLang="en-US" dirty="0"/>
          </a:p>
          <a:p>
            <a:pPr marL="279400" indent="-279400" algn="just"/>
            <a:endParaRPr lang="en-US" altLang="en-US" dirty="0"/>
          </a:p>
        </p:txBody>
      </p:sp>
      <p:sp>
        <p:nvSpPr>
          <p:cNvPr id="15363" name="Title 1"/>
          <p:cNvSpPr>
            <a:spLocks noChangeArrowheads="1"/>
          </p:cNvSpPr>
          <p:nvPr/>
        </p:nvSpPr>
        <p:spPr bwMode="auto">
          <a:xfrm>
            <a:off x="1524000" y="0"/>
            <a:ext cx="9144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5726" y="6356351"/>
            <a:ext cx="1235075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t>11</a:t>
            </a:r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20E44-FDC5-B0F7-2ACB-AC28CC210D8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938" indent="-7938" algn="ctr">
              <a:lnSpc>
                <a:spcPct val="80000"/>
              </a:lnSpc>
            </a:pPr>
            <a:r>
              <a:rPr lang="en-US" altLang="id-ID" sz="3600" b="1" dirty="0" err="1">
                <a:solidFill>
                  <a:srgbClr val="FFFF00"/>
                </a:solidFill>
              </a:rPr>
              <a:t>P</a:t>
            </a:r>
            <a:r>
              <a:rPr lang="en-US" altLang="en-US" sz="3600" b="1" dirty="0" err="1">
                <a:solidFill>
                  <a:srgbClr val="FFFF00"/>
                </a:solidFill>
              </a:rPr>
              <a:t>aradigma</a:t>
            </a:r>
            <a:r>
              <a:rPr lang="en-US" altLang="en-US" sz="3600" b="1" dirty="0">
                <a:solidFill>
                  <a:srgbClr val="FFFF00"/>
                </a:solidFill>
              </a:rPr>
              <a:t> dan Bahasa </a:t>
            </a:r>
            <a:r>
              <a:rPr lang="en-US" altLang="en-US" sz="3600" b="1" dirty="0" err="1">
                <a:solidFill>
                  <a:srgbClr val="FFFF00"/>
                </a:solidFill>
              </a:rPr>
              <a:t>Pemrograman</a:t>
            </a:r>
            <a:r>
              <a:rPr lang="en-US" altLang="en-US" sz="3600" b="1" dirty="0">
                <a:solidFill>
                  <a:srgbClr val="FFFF00"/>
                </a:solidFill>
              </a:rPr>
              <a:t> (</a:t>
            </a:r>
            <a:r>
              <a:rPr lang="en-US" altLang="en-US" sz="3600" b="1" dirty="0" err="1">
                <a:solidFill>
                  <a:srgbClr val="FFFF00"/>
                </a:solidFill>
              </a:rPr>
              <a:t>Lanjutan</a:t>
            </a:r>
            <a:r>
              <a:rPr lang="en-US" altLang="en-US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018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6950" y="6356350"/>
            <a:ext cx="1593850" cy="196850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01FCD58-05D2-4BED-8E45-3E01EF07891A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US" altLang="id-ID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754913" y="1341438"/>
            <a:ext cx="1057939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sym typeface="MS PGothic" panose="020B0600070205080204" pitchFamily="34" charset="-128"/>
              </a:rPr>
              <a:t>E. </a:t>
            </a:r>
            <a:r>
              <a:rPr lang="en-US" altLang="en-US" sz="2400" b="1" dirty="0" err="1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sym typeface="MS PGothic" panose="020B0600070205080204" pitchFamily="34" charset="-128"/>
              </a:rPr>
              <a:t>Paradigma</a:t>
            </a:r>
            <a:r>
              <a:rPr lang="en-US" altLang="en-US" sz="2400" b="1" dirty="0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sym typeface="MS PGothic" panose="020B0600070205080204" pitchFamily="34" charset="-128"/>
              </a:rPr>
              <a:t>Konkuren</a:t>
            </a:r>
            <a:endParaRPr lang="en-US" altLang="en-US" sz="2400" b="1" dirty="0">
              <a:solidFill>
                <a:srgbClr val="000000"/>
              </a:solidFill>
              <a:highlight>
                <a:srgbClr val="FFFF00"/>
              </a:highlight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</a:pPr>
            <a:r>
              <a:rPr lang="id-ID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idasari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oleh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kenyataan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bahwa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dalam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keadaan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nyata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sebuah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sistem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komputer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harus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menangani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beberapa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program (task) yang</a:t>
            </a:r>
            <a:r>
              <a:rPr lang="en-US" altLang="id-ID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harus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dieksekusi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bersama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dalam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sebuah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lingkungan</a:t>
            </a:r>
            <a:r>
              <a:rPr lang="en-US" altLang="id-ID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.</a:t>
            </a:r>
            <a:endParaRPr lang="en-US" altLang="en-US" sz="2400" dirty="0">
              <a:solidFill>
                <a:srgbClr val="000000"/>
              </a:solidFill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Paradigma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konkuren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, yang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erat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hubungannya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dengan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arsitektur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perangkat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keras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memungkinkan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pemrosesan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secara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paralel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atau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perangkat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lunak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sistem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terdistribusi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yang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mengelola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akses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konkuren</a:t>
            </a:r>
            <a:r>
              <a:rPr lang="en-US" altLang="id-ID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.</a:t>
            </a:r>
            <a:endParaRPr lang="en-US" altLang="en-US" sz="2400" dirty="0">
              <a:solidFill>
                <a:srgbClr val="000000"/>
              </a:solidFill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 dirty="0">
              <a:solidFill>
                <a:srgbClr val="000000"/>
              </a:solidFill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sym typeface="MS PGothic" panose="020B0600070205080204" pitchFamily="34" charset="-128"/>
              </a:rPr>
              <a:t>F. </a:t>
            </a:r>
            <a:r>
              <a:rPr lang="en-US" altLang="en-US" sz="2400" b="1" dirty="0" err="1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sym typeface="MS PGothic" panose="020B0600070205080204" pitchFamily="34" charset="-128"/>
              </a:rPr>
              <a:t>Paradigma</a:t>
            </a:r>
            <a:r>
              <a:rPr lang="en-US" altLang="en-US" sz="2400" b="1" dirty="0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sym typeface="MS PGothic" panose="020B0600070205080204" pitchFamily="34" charset="-128"/>
              </a:rPr>
              <a:t>Relasional</a:t>
            </a:r>
            <a:endParaRPr lang="en-US" altLang="en-US" sz="2400" b="1" dirty="0">
              <a:solidFill>
                <a:srgbClr val="000000"/>
              </a:solidFill>
              <a:highlight>
                <a:srgbClr val="FFFF00"/>
              </a:highlight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•</a:t>
            </a:r>
            <a:r>
              <a:rPr lang="id-ID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Di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dasari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entity dan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relasi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, dan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pemrograman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dalam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bahasa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Query yang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memungkinkan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diperolehnya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suatu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himpunan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nilai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A4CBF-3BA3-52B1-2015-23AB3A68F29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938" indent="-7938" algn="ctr">
              <a:lnSpc>
                <a:spcPct val="80000"/>
              </a:lnSpc>
            </a:pPr>
            <a:r>
              <a:rPr lang="en-US" altLang="id-ID" sz="3600" b="1" dirty="0" err="1">
                <a:solidFill>
                  <a:srgbClr val="FFFF00"/>
                </a:solidFill>
              </a:rPr>
              <a:t>P</a:t>
            </a:r>
            <a:r>
              <a:rPr lang="en-US" altLang="en-US" sz="3600" b="1" dirty="0" err="1">
                <a:solidFill>
                  <a:srgbClr val="FFFF00"/>
                </a:solidFill>
              </a:rPr>
              <a:t>aradigma</a:t>
            </a:r>
            <a:r>
              <a:rPr lang="en-US" altLang="en-US" sz="3600" b="1" dirty="0">
                <a:solidFill>
                  <a:srgbClr val="FFFF00"/>
                </a:solidFill>
              </a:rPr>
              <a:t> dan Bahasa </a:t>
            </a:r>
            <a:r>
              <a:rPr lang="en-US" altLang="en-US" sz="3600" b="1" dirty="0" err="1">
                <a:solidFill>
                  <a:srgbClr val="FFFF00"/>
                </a:solidFill>
              </a:rPr>
              <a:t>Pemrograman</a:t>
            </a:r>
            <a:r>
              <a:rPr lang="en-US" altLang="en-US" sz="3600" b="1" dirty="0">
                <a:solidFill>
                  <a:srgbClr val="FFFF00"/>
                </a:solidFill>
              </a:rPr>
              <a:t> (</a:t>
            </a:r>
            <a:r>
              <a:rPr lang="en-US" altLang="en-US" sz="3600" b="1" dirty="0" err="1">
                <a:solidFill>
                  <a:srgbClr val="FFFF00"/>
                </a:solidFill>
              </a:rPr>
              <a:t>Lanjutan</a:t>
            </a:r>
            <a:r>
              <a:rPr lang="en-US" altLang="en-US" sz="36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869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2036</Words>
  <Application>Microsoft Office PowerPoint</Application>
  <PresentationFormat>Widescreen</PresentationFormat>
  <Paragraphs>224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MS PGothic</vt:lpstr>
      <vt:lpstr>Aptos Narrow</vt:lpstr>
      <vt:lpstr>Arial</vt:lpstr>
      <vt:lpstr>Calibri</vt:lpstr>
      <vt:lpstr>Calibri Light</vt:lpstr>
      <vt:lpstr>Mistral</vt:lpstr>
      <vt:lpstr>Mongolian Baiti</vt:lpstr>
      <vt:lpstr>Tempus Sans ITC</vt:lpstr>
      <vt:lpstr>Wingdings</vt:lpstr>
      <vt:lpstr>Wingdings 2</vt:lpstr>
      <vt:lpstr>Office Theme</vt:lpstr>
      <vt:lpstr>Algoritma dan Pemecahan Masalah</vt:lpstr>
      <vt:lpstr>Pengantar dan Pengertian Dasar</vt:lpstr>
      <vt:lpstr>Tujuan Pengajaran Pemrograman</vt:lpstr>
      <vt:lpstr>Metode Pengajaran Pemrograman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Pemrograman Terstruktur</vt:lpstr>
      <vt:lpstr>PowerPoint Presentation</vt:lpstr>
      <vt:lpstr>PowerPoint Presentation</vt:lpstr>
      <vt:lpstr>Membangun Algoritma</vt:lpstr>
      <vt:lpstr>Algoritma dan Pemecahan Masalah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Dodon Yendri</dc:creator>
  <cp:lastModifiedBy>Dodon Yendri</cp:lastModifiedBy>
  <cp:revision>14</cp:revision>
  <dcterms:created xsi:type="dcterms:W3CDTF">2024-02-29T00:41:44Z</dcterms:created>
  <dcterms:modified xsi:type="dcterms:W3CDTF">2025-02-17T16:15:34Z</dcterms:modified>
</cp:coreProperties>
</file>