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2" r:id="rId5"/>
    <p:sldId id="273" r:id="rId6"/>
    <p:sldId id="278" r:id="rId7"/>
    <p:sldId id="259" r:id="rId8"/>
    <p:sldId id="283" r:id="rId9"/>
    <p:sldId id="280" r:id="rId10"/>
    <p:sldId id="282" r:id="rId11"/>
    <p:sldId id="263" r:id="rId12"/>
    <p:sldId id="268" r:id="rId13"/>
    <p:sldId id="262" r:id="rId14"/>
    <p:sldId id="264" r:id="rId15"/>
    <p:sldId id="279" r:id="rId16"/>
    <p:sldId id="266"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921F83-41CA-4A77-8D79-348CF6A4D548}">
          <p14:sldIdLst>
            <p14:sldId id="272"/>
            <p14:sldId id="273"/>
            <p14:sldId id="278"/>
            <p14:sldId id="259"/>
            <p14:sldId id="283"/>
            <p14:sldId id="280"/>
            <p14:sldId id="282"/>
            <p14:sldId id="263"/>
            <p14:sldId id="268"/>
            <p14:sldId id="262"/>
            <p14:sldId id="264"/>
            <p14:sldId id="279"/>
            <p14:sldId id="266"/>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43E35"/>
    <a:srgbClr val="D1D8B7"/>
    <a:srgbClr val="A09D79"/>
    <a:srgbClr val="AD5C4D"/>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765BA-487A-4919-A91E-0E074925B7AA}" v="2845" dt="2023-11-24T14:53:21.325"/>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28"/>
        <p:guide pos="3864"/>
        <p:guide orient="horz" pos="1272"/>
        <p:guide orient="horz" pos="2312"/>
        <p:guide orient="horz" pos="1944"/>
        <p:guide orient="horz" pos="23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11/24/2023</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927526" y="-493337"/>
            <a:ext cx="10066996" cy="3417679"/>
          </a:xfrm>
        </p:spPr>
        <p:txBody>
          <a:bodyPr/>
          <a:lstStyle/>
          <a:p>
            <a:r>
              <a:rPr lang="en-US" sz="7800" b="1">
                <a:latin typeface="Times New Roman" panose="02020603050405020304" pitchFamily="18" charset="0"/>
                <a:cs typeface="Times New Roman" panose="02020603050405020304" pitchFamily="18" charset="0"/>
              </a:rPr>
              <a:t>K.K.K.</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48009" y="5094883"/>
            <a:ext cx="8834337" cy="751517"/>
          </a:xfrm>
        </p:spPr>
        <p:txBody>
          <a:bodyPr vert="horz" lIns="91440" tIns="45720" rIns="91440" bIns="45720" rtlCol="0">
            <a:normAutofit/>
          </a:bodyPr>
          <a:lstStyle/>
          <a:p>
            <a:r>
              <a:rPr lang="en-US">
                <a:solidFill>
                  <a:srgbClr val="543E35"/>
                </a:solidFill>
                <a:latin typeface="Sanskrit Text" panose="020B0604020202020204" pitchFamily="34" charset="0"/>
                <a:cs typeface="Sanskrit Text" panose="020B0604020202020204" pitchFamily="34" charset="0"/>
              </a:rPr>
              <a:t>By; </a:t>
            </a:r>
            <a:r>
              <a:rPr lang="en-US" err="1">
                <a:solidFill>
                  <a:srgbClr val="543E35"/>
                </a:solidFill>
                <a:latin typeface="Sanskrit Text" panose="020B0604020202020204" pitchFamily="34" charset="0"/>
                <a:cs typeface="Sanskrit Text" panose="020B0604020202020204" pitchFamily="34" charset="0"/>
              </a:rPr>
              <a:t>Panambo</a:t>
            </a:r>
            <a:r>
              <a:rPr lang="en-US">
                <a:solidFill>
                  <a:srgbClr val="543E35"/>
                </a:solidFill>
                <a:latin typeface="Sanskrit Text" panose="020B0604020202020204" pitchFamily="34" charset="0"/>
                <a:cs typeface="Sanskrit Text" panose="020B0604020202020204" pitchFamily="34" charset="0"/>
              </a:rPr>
              <a:t>, </a:t>
            </a:r>
            <a:r>
              <a:rPr lang="en-US" err="1">
                <a:solidFill>
                  <a:srgbClr val="543E35"/>
                </a:solidFill>
                <a:latin typeface="Sanskrit Text" panose="020B0604020202020204" pitchFamily="34" charset="0"/>
                <a:cs typeface="Sanskrit Text" panose="020B0604020202020204" pitchFamily="34" charset="0"/>
              </a:rPr>
              <a:t>Rayteran</a:t>
            </a:r>
            <a:r>
              <a:rPr lang="en-US">
                <a:solidFill>
                  <a:srgbClr val="543E35"/>
                </a:solidFill>
                <a:latin typeface="Sanskrit Text" panose="020B0604020202020204" pitchFamily="34" charset="0"/>
                <a:cs typeface="Sanskrit Text" panose="020B0604020202020204" pitchFamily="34" charset="0"/>
              </a:rPr>
              <a:t>, </a:t>
            </a:r>
            <a:r>
              <a:rPr lang="en-US" err="1">
                <a:solidFill>
                  <a:srgbClr val="543E35"/>
                </a:solidFill>
                <a:latin typeface="Sanskrit Text" panose="020B0604020202020204" pitchFamily="34" charset="0"/>
                <a:cs typeface="Sanskrit Text" panose="020B0604020202020204" pitchFamily="34" charset="0"/>
              </a:rPr>
              <a:t>Samillano</a:t>
            </a:r>
            <a:endParaRPr lang="en-US">
              <a:solidFill>
                <a:srgbClr val="543E35"/>
              </a:solidFill>
              <a:latin typeface="Sanskrit Text" panose="020B0604020202020204" pitchFamily="34" charset="0"/>
              <a:cs typeface="Sanskrit Text" panose="020B0604020202020204" pitchFamily="34" charset="0"/>
            </a:endParaRPr>
          </a:p>
        </p:txBody>
      </p:sp>
      <p:sp>
        <p:nvSpPr>
          <p:cNvPr id="5" name="TextBox 4">
            <a:extLst>
              <a:ext uri="{FF2B5EF4-FFF2-40B4-BE49-F238E27FC236}">
                <a16:creationId xmlns:a16="http://schemas.microsoft.com/office/drawing/2014/main" id="{2DD98174-54E0-D001-CA57-4F3C1071396B}"/>
              </a:ext>
            </a:extLst>
          </p:cNvPr>
          <p:cNvSpPr txBox="1"/>
          <p:nvPr/>
        </p:nvSpPr>
        <p:spPr>
          <a:xfrm>
            <a:off x="2029160" y="2924342"/>
            <a:ext cx="8133680" cy="1077218"/>
          </a:xfrm>
          <a:prstGeom prst="rect">
            <a:avLst/>
          </a:prstGeom>
          <a:noFill/>
        </p:spPr>
        <p:txBody>
          <a:bodyPr wrap="square">
            <a:spAutoFit/>
          </a:bodyPr>
          <a:lstStyle/>
          <a:p>
            <a:pPr algn="ctr"/>
            <a:r>
              <a:rPr lang="en-US" sz="3200" b="1">
                <a:latin typeface="Walbaum Heading" panose="020F0502020204030204" pitchFamily="34" charset="0"/>
              </a:rPr>
              <a:t>KATAASTAASANG, KAGALANG-GALANGAN, KATIPUNAN NG MGA ANAK NG BAYAN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a:p>
        </p:txBody>
      </p:sp>
      <p:sp>
        <p:nvSpPr>
          <p:cNvPr id="3" name="TextBox 2">
            <a:extLst>
              <a:ext uri="{FF2B5EF4-FFF2-40B4-BE49-F238E27FC236}">
                <a16:creationId xmlns:a16="http://schemas.microsoft.com/office/drawing/2014/main" id="{E5F7632D-3434-8DC8-B601-6F3DF34174B9}"/>
              </a:ext>
            </a:extLst>
          </p:cNvPr>
          <p:cNvSpPr txBox="1"/>
          <p:nvPr/>
        </p:nvSpPr>
        <p:spPr>
          <a:xfrm>
            <a:off x="274320" y="301752"/>
            <a:ext cx="11643359" cy="6234527"/>
          </a:xfrm>
          <a:prstGeom prst="rect">
            <a:avLst/>
          </a:prstGeom>
          <a:noFill/>
        </p:spPr>
        <p:txBody>
          <a:bodyPr wrap="square">
            <a:spAutoFit/>
          </a:bodyPr>
          <a:lstStyle/>
          <a:p>
            <a:pPr>
              <a:lnSpc>
                <a:spcPts val="2350"/>
              </a:lnSpc>
              <a:spcBef>
                <a:spcPct val="0"/>
              </a:spcBef>
            </a:pPr>
            <a:r>
              <a:rPr lang="en-US" sz="1800">
                <a:solidFill>
                  <a:srgbClr val="000000"/>
                </a:solidFill>
                <a:latin typeface="Times New Roman" panose="02020603050405020304" pitchFamily="18" charset="0"/>
                <a:cs typeface="Times New Roman" panose="02020603050405020304" pitchFamily="18" charset="0"/>
              </a:rPr>
              <a:t>IF AN APPLICANT MERELY DESIRES FINANCIAL SUPPORT RELIEF OR WANTS TO LEAD A LIFE OF BODILY COMFORT AND EASE, HE HAD BETTER NOT PROCEED, FOR HE WILL ENCOUNTER WEIGHTY TASKS, LIKE THE PROTECTION OF THE OPPRESSED AND THE RELENTLESS FIGHT AGAINST ALL THAT IS EVIL. IN THIS WAY, HIS FATE WILL BE A VEXATIOUS LIFE. </a:t>
            </a:r>
          </a:p>
          <a:p>
            <a:pPr>
              <a:lnSpc>
                <a:spcPts val="2350"/>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350"/>
              </a:lnSpc>
              <a:spcBef>
                <a:spcPct val="0"/>
              </a:spcBef>
            </a:pPr>
            <a:r>
              <a:rPr lang="en-US" sz="1800">
                <a:solidFill>
                  <a:srgbClr val="000000"/>
                </a:solidFill>
                <a:latin typeface="Times New Roman" panose="02020603050405020304" pitchFamily="18" charset="0"/>
                <a:cs typeface="Times New Roman" panose="02020603050405020304" pitchFamily="18" charset="0"/>
              </a:rPr>
              <a:t>NOBODY IS UNAWARE OF THE MISFORTUNE THAT THREATENS THE FILIPINOS WHO CONTEMPLATE THESE THINGS THAT ARE SACRED (AND EVEN THOSE THAT ARE NOT) AND THE SUFFERINGS THEY ARE MADE TO ENDURE BY THE REIGN OF CRUELTY, INJUSTICE AND EVIL.</a:t>
            </a:r>
          </a:p>
          <a:p>
            <a:pPr>
              <a:lnSpc>
                <a:spcPts val="2350"/>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350"/>
              </a:lnSpc>
              <a:spcBef>
                <a:spcPct val="0"/>
              </a:spcBef>
            </a:pPr>
            <a:r>
              <a:rPr lang="en-US" sz="1800">
                <a:solidFill>
                  <a:srgbClr val="000000"/>
                </a:solidFill>
                <a:latin typeface="Times New Roman" panose="02020603050405020304" pitchFamily="18" charset="0"/>
                <a:cs typeface="Times New Roman" panose="02020603050405020304" pitchFamily="18" charset="0"/>
              </a:rPr>
              <a:t> EVERYBODY ALSO KNOWS THE NEED FOR MONEY, WHICH TODAY IS ONE OF THE MAIN THINGS UPON WHICH WE DEPEND TO BRING SUSTENANCE TO ALL.IN THIS REGARD, THE PUNCTUAL PAYMENT OF DUES IS REQUIRED: ONE PESO UPON ENTRY AND THEN TWELVE AND A HALF CENTIMOS EACH MONTH. THE </a:t>
            </a:r>
            <a:r>
              <a:rPr lang="en-US" sz="1200">
                <a:solidFill>
                  <a:srgbClr val="000000"/>
                </a:solidFill>
                <a:latin typeface="Times New Roman" panose="02020603050405020304" pitchFamily="18" charset="0"/>
                <a:cs typeface="Times New Roman" panose="02020603050405020304" pitchFamily="18" charset="0"/>
              </a:rPr>
              <a:t>CUSTODIAN</a:t>
            </a:r>
            <a:r>
              <a:rPr lang="en-US" sz="1800">
                <a:solidFill>
                  <a:srgbClr val="000000"/>
                </a:solidFill>
                <a:latin typeface="Times New Roman" panose="02020603050405020304" pitchFamily="18" charset="0"/>
                <a:cs typeface="Times New Roman" panose="02020603050405020304" pitchFamily="18" charset="0"/>
              </a:rPr>
              <a:t> OF THE FUNDS WILL PERIODICALLY RENDER AN ACCOUNT TO THE MEMBERS, AND EACH MEMBER HAS A RIGHT TO </a:t>
            </a:r>
          </a:p>
          <a:p>
            <a:pPr>
              <a:lnSpc>
                <a:spcPts val="2350"/>
              </a:lnSpc>
              <a:spcBef>
                <a:spcPct val="0"/>
              </a:spcBef>
            </a:pPr>
            <a:r>
              <a:rPr lang="en-US" sz="1800">
                <a:solidFill>
                  <a:srgbClr val="000000"/>
                </a:solidFill>
                <a:latin typeface="Times New Roman" panose="02020603050405020304" pitchFamily="18" charset="0"/>
                <a:cs typeface="Times New Roman" panose="02020603050405020304" pitchFamily="18" charset="0"/>
              </a:rPr>
              <a:t>EXAMINE THE ACCOUNTS, SHOULD HE SO WISH. THE FUNDS CANNOT BE EXPENDED WITHOUT THE CONSENT OF THE MAJORITY.</a:t>
            </a:r>
          </a:p>
          <a:p>
            <a:pPr>
              <a:lnSpc>
                <a:spcPts val="2350"/>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350"/>
              </a:lnSpc>
              <a:spcBef>
                <a:spcPct val="0"/>
              </a:spcBef>
            </a:pPr>
            <a:r>
              <a:rPr lang="en-US" sz="1800">
                <a:solidFill>
                  <a:srgbClr val="000000"/>
                </a:solidFill>
                <a:latin typeface="Times New Roman" panose="02020603050405020304" pitchFamily="18" charset="0"/>
                <a:cs typeface="Times New Roman" panose="02020603050405020304" pitchFamily="18" charset="0"/>
              </a:rPr>
              <a:t>ALL THIS MUST BE THOUGHT OVER AND DELIBERATED UPON CALMLY, AS IT CANNOT BE ACCOMPLISHED OR ENDURED BY ANYONE WHO HAS NO LOVE FOR HIS NATIVE LAND AND NO GENUINE DESIRE TO PROMOTE PROGRESS.</a:t>
            </a:r>
          </a:p>
        </p:txBody>
      </p:sp>
    </p:spTree>
    <p:extLst>
      <p:ext uri="{BB962C8B-B14F-4D97-AF65-F5344CB8AC3E}">
        <p14:creationId xmlns:p14="http://schemas.microsoft.com/office/powerpoint/2010/main" val="275285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731520" y="82296"/>
            <a:ext cx="10360152" cy="1298448"/>
          </a:xfrm>
        </p:spPr>
        <p:txBody>
          <a:bodyPr/>
          <a:lstStyle/>
          <a:p>
            <a:pPr algn="ctr"/>
            <a:r>
              <a:rPr lang="en-US" sz="3000" b="1">
                <a:solidFill>
                  <a:srgbClr val="000000"/>
                </a:solidFill>
                <a:latin typeface="Times New Roman" panose="02020603050405020304" pitchFamily="18" charset="0"/>
                <a:cs typeface="Times New Roman" panose="02020603050405020304" pitchFamily="18" charset="0"/>
              </a:rPr>
              <a:t>TEACHINGS OF THE KATIPUNAN OF THE SONS OF THE PEOPLE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11</a:t>
            </a:fld>
            <a:endParaRPr lang="en-US"/>
          </a:p>
        </p:txBody>
      </p:sp>
      <p:sp>
        <p:nvSpPr>
          <p:cNvPr id="18" name="TextBox 17">
            <a:extLst>
              <a:ext uri="{FF2B5EF4-FFF2-40B4-BE49-F238E27FC236}">
                <a16:creationId xmlns:a16="http://schemas.microsoft.com/office/drawing/2014/main" id="{CFCA9B8D-F654-97DF-ED6C-17CC0B1259A6}"/>
              </a:ext>
            </a:extLst>
          </p:cNvPr>
          <p:cNvSpPr txBox="1"/>
          <p:nvPr/>
        </p:nvSpPr>
        <p:spPr>
          <a:xfrm>
            <a:off x="562356" y="1641895"/>
            <a:ext cx="11452860" cy="4561762"/>
          </a:xfrm>
          <a:prstGeom prst="rect">
            <a:avLst/>
          </a:prstGeom>
          <a:noFill/>
        </p:spPr>
        <p:txBody>
          <a:bodyPr wrap="square">
            <a:spAutoFit/>
          </a:bodyPr>
          <a:lstStyle/>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A LIFE THAT IS NOT DEDICATED TO A GREAT AND SACRED CAUSE IS LIKE A TREE WITHOUT A SHADE, OR A POISONOUS WEED.</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 A GOOD DEED LACKS VIRTUE IF IT SPRINGS FROM A DESIRE FOR PERSONAL PROFIT AND NOT FROM A SINCERE DESIRE TO DO GOOD.</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 TRUE CHARITY RESIDES IN ACTS OF COMPASSION, IN LOVE FOR ONE’S FELLOW MEN, AND IN MAKING TRUE REASON THE MEASURE OF EVERY MOVE, DEED AND WORD.</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BE THEIR SKIN DARK OR PALE, ALL MEN ARE EQUAL.ONE CAN BE SUPERIOR TO ANOTHER IN KNOWLEDGE, WEALTH AND BEAUTY... BUT NOT IN BEING. </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A PERSON WITH A NOBLE CHARACTER VALUES HONOR ABOVE SELF-INTEREST, WHILE A PERSON WITH AN IGNOBLE CHARACTER VALUES SELF-INTEREST ABOVE HONOR</a:t>
            </a:r>
            <a:endParaRPr lang="en-US">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0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D5923929-8B95-366A-FCCD-D50F3E6B83B4}"/>
              </a:ext>
            </a:extLst>
          </p:cNvPr>
          <p:cNvSpPr txBox="1"/>
          <p:nvPr/>
        </p:nvSpPr>
        <p:spPr>
          <a:xfrm>
            <a:off x="274320" y="677221"/>
            <a:ext cx="11490960" cy="5503558"/>
          </a:xfrm>
          <a:prstGeom prst="rect">
            <a:avLst/>
          </a:prstGeom>
          <a:noFill/>
        </p:spPr>
        <p:txBody>
          <a:bodyPr wrap="square">
            <a:spAutoFit/>
          </a:bodyPr>
          <a:lstStyle/>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 AN HONORABLE MAN’S WORD IS HIS BOND. DON’T WASTE TIME; LOST WEALTH MAY BE RECOVERED, BUT TIME LOST IS LOST FOREVER</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DEFEND THE OPPRESSED AND FIGHT THE OPPRESSOR.</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 AN INTELLIGENT MAN IS HE WHO TAKES CARE IN EVERYTHING HE SAYS AND KEEPS QUIET ABOUT WHAT MUST BE KEPT SECRET.</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ALONG THE THORNY PATH OF LIFE, THE MAN LEADS THE WAY AND HIS WIFE AND CHILDREN FOLLOW. IF THE LEADER GOES THE WAY OF PERDITION, THEN SO DO THOSE WHO ARE LED. </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463"/>
              </a:lnSpc>
              <a:spcBef>
                <a:spcPct val="0"/>
              </a:spcBef>
            </a:pPr>
            <a:r>
              <a:rPr lang="en-US" sz="1800">
                <a:solidFill>
                  <a:srgbClr val="000000"/>
                </a:solidFill>
                <a:latin typeface="Times New Roman" panose="02020603050405020304" pitchFamily="18" charset="0"/>
                <a:cs typeface="Times New Roman" panose="02020603050405020304" pitchFamily="18" charset="0"/>
              </a:rPr>
              <a:t>DO NOT REGARD A WOMAN AS A MERE PLAYTHING, BUT AS A HELPMATE AND PARTNER IN THE HARDSHIPS OF THIS EXISTENCE.HAVE DUE REGARD TO HER WEAKNESS, AND REMEMBER THE MOTHER WHO BROUGHT YOU INTO THIS WORLD AND NURTURED YOU IN YOUR INFANCY.</a:t>
            </a:r>
          </a:p>
          <a:p>
            <a:pPr>
              <a:lnSpc>
                <a:spcPts val="2463"/>
              </a:lnSpc>
              <a:spcBef>
                <a:spcPct val="0"/>
              </a:spcBef>
            </a:pPr>
            <a:endParaRPr lang="en-US" sz="1800">
              <a:solidFill>
                <a:srgbClr val="000000"/>
              </a:solidFill>
              <a:latin typeface="Times New Roman" panose="02020603050405020304" pitchFamily="18" charset="0"/>
              <a:cs typeface="Times New Roman" panose="02020603050405020304" pitchFamily="18" charset="0"/>
            </a:endParaRPr>
          </a:p>
          <a:p>
            <a:pPr>
              <a:lnSpc>
                <a:spcPts val="2352"/>
              </a:lnSpc>
              <a:spcBef>
                <a:spcPct val="0"/>
              </a:spcBef>
            </a:pPr>
            <a:r>
              <a:rPr lang="en-US" sz="1800">
                <a:solidFill>
                  <a:srgbClr val="000000"/>
                </a:solidFill>
                <a:latin typeface="Times New Roman" panose="02020603050405020304" pitchFamily="18" charset="0"/>
                <a:cs typeface="Times New Roman" panose="02020603050405020304" pitchFamily="18" charset="0"/>
              </a:rPr>
              <a:t>WHAT YOU WOULD NOT WANT DONE TO YOUR WIFE, DAUGHTER AND SISTER, DO NOT DO TO THE WIFE, DAUGHTER AND SISTER OF ANOTHER.</a:t>
            </a:r>
          </a:p>
        </p:txBody>
      </p:sp>
    </p:spTree>
    <p:extLst>
      <p:ext uri="{BB962C8B-B14F-4D97-AF65-F5344CB8AC3E}">
        <p14:creationId xmlns:p14="http://schemas.microsoft.com/office/powerpoint/2010/main" val="144501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13</a:t>
            </a:fld>
            <a:endParaRPr lang="en-US"/>
          </a:p>
        </p:txBody>
      </p:sp>
      <p:sp>
        <p:nvSpPr>
          <p:cNvPr id="11" name="TextBox 10">
            <a:extLst>
              <a:ext uri="{FF2B5EF4-FFF2-40B4-BE49-F238E27FC236}">
                <a16:creationId xmlns:a16="http://schemas.microsoft.com/office/drawing/2014/main" id="{1B36655A-12D7-875C-3F6D-D96E536ADE4B}"/>
              </a:ext>
            </a:extLst>
          </p:cNvPr>
          <p:cNvSpPr txBox="1"/>
          <p:nvPr/>
        </p:nvSpPr>
        <p:spPr>
          <a:xfrm>
            <a:off x="204564" y="503391"/>
            <a:ext cx="11567574" cy="5851217"/>
          </a:xfrm>
          <a:prstGeom prst="rect">
            <a:avLst/>
          </a:prstGeom>
          <a:noFill/>
        </p:spPr>
        <p:txBody>
          <a:bodyPr wrap="square">
            <a:spAutoFit/>
          </a:bodyPr>
          <a:lstStyle/>
          <a:p>
            <a:pPr>
              <a:lnSpc>
                <a:spcPct val="150000"/>
              </a:lnSpc>
              <a:spcBef>
                <a:spcPct val="0"/>
              </a:spcBef>
            </a:pPr>
            <a:r>
              <a:rPr lang="en-US" sz="2100">
                <a:solidFill>
                  <a:srgbClr val="000000"/>
                </a:solidFill>
                <a:latin typeface="Times New Roman" panose="02020603050405020304" pitchFamily="18" charset="0"/>
                <a:cs typeface="Times New Roman" panose="02020603050405020304" pitchFamily="18" charset="0"/>
              </a:rPr>
              <a:t>A MAN’S WORTH DOES NOT COME FROM HIM BEING A KING, OR IN THE HEIGHT OF HIS NOSE AND THE WHITENESS OF HIS FACE, OR IN HIM BEING A PRIEST, A REPRESENTATIVE OF GOD, OR IN HIS EXALTED POSITION ON THE FACE OF THIS EARTH. PURE AND TRULY NOBLE IS HE WHO, THOUGH BORN IN THE FOREST AND ABLE TO SPEAK ONLY HIS OWN TONGUE, BEHAVES DECENTLY, IS TRUE TO HIS WORD, HAS DIGNITY AND HONOR, WHO IS NOT AN OPPRESSOR AND DOES NOT ABET OPPRESSORS, WHO KNOWS HOW TO CHERISH AND LOOK AFTER THE LAND OF HIS BIRTH.</a:t>
            </a:r>
          </a:p>
          <a:p>
            <a:pPr>
              <a:lnSpc>
                <a:spcPct val="150000"/>
              </a:lnSpc>
              <a:spcBef>
                <a:spcPct val="0"/>
              </a:spcBef>
            </a:pPr>
            <a:endParaRPr lang="en-US" sz="2100">
              <a:solidFill>
                <a:srgbClr val="000000"/>
              </a:solidFill>
              <a:latin typeface="Times New Roman" panose="02020603050405020304" pitchFamily="18" charset="0"/>
              <a:cs typeface="Times New Roman" panose="02020603050405020304" pitchFamily="18" charset="0"/>
            </a:endParaRPr>
          </a:p>
          <a:p>
            <a:pPr>
              <a:lnSpc>
                <a:spcPct val="150000"/>
              </a:lnSpc>
              <a:spcBef>
                <a:spcPct val="0"/>
              </a:spcBef>
            </a:pPr>
            <a:r>
              <a:rPr lang="en-US" sz="2100">
                <a:solidFill>
                  <a:srgbClr val="000000"/>
                </a:solidFill>
                <a:latin typeface="Times New Roman" panose="02020603050405020304" pitchFamily="18" charset="0"/>
                <a:cs typeface="Times New Roman" panose="02020603050405020304" pitchFamily="18" charset="0"/>
              </a:rPr>
              <a:t> WHEN THESE DOCTRINES HAVE SPREAD AND THE BRILLIANT SUN OF BELOVED LIBERTY SHINES ON THESE POOR ISLANDS, AND SHEDS ITS SWEET LIGHT UPON A UNITED RACE, A PEOPLE IN EVERLASTING HAPPINESS, THEN THE LIVES LOST, THE STRUGGLE AND THE SUFFERING WILL HAVE BEEN MORE THAN RECOMPENSED.</a:t>
            </a:r>
          </a:p>
        </p:txBody>
      </p:sp>
    </p:spTree>
    <p:extLst>
      <p:ext uri="{BB962C8B-B14F-4D97-AF65-F5344CB8AC3E}">
        <p14:creationId xmlns:p14="http://schemas.microsoft.com/office/powerpoint/2010/main" val="123413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53401" y="852238"/>
            <a:ext cx="8071001" cy="1717404"/>
          </a:xfrm>
        </p:spPr>
        <p:txBody>
          <a:bodyPr/>
          <a:lstStyle/>
          <a:p>
            <a:r>
              <a:rPr lang="en-US" sz="6600" b="1">
                <a:solidFill>
                  <a:srgbClr val="000000"/>
                </a:solidFill>
                <a:latin typeface="Times New Roman" panose="02020603050405020304" pitchFamily="18" charset="0"/>
                <a:cs typeface="Times New Roman" panose="02020603050405020304" pitchFamily="18" charset="0"/>
              </a:rPr>
              <a:t>KKK</a:t>
            </a:r>
          </a:p>
        </p:txBody>
      </p:sp>
      <p:sp>
        <p:nvSpPr>
          <p:cNvPr id="9" name="TextBox 8">
            <a:extLst>
              <a:ext uri="{FF2B5EF4-FFF2-40B4-BE49-F238E27FC236}">
                <a16:creationId xmlns:a16="http://schemas.microsoft.com/office/drawing/2014/main" id="{F3928D13-E02B-3D30-E5B9-A286C187684C}"/>
              </a:ext>
            </a:extLst>
          </p:cNvPr>
          <p:cNvSpPr txBox="1"/>
          <p:nvPr/>
        </p:nvSpPr>
        <p:spPr>
          <a:xfrm>
            <a:off x="902368" y="2172369"/>
            <a:ext cx="10844615" cy="3539430"/>
          </a:xfrm>
          <a:prstGeom prst="rect">
            <a:avLst/>
          </a:prstGeom>
          <a:noFill/>
        </p:spPr>
        <p:txBody>
          <a:bodyPr wrap="square">
            <a:spAutoFit/>
          </a:bodyPr>
          <a:lstStyle>
            <a:defPPr>
              <a:defRPr lang="en-US"/>
            </a:defPPr>
            <a:lvl1pPr>
              <a:defRPr sz="2600" b="1"/>
            </a:lvl1pPr>
          </a:lstStyle>
          <a:p>
            <a:pPr algn="just"/>
            <a:r>
              <a:rPr lang="en-US" sz="2800" b="0">
                <a:solidFill>
                  <a:srgbClr val="000000"/>
                </a:solidFill>
                <a:latin typeface="Times New Roman" panose="02020603050405020304" pitchFamily="18" charset="0"/>
                <a:cs typeface="Times New Roman" panose="02020603050405020304" pitchFamily="18" charset="0"/>
              </a:rPr>
              <a:t>The </a:t>
            </a:r>
            <a:r>
              <a:rPr lang="en-US" sz="2800" b="0" err="1">
                <a:solidFill>
                  <a:srgbClr val="000000"/>
                </a:solidFill>
                <a:latin typeface="Times New Roman" panose="02020603050405020304" pitchFamily="18" charset="0"/>
                <a:cs typeface="Times New Roman" panose="02020603050405020304" pitchFamily="18" charset="0"/>
              </a:rPr>
              <a:t>Kataastaasang</a:t>
            </a:r>
            <a:r>
              <a:rPr lang="en-US" sz="2800" b="0">
                <a:solidFill>
                  <a:srgbClr val="000000"/>
                </a:solidFill>
                <a:latin typeface="Times New Roman" panose="02020603050405020304" pitchFamily="18" charset="0"/>
                <a:cs typeface="Times New Roman" panose="02020603050405020304" pitchFamily="18" charset="0"/>
              </a:rPr>
              <a:t>, </a:t>
            </a:r>
            <a:r>
              <a:rPr lang="en-US" sz="2800" b="0" err="1">
                <a:solidFill>
                  <a:srgbClr val="000000"/>
                </a:solidFill>
                <a:latin typeface="Times New Roman" panose="02020603050405020304" pitchFamily="18" charset="0"/>
                <a:cs typeface="Times New Roman" panose="02020603050405020304" pitchFamily="18" charset="0"/>
              </a:rPr>
              <a:t>Kagalang-galangang</a:t>
            </a:r>
            <a:r>
              <a:rPr lang="en-US" sz="2800" b="0">
                <a:solidFill>
                  <a:srgbClr val="000000"/>
                </a:solidFill>
                <a:latin typeface="Times New Roman" panose="02020603050405020304" pitchFamily="18" charset="0"/>
                <a:cs typeface="Times New Roman" panose="02020603050405020304" pitchFamily="18" charset="0"/>
              </a:rPr>
              <a:t>, Katipunan ng </a:t>
            </a:r>
            <a:r>
              <a:rPr lang="en-US" sz="2800" b="0" err="1">
                <a:solidFill>
                  <a:srgbClr val="000000"/>
                </a:solidFill>
                <a:latin typeface="Times New Roman" panose="02020603050405020304" pitchFamily="18" charset="0"/>
                <a:cs typeface="Times New Roman" panose="02020603050405020304" pitchFamily="18" charset="0"/>
              </a:rPr>
              <a:t>mga</a:t>
            </a:r>
            <a:r>
              <a:rPr lang="en-US" sz="2800" b="0">
                <a:solidFill>
                  <a:srgbClr val="000000"/>
                </a:solidFill>
                <a:latin typeface="Times New Roman" panose="02020603050405020304" pitchFamily="18" charset="0"/>
                <a:cs typeface="Times New Roman" panose="02020603050405020304" pitchFamily="18" charset="0"/>
              </a:rPr>
              <a:t> Anak ng Bayan ok KKK was a revolutionary society that espoused independence and freedom for the Philippines through force of arms. Its main objective was separation of the Philippines from Spain and, at the same time, the development of the Filipinos as citizens of their own nation once independence was achieved. The latter was done through the written works by Bonifacio and fellow </a:t>
            </a:r>
            <a:r>
              <a:rPr lang="en-US" sz="2800" b="0" err="1">
                <a:solidFill>
                  <a:srgbClr val="000000"/>
                </a:solidFill>
                <a:latin typeface="Times New Roman" panose="02020603050405020304" pitchFamily="18" charset="0"/>
                <a:cs typeface="Times New Roman" panose="02020603050405020304" pitchFamily="18" charset="0"/>
              </a:rPr>
              <a:t>Katipunero</a:t>
            </a:r>
            <a:r>
              <a:rPr lang="en-US" sz="2800" b="0">
                <a:solidFill>
                  <a:srgbClr val="000000"/>
                </a:solidFill>
                <a:latin typeface="Times New Roman" panose="02020603050405020304" pitchFamily="18" charset="0"/>
                <a:cs typeface="Times New Roman" panose="02020603050405020304" pitchFamily="18" charset="0"/>
              </a:rPr>
              <a:t>, Emilio Jacinto, who wrote a number of poems and essays for the society members.</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29092" y="688490"/>
            <a:ext cx="4840641" cy="1773555"/>
          </a:xfrm>
        </p:spPr>
        <p:txBody>
          <a:bodyPr/>
          <a:lstStyle/>
          <a:p>
            <a:pPr algn="ctr"/>
            <a:r>
              <a:rPr lang="en-US" sz="4000" b="1">
                <a:solidFill>
                  <a:srgbClr val="000000"/>
                </a:solidFill>
              </a:rPr>
              <a:t>ABOUT THE AUTHOR</a:t>
            </a:r>
          </a:p>
        </p:txBody>
      </p:sp>
      <p:sp>
        <p:nvSpPr>
          <p:cNvPr id="4" name="TextBox 3">
            <a:extLst>
              <a:ext uri="{FF2B5EF4-FFF2-40B4-BE49-F238E27FC236}">
                <a16:creationId xmlns:a16="http://schemas.microsoft.com/office/drawing/2014/main" id="{563F046C-4D0F-DB70-1353-9703E5286F06}"/>
              </a:ext>
            </a:extLst>
          </p:cNvPr>
          <p:cNvSpPr txBox="1"/>
          <p:nvPr/>
        </p:nvSpPr>
        <p:spPr>
          <a:xfrm>
            <a:off x="677982" y="2860939"/>
            <a:ext cx="10836035" cy="2462213"/>
          </a:xfrm>
          <a:prstGeom prst="rect">
            <a:avLst/>
          </a:prstGeom>
          <a:noFill/>
        </p:spPr>
        <p:txBody>
          <a:bodyPr wrap="square" lIns="91440" tIns="45720" rIns="91440" bIns="45720" anchor="t">
            <a:spAutoFit/>
          </a:bodyPr>
          <a:lstStyle/>
          <a:p>
            <a:pPr marL="342900" indent="-342900" algn="just">
              <a:buFont typeface="Arial"/>
              <a:buChar char="•"/>
            </a:pPr>
            <a:r>
              <a:rPr lang="en-US" sz="2200" b="1" dirty="0">
                <a:solidFill>
                  <a:srgbClr val="000000"/>
                </a:solidFill>
                <a:latin typeface="Times New Roman"/>
                <a:ea typeface="Segoe UI Historic"/>
                <a:cs typeface="Segoe UI Historic"/>
              </a:rPr>
              <a:t>He was born December 15, 1875 </a:t>
            </a:r>
            <a:endParaRPr lang="en-US" sz="2200">
              <a:solidFill>
                <a:srgbClr val="000000"/>
              </a:solidFill>
            </a:endParaRPr>
          </a:p>
          <a:p>
            <a:pPr marL="342900" indent="-342900" algn="just">
              <a:buFont typeface="Arial"/>
              <a:buChar char="•"/>
            </a:pPr>
            <a:r>
              <a:rPr lang="en-US" sz="2200" b="1" dirty="0">
                <a:solidFill>
                  <a:srgbClr val="000000"/>
                </a:solidFill>
                <a:latin typeface="Times New Roman"/>
                <a:ea typeface="Segoe UI Historic"/>
                <a:cs typeface="Segoe UI Historic"/>
              </a:rPr>
              <a:t>Son of Mariano Jacinto and Josefa Dizon. </a:t>
            </a:r>
          </a:p>
          <a:p>
            <a:pPr marL="342900" indent="-342900" algn="just">
              <a:buFont typeface="Arial"/>
              <a:buChar char="•"/>
            </a:pPr>
            <a:r>
              <a:rPr lang="en-US" sz="2200" b="1" dirty="0">
                <a:solidFill>
                  <a:srgbClr val="000000"/>
                </a:solidFill>
                <a:latin typeface="Times New Roman"/>
                <a:ea typeface="Segoe UI Historic"/>
                <a:cs typeface="Segoe UI Historic"/>
              </a:rPr>
              <a:t>He went to a private school for his primary education and Colegio de San Juan de Letran for his secondary education and his college school, and The University of Santo Tomas for his law studies.</a:t>
            </a:r>
          </a:p>
          <a:p>
            <a:pPr marL="342900" indent="-342900" algn="just">
              <a:buFont typeface="Arial"/>
              <a:buChar char="•"/>
            </a:pPr>
            <a:r>
              <a:rPr lang="en-US" sz="2200" b="1" dirty="0">
                <a:solidFill>
                  <a:srgbClr val="000000"/>
                </a:solidFill>
                <a:latin typeface="Times New Roman"/>
                <a:ea typeface="Segoe UI Historic"/>
                <a:cs typeface="Segoe UI Historic"/>
              </a:rPr>
              <a:t> Emilio Jacinto had to stop his studies when the Philippine Revolution began in 1896</a:t>
            </a:r>
            <a:br>
              <a:rPr lang="en-US" sz="2200" b="1" dirty="0">
                <a:latin typeface="Times New Roman"/>
                <a:ea typeface="Segoe UI Historic"/>
                <a:cs typeface="Segoe UI Historic"/>
              </a:rPr>
            </a:br>
            <a:endParaRPr lang="en-US" sz="2200" b="1" dirty="0">
              <a:solidFill>
                <a:srgbClr val="000000"/>
              </a:solidFill>
              <a:latin typeface="Times New Roman"/>
              <a:ea typeface="Segoe UI Historic"/>
              <a:cs typeface="Segoe UI Historic"/>
            </a:endParaRP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26238" y="790502"/>
            <a:ext cx="6502620" cy="676656"/>
          </a:xfrm>
        </p:spPr>
        <p:txBody>
          <a:bodyPr/>
          <a:lstStyle/>
          <a:p>
            <a:r>
              <a:rPr lang="en-US" sz="4000" b="1">
                <a:solidFill>
                  <a:srgbClr val="000000"/>
                </a:solidFill>
                <a:latin typeface="Times New Roman" panose="02020603050405020304" pitchFamily="18" charset="0"/>
                <a:cs typeface="Times New Roman" panose="02020603050405020304" pitchFamily="18" charset="0"/>
              </a:rPr>
              <a:t>EMILIO JACINTO</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11544" y="1740836"/>
            <a:ext cx="7706576" cy="4070729"/>
          </a:xfrm>
        </p:spPr>
        <p:txBody>
          <a:bodyPr>
            <a:normAutofit/>
          </a:bodyPr>
          <a:lstStyle/>
          <a:p>
            <a:pPr marL="285750" indent="-285750">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JACINTO JOINED THE KATIPUNAN IN 1894 AT THE AGE OF 18 AND TOOK THE SYMBOLIC NAME </a:t>
            </a:r>
            <a:r>
              <a:rPr lang="en-US" sz="2000" b="1" err="1">
                <a:solidFill>
                  <a:srgbClr val="000000"/>
                </a:solidFill>
                <a:latin typeface="Times New Roman" panose="02020603050405020304" pitchFamily="18" charset="0"/>
                <a:cs typeface="Times New Roman" panose="02020603050405020304" pitchFamily="18" charset="0"/>
              </a:rPr>
              <a:t>PINKIAN</a:t>
            </a:r>
            <a:r>
              <a:rPr lang="en-US" sz="2000" b="1">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JACINTO BECAME A GUIDING LIGHT TO THE MEMBERS OF SOCIETY. HE WROTE THE KARTILYA AS WELL AS THE OATH OF THE </a:t>
            </a:r>
            <a:r>
              <a:rPr lang="en-US" sz="2000" b="1" err="1">
                <a:solidFill>
                  <a:srgbClr val="000000"/>
                </a:solidFill>
                <a:latin typeface="Times New Roman" panose="02020603050405020304" pitchFamily="18" charset="0"/>
                <a:cs typeface="Times New Roman" panose="02020603050405020304" pitchFamily="18" charset="0"/>
              </a:rPr>
              <a:t>KATIPUNEROS</a:t>
            </a:r>
            <a:r>
              <a:rPr lang="en-US" sz="2000" b="1">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HE ALSO EDITED THE KATIPUNAN NEWSPAPER, KALAYAAN, AMD WAS THE AUTHOR OF SEVERAL LITERACY WRITINGS USING THE PEN-NAME “Dimas </a:t>
            </a:r>
            <a:r>
              <a:rPr lang="en-US" sz="2000" b="1" err="1">
                <a:solidFill>
                  <a:srgbClr val="000000"/>
                </a:solidFill>
                <a:latin typeface="Times New Roman" panose="02020603050405020304" pitchFamily="18" charset="0"/>
                <a:cs typeface="Times New Roman" panose="02020603050405020304" pitchFamily="18" charset="0"/>
              </a:rPr>
              <a:t>Ilaw</a:t>
            </a:r>
            <a:r>
              <a:rPr lang="en-US" sz="2000" b="1">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HE ALSO SERVED AS AN ADVISER TO THE SUPREMO.</a:t>
            </a:r>
          </a:p>
          <a:p>
            <a:endParaRPr lang="en-US" sz="2000">
              <a:solidFill>
                <a:srgbClr val="000000"/>
              </a:solidFill>
              <a:latin typeface="Times New Roman" panose="02020603050405020304" pitchFamily="18" charset="0"/>
              <a:cs typeface="Times New Roman" panose="02020603050405020304" pitchFamily="18" charset="0"/>
            </a:endParaRPr>
          </a:p>
          <a:p>
            <a:endParaRPr lang="en-US" sz="2000">
              <a:solidFill>
                <a:srgbClr val="000000"/>
              </a:solidFill>
              <a:latin typeface="Times New Roman" panose="02020603050405020304" pitchFamily="18" charset="0"/>
              <a:cs typeface="Times New Roman" panose="02020603050405020304" pitchFamily="18" charset="0"/>
            </a:endParaRPr>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a:blip r:embed="rId2"/>
          <a:srcRect l="7823" r="7823"/>
          <a:stretch/>
        </p:blipFill>
        <p:spPr>
          <a:xfrm>
            <a:off x="7818120" y="0"/>
            <a:ext cx="4376530" cy="6018401"/>
          </a:xfrm>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C76F3-2B8E-6F70-243E-38906C1FC118}"/>
              </a:ext>
            </a:extLst>
          </p:cNvPr>
          <p:cNvSpPr txBox="1"/>
          <p:nvPr/>
        </p:nvSpPr>
        <p:spPr>
          <a:xfrm>
            <a:off x="389907" y="627413"/>
            <a:ext cx="11303329"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0000"/>
                </a:solidFill>
                <a:latin typeface="Times New Roman"/>
                <a:cs typeface="Times New Roman"/>
              </a:rPr>
              <a:t>After the death of Bonifacio in Cavite in 1897, </a:t>
            </a:r>
            <a:r>
              <a:rPr lang="en-US" sz="2800" dirty="0" err="1">
                <a:solidFill>
                  <a:srgbClr val="000000"/>
                </a:solidFill>
                <a:latin typeface="Times New Roman"/>
                <a:cs typeface="Times New Roman"/>
              </a:rPr>
              <a:t>jacinto</a:t>
            </a:r>
            <a:r>
              <a:rPr lang="en-US" sz="2800" dirty="0">
                <a:solidFill>
                  <a:srgbClr val="000000"/>
                </a:solidFill>
                <a:latin typeface="Times New Roman"/>
                <a:cs typeface="Times New Roman"/>
              </a:rPr>
              <a:t> continued the fight against </a:t>
            </a:r>
            <a:r>
              <a:rPr lang="en-US" sz="2800" dirty="0" err="1">
                <a:solidFill>
                  <a:srgbClr val="000000"/>
                </a:solidFill>
                <a:latin typeface="Times New Roman"/>
                <a:cs typeface="Times New Roman"/>
              </a:rPr>
              <a:t>tha</a:t>
            </a:r>
            <a:r>
              <a:rPr lang="en-US" sz="2800" dirty="0">
                <a:solidFill>
                  <a:srgbClr val="000000"/>
                </a:solidFill>
                <a:latin typeface="Times New Roman"/>
                <a:cs typeface="Times New Roman"/>
              </a:rPr>
              <a:t> Spaniards even after the truce following the Pact of Biak-</a:t>
            </a:r>
            <a:r>
              <a:rPr lang="en-US" sz="2800" dirty="0" err="1">
                <a:solidFill>
                  <a:srgbClr val="000000"/>
                </a:solidFill>
                <a:latin typeface="Times New Roman"/>
                <a:cs typeface="Times New Roman"/>
              </a:rPr>
              <a:t>na</a:t>
            </a:r>
            <a:r>
              <a:rPr lang="en-US" sz="2800" dirty="0">
                <a:solidFill>
                  <a:srgbClr val="000000"/>
                </a:solidFill>
                <a:latin typeface="Times New Roman"/>
                <a:cs typeface="Times New Roman"/>
              </a:rPr>
              <a:t>-Bato. He was wounded in a battle against the Spaniards in Magdalena, Laguna, and was captured Upon investigation, </a:t>
            </a:r>
            <a:r>
              <a:rPr lang="en-US" sz="2800" dirty="0" err="1">
                <a:solidFill>
                  <a:srgbClr val="000000"/>
                </a:solidFill>
                <a:latin typeface="Times New Roman"/>
                <a:cs typeface="Times New Roman"/>
              </a:rPr>
              <a:t>Jcinto</a:t>
            </a:r>
            <a:r>
              <a:rPr lang="en-US" sz="2800" dirty="0">
                <a:solidFill>
                  <a:srgbClr val="000000"/>
                </a:solidFill>
                <a:latin typeface="Times New Roman"/>
                <a:cs typeface="Times New Roman"/>
              </a:rPr>
              <a:t> was released after he managed to convince the </a:t>
            </a:r>
            <a:r>
              <a:rPr lang="en-US" sz="2800" dirty="0" err="1">
                <a:solidFill>
                  <a:srgbClr val="000000"/>
                </a:solidFill>
                <a:latin typeface="Times New Roman"/>
                <a:cs typeface="Times New Roman"/>
              </a:rPr>
              <a:t>spaniards</a:t>
            </a:r>
            <a:r>
              <a:rPr lang="en-US" sz="2800" dirty="0">
                <a:solidFill>
                  <a:srgbClr val="000000"/>
                </a:solidFill>
                <a:latin typeface="Times New Roman"/>
                <a:cs typeface="Times New Roman"/>
              </a:rPr>
              <a:t> soldier he was a spy in their service when he showed them a military pass </a:t>
            </a:r>
            <a:r>
              <a:rPr lang="en-US" sz="2800" dirty="0" err="1">
                <a:solidFill>
                  <a:srgbClr val="000000"/>
                </a:solidFill>
                <a:latin typeface="Times New Roman"/>
                <a:cs typeface="Times New Roman"/>
              </a:rPr>
              <a:t>isssued</a:t>
            </a:r>
            <a:r>
              <a:rPr lang="en-US" sz="2800" dirty="0">
                <a:solidFill>
                  <a:srgbClr val="000000"/>
                </a:solidFill>
                <a:latin typeface="Times New Roman"/>
                <a:cs typeface="Times New Roman"/>
              </a:rPr>
              <a:t> to a man he killed several months ago. Jacinto quickly went into hiding in Manila. There he sent a letter to Apolinario </a:t>
            </a:r>
            <a:r>
              <a:rPr lang="en-US" sz="2800" dirty="0" err="1">
                <a:solidFill>
                  <a:srgbClr val="000000"/>
                </a:solidFill>
                <a:latin typeface="Times New Roman"/>
                <a:cs typeface="Times New Roman"/>
              </a:rPr>
              <a:t>mabini</a:t>
            </a:r>
            <a:r>
              <a:rPr lang="en-US" sz="2800" dirty="0">
                <a:solidFill>
                  <a:srgbClr val="000000"/>
                </a:solidFill>
                <a:latin typeface="Times New Roman"/>
                <a:cs typeface="Times New Roman"/>
              </a:rPr>
              <a:t> in Malolos, Bulacan stating his plan to continue his law studies at the newly-established literacy University of the Philippines. But this plan was discontinued </a:t>
            </a:r>
            <a:r>
              <a:rPr lang="en-US" sz="2800" dirty="0" err="1">
                <a:solidFill>
                  <a:srgbClr val="000000"/>
                </a:solidFill>
                <a:latin typeface="Times New Roman"/>
                <a:cs typeface="Times New Roman"/>
              </a:rPr>
              <a:t>whwn</a:t>
            </a:r>
            <a:r>
              <a:rPr lang="en-US" sz="2800" dirty="0">
                <a:solidFill>
                  <a:srgbClr val="000000"/>
                </a:solidFill>
                <a:latin typeface="Times New Roman"/>
                <a:cs typeface="Times New Roman"/>
              </a:rPr>
              <a:t> Jacinto had to go back to Laguna to lead his fellow patriots in the war against the new enemy, the Americans. He established his headquarters in the town of </a:t>
            </a:r>
            <a:r>
              <a:rPr lang="en-US" sz="2800" dirty="0" err="1">
                <a:solidFill>
                  <a:srgbClr val="000000"/>
                </a:solidFill>
                <a:latin typeface="Times New Roman"/>
                <a:cs typeface="Times New Roman"/>
              </a:rPr>
              <a:t>Majayjay</a:t>
            </a:r>
            <a:r>
              <a:rPr lang="en-US" sz="2800" dirty="0">
                <a:solidFill>
                  <a:srgbClr val="000000"/>
                </a:solidFill>
                <a:latin typeface="Times New Roman"/>
                <a:cs typeface="Times New Roman"/>
              </a:rPr>
              <a:t> where he unfortunately, contracted malaria. He died on April 6, 1899. </a:t>
            </a:r>
          </a:p>
        </p:txBody>
      </p:sp>
    </p:spTree>
    <p:extLst>
      <p:ext uri="{BB962C8B-B14F-4D97-AF65-F5344CB8AC3E}">
        <p14:creationId xmlns:p14="http://schemas.microsoft.com/office/powerpoint/2010/main" val="39885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0" y="1764806"/>
            <a:ext cx="7051372" cy="4070729"/>
          </a:xfrm>
        </p:spPr>
        <p:txBody>
          <a:bodyPr/>
          <a:lstStyle/>
          <a:p>
            <a:pPr marL="285750" indent="-285750" algn="just">
              <a:lnSpc>
                <a:spcPct val="150000"/>
              </a:lnSpc>
              <a:buFont typeface="Arial" panose="020B0604020202020204" pitchFamily="34" charset="0"/>
              <a:buChar char="•"/>
            </a:pPr>
            <a:r>
              <a:rPr lang="en-US" b="1">
                <a:solidFill>
                  <a:srgbClr val="000000"/>
                </a:solidFill>
                <a:latin typeface="Times New Roman" panose="02020603050405020304" pitchFamily="18" charset="0"/>
                <a:cs typeface="Times New Roman" panose="02020603050405020304" pitchFamily="18" charset="0"/>
              </a:rPr>
              <a:t>IN HIS STUDY OF THE KATIPUNAN HISTORY AND ITS DOCUMENTS, JIM RICHARDSON SAID THAT “THE KARTILYA IS THE BEST KNOWN OF ALL KATIPUNAN TEXTS” AND THAT IS “THE ONLY DOCUMENT OF ANY LENGTH SET IT PRINT BY THE KATIPUNAN PRIOR TO AUGUST 1896 THAT IS KNOWN TO BE STILL EXTANT.” THE KARTILYA WAS PRINTED AS A SMALL PAMPLET THAT WAS DISTRIBUTED TO THE MEMBERS OF THE KATIPUNAN.</a:t>
            </a:r>
          </a:p>
          <a:p>
            <a:pPr algn="just">
              <a:lnSpc>
                <a:spcPct val="150000"/>
              </a:lnSpc>
            </a:pPr>
            <a:endParaRPr lang="en-US" b="1">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6</a:t>
            </a:fld>
            <a:endParaRPr lang="en-US"/>
          </a:p>
        </p:txBody>
      </p:sp>
      <p:pic>
        <p:nvPicPr>
          <p:cNvPr id="15" name="Picture 14">
            <a:extLst>
              <a:ext uri="{FF2B5EF4-FFF2-40B4-BE49-F238E27FC236}">
                <a16:creationId xmlns:a16="http://schemas.microsoft.com/office/drawing/2014/main" id="{36020150-835F-47A3-61AD-4329CF396AD9}"/>
              </a:ext>
            </a:extLst>
          </p:cNvPr>
          <p:cNvPicPr>
            <a:picLocks noChangeAspect="1"/>
          </p:cNvPicPr>
          <p:nvPr/>
        </p:nvPicPr>
        <p:blipFill>
          <a:blip r:embed="rId2"/>
          <a:stretch>
            <a:fillRect/>
          </a:stretch>
        </p:blipFill>
        <p:spPr>
          <a:xfrm>
            <a:off x="7400422" y="299259"/>
            <a:ext cx="4215506" cy="5536276"/>
          </a:xfrm>
          <a:prstGeom prst="rect">
            <a:avLst/>
          </a:prstGeom>
        </p:spPr>
      </p:pic>
    </p:spTree>
    <p:extLst>
      <p:ext uri="{BB962C8B-B14F-4D97-AF65-F5344CB8AC3E}">
        <p14:creationId xmlns:p14="http://schemas.microsoft.com/office/powerpoint/2010/main" val="341820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0203E3-5163-D4CF-6A1F-A3AB55CFBF1F}"/>
              </a:ext>
            </a:extLst>
          </p:cNvPr>
          <p:cNvSpPr txBox="1"/>
          <p:nvPr/>
        </p:nvSpPr>
        <p:spPr>
          <a:xfrm>
            <a:off x="459180" y="469075"/>
            <a:ext cx="11016341"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cs typeface="Times New Roman"/>
              </a:rPr>
              <a:t>The founder of </a:t>
            </a:r>
            <a:r>
              <a:rPr lang="en-US" sz="2800" dirty="0" err="1">
                <a:latin typeface="Times New Roman"/>
                <a:cs typeface="Times New Roman"/>
              </a:rPr>
              <a:t>kkk</a:t>
            </a:r>
            <a:r>
              <a:rPr lang="en-US" sz="2800" dirty="0">
                <a:latin typeface="Times New Roman"/>
                <a:cs typeface="Times New Roman"/>
              </a:rPr>
              <a:t> are Deodato Arellano, Andres Bonifacio, Valentin Diaz, </a:t>
            </a:r>
            <a:r>
              <a:rPr lang="en-US" sz="2800" dirty="0" err="1">
                <a:latin typeface="Times New Roman"/>
                <a:cs typeface="Times New Roman"/>
              </a:rPr>
              <a:t>ladislao</a:t>
            </a:r>
            <a:r>
              <a:rPr lang="en-US" sz="2800" dirty="0">
                <a:latin typeface="Times New Roman"/>
                <a:cs typeface="Times New Roman"/>
              </a:rPr>
              <a:t> Diwa, Jose Dizon, and Teodoro Plata, the </a:t>
            </a:r>
            <a:r>
              <a:rPr lang="en-US" sz="2800" dirty="0" err="1">
                <a:latin typeface="Times New Roman"/>
                <a:cs typeface="Times New Roman"/>
              </a:rPr>
              <a:t>katipunan</a:t>
            </a:r>
            <a:r>
              <a:rPr lang="en-US" sz="2800" dirty="0">
                <a:latin typeface="Times New Roman"/>
                <a:cs typeface="Times New Roman"/>
              </a:rPr>
              <a:t> was a secret </a:t>
            </a:r>
            <a:r>
              <a:rPr lang="en-US" sz="2800" dirty="0" err="1">
                <a:latin typeface="Times New Roman"/>
                <a:cs typeface="Times New Roman"/>
              </a:rPr>
              <a:t>orgsnization</a:t>
            </a:r>
            <a:r>
              <a:rPr lang="en-US" sz="2800" dirty="0">
                <a:latin typeface="Times New Roman"/>
                <a:cs typeface="Times New Roman"/>
              </a:rPr>
              <a:t> until it was discovered in 1896.</a:t>
            </a:r>
          </a:p>
          <a:p>
            <a:pPr marL="457200" indent="-457200">
              <a:buFont typeface="Arial"/>
              <a:buChar char="•"/>
            </a:pPr>
            <a:endParaRPr lang="en-US" sz="2800" dirty="0">
              <a:latin typeface="Times New Roman"/>
              <a:cs typeface="Times New Roman"/>
            </a:endParaRPr>
          </a:p>
          <a:p>
            <a:pPr marL="457200" indent="-457200">
              <a:buFont typeface="Arial"/>
              <a:buChar char="•"/>
            </a:pPr>
            <a:r>
              <a:rPr lang="en-US" sz="2800" dirty="0">
                <a:latin typeface="Times New Roman"/>
                <a:cs typeface="Times New Roman"/>
              </a:rPr>
              <a:t>Jacinto helped to lead the battle for Filipino independence from Spain.</a:t>
            </a:r>
          </a:p>
          <a:p>
            <a:pPr marL="457200" indent="-457200">
              <a:buFont typeface="Arial"/>
              <a:buChar char="•"/>
            </a:pPr>
            <a:endParaRPr lang="en-US" sz="2800" dirty="0">
              <a:latin typeface="Times New Roman"/>
              <a:cs typeface="Times New Roman"/>
            </a:endParaRPr>
          </a:p>
          <a:p>
            <a:pPr marL="457200" indent="-457200">
              <a:buFont typeface="Arial"/>
              <a:buChar char="•"/>
            </a:pPr>
            <a:r>
              <a:rPr lang="en-US" sz="2800" dirty="0">
                <a:latin typeface="Times New Roman"/>
                <a:cs typeface="Times New Roman"/>
              </a:rPr>
              <a:t>The </a:t>
            </a:r>
            <a:r>
              <a:rPr lang="en-US" sz="2800" dirty="0" err="1">
                <a:latin typeface="Times New Roman"/>
                <a:cs typeface="Times New Roman"/>
              </a:rPr>
              <a:t>katipunan</a:t>
            </a:r>
            <a:r>
              <a:rPr lang="en-US" sz="2800" dirty="0">
                <a:latin typeface="Times New Roman"/>
                <a:cs typeface="Times New Roman"/>
              </a:rPr>
              <a:t> had four aims, To develop a strong alliance with each and every </a:t>
            </a:r>
            <a:r>
              <a:rPr lang="en-US" sz="2800" dirty="0" err="1">
                <a:latin typeface="Times New Roman"/>
                <a:cs typeface="Times New Roman"/>
              </a:rPr>
              <a:t>Katipunero</a:t>
            </a:r>
            <a:r>
              <a:rPr lang="en-US" sz="2800" dirty="0">
                <a:latin typeface="Times New Roman"/>
                <a:cs typeface="Times New Roman"/>
              </a:rPr>
              <a:t>, To unite Filipinos into one solid nation; To win Philippine independence by means of an armed conflict (or revolution). </a:t>
            </a:r>
          </a:p>
          <a:p>
            <a:pPr marL="457200" indent="-457200">
              <a:buFont typeface="Arial"/>
              <a:buChar char="•"/>
            </a:pPr>
            <a:endParaRPr lang="en-US" sz="2800" dirty="0">
              <a:latin typeface="Times New Roman"/>
              <a:cs typeface="Times New Roman"/>
            </a:endParaRPr>
          </a:p>
          <a:p>
            <a:pPr marL="457200" indent="-457200">
              <a:buFont typeface="Arial"/>
              <a:buChar char="•"/>
            </a:pPr>
            <a:r>
              <a:rPr lang="en-US" sz="2800" dirty="0">
                <a:latin typeface="Times New Roman"/>
                <a:cs typeface="Times New Roman"/>
              </a:rPr>
              <a:t>The contribution of Emilio </a:t>
            </a:r>
            <a:r>
              <a:rPr lang="en-US" sz="2800" dirty="0" err="1">
                <a:latin typeface="Times New Roman"/>
                <a:cs typeface="Times New Roman"/>
              </a:rPr>
              <a:t>Aginaldo</a:t>
            </a:r>
            <a:r>
              <a:rPr lang="en-US" sz="2800" dirty="0">
                <a:latin typeface="Times New Roman"/>
                <a:cs typeface="Times New Roman"/>
              </a:rPr>
              <a:t>, He achieved independence of the Philippines from Spain and was elected the </a:t>
            </a:r>
            <a:r>
              <a:rPr lang="en-US" sz="2800" dirty="0" err="1">
                <a:latin typeface="Times New Roman"/>
                <a:cs typeface="Times New Roman"/>
              </a:rPr>
              <a:t>firstpresident</a:t>
            </a:r>
            <a:r>
              <a:rPr lang="en-US" sz="2800" dirty="0">
                <a:latin typeface="Times New Roman"/>
                <a:cs typeface="Times New Roman"/>
              </a:rPr>
              <a:t> of the new republic under the Malolos Congress.  </a:t>
            </a:r>
          </a:p>
          <a:p>
            <a:pPr marL="457200" indent="-457200">
              <a:buFont typeface="Arial"/>
              <a:buChar char="•"/>
            </a:pPr>
            <a:endParaRPr lang="en-US" sz="2800">
              <a:latin typeface="Times New Roman"/>
              <a:cs typeface="Times New Roman"/>
            </a:endParaRPr>
          </a:p>
        </p:txBody>
      </p:sp>
    </p:spTree>
    <p:extLst>
      <p:ext uri="{BB962C8B-B14F-4D97-AF65-F5344CB8AC3E}">
        <p14:creationId xmlns:p14="http://schemas.microsoft.com/office/powerpoint/2010/main" val="422547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38199" y="446052"/>
            <a:ext cx="10625221" cy="471205"/>
          </a:xfrm>
        </p:spPr>
        <p:txBody>
          <a:bodyPr/>
          <a:lstStyle/>
          <a:p>
            <a:r>
              <a:rPr lang="en-US" sz="2800" b="1">
                <a:solidFill>
                  <a:srgbClr val="000000"/>
                </a:solidFill>
                <a:latin typeface="Times New Roman" panose="02020603050405020304" pitchFamily="18" charset="0"/>
                <a:cs typeface="Times New Roman" panose="02020603050405020304" pitchFamily="18" charset="0"/>
              </a:rPr>
              <a:t>ASSOCIATION OF THE SONS OF THE PEOPLE</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93192" y="1162610"/>
            <a:ext cx="11405616" cy="4782993"/>
          </a:xfrm>
        </p:spPr>
        <p:txBody>
          <a:bodyPr>
            <a:noAutofit/>
          </a:bodyPr>
          <a:lstStyle/>
          <a:p>
            <a:r>
              <a:rPr lang="en-US" sz="2200">
                <a:solidFill>
                  <a:srgbClr val="000000"/>
                </a:solidFill>
                <a:latin typeface="Times New Roman" panose="02020603050405020304" pitchFamily="18" charset="0"/>
                <a:cs typeface="Times New Roman" panose="02020603050405020304" pitchFamily="18" charset="0"/>
              </a:rPr>
              <a:t>TO THOSE WHO WANT TO JOIN THIS ASSOCIATION.</a:t>
            </a:r>
          </a:p>
          <a:p>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In order that all who want to enter this Association may have a full understanding and knowledge of its guiding principles and main teachings, it is necessary to make these things known to them so that they will not, tomorrow or the next day, repent, and so that they may perform their duties wholeheartedly.</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This Association pursues a most worthy ang momentous object: to unite the hearts and minds of the Tagalogs(*) by means of an inviolable oath, in order that this union may be strong enough to tear aside the thick veil that obscures thought, and to find the true path of Reason and Enlightenment.</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(The word Tagalog means all those born in this Archipelago; even a person who is a Visayan, Ilocano, or Kapampangan, etc. is therefore a Tagalog too.)</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Poor, rich, ignorant, wise – here all are equal and true brethren.</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endParaRPr lang="en-US" sz="220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8</a:t>
            </a:fld>
            <a:endParaRPr lang="en-US"/>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9</a:t>
            </a:fld>
            <a:endParaRPr lang="en-US"/>
          </a:p>
        </p:txBody>
      </p:sp>
      <p:sp>
        <p:nvSpPr>
          <p:cNvPr id="17" name="TextBox 16">
            <a:extLst>
              <a:ext uri="{FF2B5EF4-FFF2-40B4-BE49-F238E27FC236}">
                <a16:creationId xmlns:a16="http://schemas.microsoft.com/office/drawing/2014/main" id="{D7B37F6C-BA58-C732-BC4A-3532959E19D1}"/>
              </a:ext>
            </a:extLst>
          </p:cNvPr>
          <p:cNvSpPr txBox="1"/>
          <p:nvPr/>
        </p:nvSpPr>
        <p:spPr>
          <a:xfrm>
            <a:off x="405130" y="674400"/>
            <a:ext cx="11381740" cy="5509200"/>
          </a:xfrm>
          <a:prstGeom prst="rect">
            <a:avLst/>
          </a:prstGeom>
          <a:noFill/>
        </p:spPr>
        <p:txBody>
          <a:bodyPr wrap="square">
            <a:spAutoFit/>
          </a:bodyPr>
          <a:lstStyle/>
          <a:p>
            <a:pPr algn="l"/>
            <a:r>
              <a:rPr lang="en-US" sz="2200">
                <a:solidFill>
                  <a:srgbClr val="000000"/>
                </a:solidFill>
                <a:latin typeface="Times New Roman" panose="02020603050405020304" pitchFamily="18" charset="0"/>
                <a:cs typeface="Times New Roman" panose="02020603050405020304" pitchFamily="18" charset="0"/>
              </a:rPr>
              <a:t>As soon as anybody enters here, he shall perforce disorderly habits and shall submit to the authority of the sacred commands of the Katipunan.</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All acts contrary to noble and clean living are repugnant here, and hence the life of anyone who wants to affiliate with this Association will be submitted to a searching investigation.</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If the applicant merely wishes to know the secrets of the Association, or to seek personal gratification, or to know who is here in order to sell them for a handful of silver, he cannot proceed, for here the many who are watching him will already known his intentions, and will immediately have recourse to an effective remedy, such as befits traitors.</a:t>
            </a:r>
          </a:p>
          <a:p>
            <a:pPr algn="l"/>
            <a:r>
              <a:rPr lang="en-US" sz="2200">
                <a:solidFill>
                  <a:srgbClr val="000000"/>
                </a:solidFill>
                <a:latin typeface="Times New Roman" panose="02020603050405020304" pitchFamily="18" charset="0"/>
                <a:cs typeface="Times New Roman" panose="02020603050405020304" pitchFamily="18" charset="0"/>
              </a:rPr>
              <a:t>Here, only actions are demanded and esteemed; hence anybody who is not willing to act should not enter, no matter how good a speaker he might be.</a:t>
            </a:r>
          </a:p>
          <a:p>
            <a:pPr algn="l"/>
            <a:endParaRPr lang="en-US" sz="2200">
              <a:solidFill>
                <a:srgbClr val="000000"/>
              </a:solidFill>
              <a:latin typeface="Times New Roman" panose="02020603050405020304" pitchFamily="18" charset="0"/>
              <a:cs typeface="Times New Roman" panose="02020603050405020304" pitchFamily="18" charset="0"/>
            </a:endParaRPr>
          </a:p>
          <a:p>
            <a:pPr algn="l"/>
            <a:r>
              <a:rPr lang="en-US" sz="2200">
                <a:solidFill>
                  <a:srgbClr val="000000"/>
                </a:solidFill>
                <a:latin typeface="Times New Roman" panose="02020603050405020304" pitchFamily="18" charset="0"/>
                <a:cs typeface="Times New Roman" panose="02020603050405020304" pitchFamily="18" charset="0"/>
              </a:rPr>
              <a:t>It is also announced that the duties to be performed by the members of this association are exceedingly hard, especially if one remembers that there can no dereliction or </a:t>
            </a:r>
            <a:r>
              <a:rPr lang="en-US" sz="2200" err="1">
                <a:solidFill>
                  <a:srgbClr val="000000"/>
                </a:solidFill>
                <a:latin typeface="Times New Roman" panose="02020603050405020304" pitchFamily="18" charset="0"/>
                <a:cs typeface="Times New Roman" panose="02020603050405020304" pitchFamily="18" charset="0"/>
              </a:rPr>
              <a:t>wilful</a:t>
            </a:r>
            <a:r>
              <a:rPr lang="en-US" sz="2200">
                <a:solidFill>
                  <a:srgbClr val="000000"/>
                </a:solidFill>
                <a:latin typeface="Times New Roman" panose="02020603050405020304" pitchFamily="18" charset="0"/>
                <a:cs typeface="Times New Roman" panose="02020603050405020304" pitchFamily="18" charset="0"/>
              </a:rPr>
              <a:t> evasion of duty without the exaction of a terrible punishment.</a:t>
            </a:r>
          </a:p>
        </p:txBody>
      </p:sp>
    </p:spTree>
    <p:extLst>
      <p:ext uri="{BB962C8B-B14F-4D97-AF65-F5344CB8AC3E}">
        <p14:creationId xmlns:p14="http://schemas.microsoft.com/office/powerpoint/2010/main" val="27596003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7813-FB42-416C-BEF8-5F3180DDB0F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18840F3C-8AB4-4243-A06A-B5999EF6002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{CA4259D2-ECCD-42FB-977A-8FB6952547E5}tf11964407_win32</Template>
  <Application>Microsoft Office PowerPoint</Application>
  <PresentationFormat>Widescreen</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K.K.K.</vt:lpstr>
      <vt:lpstr>KKK</vt:lpstr>
      <vt:lpstr>ABOUT THE AUTHOR</vt:lpstr>
      <vt:lpstr>EMILIO JACINTO</vt:lpstr>
      <vt:lpstr>PowerPoint Presentation</vt:lpstr>
      <vt:lpstr>PowerPoint Presentation</vt:lpstr>
      <vt:lpstr>PowerPoint Presentation</vt:lpstr>
      <vt:lpstr>ASSOCIATION OF THE SONS OF THE PEOPLE</vt:lpstr>
      <vt:lpstr>PowerPoint Presentation</vt:lpstr>
      <vt:lpstr>PowerPoint Presentation</vt:lpstr>
      <vt:lpstr>TEACHINGS OF THE KATIPUNAN OF THE SONS OF THE PEOPLE</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K.K.K.</dc:title>
  <dc:creator>Jamilla Nicole Botor</dc:creator>
  <cp:revision>468</cp:revision>
  <dcterms:created xsi:type="dcterms:W3CDTF">2023-11-23T13:29:49Z</dcterms:created>
  <dcterms:modified xsi:type="dcterms:W3CDTF">2023-11-24T14:53:40Z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