
<file path=[Content_Types].xml><?xml version="1.0" encoding="utf-8"?>
<Types xmlns="http://schemas.openxmlformats.org/package/2006/content-types">
  <Override PartName="/ppt/slideLayouts/slideLayout8.xml" ContentType="application/vnd.openxmlformats-officedocument.presentationml.slideLayout+xml"/>
  <Override PartName="/ppt/slides/slide22.xml" ContentType="application/vnd.openxmlformats-officedocument.presentationml.slide+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18.xml" ContentType="application/vnd.openxmlformats-officedocument.presentationml.slide+xml"/>
  <Override PartName="/ppt/charts/chart1.xml" ContentType="application/vnd.openxmlformats-officedocument.drawingml.chart+xml"/>
  <Override PartName="/ppt/slideLayouts/slideLayout3.xml" ContentType="application/vnd.openxmlformats-officedocument.presentationml.slideLayout+xml"/>
  <Override PartName="/ppt/slides/slide21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23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Default Extension="xml" ContentType="application/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Default Extension="xlsx" ContentType="application/vnd.openxmlformats-officedocument.spreadsheetml.sheet"/>
  <Override PartName="/ppt/slides/slide25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0.xml" ContentType="application/vnd.openxmlformats-officedocument.presentationml.slide+xml"/>
  <Override PartName="/ppt/slides/slide1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slideLayouts/slideLayout6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5.xml" ContentType="application/vnd.openxmlformats-officedocument.presentationml.slide+xml"/>
  <Override PartName="/ppt/slides/slide10.xml" ContentType="application/vnd.openxmlformats-officedocument.presentationml.slide+xml"/>
  <Override PartName="/ppt/slideLayouts/slideLayout7.xml" ContentType="application/vnd.openxmlformats-officedocument.presentationml.slideLayout+xml"/>
  <Override PartName="/ppt/charts/chart4.xml" ContentType="application/vnd.openxmlformats-officedocument.drawingml.chart+xml"/>
  <Override PartName="/ppt/presProps.xml" ContentType="application/vnd.openxmlformats-officedocument.presentationml.presProps+xml"/>
  <Default Extension="jpeg" ContentType="image/jpeg"/>
  <Default Extension="png" ContentType="image/pn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ppt/slides/slide8.xml" ContentType="application/vnd.openxmlformats-officedocument.presentationml.slide+xml"/>
  <Override PartName="/ppt/slides/slide15.xml" ContentType="application/vnd.openxmlformats-officedocument.presentationml.slide+xml"/>
  <Default Extension="bin" ContentType="application/vnd.openxmlformats-officedocument.presentationml.printerSettings"/>
  <Default Extension="rels" ContentType="application/vnd.openxmlformats-package.relationships+xml"/>
  <Override PartName="/ppt/slides/slide9.xml" ContentType="application/vnd.openxmlformats-officedocument.presentationml.slide+xml"/>
  <Override PartName="/ppt/slides/slide24.xml" ContentType="application/vnd.openxmlformats-officedocument.presentationml.slide+xml"/>
  <Override PartName="/ppt/slides/slide6.xml" ContentType="application/vnd.openxmlformats-officedocument.presentationml.slide+xml"/>
  <Override PartName="/ppt/slides/slide16.xml" ContentType="application/vnd.openxmlformats-officedocument.presentationml.slide+xml"/>
  <Override PartName="/ppt/slides/slide19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60" r:id="rId2"/>
    <p:sldId id="293" r:id="rId3"/>
    <p:sldId id="274" r:id="rId4"/>
    <p:sldId id="273" r:id="rId5"/>
    <p:sldId id="267" r:id="rId6"/>
    <p:sldId id="287" r:id="rId7"/>
    <p:sldId id="295" r:id="rId8"/>
    <p:sldId id="294" r:id="rId9"/>
    <p:sldId id="259" r:id="rId10"/>
    <p:sldId id="265" r:id="rId11"/>
    <p:sldId id="268" r:id="rId12"/>
    <p:sldId id="269" r:id="rId13"/>
    <p:sldId id="271" r:id="rId14"/>
    <p:sldId id="278" r:id="rId15"/>
    <p:sldId id="280" r:id="rId16"/>
    <p:sldId id="297" r:id="rId17"/>
    <p:sldId id="289" r:id="rId18"/>
    <p:sldId id="291" r:id="rId19"/>
    <p:sldId id="283" r:id="rId20"/>
    <p:sldId id="282" r:id="rId21"/>
    <p:sldId id="286" r:id="rId22"/>
    <p:sldId id="298" r:id="rId23"/>
    <p:sldId id="284" r:id="rId24"/>
    <p:sldId id="288" r:id="rId25"/>
    <p:sldId id="277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 showOutlineIcons="0">
    <p:restoredLeft sz="15620"/>
    <p:restoredTop sz="94660"/>
  </p:normalViewPr>
  <p:slideViewPr>
    <p:cSldViewPr snapToObjects="1">
      <p:cViewPr varScale="1">
        <p:scale>
          <a:sx n="133" d="100"/>
          <a:sy n="133" d="100"/>
        </p:scale>
        <p:origin x="-164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1" Type="http://schemas.openxmlformats.org/officeDocument/2006/relationships/tableStyles" Target="tableStyles.xml"/><Relationship Id="rId7" Type="http://schemas.openxmlformats.org/officeDocument/2006/relationships/slide" Target="slides/slide6.xml"/><Relationship Id="rId1" Type="http://schemas.openxmlformats.org/officeDocument/2006/relationships/slideMaster" Target="slideMasters/slideMaster1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0" Type="http://schemas.openxmlformats.org/officeDocument/2006/relationships/slide" Target="slides/slide9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9" Type="http://schemas.openxmlformats.org/officeDocument/2006/relationships/slide" Target="slides/slide8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7" Type="http://schemas.openxmlformats.org/officeDocument/2006/relationships/printerSettings" Target="printerSettings/printerSettings1.bin"/><Relationship Id="rId14" Type="http://schemas.openxmlformats.org/officeDocument/2006/relationships/slide" Target="slides/slide13.xml"/><Relationship Id="rId23" Type="http://schemas.openxmlformats.org/officeDocument/2006/relationships/slide" Target="slides/slide22.xml"/><Relationship Id="rId4" Type="http://schemas.openxmlformats.org/officeDocument/2006/relationships/slide" Target="slides/slide3.xml"/><Relationship Id="rId28" Type="http://schemas.openxmlformats.org/officeDocument/2006/relationships/presProps" Target="presProps.xml"/><Relationship Id="rId26" Type="http://schemas.openxmlformats.org/officeDocument/2006/relationships/slide" Target="slides/slide25.xml"/><Relationship Id="rId30" Type="http://schemas.openxmlformats.org/officeDocument/2006/relationships/theme" Target="theme/theme1.xml"/><Relationship Id="rId11" Type="http://schemas.openxmlformats.org/officeDocument/2006/relationships/slide" Target="slides/slide10.xml"/><Relationship Id="rId29" Type="http://schemas.openxmlformats.org/officeDocument/2006/relationships/viewProps" Target="viewProps.xml"/><Relationship Id="rId6" Type="http://schemas.openxmlformats.org/officeDocument/2006/relationships/slide" Target="slides/slide5.xml"/><Relationship Id="rId16" Type="http://schemas.openxmlformats.org/officeDocument/2006/relationships/slide" Target="slides/slide1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2" Type="http://schemas.openxmlformats.org/officeDocument/2006/relationships/slide" Target="slides/slide21.xml"/><Relationship Id="rId21" Type="http://schemas.openxmlformats.org/officeDocument/2006/relationships/slide" Target="slides/slide20.xml"/><Relationship Id="rId2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18"/>
  <c:chart>
    <c:plotArea>
      <c:layout/>
      <c:barChart>
        <c:barDir val="col"/>
        <c:grouping val="stacked"/>
        <c:ser>
          <c:idx val="0"/>
          <c:order val="0"/>
          <c:tx>
            <c:strRef>
              <c:f>Sheet1!$B$1</c:f>
              <c:strCache>
                <c:ptCount val="1"/>
                <c:pt idx="0">
                  <c:v>nypl.org</c:v>
                </c:pt>
              </c:strCache>
            </c:strRef>
          </c:tx>
          <c:dLbls>
            <c:dLbl>
              <c:idx val="0"/>
              <c:layout>
                <c:manualLayout>
                  <c:x val="-0.00154320987654321"/>
                  <c:y val="-0.016836195965367"/>
                </c:manualLayout>
              </c:layout>
              <c:showVal val="1"/>
            </c:dLbl>
            <c:dLbl>
              <c:idx val="1"/>
              <c:layout>
                <c:manualLayout>
                  <c:x val="0.0"/>
                  <c:y val="-0.022448261287156"/>
                </c:manualLayout>
              </c:layout>
              <c:showVal val="1"/>
            </c:dLbl>
            <c:numFmt formatCode="#,##0" sourceLinked="0"/>
            <c:spPr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c:spPr>
            <c:txPr>
              <a:bodyPr/>
              <a:lstStyle/>
              <a:p>
                <a:pPr>
                  <a:defRPr sz="1000" baseline="0">
                    <a:latin typeface="Arial"/>
                  </a:defRPr>
                </a:pPr>
                <a:endParaRPr lang="en-US"/>
              </a:p>
            </c:txPr>
            <c:showVal val="1"/>
          </c:dLbls>
          <c:cat>
            <c:numRef>
              <c:f>Sheet1!$A$2:$A$7</c:f>
              <c:numCache>
                <c:formatCode>General</c:formatCode>
                <c:ptCount val="6"/>
                <c:pt idx="0">
                  <c:v>2005.0</c:v>
                </c:pt>
                <c:pt idx="1">
                  <c:v>2006.0</c:v>
                </c:pt>
                <c:pt idx="2">
                  <c:v>2007.0</c:v>
                </c:pt>
                <c:pt idx="3">
                  <c:v>2008.0</c:v>
                </c:pt>
                <c:pt idx="4">
                  <c:v>2009.0</c:v>
                </c:pt>
                <c:pt idx="5">
                  <c:v>2010.0</c:v>
                </c:pt>
              </c:numCache>
            </c:numRef>
          </c:cat>
          <c:val>
            <c:numRef>
              <c:f>Sheet1!$B$2:$B$7</c:f>
              <c:numCache>
                <c:formatCode>#,##0</c:formatCode>
                <c:ptCount val="6"/>
                <c:pt idx="0">
                  <c:v>3900.0</c:v>
                </c:pt>
                <c:pt idx="1">
                  <c:v>23929.0</c:v>
                </c:pt>
                <c:pt idx="2">
                  <c:v>78816.0</c:v>
                </c:pt>
                <c:pt idx="3">
                  <c:v>151913.0</c:v>
                </c:pt>
                <c:pt idx="4">
                  <c:v>255263.0</c:v>
                </c:pt>
                <c:pt idx="5">
                  <c:v>436232.0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iTunes</c:v>
                </c:pt>
              </c:strCache>
            </c:strRef>
          </c:tx>
          <c:dLbls>
            <c:numFmt formatCode="#,##0" sourceLinked="0"/>
            <c:spPr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c:spPr>
            <c:txPr>
              <a:bodyPr/>
              <a:lstStyle/>
              <a:p>
                <a:pPr>
                  <a:defRPr sz="1000">
                    <a:latin typeface="Arial"/>
                  </a:defRPr>
                </a:pPr>
                <a:endParaRPr lang="en-US"/>
              </a:p>
            </c:txPr>
            <c:showVal val="1"/>
          </c:dLbls>
          <c:cat>
            <c:numRef>
              <c:f>Sheet1!$A$2:$A$7</c:f>
              <c:numCache>
                <c:formatCode>General</c:formatCode>
                <c:ptCount val="6"/>
                <c:pt idx="0">
                  <c:v>2005.0</c:v>
                </c:pt>
                <c:pt idx="1">
                  <c:v>2006.0</c:v>
                </c:pt>
                <c:pt idx="2">
                  <c:v>2007.0</c:v>
                </c:pt>
                <c:pt idx="3">
                  <c:v>2008.0</c:v>
                </c:pt>
                <c:pt idx="4">
                  <c:v>2009.0</c:v>
                </c:pt>
                <c:pt idx="5">
                  <c:v>2010.0</c:v>
                </c:pt>
              </c:numCache>
            </c:numRef>
          </c:cat>
          <c:val>
            <c:numRef>
              <c:f>Sheet1!$C$2:$C$7</c:f>
              <c:numCache>
                <c:formatCode>General</c:formatCode>
                <c:ptCount val="6"/>
                <c:pt idx="3" formatCode="#,##0">
                  <c:v>71918.0</c:v>
                </c:pt>
                <c:pt idx="4" formatCode="#,##0">
                  <c:v>202734.0</c:v>
                </c:pt>
                <c:pt idx="5" formatCode="#,##0">
                  <c:v>147022.0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YouTube</c:v>
                </c:pt>
              </c:strCache>
            </c:strRef>
          </c:tx>
          <c:dLbls>
            <c:numFmt formatCode="#,##0" sourceLinked="0"/>
            <c:spPr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c:spPr>
            <c:txPr>
              <a:bodyPr/>
              <a:lstStyle/>
              <a:p>
                <a:pPr>
                  <a:defRPr sz="1000" baseline="0">
                    <a:latin typeface="Arial"/>
                  </a:defRPr>
                </a:pPr>
                <a:endParaRPr lang="en-US"/>
              </a:p>
            </c:txPr>
            <c:showVal val="1"/>
          </c:dLbls>
          <c:cat>
            <c:numRef>
              <c:f>Sheet1!$A$2:$A$7</c:f>
              <c:numCache>
                <c:formatCode>General</c:formatCode>
                <c:ptCount val="6"/>
                <c:pt idx="0">
                  <c:v>2005.0</c:v>
                </c:pt>
                <c:pt idx="1">
                  <c:v>2006.0</c:v>
                </c:pt>
                <c:pt idx="2">
                  <c:v>2007.0</c:v>
                </c:pt>
                <c:pt idx="3">
                  <c:v>2008.0</c:v>
                </c:pt>
                <c:pt idx="4">
                  <c:v>2009.0</c:v>
                </c:pt>
                <c:pt idx="5">
                  <c:v>2010.0</c:v>
                </c:pt>
              </c:numCache>
            </c:numRef>
          </c:cat>
          <c:val>
            <c:numRef>
              <c:f>Sheet1!$D$2:$D$7</c:f>
              <c:numCache>
                <c:formatCode>General</c:formatCode>
                <c:ptCount val="6"/>
                <c:pt idx="3" formatCode="#,##0">
                  <c:v>46978.0</c:v>
                </c:pt>
                <c:pt idx="4" formatCode="#,##0">
                  <c:v>184201.0</c:v>
                </c:pt>
                <c:pt idx="5" formatCode="#,##0">
                  <c:v>302324.0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ArtBabble</c:v>
                </c:pt>
              </c:strCache>
            </c:strRef>
          </c:tx>
          <c:dLbls>
            <c:dLbl>
              <c:idx val="5"/>
              <c:layout>
                <c:manualLayout>
                  <c:x val="0.00154320987654321"/>
                  <c:y val="-0.0224482612871559"/>
                </c:manualLayout>
              </c:layout>
              <c:showVal val="1"/>
            </c:dLbl>
            <c:numFmt formatCode="#,##0" sourceLinked="0"/>
            <c:spPr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c:spPr>
            <c:txPr>
              <a:bodyPr/>
              <a:lstStyle/>
              <a:p>
                <a:pPr>
                  <a:defRPr sz="1000">
                    <a:latin typeface="Arial"/>
                  </a:defRPr>
                </a:pPr>
                <a:endParaRPr lang="en-US"/>
              </a:p>
            </c:txPr>
            <c:showVal val="1"/>
          </c:dLbls>
          <c:cat>
            <c:numRef>
              <c:f>Sheet1!$A$2:$A$7</c:f>
              <c:numCache>
                <c:formatCode>General</c:formatCode>
                <c:ptCount val="6"/>
                <c:pt idx="0">
                  <c:v>2005.0</c:v>
                </c:pt>
                <c:pt idx="1">
                  <c:v>2006.0</c:v>
                </c:pt>
                <c:pt idx="2">
                  <c:v>2007.0</c:v>
                </c:pt>
                <c:pt idx="3">
                  <c:v>2008.0</c:v>
                </c:pt>
                <c:pt idx="4">
                  <c:v>2009.0</c:v>
                </c:pt>
                <c:pt idx="5">
                  <c:v>2010.0</c:v>
                </c:pt>
              </c:numCache>
            </c:numRef>
          </c:cat>
          <c:val>
            <c:numRef>
              <c:f>Sheet1!$E$2:$E$7</c:f>
              <c:numCache>
                <c:formatCode>General</c:formatCode>
                <c:ptCount val="6"/>
                <c:pt idx="4" formatCode="#,##0">
                  <c:v>29156.0</c:v>
                </c:pt>
                <c:pt idx="5" formatCode="#,##0">
                  <c:v>27863.0</c:v>
                </c:pt>
              </c:numCache>
            </c:numRef>
          </c:val>
        </c:ser>
        <c:overlap val="100"/>
        <c:axId val="516909608"/>
        <c:axId val="516913064"/>
      </c:barChart>
      <c:catAx>
        <c:axId val="516909608"/>
        <c:scaling>
          <c:orientation val="minMax"/>
        </c:scaling>
        <c:axPos val="b"/>
        <c:numFmt formatCode="General" sourceLinked="1"/>
        <c:tickLblPos val="nextTo"/>
        <c:txPr>
          <a:bodyPr/>
          <a:lstStyle/>
          <a:p>
            <a:pPr>
              <a:defRPr>
                <a:latin typeface="Arial"/>
              </a:defRPr>
            </a:pPr>
            <a:endParaRPr lang="en-US"/>
          </a:p>
        </c:txPr>
        <c:crossAx val="516913064"/>
        <c:crosses val="autoZero"/>
        <c:auto val="1"/>
        <c:lblAlgn val="ctr"/>
        <c:lblOffset val="100"/>
      </c:catAx>
      <c:valAx>
        <c:axId val="516913064"/>
        <c:scaling>
          <c:orientation val="minMax"/>
          <c:max val="900000.0"/>
        </c:scaling>
        <c:axPos val="l"/>
        <c:majorGridlines/>
        <c:numFmt formatCode="#,##0" sourceLinked="0"/>
        <c:tickLblPos val="nextTo"/>
        <c:txPr>
          <a:bodyPr/>
          <a:lstStyle/>
          <a:p>
            <a:pPr>
              <a:defRPr sz="1800">
                <a:latin typeface="Arial"/>
              </a:defRPr>
            </a:pPr>
            <a:endParaRPr lang="en-US"/>
          </a:p>
        </c:txPr>
        <c:crossAx val="516909608"/>
        <c:crosses val="autoZero"/>
        <c:crossBetween val="between"/>
      </c:valAx>
    </c:plotArea>
    <c:legend>
      <c:legendPos val="r"/>
      <c:layout/>
      <c:txPr>
        <a:bodyPr/>
        <a:lstStyle/>
        <a:p>
          <a:pPr>
            <a:defRPr>
              <a:latin typeface="Arial"/>
            </a:defRPr>
          </a:pPr>
          <a:endParaRPr lang="en-US"/>
        </a:p>
      </c:txPr>
    </c:legend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18"/>
  <c:chart>
    <c:view3D>
      <c:rAngAx val="1"/>
    </c:view3D>
    <c:plotArea>
      <c:layout/>
      <c:bar3D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Downloads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nypl.org</c:v>
                </c:pt>
                <c:pt idx="1">
                  <c:v>iTunes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372851.0</c:v>
                </c:pt>
                <c:pt idx="1">
                  <c:v>115284.0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Streams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nypl.org</c:v>
                </c:pt>
                <c:pt idx="1">
                  <c:v>iTunes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63381.0</c:v>
                </c:pt>
                <c:pt idx="1">
                  <c:v>31738.0</c:v>
                </c:pt>
              </c:numCache>
            </c:numRef>
          </c:val>
        </c:ser>
        <c:shape val="box"/>
        <c:axId val="560245832"/>
        <c:axId val="560653640"/>
        <c:axId val="0"/>
      </c:bar3DChart>
      <c:catAx>
        <c:axId val="560245832"/>
        <c:scaling>
          <c:orientation val="minMax"/>
        </c:scaling>
        <c:axPos val="b"/>
        <c:tickLblPos val="nextTo"/>
        <c:txPr>
          <a:bodyPr/>
          <a:lstStyle/>
          <a:p>
            <a:pPr>
              <a:defRPr>
                <a:latin typeface="Arial"/>
              </a:defRPr>
            </a:pPr>
            <a:endParaRPr lang="en-US"/>
          </a:p>
        </c:txPr>
        <c:crossAx val="560653640"/>
        <c:crosses val="autoZero"/>
        <c:auto val="1"/>
        <c:lblAlgn val="ctr"/>
        <c:lblOffset val="100"/>
      </c:catAx>
      <c:valAx>
        <c:axId val="560653640"/>
        <c:scaling>
          <c:orientation val="minMax"/>
        </c:scaling>
        <c:axPos val="l"/>
        <c:majorGridlines/>
        <c:numFmt formatCode="#,##0" sourceLinked="0"/>
        <c:tickLblPos val="nextTo"/>
        <c:txPr>
          <a:bodyPr/>
          <a:lstStyle/>
          <a:p>
            <a:pPr>
              <a:defRPr>
                <a:latin typeface="Arial"/>
              </a:defRPr>
            </a:pPr>
            <a:endParaRPr lang="en-US"/>
          </a:p>
        </c:txPr>
        <c:crossAx val="560245832"/>
        <c:crosses val="autoZero"/>
        <c:crossBetween val="between"/>
      </c:valAx>
    </c:plotArea>
    <c:legend>
      <c:legendPos val="r"/>
      <c:layout/>
      <c:txPr>
        <a:bodyPr/>
        <a:lstStyle/>
        <a:p>
          <a:pPr>
            <a:defRPr>
              <a:latin typeface="Arial"/>
            </a:defRPr>
          </a:pPr>
          <a:endParaRPr lang="en-US"/>
        </a:p>
      </c:txPr>
    </c:legend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18"/>
  <c:chart>
    <c:view3D>
      <c:rAngAx val="1"/>
    </c:view3D>
    <c:plotArea>
      <c:layout/>
      <c:bar3D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Audio</c:v>
                </c:pt>
              </c:strCache>
            </c:strRef>
          </c:tx>
          <c:cat>
            <c:numRef>
              <c:f>Sheet1!$A$2:$A$4</c:f>
              <c:numCache>
                <c:formatCode>General</c:formatCode>
                <c:ptCount val="3"/>
                <c:pt idx="0">
                  <c:v>2008.0</c:v>
                </c:pt>
                <c:pt idx="1">
                  <c:v>2009.0</c:v>
                </c:pt>
                <c:pt idx="2">
                  <c:v>2010.0</c:v>
                </c:pt>
              </c:numCache>
            </c:numRef>
          </c:cat>
          <c:val>
            <c:numRef>
              <c:f>Sheet1!$B$2:$B$4</c:f>
              <c:numCache>
                <c:formatCode>General</c:formatCode>
                <c:ptCount val="3"/>
                <c:pt idx="0">
                  <c:v>101542.0</c:v>
                </c:pt>
                <c:pt idx="1">
                  <c:v>203061.0</c:v>
                </c:pt>
                <c:pt idx="2">
                  <c:v>252798.0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Video</c:v>
                </c:pt>
              </c:strCache>
            </c:strRef>
          </c:tx>
          <c:cat>
            <c:numRef>
              <c:f>Sheet1!$A$2:$A$4</c:f>
              <c:numCache>
                <c:formatCode>General</c:formatCode>
                <c:ptCount val="3"/>
                <c:pt idx="0">
                  <c:v>2008.0</c:v>
                </c:pt>
                <c:pt idx="1">
                  <c:v>2009.0</c:v>
                </c:pt>
                <c:pt idx="2">
                  <c:v>2010.0</c:v>
                </c:pt>
              </c:numCache>
            </c:numRef>
          </c:cat>
          <c:val>
            <c:numRef>
              <c:f>Sheet1!$C$2:$C$4</c:f>
              <c:numCache>
                <c:formatCode>General</c:formatCode>
                <c:ptCount val="3"/>
                <c:pt idx="0">
                  <c:v>50371.0</c:v>
                </c:pt>
                <c:pt idx="1">
                  <c:v>52202.0</c:v>
                </c:pt>
                <c:pt idx="2">
                  <c:v>183389.0</c:v>
                </c:pt>
              </c:numCache>
            </c:numRef>
          </c:val>
        </c:ser>
        <c:shape val="box"/>
        <c:axId val="560226552"/>
        <c:axId val="560617736"/>
        <c:axId val="0"/>
      </c:bar3DChart>
      <c:catAx>
        <c:axId val="560226552"/>
        <c:scaling>
          <c:orientation val="minMax"/>
        </c:scaling>
        <c:axPos val="b"/>
        <c:numFmt formatCode="General" sourceLinked="1"/>
        <c:tickLblPos val="nextTo"/>
        <c:txPr>
          <a:bodyPr/>
          <a:lstStyle/>
          <a:p>
            <a:pPr>
              <a:defRPr>
                <a:latin typeface="Arial"/>
              </a:defRPr>
            </a:pPr>
            <a:endParaRPr lang="en-US"/>
          </a:p>
        </c:txPr>
        <c:crossAx val="560617736"/>
        <c:crosses val="autoZero"/>
        <c:auto val="1"/>
        <c:lblAlgn val="ctr"/>
        <c:lblOffset val="100"/>
      </c:catAx>
      <c:valAx>
        <c:axId val="560617736"/>
        <c:scaling>
          <c:orientation val="minMax"/>
        </c:scaling>
        <c:axPos val="l"/>
        <c:majorGridlines/>
        <c:numFmt formatCode="#,##0" sourceLinked="0"/>
        <c:tickLblPos val="nextTo"/>
        <c:txPr>
          <a:bodyPr/>
          <a:lstStyle/>
          <a:p>
            <a:pPr>
              <a:defRPr>
                <a:latin typeface="Arial"/>
              </a:defRPr>
            </a:pPr>
            <a:endParaRPr lang="en-US"/>
          </a:p>
        </c:txPr>
        <c:crossAx val="560226552"/>
        <c:crosses val="autoZero"/>
        <c:crossBetween val="between"/>
      </c:valAx>
    </c:plotArea>
    <c:legend>
      <c:legendPos val="r"/>
      <c:layout/>
      <c:txPr>
        <a:bodyPr/>
        <a:lstStyle/>
        <a:p>
          <a:pPr>
            <a:defRPr>
              <a:latin typeface="Arial"/>
            </a:defRPr>
          </a:pPr>
          <a:endParaRPr lang="en-US"/>
        </a:p>
      </c:txPr>
    </c:legend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18"/>
  <c:chart>
    <c:title>
      <c:tx>
        <c:rich>
          <a:bodyPr/>
          <a:lstStyle/>
          <a:p>
            <a:pPr>
              <a:defRPr u="sng"/>
            </a:pPr>
            <a:r>
              <a:rPr lang="en-US" b="0" u="none" dirty="0" smtClean="0">
                <a:latin typeface="Arial"/>
                <a:cs typeface="Arial"/>
              </a:rPr>
              <a:t>A/V</a:t>
            </a:r>
            <a:r>
              <a:rPr lang="en-US" b="0" u="none" baseline="0" dirty="0" smtClean="0">
                <a:latin typeface="Arial"/>
                <a:cs typeface="Arial"/>
              </a:rPr>
              <a:t> p</a:t>
            </a:r>
            <a:r>
              <a:rPr lang="en-US" b="0" u="none" dirty="0" smtClean="0">
                <a:latin typeface="Arial"/>
                <a:cs typeface="Arial"/>
              </a:rPr>
              <a:t>roduction hours </a:t>
            </a:r>
            <a:r>
              <a:rPr lang="en-US" b="0" u="none" dirty="0" smtClean="0">
                <a:latin typeface="Arial"/>
                <a:cs typeface="Arial"/>
              </a:rPr>
              <a:t>for a 90-minute event</a:t>
            </a:r>
            <a:endParaRPr lang="en-US" b="0" u="none" dirty="0">
              <a:latin typeface="Arial"/>
              <a:cs typeface="Arial"/>
            </a:endParaRPr>
          </a:p>
        </c:rich>
      </c:tx>
      <c:layout>
        <c:manualLayout>
          <c:xMode val="edge"/>
          <c:yMode val="edge"/>
          <c:x val="0.186278884257115"/>
          <c:y val="0.00961524695776664"/>
        </c:manualLayout>
      </c:layout>
      <c:spPr>
        <a:solidFill>
          <a:schemeClr val="accent6">
            <a:lumMod val="20000"/>
            <a:lumOff val="80000"/>
          </a:schemeClr>
        </a:solidFill>
        <a:ln>
          <a:solidFill>
            <a:schemeClr val="tx1"/>
          </a:solidFill>
        </a:ln>
        <a:effectLst/>
      </c:spPr>
    </c:title>
    <c:view3D>
      <c:rotX val="30"/>
      <c:perspective val="30"/>
    </c:view3D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Time</c:v>
                </c:pt>
              </c:strCache>
            </c:strRef>
          </c:tx>
          <c:dLbls>
            <c:dLbl>
              <c:idx val="0"/>
              <c:layout/>
              <c:showVal val="1"/>
            </c:dLbl>
            <c:dLbl>
              <c:idx val="1"/>
              <c:layout/>
              <c:showVal val="1"/>
            </c:dLbl>
            <c:dLbl>
              <c:idx val="2"/>
              <c:layout/>
              <c:showVal val="1"/>
            </c:dLbl>
            <c:dLbl>
              <c:idx val="3"/>
              <c:layout/>
              <c:showVal val="1"/>
            </c:dLbl>
            <c:delete val="1"/>
          </c:dLbls>
          <c:cat>
            <c:strRef>
              <c:f>Sheet1!$A$2:$A$5</c:f>
              <c:strCache>
                <c:ptCount val="4"/>
                <c:pt idx="0">
                  <c:v>Set up</c:v>
                </c:pt>
                <c:pt idx="1">
                  <c:v>Filming</c:v>
                </c:pt>
                <c:pt idx="2">
                  <c:v>Editing</c:v>
                </c:pt>
                <c:pt idx="3">
                  <c:v>Upload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1.5</c:v>
                </c:pt>
                <c:pt idx="1">
                  <c:v>4.0</c:v>
                </c:pt>
                <c:pt idx="2">
                  <c:v>16.0</c:v>
                </c:pt>
                <c:pt idx="3">
                  <c:v>0.5</c:v>
                </c:pt>
              </c:numCache>
            </c:numRef>
          </c:val>
        </c:ser>
      </c:pie3DChart>
    </c:plotArea>
    <c:legend>
      <c:legendPos val="r"/>
      <c:layout/>
      <c:txPr>
        <a:bodyPr/>
        <a:lstStyle/>
        <a:p>
          <a:pPr>
            <a:defRPr>
              <a:latin typeface="Arial"/>
              <a:cs typeface="Arial"/>
            </a:defRPr>
          </a:pPr>
          <a:endParaRPr lang="en-US"/>
        </a:p>
      </c:txPr>
    </c:legend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E00A7-8EAA-9649-81F5-6ACD5359DC16}" type="datetimeFigureOut">
              <a:rPr lang="en-US" smtClean="0"/>
              <a:pPr/>
              <a:t>2/1/11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063E3-3E04-EA42-8410-962D08430D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E00A7-8EAA-9649-81F5-6ACD5359DC16}" type="datetimeFigureOut">
              <a:rPr lang="en-US" smtClean="0"/>
              <a:pPr/>
              <a:t>2/1/11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063E3-3E04-EA42-8410-962D08430D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E00A7-8EAA-9649-81F5-6ACD5359DC16}" type="datetimeFigureOut">
              <a:rPr lang="en-US" smtClean="0"/>
              <a:pPr/>
              <a:t>2/1/11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063E3-3E04-EA42-8410-962D08430D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E00A7-8EAA-9649-81F5-6ACD5359DC16}" type="datetimeFigureOut">
              <a:rPr lang="en-US" smtClean="0"/>
              <a:pPr/>
              <a:t>2/1/11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063E3-3E04-EA42-8410-962D08430D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E00A7-8EAA-9649-81F5-6ACD5359DC16}" type="datetimeFigureOut">
              <a:rPr lang="en-US" smtClean="0"/>
              <a:pPr/>
              <a:t>2/1/11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063E3-3E04-EA42-8410-962D08430D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E00A7-8EAA-9649-81F5-6ACD5359DC16}" type="datetimeFigureOut">
              <a:rPr lang="en-US" smtClean="0"/>
              <a:pPr/>
              <a:t>2/1/11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063E3-3E04-EA42-8410-962D08430D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E00A7-8EAA-9649-81F5-6ACD5359DC16}" type="datetimeFigureOut">
              <a:rPr lang="en-US" smtClean="0"/>
              <a:pPr/>
              <a:t>2/1/11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063E3-3E04-EA42-8410-962D08430D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E00A7-8EAA-9649-81F5-6ACD5359DC16}" type="datetimeFigureOut">
              <a:rPr lang="en-US" smtClean="0"/>
              <a:pPr/>
              <a:t>2/1/11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063E3-3E04-EA42-8410-962D08430D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E00A7-8EAA-9649-81F5-6ACD5359DC16}" type="datetimeFigureOut">
              <a:rPr lang="en-US" smtClean="0"/>
              <a:pPr/>
              <a:t>2/1/11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063E3-3E04-EA42-8410-962D08430D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E00A7-8EAA-9649-81F5-6ACD5359DC16}" type="datetimeFigureOut">
              <a:rPr lang="en-US" smtClean="0"/>
              <a:pPr/>
              <a:t>2/1/11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063E3-3E04-EA42-8410-962D08430D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E00A7-8EAA-9649-81F5-6ACD5359DC16}" type="datetimeFigureOut">
              <a:rPr lang="en-US" smtClean="0"/>
              <a:pPr/>
              <a:t>2/1/11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063E3-3E04-EA42-8410-962D08430D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4" Type="http://schemas.openxmlformats.org/officeDocument/2006/relationships/slideLayout" Target="../slideLayouts/slideLayout4.xml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BE00A7-8EAA-9649-81F5-6ACD5359DC16}" type="datetimeFigureOut">
              <a:rPr lang="en-US" smtClean="0"/>
              <a:pPr/>
              <a:t>2/1/11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D063E3-3E04-EA42-8410-962D08430D2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ypl.org/audiovideo/kids-live-presents-turtle-island-medicine-show?nref=90281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image" Target="../media/image7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5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hyperlink" Target="http://www.nypl.org/audiovideo/mounseer-nongtongpaw" TargetMode="External"/><Relationship Id="rId5" Type="http://schemas.openxmlformats.org/officeDocument/2006/relationships/hyperlink" Target="http://www.nypl.org/node/97933" TargetMode="External"/><Relationship Id="rId7" Type="http://schemas.openxmlformats.org/officeDocument/2006/relationships/hyperlink" Target="http://www.nypl.org/multimedia/kidslive-teenlive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nypl.org/audiovideo/keith-richards-conversation-anthony-decurtis" TargetMode="External"/><Relationship Id="rId3" Type="http://schemas.openxmlformats.org/officeDocument/2006/relationships/hyperlink" Target="http://www.nypl.org/audiovideo/backstage-keith-richards" TargetMode="External"/><Relationship Id="rId6" Type="http://schemas.openxmlformats.org/officeDocument/2006/relationships/hyperlink" Target="http://www.nypl.org/node/90325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ypl.org/audiovideo/whose-poem-it" TargetMode="External"/><Relationship Id="rId3" Type="http://schemas.openxmlformats.org/officeDocument/2006/relationships/hyperlink" Target="http://www.nypl.org/audiovideo/muhlenberg-librarys-homeworknyc-commercia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mages-1.jpg"/>
          <p:cNvPicPr>
            <a:picLocks noChangeAspect="1"/>
          </p:cNvPicPr>
          <p:nvPr/>
        </p:nvPicPr>
        <p:blipFill>
          <a:blip r:embed="rId2">
            <a:lum/>
            <a:alphaModFix amt="67000"/>
          </a:blip>
          <a:stretch>
            <a:fillRect/>
          </a:stretch>
        </p:blipFill>
        <p:spPr>
          <a:xfrm>
            <a:off x="3657600" y="1447800"/>
            <a:ext cx="2157413" cy="215741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175260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sz="3600" b="1" dirty="0" smtClean="0">
                <a:latin typeface="Arial"/>
                <a:cs typeface="Arial"/>
              </a:rPr>
              <a:t>Audio/Video</a:t>
            </a:r>
            <a:br>
              <a:rPr lang="en-US" sz="3600" b="1" dirty="0" smtClean="0">
                <a:latin typeface="Arial"/>
                <a:cs typeface="Arial"/>
              </a:rPr>
            </a:br>
            <a:r>
              <a:rPr lang="en-US" sz="3600" b="1" dirty="0" smtClean="0">
                <a:latin typeface="Arial"/>
                <a:cs typeface="Arial"/>
              </a:rPr>
              <a:t>and</a:t>
            </a:r>
            <a:br>
              <a:rPr lang="en-US" sz="3600" b="1" dirty="0" smtClean="0">
                <a:latin typeface="Arial"/>
                <a:cs typeface="Arial"/>
              </a:rPr>
            </a:br>
            <a:r>
              <a:rPr lang="en-US" sz="3600" b="1" dirty="0" smtClean="0">
                <a:latin typeface="Arial"/>
                <a:cs typeface="Arial"/>
              </a:rPr>
              <a:t>The New York Public Library</a:t>
            </a:r>
            <a:endParaRPr lang="en-US" sz="3600" b="1" dirty="0">
              <a:latin typeface="Arial"/>
              <a:cs typeface="Arial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267200"/>
            <a:ext cx="6400800" cy="1752600"/>
          </a:xfrm>
        </p:spPr>
        <p:txBody>
          <a:bodyPr>
            <a:normAutofit/>
          </a:bodyPr>
          <a:lstStyle/>
          <a:p>
            <a:r>
              <a:rPr lang="en-US" sz="2300" b="1" i="1" dirty="0" smtClean="0">
                <a:solidFill>
                  <a:schemeClr val="tx1"/>
                </a:solidFill>
                <a:latin typeface="Arial"/>
                <a:cs typeface="Arial"/>
              </a:rPr>
              <a:t>Prepared by James Murdock</a:t>
            </a:r>
            <a:endParaRPr lang="en-US" sz="2300" b="1" i="1" dirty="0" smtClean="0">
              <a:solidFill>
                <a:schemeClr val="tx1"/>
              </a:solidFill>
              <a:latin typeface="Arial"/>
              <a:cs typeface="Arial"/>
            </a:endParaRPr>
          </a:p>
          <a:p>
            <a:r>
              <a:rPr lang="en-US" sz="2300" b="1" dirty="0" smtClean="0">
                <a:solidFill>
                  <a:schemeClr val="tx1"/>
                </a:solidFill>
                <a:latin typeface="Arial"/>
                <a:cs typeface="Arial"/>
              </a:rPr>
              <a:t>February 2, </a:t>
            </a:r>
            <a:r>
              <a:rPr lang="en-US" sz="2300" b="1" dirty="0" smtClean="0">
                <a:solidFill>
                  <a:schemeClr val="tx1"/>
                </a:solidFill>
                <a:latin typeface="Arial"/>
                <a:cs typeface="Arial"/>
              </a:rPr>
              <a:t>2011</a:t>
            </a:r>
            <a:endParaRPr lang="en-US" sz="2300" b="1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371600" y="990600"/>
            <a:ext cx="6629400" cy="4800600"/>
          </a:xfrm>
          <a:prstGeom prst="rect">
            <a:avLst/>
          </a:prstGeom>
          <a:noFill/>
          <a:ln w="38100" cmpd="sng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FF00">
              <a:alpha val="34000"/>
            </a:srgbClr>
          </a:solidFill>
          <a:ln>
            <a:solidFill>
              <a:srgbClr val="0000FF"/>
            </a:solidFill>
          </a:ln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Arial"/>
                <a:cs typeface="Arial"/>
              </a:rPr>
              <a:t>Deeper Dive into the Numbers:</a:t>
            </a:r>
            <a:endParaRPr lang="en-US" b="1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/>
                <a:cs typeface="Arial"/>
              </a:rPr>
              <a:t>On </a:t>
            </a:r>
            <a:r>
              <a:rPr lang="en-US" dirty="0" err="1" smtClean="0">
                <a:latin typeface="Arial"/>
                <a:cs typeface="Arial"/>
              </a:rPr>
              <a:t>nypl.org</a:t>
            </a:r>
            <a:r>
              <a:rPr lang="en-US" dirty="0" smtClean="0">
                <a:latin typeface="Arial"/>
                <a:cs typeface="Arial"/>
              </a:rPr>
              <a:t> and iTunes, which offer both downloads and streams of the same content, </a:t>
            </a:r>
            <a:r>
              <a:rPr lang="en-US" b="1" dirty="0" smtClean="0">
                <a:latin typeface="Arial"/>
                <a:cs typeface="Arial"/>
              </a:rPr>
              <a:t>downloads</a:t>
            </a:r>
            <a:r>
              <a:rPr lang="en-US" b="1" dirty="0" smtClean="0">
                <a:latin typeface="Arial"/>
                <a:cs typeface="Arial"/>
              </a:rPr>
              <a:t> are more popular</a:t>
            </a:r>
            <a:r>
              <a:rPr lang="en-US" dirty="0" smtClean="0">
                <a:latin typeface="Arial"/>
                <a:cs typeface="Arial"/>
              </a:rPr>
              <a:t>—</a:t>
            </a:r>
            <a:r>
              <a:rPr lang="en-US" dirty="0" smtClean="0">
                <a:latin typeface="Arial"/>
                <a:cs typeface="Arial"/>
              </a:rPr>
              <a:t>by a significant margin.</a:t>
            </a:r>
          </a:p>
        </p:txBody>
      </p:sp>
      <p:graphicFrame>
        <p:nvGraphicFramePr>
          <p:cNvPr id="4" name="Chart 3"/>
          <p:cNvGraphicFramePr/>
          <p:nvPr/>
        </p:nvGraphicFramePr>
        <p:xfrm>
          <a:off x="1752600" y="3581400"/>
          <a:ext cx="5943600" cy="2971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248400" y="5439489"/>
            <a:ext cx="2133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 smtClean="0">
                <a:latin typeface="Arial"/>
                <a:cs typeface="Arial"/>
              </a:rPr>
              <a:t>Note: Data here is from 2010 only</a:t>
            </a:r>
            <a:endParaRPr lang="en-US" sz="1000" i="1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382000" cy="5592763"/>
          </a:xfrm>
        </p:spPr>
        <p:txBody>
          <a:bodyPr/>
          <a:lstStyle/>
          <a:p>
            <a:r>
              <a:rPr lang="en-US" dirty="0" smtClean="0">
                <a:latin typeface="Arial"/>
                <a:cs typeface="Arial"/>
              </a:rPr>
              <a:t>On </a:t>
            </a:r>
            <a:r>
              <a:rPr lang="en-US" dirty="0" err="1" smtClean="0">
                <a:latin typeface="Arial"/>
                <a:cs typeface="Arial"/>
              </a:rPr>
              <a:t>nypl.org</a:t>
            </a:r>
            <a:r>
              <a:rPr lang="en-US" dirty="0" smtClean="0">
                <a:latin typeface="Arial"/>
                <a:cs typeface="Arial"/>
              </a:rPr>
              <a:t>, </a:t>
            </a:r>
            <a:r>
              <a:rPr lang="en-US" b="1" dirty="0" smtClean="0">
                <a:latin typeface="Arial"/>
                <a:cs typeface="Arial"/>
              </a:rPr>
              <a:t>audio </a:t>
            </a:r>
            <a:r>
              <a:rPr lang="en-US" dirty="0" smtClean="0">
                <a:latin typeface="Arial"/>
                <a:cs typeface="Arial"/>
              </a:rPr>
              <a:t>files are </a:t>
            </a:r>
            <a:r>
              <a:rPr lang="en-US" b="1" dirty="0" smtClean="0">
                <a:latin typeface="Arial"/>
                <a:cs typeface="Arial"/>
              </a:rPr>
              <a:t>more popular than video </a:t>
            </a:r>
            <a:r>
              <a:rPr lang="en-US" dirty="0" smtClean="0">
                <a:latin typeface="Arial"/>
                <a:cs typeface="Arial"/>
              </a:rPr>
              <a:t>files of the same content*.</a:t>
            </a:r>
            <a:endParaRPr lang="en-US" dirty="0">
              <a:latin typeface="Arial"/>
              <a:cs typeface="Arial"/>
            </a:endParaRPr>
          </a:p>
        </p:txBody>
      </p:sp>
      <p:graphicFrame>
        <p:nvGraphicFramePr>
          <p:cNvPr id="4" name="Chart 3"/>
          <p:cNvGraphicFramePr/>
          <p:nvPr/>
        </p:nvGraphicFramePr>
        <p:xfrm>
          <a:off x="1219200" y="1676400"/>
          <a:ext cx="6934200" cy="38862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14400" y="5715001"/>
            <a:ext cx="7772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9063" indent="-119063"/>
            <a:r>
              <a:rPr lang="en-US" sz="1200" dirty="0" smtClean="0">
                <a:latin typeface="Arial"/>
                <a:cs typeface="Arial"/>
              </a:rPr>
              <a:t>* This includes both downloads and streams; video streams were under-counted in 2009 but we</a:t>
            </a:r>
            <a:r>
              <a:rPr lang="en-US" sz="1200" dirty="0" smtClean="0">
                <a:latin typeface="Arial"/>
                <a:cs typeface="Arial"/>
              </a:rPr>
              <a:t> might have </a:t>
            </a:r>
            <a:r>
              <a:rPr lang="en-US" sz="1200" dirty="0" smtClean="0">
                <a:latin typeface="Arial"/>
                <a:cs typeface="Arial"/>
              </a:rPr>
              <a:t>under-counted audio streams in 2010.</a:t>
            </a:r>
            <a:endParaRPr lang="en-US" sz="12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FF00">
              <a:alpha val="34000"/>
            </a:srgbClr>
          </a:solidFill>
          <a:ln>
            <a:solidFill>
              <a:srgbClr val="0000FF"/>
            </a:solidFill>
          </a:ln>
        </p:spPr>
        <p:txBody>
          <a:bodyPr>
            <a:noAutofit/>
          </a:bodyPr>
          <a:lstStyle/>
          <a:p>
            <a:r>
              <a:rPr lang="en-US" sz="3400" b="1" dirty="0" smtClean="0">
                <a:latin typeface="Arial"/>
                <a:cs typeface="Arial"/>
              </a:rPr>
              <a:t>Top 10 Downloads on </a:t>
            </a:r>
            <a:r>
              <a:rPr lang="en-US" sz="3400" b="1" dirty="0" err="1" smtClean="0">
                <a:latin typeface="Arial"/>
                <a:cs typeface="Arial"/>
              </a:rPr>
              <a:t>nypl.org</a:t>
            </a:r>
            <a:r>
              <a:rPr lang="en-US" sz="3400" b="1" dirty="0" smtClean="0">
                <a:latin typeface="Arial"/>
                <a:cs typeface="Arial"/>
              </a:rPr>
              <a:t> in 2010:</a:t>
            </a:r>
            <a:endParaRPr lang="en-US" sz="3400" b="1" dirty="0">
              <a:latin typeface="Arial"/>
              <a:cs typeface="Arial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752600"/>
          <a:ext cx="8229599" cy="41702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1800"/>
                <a:gridCol w="1219200"/>
                <a:gridCol w="1752600"/>
                <a:gridCol w="1066800"/>
                <a:gridCol w="1219199"/>
              </a:tblGrid>
              <a:tr h="29787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 dirty="0">
                          <a:latin typeface="Arial"/>
                          <a:cs typeface="Arial"/>
                        </a:rPr>
                        <a:t>Content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 dirty="0" smtClean="0">
                          <a:latin typeface="Arial"/>
                          <a:cs typeface="Arial"/>
                        </a:rPr>
                        <a:t>Format</a:t>
                      </a:r>
                      <a:endParaRPr lang="en-US" sz="1000" b="1" i="0" u="none" strike="noStrike" dirty="0"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latin typeface="Arial"/>
                          <a:cs typeface="Arial"/>
                        </a:rPr>
                        <a:t>Series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1" i="0" u="none" strike="noStrike" dirty="0">
                          <a:latin typeface="Arial"/>
                          <a:cs typeface="Arial"/>
                        </a:rPr>
                        <a:t>Date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1" i="0" u="none" strike="noStrike" dirty="0" smtClean="0">
                          <a:latin typeface="Arial"/>
                          <a:cs typeface="Arial"/>
                        </a:rPr>
                        <a:t>Downloads</a:t>
                      </a:r>
                      <a:endParaRPr lang="en-US" sz="1000" b="1" i="0" u="none" strike="noStrike" dirty="0"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ctr"/>
                </a:tc>
              </a:tr>
              <a:tr h="29787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 dirty="0">
                          <a:latin typeface="Arial"/>
                          <a:cs typeface="Arial"/>
                        </a:rPr>
                        <a:t>Keith Richards 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 dirty="0" smtClean="0">
                          <a:latin typeface="Arial"/>
                          <a:cs typeface="Arial"/>
                        </a:rPr>
                        <a:t>Video</a:t>
                      </a:r>
                      <a:endParaRPr lang="en-US" sz="1000" b="1" i="0" u="none" strike="noStrike" dirty="0"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latin typeface="Arial"/>
                          <a:cs typeface="Arial"/>
                        </a:rPr>
                        <a:t>LIVE from the NYPL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1" i="0" u="none" strike="noStrike" dirty="0">
                          <a:latin typeface="Arial"/>
                          <a:cs typeface="Arial"/>
                        </a:rPr>
                        <a:t>10/29/10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1" i="0" u="none" strike="noStrike" dirty="0" smtClean="0">
                          <a:latin typeface="Arial"/>
                          <a:cs typeface="Arial"/>
                        </a:rPr>
                        <a:t>41,648</a:t>
                      </a:r>
                      <a:endParaRPr lang="en-US" sz="1000" b="1" i="0" u="none" strike="noStrike" dirty="0"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ctr"/>
                </a:tc>
              </a:tr>
              <a:tr h="29787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latin typeface="Arial"/>
                          <a:cs typeface="Arial"/>
                        </a:rPr>
                        <a:t>"Anger Management," Turn It Up @ Muhlenberg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smtClean="0">
                          <a:latin typeface="Arial"/>
                          <a:cs typeface="Arial"/>
                        </a:rPr>
                        <a:t>Audio</a:t>
                      </a:r>
                      <a:endParaRPr lang="en-US" sz="1000" b="0" i="0" u="none" strike="noStrike" dirty="0"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latin typeface="Arial"/>
                          <a:cs typeface="Arial"/>
                        </a:rPr>
                        <a:t>Teens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latin typeface="Arial"/>
                          <a:cs typeface="Arial"/>
                        </a:rPr>
                        <a:t>12/1/07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 dirty="0" smtClean="0">
                          <a:latin typeface="Arial"/>
                          <a:cs typeface="Arial"/>
                        </a:rPr>
                        <a:t>18,746</a:t>
                      </a:r>
                      <a:endParaRPr lang="en-US" sz="1000" b="0" i="0" u="none" strike="noStrike" dirty="0"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ctr"/>
                </a:tc>
              </a:tr>
              <a:tr h="29787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latin typeface="Arial"/>
                          <a:cs typeface="Arial"/>
                        </a:rPr>
                        <a:t>The Moth 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smtClean="0">
                          <a:latin typeface="Arial"/>
                          <a:cs typeface="Arial"/>
                        </a:rPr>
                        <a:t>Audio</a:t>
                      </a:r>
                      <a:endParaRPr lang="en-US" sz="1000" b="0" i="0" u="none" strike="noStrike" dirty="0"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latin typeface="Arial"/>
                          <a:cs typeface="Arial"/>
                        </a:rPr>
                        <a:t>LIVE from the NYPL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latin typeface="Arial"/>
                          <a:cs typeface="Arial"/>
                        </a:rPr>
                        <a:t>10/12/07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 dirty="0" smtClean="0">
                          <a:latin typeface="Arial"/>
                          <a:cs typeface="Arial"/>
                        </a:rPr>
                        <a:t>7,192</a:t>
                      </a:r>
                      <a:endParaRPr lang="en-US" sz="1000" b="0" i="0" u="none" strike="noStrike" dirty="0"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ctr"/>
                </a:tc>
              </a:tr>
              <a:tr h="29787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latin typeface="Arial"/>
                          <a:cs typeface="Arial"/>
                        </a:rPr>
                        <a:t>George Carlin Tribute 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 dirty="0" smtClean="0">
                          <a:latin typeface="Arial"/>
                          <a:cs typeface="Arial"/>
                        </a:rPr>
                        <a:t>Audio</a:t>
                      </a:r>
                      <a:endParaRPr lang="en-US" sz="1000" b="1" i="0" u="none" strike="noStrike" dirty="0"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latin typeface="Arial"/>
                          <a:cs typeface="Arial"/>
                        </a:rPr>
                        <a:t>LIVE from the NYPL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1" i="0" u="none" strike="noStrike" dirty="0">
                          <a:latin typeface="Arial"/>
                          <a:cs typeface="Arial"/>
                        </a:rPr>
                        <a:t>3/24/10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1" i="0" u="none" strike="noStrike" dirty="0" smtClean="0">
                          <a:latin typeface="Arial"/>
                          <a:cs typeface="Arial"/>
                        </a:rPr>
                        <a:t>6,880</a:t>
                      </a:r>
                      <a:endParaRPr lang="en-US" sz="1000" b="1" i="0" u="none" strike="noStrike" dirty="0"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ctr"/>
                </a:tc>
              </a:tr>
              <a:tr h="29787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latin typeface="Arial"/>
                          <a:cs typeface="Arial"/>
                        </a:rPr>
                        <a:t>"All Eyes on Me," Turn It Up @ 96th Street 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smtClean="0">
                          <a:latin typeface="Arial"/>
                          <a:cs typeface="Arial"/>
                        </a:rPr>
                        <a:t>Audio</a:t>
                      </a:r>
                      <a:endParaRPr lang="en-US" sz="1000" b="0" i="0" u="none" strike="noStrike" dirty="0"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latin typeface="Arial"/>
                          <a:cs typeface="Arial"/>
                        </a:rPr>
                        <a:t>Teens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latin typeface="Arial"/>
                          <a:cs typeface="Arial"/>
                        </a:rPr>
                        <a:t>8/30/08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 dirty="0" smtClean="0">
                          <a:latin typeface="Arial"/>
                          <a:cs typeface="Arial"/>
                        </a:rPr>
                        <a:t>5,933</a:t>
                      </a:r>
                      <a:endParaRPr lang="en-US" sz="1000" b="0" i="0" u="none" strike="noStrike" dirty="0"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ctr"/>
                </a:tc>
              </a:tr>
              <a:tr h="29787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latin typeface="Arial"/>
                          <a:cs typeface="Arial"/>
                        </a:rPr>
                        <a:t>JayZ and Cornell West 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 dirty="0" smtClean="0">
                          <a:latin typeface="Arial"/>
                          <a:cs typeface="Arial"/>
                        </a:rPr>
                        <a:t>Video</a:t>
                      </a:r>
                      <a:endParaRPr lang="en-US" sz="1000" b="1" i="0" u="none" strike="noStrike" dirty="0"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latin typeface="Arial"/>
                          <a:cs typeface="Arial"/>
                        </a:rPr>
                        <a:t>LIVE from the NYPL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1" i="0" u="none" strike="noStrike" dirty="0">
                          <a:latin typeface="Arial"/>
                          <a:cs typeface="Arial"/>
                        </a:rPr>
                        <a:t>11/15/</a:t>
                      </a:r>
                      <a:r>
                        <a:rPr lang="en-US" sz="1000" b="1" i="0" u="none" strike="noStrike" dirty="0" smtClean="0">
                          <a:latin typeface="Arial"/>
                          <a:cs typeface="Arial"/>
                        </a:rPr>
                        <a:t>10</a:t>
                      </a:r>
                      <a:endParaRPr lang="en-US" sz="1000" b="1" i="0" u="none" strike="noStrike" dirty="0"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1" i="0" u="none" strike="noStrike" dirty="0" smtClean="0">
                          <a:latin typeface="Arial"/>
                          <a:cs typeface="Arial"/>
                        </a:rPr>
                        <a:t>5,718</a:t>
                      </a:r>
                      <a:endParaRPr lang="en-US" sz="1000" b="1" i="0" u="none" strike="noStrike" dirty="0"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ctr"/>
                </a:tc>
              </a:tr>
              <a:tr h="29787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latin typeface="Arial"/>
                          <a:cs typeface="Arial"/>
                        </a:rPr>
                        <a:t>Reading in a World of Images 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smtClean="0">
                          <a:latin typeface="Arial"/>
                          <a:cs typeface="Arial"/>
                        </a:rPr>
                        <a:t>Video</a:t>
                      </a:r>
                      <a:endParaRPr lang="en-US" sz="1000" b="0" i="0" u="none" strike="noStrike" dirty="0"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latin typeface="Arial"/>
                          <a:cs typeface="Arial"/>
                        </a:rPr>
                        <a:t>LIVE from the NYPL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latin typeface="Arial"/>
                          <a:cs typeface="Arial"/>
                        </a:rPr>
                        <a:t>9/17/08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 dirty="0" smtClean="0">
                          <a:latin typeface="Arial"/>
                          <a:cs typeface="Arial"/>
                        </a:rPr>
                        <a:t>4,769</a:t>
                      </a:r>
                      <a:endParaRPr lang="en-US" sz="1000" b="0" i="0" u="none" strike="noStrike" dirty="0"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ctr"/>
                </a:tc>
              </a:tr>
              <a:tr h="29787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latin typeface="Arial"/>
                          <a:cs typeface="Arial"/>
                        </a:rPr>
                        <a:t>ReMix: Lawrence Lessig, Shepard Fairey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smtClean="0">
                          <a:latin typeface="Arial"/>
                          <a:cs typeface="Arial"/>
                        </a:rPr>
                        <a:t>Audio</a:t>
                      </a:r>
                      <a:endParaRPr lang="en-US" sz="1000" b="0" i="0" u="none" strike="noStrike" dirty="0"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latin typeface="Arial"/>
                          <a:cs typeface="Arial"/>
                        </a:rPr>
                        <a:t>LIVE from the NYPL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latin typeface="Arial"/>
                          <a:cs typeface="Arial"/>
                        </a:rPr>
                        <a:t>2/26/09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 dirty="0" smtClean="0">
                          <a:latin typeface="Arial"/>
                          <a:cs typeface="Arial"/>
                        </a:rPr>
                        <a:t>4,531</a:t>
                      </a:r>
                      <a:endParaRPr lang="en-US" sz="1000" b="0" i="0" u="none" strike="noStrike" dirty="0"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ctr"/>
                </a:tc>
              </a:tr>
              <a:tr h="29787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latin typeface="Arial"/>
                          <a:cs typeface="Arial"/>
                        </a:rPr>
                        <a:t>Side Effects: Adam Phillips 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smtClean="0">
                          <a:latin typeface="Arial"/>
                          <a:cs typeface="Arial"/>
                        </a:rPr>
                        <a:t>Audio</a:t>
                      </a:r>
                      <a:endParaRPr lang="en-US" sz="1000" b="0" i="0" u="none" strike="noStrike" dirty="0"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latin typeface="Arial"/>
                          <a:cs typeface="Arial"/>
                        </a:rPr>
                        <a:t>LIVE from the NYPL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latin typeface="Arial"/>
                          <a:cs typeface="Arial"/>
                        </a:rPr>
                        <a:t>5/4/07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 dirty="0" smtClean="0">
                          <a:latin typeface="Arial"/>
                          <a:cs typeface="Arial"/>
                        </a:rPr>
                        <a:t>3,910</a:t>
                      </a:r>
                      <a:endParaRPr lang="en-US" sz="1000" b="0" i="0" u="none" strike="noStrike" dirty="0"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ctr"/>
                </a:tc>
              </a:tr>
              <a:tr h="29787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latin typeface="Arial"/>
                          <a:cs typeface="Arial"/>
                        </a:rPr>
                        <a:t>Barbara Cook Master Class 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smtClean="0">
                          <a:latin typeface="Arial"/>
                          <a:cs typeface="Arial"/>
                        </a:rPr>
                        <a:t>Video</a:t>
                      </a:r>
                      <a:endParaRPr lang="en-US" sz="1000" b="0" i="0" u="none" strike="noStrike" dirty="0"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latin typeface="Arial"/>
                          <a:cs typeface="Arial"/>
                        </a:rPr>
                        <a:t>LPA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latin typeface="Arial"/>
                          <a:cs typeface="Arial"/>
                        </a:rPr>
                        <a:t>2/21/06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 dirty="0" smtClean="0">
                          <a:latin typeface="Arial"/>
                          <a:cs typeface="Arial"/>
                        </a:rPr>
                        <a:t>3,850</a:t>
                      </a:r>
                      <a:endParaRPr lang="en-US" sz="1000" b="0" i="0" u="none" strike="noStrike" dirty="0"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ctr"/>
                </a:tc>
              </a:tr>
              <a:tr h="297873"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US" sz="1000" b="0" i="0" u="none" strike="noStrike" dirty="0"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US" sz="1000" b="0" i="0" u="none" strike="noStrike" dirty="0"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ctr"/>
                </a:tc>
              </a:tr>
              <a:tr h="29787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 dirty="0">
                          <a:latin typeface="Arial"/>
                          <a:cs typeface="Arial"/>
                        </a:rPr>
                        <a:t>Jon Waters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 dirty="0" smtClean="0">
                          <a:latin typeface="Arial"/>
                          <a:cs typeface="Arial"/>
                        </a:rPr>
                        <a:t>Video</a:t>
                      </a:r>
                      <a:endParaRPr lang="en-US" sz="1000" b="1" i="0" u="none" strike="noStrike" dirty="0"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latin typeface="Arial"/>
                          <a:cs typeface="Arial"/>
                        </a:rPr>
                        <a:t>LIVE from the NYPL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1" i="0" u="none" strike="noStrike" dirty="0">
                          <a:latin typeface="Arial"/>
                          <a:cs typeface="Arial"/>
                        </a:rPr>
                        <a:t>6/7/10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1" i="0" u="none" strike="noStrike" dirty="0" smtClean="0">
                          <a:latin typeface="Arial"/>
                          <a:cs typeface="Arial"/>
                        </a:rPr>
                        <a:t>3,029</a:t>
                      </a:r>
                      <a:endParaRPr lang="en-US" sz="1000" b="1" i="0" u="none" strike="noStrike" dirty="0"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ctr"/>
                </a:tc>
              </a:tr>
              <a:tr h="29787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latin typeface="Arial"/>
                          <a:cs typeface="Arial"/>
                        </a:rPr>
                        <a:t>Patti Smith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 dirty="0" smtClean="0">
                          <a:latin typeface="Arial"/>
                          <a:cs typeface="Arial"/>
                        </a:rPr>
                        <a:t>Video</a:t>
                      </a:r>
                      <a:endParaRPr lang="en-US" sz="1000" b="1" i="0" u="none" strike="noStrike" dirty="0"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latin typeface="Arial"/>
                          <a:cs typeface="Arial"/>
                        </a:rPr>
                        <a:t>LIVE from the NYPL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1" i="0" u="none" strike="noStrike">
                          <a:latin typeface="Arial"/>
                          <a:cs typeface="Arial"/>
                        </a:rPr>
                        <a:t>4/29/10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1" i="0" u="none" strike="noStrike" dirty="0" smtClean="0">
                          <a:latin typeface="Arial"/>
                          <a:cs typeface="Arial"/>
                        </a:rPr>
                        <a:t>2,749</a:t>
                      </a:r>
                      <a:endParaRPr lang="en-US" sz="1000" b="1" i="0" u="none" strike="noStrike" dirty="0"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381000" y="1219200"/>
          <a:ext cx="8382000" cy="45719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5778"/>
                <a:gridCol w="1707444"/>
                <a:gridCol w="1397000"/>
                <a:gridCol w="1241778"/>
              </a:tblGrid>
              <a:tr h="41563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 dirty="0">
                          <a:latin typeface="Arial"/>
                          <a:cs typeface="Arial"/>
                        </a:rPr>
                        <a:t>Content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latin typeface="Arial"/>
                          <a:cs typeface="Arial"/>
                        </a:rPr>
                        <a:t>Series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1" i="0" u="none" strike="noStrike" dirty="0">
                          <a:latin typeface="Arial"/>
                          <a:cs typeface="Arial"/>
                        </a:rPr>
                        <a:t>Date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1" i="0" u="none" strike="noStrike" dirty="0" smtClean="0">
                          <a:latin typeface="Arial"/>
                          <a:cs typeface="Arial"/>
                        </a:rPr>
                        <a:t>Streams</a:t>
                      </a:r>
                      <a:endParaRPr lang="en-US" sz="1000" b="1" i="0" u="none" strike="noStrike" dirty="0"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ctr"/>
                </a:tc>
              </a:tr>
              <a:tr h="41563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 dirty="0">
                          <a:latin typeface="Arial"/>
                          <a:cs typeface="Arial"/>
                        </a:rPr>
                        <a:t>Keith Richards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latin typeface="Arial"/>
                          <a:cs typeface="Arial"/>
                        </a:rPr>
                        <a:t>LIVE from the NYPL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1" i="0" u="none" strike="noStrike">
                          <a:latin typeface="Arial"/>
                          <a:cs typeface="Arial"/>
                        </a:rPr>
                        <a:t>10/29/10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1" i="0" u="none" strike="noStrike" dirty="0">
                          <a:latin typeface="Arial"/>
                          <a:cs typeface="Arial"/>
                        </a:rPr>
                        <a:t>7,433</a:t>
                      </a:r>
                    </a:p>
                  </a:txBody>
                  <a:tcPr marL="12700" marR="12700" marT="12700" marB="0" anchor="ctr"/>
                </a:tc>
              </a:tr>
              <a:tr h="41563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latin typeface="Arial"/>
                          <a:cs typeface="Arial"/>
                        </a:rPr>
                        <a:t>Velvet Underground </a:t>
                      </a:r>
                      <a:r>
                        <a:rPr lang="en-US" sz="1000" b="0" i="0" u="none" strike="noStrike" dirty="0" smtClean="0">
                          <a:latin typeface="Arial"/>
                          <a:cs typeface="Arial"/>
                        </a:rPr>
                        <a:t>Reunion </a:t>
                      </a:r>
                      <a:endParaRPr lang="en-US" sz="1000" b="0" i="0" u="none" strike="noStrike" dirty="0"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latin typeface="Arial"/>
                          <a:cs typeface="Arial"/>
                        </a:rPr>
                        <a:t>LIVE from the NYPL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latin typeface="Arial"/>
                          <a:cs typeface="Arial"/>
                        </a:rPr>
                        <a:t>12/8/09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 dirty="0">
                          <a:latin typeface="Arial"/>
                          <a:cs typeface="Arial"/>
                        </a:rPr>
                        <a:t>5,165</a:t>
                      </a:r>
                    </a:p>
                  </a:txBody>
                  <a:tcPr marL="12700" marR="12700" marT="12700" marB="0" anchor="ctr"/>
                </a:tc>
              </a:tr>
              <a:tr h="41563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 dirty="0" err="1">
                          <a:latin typeface="Arial"/>
                          <a:cs typeface="Arial"/>
                        </a:rPr>
                        <a:t>NYPL's</a:t>
                      </a:r>
                      <a:r>
                        <a:rPr lang="en-US" sz="1000" b="1" i="0" u="none" strike="noStrike" dirty="0">
                          <a:latin typeface="Arial"/>
                          <a:cs typeface="Arial"/>
                        </a:rPr>
                        <a:t> New Sorter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latin typeface="Arial"/>
                          <a:cs typeface="Arial"/>
                        </a:rPr>
                        <a:t>COMM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1" i="0" u="none" strike="noStrike">
                          <a:latin typeface="Arial"/>
                          <a:cs typeface="Arial"/>
                        </a:rPr>
                        <a:t>4/22/10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1" i="0" u="none" strike="noStrike" dirty="0">
                          <a:latin typeface="Arial"/>
                          <a:cs typeface="Arial"/>
                        </a:rPr>
                        <a:t>2,037</a:t>
                      </a:r>
                    </a:p>
                  </a:txBody>
                  <a:tcPr marL="12700" marR="12700" marT="12700" marB="0" anchor="ctr"/>
                </a:tc>
              </a:tr>
              <a:tr h="41563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latin typeface="Arial"/>
                          <a:cs typeface="Arial"/>
                        </a:rPr>
                        <a:t>Meet Khalil Muhammed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latin typeface="Arial"/>
                          <a:cs typeface="Arial"/>
                        </a:rPr>
                        <a:t>COMM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1" i="0" u="none" strike="noStrike">
                          <a:latin typeface="Arial"/>
                          <a:cs typeface="Arial"/>
                        </a:rPr>
                        <a:t>11/17/10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1" i="0" u="none" strike="noStrike" dirty="0">
                          <a:latin typeface="Arial"/>
                          <a:cs typeface="Arial"/>
                        </a:rPr>
                        <a:t>1,383</a:t>
                      </a:r>
                    </a:p>
                  </a:txBody>
                  <a:tcPr marL="12700" marR="12700" marT="12700" marB="0" anchor="ctr"/>
                </a:tc>
              </a:tr>
              <a:tr h="41563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latin typeface="Arial"/>
                          <a:cs typeface="Arial"/>
                        </a:rPr>
                        <a:t>David Remnick and Ta-Nehisi Coates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latin typeface="Arial"/>
                          <a:cs typeface="Arial"/>
                        </a:rPr>
                        <a:t>LIVE from the NYPL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1" i="0" u="none" strike="noStrike">
                          <a:latin typeface="Arial"/>
                          <a:cs typeface="Arial"/>
                        </a:rPr>
                        <a:t>4/6/10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1" i="0" u="none" strike="noStrike" dirty="0">
                          <a:latin typeface="Arial"/>
                          <a:cs typeface="Arial"/>
                        </a:rPr>
                        <a:t>1,108</a:t>
                      </a:r>
                    </a:p>
                  </a:txBody>
                  <a:tcPr marL="12700" marR="12700" marT="12700" marB="0" anchor="ctr"/>
                </a:tc>
              </a:tr>
              <a:tr h="41563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latin typeface="Arial"/>
                          <a:cs typeface="Arial"/>
                        </a:rPr>
                        <a:t>Three Faiths Scriptorium Parchment video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latin typeface="Arial"/>
                          <a:cs typeface="Arial"/>
                        </a:rPr>
                        <a:t>Exhibitions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1" i="0" u="none" strike="noStrike">
                          <a:latin typeface="Arial"/>
                          <a:cs typeface="Arial"/>
                        </a:rPr>
                        <a:t>10/19/10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1" i="0" u="none" strike="noStrike" dirty="0">
                          <a:latin typeface="Arial"/>
                          <a:cs typeface="Arial"/>
                        </a:rPr>
                        <a:t>1,091</a:t>
                      </a:r>
                    </a:p>
                  </a:txBody>
                  <a:tcPr marL="12700" marR="12700" marT="12700" marB="0" anchor="ctr"/>
                </a:tc>
              </a:tr>
              <a:tr h="41563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latin typeface="Arial"/>
                          <a:cs typeface="Arial"/>
                        </a:rPr>
                        <a:t>JayZ and Cornell West 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latin typeface="Arial"/>
                          <a:cs typeface="Arial"/>
                        </a:rPr>
                        <a:t>LIVE from the NYPL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latin typeface="Arial"/>
                          <a:cs typeface="Arial"/>
                        </a:rPr>
                        <a:t>11/15/10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latin typeface="Arial"/>
                          <a:cs typeface="Arial"/>
                        </a:rPr>
                        <a:t>774</a:t>
                      </a:r>
                    </a:p>
                  </a:txBody>
                  <a:tcPr marL="12700" marR="12700" marT="12700" marB="0" anchor="ctr"/>
                </a:tc>
              </a:tr>
              <a:tr h="41563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latin typeface="Arial"/>
                          <a:cs typeface="Arial"/>
                        </a:rPr>
                        <a:t>Bernard Henri Levy &amp; Slavoj Zizek 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latin typeface="Arial"/>
                          <a:cs typeface="Arial"/>
                        </a:rPr>
                        <a:t>LIVE from the NYPL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latin typeface="Arial"/>
                          <a:cs typeface="Arial"/>
                        </a:rPr>
                        <a:t>9/16/08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 dirty="0">
                          <a:latin typeface="Arial"/>
                          <a:cs typeface="Arial"/>
                        </a:rPr>
                        <a:t>709</a:t>
                      </a:r>
                    </a:p>
                  </a:txBody>
                  <a:tcPr marL="12700" marR="12700" marT="12700" marB="0" anchor="ctr"/>
                </a:tc>
              </a:tr>
              <a:tr h="41563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latin typeface="Arial"/>
                          <a:cs typeface="Arial"/>
                        </a:rPr>
                        <a:t>Three Faiths Scriptorium Illumination video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latin typeface="Arial"/>
                          <a:cs typeface="Arial"/>
                        </a:rPr>
                        <a:t>Exhibitions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latin typeface="Arial"/>
                          <a:cs typeface="Arial"/>
                        </a:rPr>
                        <a:t>10/19/10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 dirty="0">
                          <a:latin typeface="Arial"/>
                          <a:cs typeface="Arial"/>
                        </a:rPr>
                        <a:t>698</a:t>
                      </a:r>
                    </a:p>
                  </a:txBody>
                  <a:tcPr marL="12700" marR="12700" marT="12700" marB="0" anchor="ctr"/>
                </a:tc>
              </a:tr>
              <a:tr h="41563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latin typeface="Arial"/>
                          <a:cs typeface="Arial"/>
                        </a:rPr>
                        <a:t>Three Faiths Scriptorium Writing video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latin typeface="Arial"/>
                          <a:cs typeface="Arial"/>
                        </a:rPr>
                        <a:t>Exhibitions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latin typeface="Arial"/>
                          <a:cs typeface="Arial"/>
                        </a:rPr>
                        <a:t>10/19/10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 dirty="0">
                          <a:latin typeface="Arial"/>
                          <a:cs typeface="Arial"/>
                        </a:rPr>
                        <a:t>650</a:t>
                      </a:r>
                    </a:p>
                  </a:txBody>
                  <a:tcPr marL="12700" marR="12700" marT="12700" marB="0" anchor="ctr"/>
                </a:tc>
              </a:tr>
            </a:tbl>
          </a:graphicData>
        </a:graphic>
      </p:graphicFrame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81000" y="274638"/>
            <a:ext cx="8382000" cy="868362"/>
          </a:xfrm>
          <a:solidFill>
            <a:srgbClr val="FFFF00">
              <a:alpha val="34000"/>
            </a:srgbClr>
          </a:solidFill>
          <a:ln>
            <a:solidFill>
              <a:srgbClr val="0000FF"/>
            </a:solidFill>
          </a:ln>
        </p:spPr>
        <p:txBody>
          <a:bodyPr>
            <a:noAutofit/>
          </a:bodyPr>
          <a:lstStyle/>
          <a:p>
            <a:r>
              <a:rPr lang="en-US" sz="3700" b="1" dirty="0" smtClean="0">
                <a:latin typeface="Arial"/>
                <a:cs typeface="Arial"/>
              </a:rPr>
              <a:t>Top 10 Streams</a:t>
            </a:r>
            <a:r>
              <a:rPr lang="en-US" sz="3700" b="1" baseline="30000" dirty="0" smtClean="0">
                <a:latin typeface="Arial"/>
                <a:cs typeface="Arial"/>
              </a:rPr>
              <a:t>*</a:t>
            </a:r>
            <a:r>
              <a:rPr lang="en-US" sz="3700" b="1" dirty="0" smtClean="0">
                <a:latin typeface="Arial"/>
                <a:cs typeface="Arial"/>
              </a:rPr>
              <a:t> on </a:t>
            </a:r>
            <a:r>
              <a:rPr lang="en-US" sz="3700" b="1" dirty="0" err="1" smtClean="0">
                <a:latin typeface="Arial"/>
                <a:cs typeface="Arial"/>
              </a:rPr>
              <a:t>nypl.org</a:t>
            </a:r>
            <a:r>
              <a:rPr lang="en-US" sz="3700" b="1" dirty="0" smtClean="0">
                <a:latin typeface="Arial"/>
                <a:cs typeface="Arial"/>
              </a:rPr>
              <a:t> in 2010:</a:t>
            </a:r>
            <a:endParaRPr lang="en-US" sz="3700" b="1" dirty="0">
              <a:latin typeface="Arial"/>
              <a:cs typeface="Aria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1000" y="6019800"/>
            <a:ext cx="838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"/>
                <a:cs typeface="Arial"/>
              </a:rPr>
              <a:t>*  Video</a:t>
            </a:r>
            <a:endParaRPr lang="en-US" sz="12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FF00">
              <a:alpha val="34000"/>
            </a:srgbClr>
          </a:solidFill>
          <a:ln>
            <a:solidFill>
              <a:srgbClr val="0000FF"/>
            </a:solidFill>
          </a:ln>
        </p:spPr>
        <p:txBody>
          <a:bodyPr>
            <a:noAutofit/>
          </a:bodyPr>
          <a:lstStyle/>
          <a:p>
            <a:r>
              <a:rPr lang="en-US" sz="4100" b="1" dirty="0" smtClean="0">
                <a:latin typeface="Arial"/>
                <a:cs typeface="Arial"/>
              </a:rPr>
              <a:t>Top Videos on YouTube in 2010:</a:t>
            </a:r>
            <a:endParaRPr lang="en-US" sz="4100" b="1" dirty="0">
              <a:latin typeface="Arial"/>
              <a:cs typeface="Arial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76400"/>
          <a:ext cx="82296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6600"/>
                <a:gridCol w="2286000"/>
                <a:gridCol w="762000"/>
                <a:gridCol w="1066800"/>
                <a:gridCol w="838200"/>
              </a:tblGrid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 dirty="0">
                          <a:latin typeface="Verdana"/>
                        </a:rPr>
                        <a:t>Video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 dirty="0" smtClean="0">
                          <a:latin typeface="Verdana"/>
                        </a:rPr>
                        <a:t>Series</a:t>
                      </a:r>
                      <a:endParaRPr lang="en-US" sz="1000" b="1" i="0" u="none" strike="noStrike" dirty="0">
                        <a:latin typeface="Verdana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 dirty="0" smtClean="0">
                          <a:latin typeface="Verdana"/>
                        </a:rPr>
                        <a:t>Year</a:t>
                      </a:r>
                      <a:endParaRPr lang="en-US" sz="1000" b="1" i="0" u="none" strike="noStrike" dirty="0">
                        <a:latin typeface="Verdana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1" i="0" u="none" strike="noStrike" dirty="0">
                          <a:latin typeface="Verdana"/>
                        </a:rPr>
                        <a:t>Percentage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1" i="0" u="none" strike="noStrike" dirty="0">
                          <a:latin typeface="Verdana"/>
                        </a:rPr>
                        <a:t>Views</a:t>
                      </a:r>
                    </a:p>
                  </a:txBody>
                  <a:tcPr marL="12700" marR="12700" marT="1270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latin typeface="Verdana"/>
                        </a:rPr>
                        <a:t>Mounseer Nongtongpaw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 dirty="0" smtClean="0">
                          <a:latin typeface="Verdana"/>
                        </a:rPr>
                        <a:t>Exhibitions</a:t>
                      </a:r>
                      <a:endParaRPr lang="en-US" sz="1000" b="1" i="0" u="none" strike="noStrike" dirty="0">
                        <a:latin typeface="Verdana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 dirty="0" smtClean="0">
                          <a:latin typeface="Verdana"/>
                        </a:rPr>
                        <a:t>2010</a:t>
                      </a:r>
                      <a:endParaRPr lang="en-US" sz="1000" b="1" i="0" u="none" strike="noStrike" dirty="0">
                        <a:latin typeface="Verdana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1" i="0" u="none" strike="noStrike">
                          <a:latin typeface="Verdana"/>
                        </a:rPr>
                        <a:t>11.6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1" i="0" u="none" strike="noStrike" dirty="0">
                          <a:latin typeface="Verdana"/>
                        </a:rPr>
                        <a:t>32,747</a:t>
                      </a:r>
                    </a:p>
                  </a:txBody>
                  <a:tcPr marL="12700" marR="12700" marT="1270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latin typeface="Verdana"/>
                        </a:rPr>
                        <a:t>Tillman Skates for Libraries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 dirty="0" smtClean="0">
                          <a:latin typeface="Verdana"/>
                        </a:rPr>
                        <a:t>COMM</a:t>
                      </a:r>
                      <a:endParaRPr lang="en-US" sz="1000" b="1" i="0" u="none" strike="noStrike" dirty="0">
                        <a:latin typeface="Verdana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 dirty="0" smtClean="0">
                          <a:latin typeface="Verdana"/>
                        </a:rPr>
                        <a:t>2010</a:t>
                      </a:r>
                      <a:endParaRPr lang="en-US" sz="1000" b="1" i="0" u="none" strike="noStrike" dirty="0">
                        <a:latin typeface="Verdana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1" i="0" u="none" strike="noStrike">
                          <a:latin typeface="Verdana"/>
                        </a:rPr>
                        <a:t>8.8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1" i="0" u="none" strike="noStrike" dirty="0">
                          <a:latin typeface="Verdana"/>
                        </a:rPr>
                        <a:t>25,084</a:t>
                      </a:r>
                    </a:p>
                  </a:txBody>
                  <a:tcPr marL="12700" marR="12700" marT="1270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latin typeface="Verdana"/>
                        </a:rPr>
                        <a:t>Summer Reading 2010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 dirty="0" smtClean="0">
                          <a:latin typeface="Verdana"/>
                        </a:rPr>
                        <a:t>Kids</a:t>
                      </a:r>
                      <a:endParaRPr lang="en-US" sz="1000" b="1" i="0" u="none" strike="noStrike" dirty="0">
                        <a:latin typeface="Verdana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 dirty="0" smtClean="0">
                          <a:latin typeface="Verdana"/>
                        </a:rPr>
                        <a:t>2010</a:t>
                      </a:r>
                      <a:endParaRPr lang="en-US" sz="1000" b="1" i="0" u="none" strike="noStrike" dirty="0">
                        <a:latin typeface="Verdana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1" i="0" u="none" strike="noStrike">
                          <a:latin typeface="Verdana"/>
                        </a:rPr>
                        <a:t>5.1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1" i="0" u="none" strike="noStrike" dirty="0">
                          <a:latin typeface="Verdana"/>
                        </a:rPr>
                        <a:t>14,445</a:t>
                      </a:r>
                    </a:p>
                  </a:txBody>
                  <a:tcPr marL="12700" marR="12700" marT="1270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smtClean="0">
                          <a:latin typeface="Verdana"/>
                        </a:rPr>
                        <a:t>Art </a:t>
                      </a:r>
                      <a:r>
                        <a:rPr lang="en-US" sz="1000" b="0" i="0" u="none" strike="noStrike" dirty="0">
                          <a:latin typeface="Verdana"/>
                        </a:rPr>
                        <a:t>Deco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smtClean="0">
                          <a:latin typeface="Verdana"/>
                        </a:rPr>
                        <a:t>Treasures of the NYPL</a:t>
                      </a:r>
                      <a:endParaRPr lang="en-US" sz="1000" b="0" i="0" u="none" strike="noStrike" dirty="0">
                        <a:latin typeface="Verdana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smtClean="0">
                          <a:latin typeface="Verdana"/>
                        </a:rPr>
                        <a:t>2008</a:t>
                      </a:r>
                      <a:endParaRPr lang="en-US" sz="1000" b="0" i="0" u="none" strike="noStrike" dirty="0">
                        <a:latin typeface="Verdana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latin typeface="Verdana"/>
                        </a:rPr>
                        <a:t>3.8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latin typeface="Verdana"/>
                        </a:rPr>
                        <a:t>10,659</a:t>
                      </a:r>
                    </a:p>
                  </a:txBody>
                  <a:tcPr marL="12700" marR="12700" marT="1270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 dirty="0">
                          <a:latin typeface="Verdana"/>
                        </a:rPr>
                        <a:t>Patti Smith </a:t>
                      </a:r>
                      <a:r>
                        <a:rPr lang="en-US" sz="1000" b="1" i="0" u="none" strike="noStrike" dirty="0" smtClean="0">
                          <a:latin typeface="Verdana"/>
                        </a:rPr>
                        <a:t>Backstage</a:t>
                      </a:r>
                      <a:endParaRPr lang="en-US" sz="1000" b="1" i="0" u="none" strike="noStrike" dirty="0">
                        <a:latin typeface="Verdana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 dirty="0" smtClean="0">
                          <a:latin typeface="Verdana"/>
                        </a:rPr>
                        <a:t>LIVE</a:t>
                      </a:r>
                      <a:r>
                        <a:rPr lang="en-US" sz="1000" b="1" i="0" u="none" strike="noStrike" baseline="0" dirty="0" smtClean="0">
                          <a:latin typeface="Verdana"/>
                        </a:rPr>
                        <a:t> from the NYPL</a:t>
                      </a:r>
                      <a:endParaRPr lang="en-US" sz="1000" b="1" i="0" u="none" strike="noStrike" dirty="0">
                        <a:latin typeface="Verdana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 dirty="0" smtClean="0">
                          <a:latin typeface="Verdana"/>
                        </a:rPr>
                        <a:t>2010</a:t>
                      </a:r>
                      <a:endParaRPr lang="en-US" sz="1000" b="1" i="0" u="none" strike="noStrike" dirty="0">
                        <a:latin typeface="Verdana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1" i="0" u="none" strike="noStrike">
                          <a:latin typeface="Verdana"/>
                        </a:rPr>
                        <a:t>2.9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1" i="0" u="none" strike="noStrike" dirty="0">
                          <a:latin typeface="Verdana"/>
                        </a:rPr>
                        <a:t>8,179</a:t>
                      </a:r>
                    </a:p>
                  </a:txBody>
                  <a:tcPr marL="12700" marR="12700" marT="1270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latin typeface="Verdana"/>
                        </a:rPr>
                        <a:t>Wes Anderson &amp; Noah </a:t>
                      </a:r>
                      <a:r>
                        <a:rPr lang="en-US" sz="1000" b="0" i="0" u="none" strike="noStrike" dirty="0" err="1">
                          <a:latin typeface="Verdana"/>
                        </a:rPr>
                        <a:t>Baumbach</a:t>
                      </a:r>
                      <a:r>
                        <a:rPr lang="en-US" sz="1000" b="0" i="0" u="none" strike="noStrike" dirty="0">
                          <a:latin typeface="Verdana"/>
                        </a:rPr>
                        <a:t> </a:t>
                      </a:r>
                      <a:r>
                        <a:rPr lang="en-US" sz="1000" b="0" i="0" u="none" strike="noStrike" dirty="0" smtClean="0">
                          <a:latin typeface="Verdana"/>
                        </a:rPr>
                        <a:t>Backstage</a:t>
                      </a:r>
                      <a:endParaRPr lang="en-US" sz="1000" b="0" i="0" u="none" strike="noStrike" dirty="0">
                        <a:latin typeface="Verdana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smtClean="0">
                          <a:latin typeface="Verdana"/>
                        </a:rPr>
                        <a:t>LIVE from</a:t>
                      </a:r>
                      <a:r>
                        <a:rPr lang="en-US" sz="1000" b="0" i="0" u="none" strike="noStrike" baseline="0" dirty="0" smtClean="0">
                          <a:latin typeface="Verdana"/>
                        </a:rPr>
                        <a:t> the NYPL</a:t>
                      </a:r>
                      <a:endParaRPr lang="en-US" sz="1000" b="0" i="0" u="none" strike="noStrike" dirty="0">
                        <a:latin typeface="Verdana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smtClean="0">
                          <a:latin typeface="Verdana"/>
                        </a:rPr>
                        <a:t>2009</a:t>
                      </a:r>
                      <a:endParaRPr lang="en-US" sz="1000" b="0" i="0" u="none" strike="noStrike" dirty="0">
                        <a:latin typeface="Verdana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latin typeface="Verdana"/>
                        </a:rPr>
                        <a:t>2.4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latin typeface="Verdana"/>
                        </a:rPr>
                        <a:t>6,858</a:t>
                      </a:r>
                    </a:p>
                  </a:txBody>
                  <a:tcPr marL="12700" marR="12700" marT="1270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latin typeface="Verdana"/>
                        </a:rPr>
                        <a:t>Velvet Underground </a:t>
                      </a:r>
                      <a:r>
                        <a:rPr lang="en-US" sz="1000" b="0" i="0" u="none" strike="noStrike" dirty="0" smtClean="0">
                          <a:latin typeface="Verdana"/>
                        </a:rPr>
                        <a:t>Backstage</a:t>
                      </a:r>
                      <a:endParaRPr lang="en-US" sz="1000" b="0" i="0" u="none" strike="noStrike" dirty="0">
                        <a:latin typeface="Verdana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dirty="0" smtClean="0">
                          <a:latin typeface="Verdana"/>
                        </a:rPr>
                        <a:t>LIVE from</a:t>
                      </a:r>
                      <a:r>
                        <a:rPr lang="en-US" sz="1000" b="0" i="0" u="none" strike="noStrike" baseline="0" dirty="0" smtClean="0">
                          <a:latin typeface="Verdana"/>
                        </a:rPr>
                        <a:t> the NYPL</a:t>
                      </a:r>
                      <a:endParaRPr lang="en-US" sz="1000" b="0" i="0" u="none" strike="noStrike" dirty="0" smtClean="0">
                        <a:latin typeface="Verdana"/>
                      </a:endParaRPr>
                    </a:p>
                    <a:p>
                      <a:pPr algn="l" fontAlgn="ctr"/>
                      <a:endParaRPr lang="en-US" sz="1000" b="0" i="0" u="none" strike="noStrike" dirty="0">
                        <a:latin typeface="Verdana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smtClean="0">
                          <a:latin typeface="Verdana"/>
                        </a:rPr>
                        <a:t>2009</a:t>
                      </a:r>
                      <a:endParaRPr lang="en-US" sz="1000" b="0" i="0" u="none" strike="noStrike" dirty="0">
                        <a:latin typeface="Verdana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latin typeface="Verdana"/>
                        </a:rPr>
                        <a:t>2.2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latin typeface="Verdana"/>
                        </a:rPr>
                        <a:t>6,392</a:t>
                      </a:r>
                    </a:p>
                  </a:txBody>
                  <a:tcPr marL="12700" marR="12700" marT="1270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latin typeface="Verdana"/>
                        </a:rPr>
                        <a:t>Ryan Adams</a:t>
                      </a:r>
                      <a:r>
                        <a:rPr lang="en-US" sz="1000" b="0" i="0" u="none" strike="noStrike" dirty="0" smtClean="0">
                          <a:latin typeface="Verdana"/>
                        </a:rPr>
                        <a:t> Reading “White Diamond”</a:t>
                      </a:r>
                      <a:endParaRPr lang="en-US" sz="1000" b="0" i="0" u="none" strike="noStrike" dirty="0">
                        <a:latin typeface="Verdana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dirty="0" smtClean="0">
                          <a:latin typeface="Verdana"/>
                        </a:rPr>
                        <a:t>LIVE from</a:t>
                      </a:r>
                      <a:r>
                        <a:rPr lang="en-US" sz="1000" b="0" i="0" u="none" strike="noStrike" baseline="0" dirty="0" smtClean="0">
                          <a:latin typeface="Verdana"/>
                        </a:rPr>
                        <a:t> the NYPL</a:t>
                      </a:r>
                      <a:endParaRPr lang="en-US" sz="1000" b="0" i="0" u="none" strike="noStrike" dirty="0" smtClean="0">
                        <a:latin typeface="Verdana"/>
                      </a:endParaRPr>
                    </a:p>
                    <a:p>
                      <a:pPr algn="l" fontAlgn="ctr"/>
                      <a:endParaRPr lang="en-US" sz="1000" b="0" i="0" u="none" strike="noStrike" dirty="0">
                        <a:latin typeface="Verdana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smtClean="0">
                          <a:latin typeface="Verdana"/>
                        </a:rPr>
                        <a:t>2009</a:t>
                      </a:r>
                      <a:endParaRPr lang="en-US" sz="1000" b="0" i="0" u="none" strike="noStrike" dirty="0">
                        <a:latin typeface="Verdana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latin typeface="Verdana"/>
                        </a:rPr>
                        <a:t>2.1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latin typeface="Verdana"/>
                        </a:rPr>
                        <a:t>6,085</a:t>
                      </a:r>
                    </a:p>
                  </a:txBody>
                  <a:tcPr marL="12700" marR="12700" marT="1270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latin typeface="Verdana"/>
                        </a:rPr>
                        <a:t>Mapping the Hudson - NYC Flyover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smtClean="0">
                          <a:latin typeface="Verdana"/>
                        </a:rPr>
                        <a:t>Exhibitions</a:t>
                      </a:r>
                      <a:endParaRPr lang="en-US" sz="1000" b="0" i="0" u="none" strike="noStrike" dirty="0">
                        <a:latin typeface="Verdana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smtClean="0">
                          <a:latin typeface="Verdana"/>
                        </a:rPr>
                        <a:t>2009</a:t>
                      </a:r>
                      <a:endParaRPr lang="en-US" sz="1000" b="0" i="0" u="none" strike="noStrike" dirty="0">
                        <a:latin typeface="Verdana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latin typeface="Verdana"/>
                        </a:rPr>
                        <a:t>1.9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latin typeface="Verdana"/>
                        </a:rPr>
                        <a:t>6,014</a:t>
                      </a:r>
                    </a:p>
                  </a:txBody>
                  <a:tcPr marL="12700" marR="12700" marT="1270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latin typeface="Verdana"/>
                        </a:rPr>
                        <a:t>Jon Faddis - Jazz Oral History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smtClean="0">
                          <a:latin typeface="Verdana"/>
                        </a:rPr>
                        <a:t>Jazz Oral</a:t>
                      </a:r>
                      <a:r>
                        <a:rPr lang="en-US" sz="1000" b="0" i="0" u="none" strike="noStrike" baseline="0" dirty="0" smtClean="0">
                          <a:latin typeface="Verdana"/>
                        </a:rPr>
                        <a:t> Histories</a:t>
                      </a:r>
                      <a:endParaRPr lang="en-US" sz="1000" b="0" i="0" u="none" strike="noStrike" dirty="0">
                        <a:latin typeface="Verdana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smtClean="0">
                          <a:latin typeface="Verdana"/>
                        </a:rPr>
                        <a:t>2008</a:t>
                      </a:r>
                      <a:endParaRPr lang="en-US" sz="1000" b="0" i="0" u="none" strike="noStrike" dirty="0">
                        <a:latin typeface="Verdana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latin typeface="Verdana"/>
                        </a:rPr>
                        <a:t>1.9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 dirty="0">
                          <a:latin typeface="Verdana"/>
                        </a:rPr>
                        <a:t>5,326</a:t>
                      </a:r>
                    </a:p>
                  </a:txBody>
                  <a:tcPr marL="12700" marR="12700" marT="12700" marB="0" anchor="ctr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57200" y="5791200"/>
            <a:ext cx="822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/>
              <a:buChar char="•"/>
            </a:pPr>
            <a:r>
              <a:rPr lang="en-US" sz="1400" dirty="0" smtClean="0">
                <a:latin typeface="Arial"/>
                <a:cs typeface="Arial"/>
              </a:rPr>
              <a:t>  These 10 videos accounted for 42.7 percent of all traffic to </a:t>
            </a:r>
            <a:r>
              <a:rPr lang="en-US" sz="1400" dirty="0" err="1" smtClean="0">
                <a:latin typeface="Arial"/>
                <a:cs typeface="Arial"/>
              </a:rPr>
              <a:t>NYPL’s</a:t>
            </a:r>
            <a:r>
              <a:rPr lang="en-US" sz="1400" dirty="0" smtClean="0">
                <a:latin typeface="Arial"/>
                <a:cs typeface="Arial"/>
              </a:rPr>
              <a:t> YouTube channel in 2010.</a:t>
            </a:r>
          </a:p>
          <a:p>
            <a:pPr>
              <a:buFont typeface="Arial"/>
              <a:buChar char="•"/>
            </a:pPr>
            <a:r>
              <a:rPr lang="en-US" sz="1400" dirty="0" smtClean="0">
                <a:latin typeface="Arial"/>
                <a:cs typeface="Arial"/>
              </a:rPr>
              <a:t>  Our other 205 videos accounted for the remaining 57.3 percent of traffic. </a:t>
            </a:r>
            <a:endParaRPr lang="en-US" sz="1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  <a:solidFill>
            <a:srgbClr val="FFFF00">
              <a:alpha val="34000"/>
            </a:srgbClr>
          </a:solidFill>
          <a:ln>
            <a:solidFill>
              <a:srgbClr val="0000FF"/>
            </a:solidFill>
          </a:ln>
        </p:spPr>
        <p:txBody>
          <a:bodyPr>
            <a:noAutofit/>
          </a:bodyPr>
          <a:lstStyle/>
          <a:p>
            <a:r>
              <a:rPr lang="en-US" sz="3700" b="1" dirty="0" smtClean="0">
                <a:latin typeface="Arial"/>
                <a:cs typeface="Arial"/>
              </a:rPr>
              <a:t>Programs Recorded:</a:t>
            </a:r>
            <a:endParaRPr lang="en-US" sz="3700" b="1" dirty="0">
              <a:latin typeface="Arial"/>
              <a:cs typeface="Arial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066809"/>
          <a:ext cx="8229600" cy="46481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/>
                <a:gridCol w="914400"/>
                <a:gridCol w="914400"/>
                <a:gridCol w="914400"/>
                <a:gridCol w="1371600"/>
                <a:gridCol w="1524000"/>
              </a:tblGrid>
              <a:tr h="24464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 dirty="0">
                          <a:latin typeface="Verdana"/>
                        </a:rPr>
                        <a:t>Series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1" i="0" u="none" strike="noStrike" dirty="0">
                          <a:latin typeface="Verdana"/>
                        </a:rPr>
                        <a:t>FY 2008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1" i="0" u="none" strike="noStrike">
                          <a:latin typeface="Verdana"/>
                        </a:rPr>
                        <a:t>FY 2009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1" i="0" u="none" strike="noStrike" dirty="0">
                          <a:latin typeface="Verdana"/>
                        </a:rPr>
                        <a:t>FY 2010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1" i="0" u="none" strike="noStrike" dirty="0">
                          <a:latin typeface="Verdana"/>
                        </a:rPr>
                        <a:t>FY 2011 to date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1" i="0" u="none" strike="noStrike" dirty="0">
                          <a:latin typeface="Verdana"/>
                        </a:rPr>
                        <a:t>FY 2011 </a:t>
                      </a:r>
                      <a:r>
                        <a:rPr lang="en-US" sz="1000" b="1" i="0" u="none" strike="noStrike" dirty="0" smtClean="0">
                          <a:latin typeface="Verdana"/>
                        </a:rPr>
                        <a:t>upcoming*</a:t>
                      </a:r>
                      <a:endParaRPr lang="en-US" sz="1000" b="1" i="0" u="none" strike="noStrike" dirty="0">
                        <a:latin typeface="Verdana"/>
                      </a:endParaRPr>
                    </a:p>
                  </a:txBody>
                  <a:tcPr marL="12700" marR="12700" marT="12700" marB="0" anchor="ctr"/>
                </a:tc>
              </a:tr>
              <a:tr h="24464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LIVE from the NYPL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43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35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29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18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20</a:t>
                      </a:r>
                    </a:p>
                  </a:txBody>
                  <a:tcPr marL="12700" marR="12700" marT="12700" marB="0" anchor="ctr"/>
                </a:tc>
              </a:tr>
              <a:tr h="24464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Misc.</a:t>
                      </a:r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latin typeface="Verdana"/>
                        </a:rPr>
                        <a:t> 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E</a:t>
                      </a:r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latin typeface="Verdana"/>
                        </a:rPr>
                        <a:t>vents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**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latin typeface="Verdana"/>
                        </a:rPr>
                        <a:t>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latin typeface="Verdana"/>
                        </a:rPr>
                        <a:t>7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31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50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37</a:t>
                      </a:r>
                    </a:p>
                  </a:txBody>
                  <a:tcPr marL="12700" marR="12700" marT="12700" marB="0" anchor="ctr"/>
                </a:tc>
              </a:tr>
              <a:tr h="24464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Supporters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11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25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18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10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10</a:t>
                      </a:r>
                    </a:p>
                  </a:txBody>
                  <a:tcPr marL="12700" marR="12700" marT="12700" marB="0" anchor="ctr"/>
                </a:tc>
              </a:tr>
              <a:tr h="24464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COMM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latin typeface="Verdana"/>
                        </a:rPr>
                        <a:t>12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22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14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6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5</a:t>
                      </a:r>
                    </a:p>
                  </a:txBody>
                  <a:tcPr marL="12700" marR="12700" marT="12700" marB="0" anchor="ctr"/>
                </a:tc>
              </a:tr>
              <a:tr h="24464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SIBL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0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1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13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10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20</a:t>
                      </a:r>
                    </a:p>
                  </a:txBody>
                  <a:tcPr marL="12700" marR="12700" marT="12700" marB="0" anchor="ctr"/>
                </a:tc>
              </a:tr>
              <a:tr h="24464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Cullman Center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8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10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6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5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8</a:t>
                      </a:r>
                    </a:p>
                  </a:txBody>
                  <a:tcPr marL="12700" marR="12700" marT="12700" marB="0" anchor="ctr"/>
                </a:tc>
              </a:tr>
              <a:tr h="24464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LPA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11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11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6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0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0</a:t>
                      </a:r>
                    </a:p>
                  </a:txBody>
                  <a:tcPr marL="12700" marR="12700" marT="12700" marB="0" anchor="ctr"/>
                </a:tc>
              </a:tr>
              <a:tr h="24464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Teens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3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6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12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3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4</a:t>
                      </a:r>
                    </a:p>
                  </a:txBody>
                  <a:tcPr marL="12700" marR="12700" marT="12700" marB="0" anchor="ctr"/>
                </a:tc>
              </a:tr>
              <a:tr h="24464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Exhibitions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0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3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10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8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5</a:t>
                      </a:r>
                    </a:p>
                  </a:txBody>
                  <a:tcPr marL="12700" marR="12700" marT="12700" marB="0" anchor="ctr"/>
                </a:tc>
              </a:tr>
              <a:tr h="24464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Periodically Speaking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4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6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7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3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4</a:t>
                      </a:r>
                    </a:p>
                  </a:txBody>
                  <a:tcPr marL="12700" marR="12700" marT="12700" marB="0" anchor="ctr"/>
                </a:tc>
              </a:tr>
              <a:tr h="24464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latin typeface="Verdana"/>
                        </a:rPr>
                        <a:t>Children &amp; Parents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2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7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8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0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1</a:t>
                      </a:r>
                    </a:p>
                  </a:txBody>
                  <a:tcPr marL="12700" marR="12700" marT="12700" marB="0" anchor="ctr"/>
                </a:tc>
              </a:tr>
              <a:tr h="24464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OSD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0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5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8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2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2</a:t>
                      </a:r>
                    </a:p>
                  </a:txBody>
                  <a:tcPr marL="12700" marR="12700" marT="12700" marB="0" anchor="ctr"/>
                </a:tc>
              </a:tr>
              <a:tr h="24464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KidsLIVE/TeenLIVE 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0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0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0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4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4</a:t>
                      </a:r>
                    </a:p>
                  </a:txBody>
                  <a:tcPr marL="12700" marR="12700" marT="12700" marB="0" anchor="ctr"/>
                </a:tc>
              </a:tr>
              <a:tr h="24464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NYPL TV***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8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0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0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0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0</a:t>
                      </a:r>
                    </a:p>
                  </a:txBody>
                  <a:tcPr marL="12700" marR="12700" marT="12700" marB="0" anchor="ctr"/>
                </a:tc>
              </a:tr>
              <a:tr h="24464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Schomburg 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0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0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7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0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0</a:t>
                      </a:r>
                    </a:p>
                  </a:txBody>
                  <a:tcPr marL="12700" marR="12700" marT="12700" marB="0" anchor="ctr"/>
                </a:tc>
              </a:tr>
              <a:tr h="24464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Teaching &amp; Learning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0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0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2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1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2</a:t>
                      </a:r>
                    </a:p>
                  </a:txBody>
                  <a:tcPr marL="12700" marR="12700" marT="12700" marB="0" anchor="ctr"/>
                </a:tc>
              </a:tr>
              <a:tr h="244642">
                <a:tc>
                  <a:txBody>
                    <a:bodyPr/>
                    <a:lstStyle/>
                    <a:p>
                      <a:pPr algn="l" fontAlgn="ctr"/>
                      <a:endParaRPr lang="en-US" sz="1000" b="1" i="0" u="none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US" sz="1000" b="0" i="0" u="none" strike="noStrike" dirty="0">
                        <a:latin typeface="Verdana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US" sz="1000" b="0" i="0" u="none" strike="noStrike" dirty="0">
                        <a:latin typeface="Verdana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US" sz="1000" b="0" i="0" u="none" strike="noStrike" dirty="0">
                        <a:latin typeface="Verdana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US" sz="1000" b="0" i="0" u="none" strike="noStrike" dirty="0">
                        <a:latin typeface="Verdana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US" sz="1000" b="0" i="0" u="none" strike="noStrike" dirty="0">
                        <a:latin typeface="Verdana"/>
                      </a:endParaRPr>
                    </a:p>
                  </a:txBody>
                  <a:tcPr marL="12700" marR="12700" marT="12700" marB="0" anchor="ctr"/>
                </a:tc>
              </a:tr>
              <a:tr h="244642"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latin typeface="Verdana"/>
                        </a:rPr>
                        <a:t>Totals: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1" i="0" u="none" strike="noStrike" dirty="0" smtClean="0">
                          <a:latin typeface="Verdana"/>
                        </a:rPr>
                        <a:t>104</a:t>
                      </a:r>
                      <a:endParaRPr lang="en-US" sz="1000" b="1" i="0" u="none" strike="noStrike" dirty="0">
                        <a:latin typeface="Verdana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1" i="0" u="none" strike="noStrike" dirty="0" smtClean="0">
                          <a:latin typeface="Verdana"/>
                        </a:rPr>
                        <a:t>138</a:t>
                      </a:r>
                      <a:endParaRPr lang="en-US" sz="1000" b="1" i="0" u="none" strike="noStrike" dirty="0">
                        <a:latin typeface="Verdana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1" i="0" u="none" strike="noStrike">
                          <a:latin typeface="Verdana"/>
                        </a:rPr>
                        <a:t>171</a:t>
                      </a:r>
                    </a:p>
                  </a:txBody>
                  <a:tcPr marL="12700" marR="12700" marT="12700" marB="0" anchor="ctr"/>
                </a:tc>
                <a:tc gridSpan="2">
                  <a:txBody>
                    <a:bodyPr/>
                    <a:lstStyle/>
                    <a:p>
                      <a:pPr algn="r" fontAlgn="ctr"/>
                      <a:r>
                        <a:rPr lang="en-US" sz="1000" b="1" i="0" u="none" strike="noStrike" dirty="0" smtClean="0">
                          <a:latin typeface="Verdana"/>
                        </a:rPr>
                        <a:t>242</a:t>
                      </a:r>
                      <a:endParaRPr lang="en-US" sz="1000" b="1" i="0" u="none" strike="noStrike" dirty="0">
                        <a:latin typeface="Verdana"/>
                      </a:endParaRPr>
                    </a:p>
                  </a:txBody>
                  <a:tcPr marL="12700" marR="12700" marT="12700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sz="1000" b="1" i="0" u="none" strike="noStrike" dirty="0">
                        <a:latin typeface="Verdana"/>
                      </a:endParaRPr>
                    </a:p>
                  </a:txBody>
                  <a:tcPr marL="12700" marR="12700" marT="12700" marB="0" anchor="ctr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828800" y="5867400"/>
            <a:ext cx="6019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Arial"/>
                <a:cs typeface="Arial"/>
              </a:rPr>
              <a:t>*       Estimates based on existing requests for programs to be recorded, or based on fall 2010 season.</a:t>
            </a:r>
          </a:p>
          <a:p>
            <a:r>
              <a:rPr lang="en-US" sz="1000" dirty="0" smtClean="0">
                <a:latin typeface="Arial"/>
                <a:cs typeface="Arial"/>
              </a:rPr>
              <a:t>**     One-off lectures, panel discussions, and other public programs that are not part of a series.</a:t>
            </a:r>
          </a:p>
          <a:p>
            <a:r>
              <a:rPr lang="en-US" sz="1000" dirty="0" smtClean="0">
                <a:latin typeface="Arial"/>
                <a:cs typeface="Arial"/>
              </a:rPr>
              <a:t>***    NYPL TV was a catch-all category for miscellaneous content and is no longer used.</a:t>
            </a:r>
            <a:endParaRPr lang="en-US" sz="10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62200"/>
            <a:ext cx="8229600" cy="1143000"/>
          </a:xfrm>
          <a:solidFill>
            <a:srgbClr val="FF0000">
              <a:alpha val="34000"/>
            </a:srgbClr>
          </a:solidFill>
          <a:ln>
            <a:solidFill>
              <a:srgbClr val="0000FF"/>
            </a:solidFill>
          </a:ln>
        </p:spPr>
        <p:txBody>
          <a:bodyPr/>
          <a:lstStyle/>
          <a:p>
            <a:r>
              <a:rPr lang="en-US" b="1" dirty="0" smtClean="0">
                <a:latin typeface="Arial"/>
                <a:cs typeface="Arial"/>
              </a:rPr>
              <a:t>III. Challenges</a:t>
            </a:r>
            <a:endParaRPr lang="en-US" b="1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FF00">
              <a:alpha val="34000"/>
            </a:srgbClr>
          </a:solidFill>
          <a:ln>
            <a:solidFill>
              <a:srgbClr val="0000FF"/>
            </a:solidFill>
          </a:ln>
        </p:spPr>
        <p:txBody>
          <a:bodyPr/>
          <a:lstStyle/>
          <a:p>
            <a:r>
              <a:rPr lang="en-US" b="1" dirty="0" smtClean="0">
                <a:latin typeface="Arial"/>
                <a:cs typeface="Arial"/>
              </a:rPr>
              <a:t>Importance of Timeliness:</a:t>
            </a:r>
            <a:endParaRPr lang="en-US" b="1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/>
                <a:cs typeface="Arial"/>
              </a:rPr>
              <a:t>With few exceptions, most traffic to our a/</a:t>
            </a:r>
            <a:r>
              <a:rPr lang="en-US" dirty="0" err="1" smtClean="0">
                <a:latin typeface="Arial"/>
                <a:cs typeface="Arial"/>
              </a:rPr>
              <a:t>v</a:t>
            </a:r>
            <a:r>
              <a:rPr lang="en-US" dirty="0" smtClean="0">
                <a:latin typeface="Arial"/>
                <a:cs typeface="Arial"/>
              </a:rPr>
              <a:t> assets, regardless of platform, occurs within the first few days after an event (or after the video is uploaded). Take the Keith Richards video:</a:t>
            </a:r>
            <a:endParaRPr lang="en-US" dirty="0">
              <a:latin typeface="Arial"/>
              <a:cs typeface="Arial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336" y="4343400"/>
            <a:ext cx="8164464" cy="1981201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838200"/>
            <a:ext cx="8077200" cy="5287963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>
                <a:latin typeface="Arial"/>
                <a:cs typeface="Arial"/>
              </a:rPr>
              <a:t>But the Keith Richards video was posted much later than it should have been, November 8 </a:t>
            </a:r>
            <a:r>
              <a:rPr lang="en-US" dirty="0" err="1" smtClean="0">
                <a:latin typeface="Arial"/>
                <a:cs typeface="Arial"/>
              </a:rPr>
              <a:t>v</a:t>
            </a:r>
            <a:r>
              <a:rPr lang="en-US" dirty="0" smtClean="0">
                <a:latin typeface="Arial"/>
                <a:cs typeface="Arial"/>
              </a:rPr>
              <a:t>. November 2 (the date the contract says it should have been completed), costing us both press coverage and Web traffic.</a:t>
            </a:r>
          </a:p>
          <a:p>
            <a:endParaRPr lang="en-US" dirty="0" smtClean="0">
              <a:latin typeface="Arial"/>
              <a:cs typeface="Arial"/>
            </a:endParaRPr>
          </a:p>
          <a:p>
            <a:r>
              <a:rPr lang="en-US" dirty="0" smtClean="0">
                <a:latin typeface="Arial"/>
                <a:cs typeface="Arial"/>
              </a:rPr>
              <a:t>The </a:t>
            </a:r>
            <a:r>
              <a:rPr lang="en-US" dirty="0" err="1" smtClean="0">
                <a:latin typeface="Arial"/>
                <a:cs typeface="Arial"/>
              </a:rPr>
              <a:t>JayZ</a:t>
            </a:r>
            <a:r>
              <a:rPr lang="en-US" dirty="0" smtClean="0">
                <a:latin typeface="Arial"/>
                <a:cs typeface="Arial"/>
              </a:rPr>
              <a:t> video suffered from an even longer production delay and its traffic suffered substantially.</a:t>
            </a:r>
          </a:p>
          <a:p>
            <a:endParaRPr lang="en-US" dirty="0" smtClean="0">
              <a:latin typeface="Arial"/>
              <a:cs typeface="Arial"/>
            </a:endParaRPr>
          </a:p>
          <a:p>
            <a:r>
              <a:rPr lang="en-US" dirty="0" smtClean="0">
                <a:latin typeface="Arial"/>
                <a:cs typeface="Arial"/>
              </a:rPr>
              <a:t>Audience members often shoot their own videos (on phones) and these, despite their poor quality, get more views because they’re uploaded first.</a:t>
            </a:r>
            <a:endParaRPr lang="en-US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FF00">
              <a:alpha val="34000"/>
            </a:srgbClr>
          </a:solidFill>
          <a:ln>
            <a:solidFill>
              <a:srgbClr val="0000FF"/>
            </a:solidFill>
          </a:ln>
        </p:spPr>
        <p:txBody>
          <a:bodyPr/>
          <a:lstStyle/>
          <a:p>
            <a:r>
              <a:rPr lang="en-US" b="1" dirty="0" smtClean="0">
                <a:latin typeface="Arial"/>
                <a:cs typeface="Arial"/>
              </a:rPr>
              <a:t>Equipment:</a:t>
            </a:r>
            <a:endParaRPr lang="en-US" b="1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Arial"/>
                <a:cs typeface="Arial"/>
              </a:rPr>
              <a:t>NYPL’s</a:t>
            </a:r>
            <a:r>
              <a:rPr lang="en-US" dirty="0" smtClean="0">
                <a:latin typeface="Arial"/>
                <a:cs typeface="Arial"/>
              </a:rPr>
              <a:t> existing cameras and recording devices are dying—not to mention obsolete—and are costly to fix.</a:t>
            </a:r>
          </a:p>
          <a:p>
            <a:endParaRPr lang="en-US" dirty="0"/>
          </a:p>
        </p:txBody>
      </p:sp>
      <p:pic>
        <p:nvPicPr>
          <p:cNvPr id="542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3200400"/>
            <a:ext cx="2946003" cy="29460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42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81600" y="3726077"/>
            <a:ext cx="1866686" cy="18666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427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971800" y="4191000"/>
            <a:ext cx="1869018" cy="1401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1295400" y="5821363"/>
            <a:ext cx="62862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"/>
                <a:cs typeface="Arial"/>
              </a:rPr>
              <a:t>Camera</a:t>
            </a:r>
            <a:r>
              <a:rPr lang="en-US" sz="1200" dirty="0" smtClean="0">
                <a:latin typeface="Arial"/>
                <a:cs typeface="Arial"/>
              </a:rPr>
              <a:t>		</a:t>
            </a:r>
            <a:r>
              <a:rPr lang="en-US" sz="1200" dirty="0" smtClean="0">
                <a:latin typeface="Arial"/>
                <a:cs typeface="Arial"/>
              </a:rPr>
              <a:t>		</a:t>
            </a:r>
            <a:r>
              <a:rPr lang="en-US" sz="1200" dirty="0" err="1" smtClean="0">
                <a:latin typeface="Arial"/>
                <a:cs typeface="Arial"/>
              </a:rPr>
              <a:t>Firewire</a:t>
            </a:r>
            <a:r>
              <a:rPr lang="en-US" sz="1200" dirty="0" smtClean="0">
                <a:latin typeface="Arial"/>
                <a:cs typeface="Arial"/>
              </a:rPr>
              <a:t> cable	         External hard drive / CF card</a:t>
            </a:r>
            <a:endParaRPr lang="en-US" sz="1200" dirty="0">
              <a:latin typeface="Arial"/>
              <a:cs typeface="Arial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048286" y="3886200"/>
            <a:ext cx="16385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>
                <a:solidFill>
                  <a:srgbClr val="FF0000"/>
                </a:solidFill>
                <a:latin typeface="Arial"/>
                <a:cs typeface="Arial"/>
              </a:rPr>
              <a:t>x</a:t>
            </a:r>
            <a:r>
              <a:rPr lang="en-US" sz="7200" dirty="0" smtClean="0">
                <a:solidFill>
                  <a:srgbClr val="FF0000"/>
                </a:solidFill>
                <a:latin typeface="Arial"/>
                <a:cs typeface="Arial"/>
              </a:rPr>
              <a:t> 3</a:t>
            </a:r>
            <a:endParaRPr lang="en-US" sz="7200" dirty="0">
              <a:solidFill>
                <a:srgbClr val="FF0000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62200"/>
            <a:ext cx="8229600" cy="1143000"/>
          </a:xfrm>
          <a:solidFill>
            <a:srgbClr val="FF0000">
              <a:alpha val="34000"/>
            </a:srgbClr>
          </a:solidFill>
          <a:ln>
            <a:solidFill>
              <a:srgbClr val="0000FF"/>
            </a:solidFill>
          </a:ln>
        </p:spPr>
        <p:txBody>
          <a:bodyPr/>
          <a:lstStyle/>
          <a:p>
            <a:r>
              <a:rPr lang="en-US" b="1" dirty="0" smtClean="0">
                <a:latin typeface="Arial"/>
                <a:cs typeface="Arial"/>
              </a:rPr>
              <a:t>I. Overview</a:t>
            </a:r>
            <a:endParaRPr lang="en-US" b="1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FF00">
              <a:alpha val="34000"/>
            </a:srgbClr>
          </a:solidFill>
          <a:ln>
            <a:solidFill>
              <a:srgbClr val="0000FF"/>
            </a:solidFill>
          </a:ln>
        </p:spPr>
        <p:txBody>
          <a:bodyPr/>
          <a:lstStyle/>
          <a:p>
            <a:r>
              <a:rPr lang="en-US" b="1" dirty="0" smtClean="0">
                <a:latin typeface="Arial"/>
                <a:cs typeface="Arial"/>
              </a:rPr>
              <a:t>People:</a:t>
            </a:r>
            <a:endParaRPr lang="en-US" b="1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9"/>
            <a:ext cx="8229600" cy="1477962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High-quality video production currently requires lots of people both to film and to edit—and this significantly increases production costs.</a:t>
            </a:r>
          </a:p>
          <a:p>
            <a:endParaRPr lang="en-US" sz="2400" dirty="0" smtClean="0">
              <a:latin typeface="Arial"/>
              <a:cs typeface="Arial"/>
            </a:endParaRPr>
          </a:p>
        </p:txBody>
      </p:sp>
      <p:graphicFrame>
        <p:nvGraphicFramePr>
          <p:cNvPr id="4" name="Chart 3"/>
          <p:cNvGraphicFramePr/>
          <p:nvPr/>
        </p:nvGraphicFramePr>
        <p:xfrm>
          <a:off x="533400" y="2692400"/>
          <a:ext cx="7772400" cy="279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57200" y="5181600"/>
            <a:ext cx="8229600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7663" indent="-347663">
              <a:buFont typeface="Arial"/>
              <a:buChar char="•"/>
            </a:pPr>
            <a:r>
              <a:rPr lang="en-US" sz="2400" dirty="0" smtClean="0">
                <a:latin typeface="Arial"/>
                <a:cs typeface="Arial"/>
              </a:rPr>
              <a:t>Recording audio is significantly cheaper than video (and we know audio gets more traffic), so we’ve already scaled back what we film in favor of recording audio only.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FF00">
              <a:alpha val="34000"/>
            </a:srgbClr>
          </a:solidFill>
          <a:ln>
            <a:solidFill>
              <a:srgbClr val="0000FF"/>
            </a:solidFill>
          </a:ln>
        </p:spPr>
        <p:txBody>
          <a:bodyPr/>
          <a:lstStyle/>
          <a:p>
            <a:r>
              <a:rPr lang="en-US" b="1" dirty="0" smtClean="0">
                <a:latin typeface="Arial"/>
                <a:cs typeface="Arial"/>
              </a:rPr>
              <a:t>Quality:</a:t>
            </a:r>
            <a:endParaRPr lang="en-US" b="1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/>
                <a:cs typeface="Arial"/>
              </a:rPr>
              <a:t>The existing range in production quality makes an (unintentionally) negative statement about which programs the library does and does not value.</a:t>
            </a:r>
            <a:endParaRPr lang="en-US" dirty="0">
              <a:latin typeface="Arial"/>
              <a:cs typeface="Arial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3962400"/>
            <a:ext cx="3304055" cy="20510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198" y="3933782"/>
            <a:ext cx="3288429" cy="207966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218455" y="4572000"/>
            <a:ext cx="658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>
                <a:latin typeface="Arial"/>
                <a:cs typeface="Arial"/>
              </a:rPr>
              <a:t>v</a:t>
            </a:r>
            <a:r>
              <a:rPr lang="en-US" b="1" dirty="0" smtClean="0">
                <a:latin typeface="Arial"/>
                <a:cs typeface="Arial"/>
              </a:rPr>
              <a:t>.</a:t>
            </a:r>
            <a:endParaRPr lang="en-US" b="1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62200"/>
            <a:ext cx="8229600" cy="1143000"/>
          </a:xfrm>
          <a:solidFill>
            <a:srgbClr val="FF0000">
              <a:alpha val="34000"/>
            </a:srgbClr>
          </a:solidFill>
          <a:ln>
            <a:solidFill>
              <a:srgbClr val="0000FF"/>
            </a:solidFill>
          </a:ln>
        </p:spPr>
        <p:txBody>
          <a:bodyPr/>
          <a:lstStyle/>
          <a:p>
            <a:r>
              <a:rPr lang="en-US" b="1" dirty="0" smtClean="0">
                <a:latin typeface="Arial"/>
                <a:cs typeface="Arial"/>
              </a:rPr>
              <a:t>IV. Needs and Opportunities</a:t>
            </a:r>
            <a:endParaRPr lang="en-US" b="1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9937" y="5624432"/>
            <a:ext cx="1411097" cy="957258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3388201"/>
            <a:ext cx="2819400" cy="19126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FF00">
              <a:alpha val="34000"/>
            </a:srgbClr>
          </a:solidFill>
          <a:ln>
            <a:solidFill>
              <a:srgbClr val="0000FF"/>
            </a:solidFill>
          </a:ln>
        </p:spPr>
        <p:txBody>
          <a:bodyPr/>
          <a:lstStyle/>
          <a:p>
            <a:r>
              <a:rPr lang="en-US" b="1" dirty="0" smtClean="0">
                <a:latin typeface="Arial"/>
                <a:cs typeface="Arial"/>
              </a:rPr>
              <a:t>Equipment:</a:t>
            </a:r>
            <a:endParaRPr lang="en-US" b="1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1336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latin typeface="Arial"/>
                <a:cs typeface="Arial"/>
              </a:rPr>
              <a:t>We still need more people to help film and edit—but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b="1" dirty="0" smtClean="0">
                <a:latin typeface="Arial"/>
                <a:cs typeface="Arial"/>
              </a:rPr>
              <a:t>better </a:t>
            </a:r>
            <a:r>
              <a:rPr lang="en-US" b="1" dirty="0" smtClean="0">
                <a:latin typeface="Arial"/>
                <a:cs typeface="Arial"/>
              </a:rPr>
              <a:t>technology </a:t>
            </a:r>
            <a:r>
              <a:rPr lang="en-US" dirty="0" smtClean="0">
                <a:latin typeface="Arial"/>
                <a:cs typeface="Arial"/>
              </a:rPr>
              <a:t>would both eliminate the need for hiring as many videographers and </a:t>
            </a:r>
            <a:r>
              <a:rPr lang="en-US" b="1" dirty="0" smtClean="0">
                <a:latin typeface="Arial"/>
                <a:cs typeface="Arial"/>
              </a:rPr>
              <a:t>would slash editing time </a:t>
            </a:r>
            <a:r>
              <a:rPr lang="en-US" dirty="0" smtClean="0">
                <a:latin typeface="Arial"/>
                <a:cs typeface="Arial"/>
              </a:rPr>
              <a:t>dramatically.</a:t>
            </a:r>
          </a:p>
        </p:txBody>
      </p:sp>
      <p:pic>
        <p:nvPicPr>
          <p:cNvPr id="552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9300" y="5300821"/>
            <a:ext cx="5842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8" name="Straight Arrow Connector 7"/>
          <p:cNvCxnSpPr/>
          <p:nvPr/>
        </p:nvCxnSpPr>
        <p:spPr>
          <a:xfrm rot="10800000" flipV="1">
            <a:off x="1333500" y="5118099"/>
            <a:ext cx="190500" cy="182721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  <a:scene3d>
            <a:camera prst="orthographicFront">
              <a:rot lat="0" lon="0" rev="10800000"/>
            </a:camera>
            <a:lightRig rig="threePt" dir="t"/>
          </a:scene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3641415" y="4495800"/>
            <a:ext cx="2225985" cy="106522"/>
          </a:xfrm>
          <a:prstGeom prst="straightConnector1">
            <a:avLst/>
          </a:prstGeom>
          <a:ln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12515" y="6254353"/>
            <a:ext cx="254068" cy="2540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3" name="Straight Arrow Connector 12"/>
          <p:cNvCxnSpPr/>
          <p:nvPr/>
        </p:nvCxnSpPr>
        <p:spPr>
          <a:xfrm rot="10800000" flipV="1">
            <a:off x="2120410" y="6177048"/>
            <a:ext cx="107652" cy="77305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  <a:scene3d>
            <a:camera prst="orthographicFront">
              <a:rot lat="0" lon="0" rev="10800000"/>
            </a:camera>
            <a:lightRig rig="threePt" dir="t"/>
          </a:scene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25869" y="6279803"/>
            <a:ext cx="254068" cy="2540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8" name="Straight Arrow Connector 17"/>
          <p:cNvCxnSpPr/>
          <p:nvPr/>
        </p:nvCxnSpPr>
        <p:spPr>
          <a:xfrm rot="10800000" flipV="1">
            <a:off x="3533763" y="6202497"/>
            <a:ext cx="107652" cy="77305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  <a:scene3d>
            <a:camera prst="orthographicFront">
              <a:rot lat="0" lon="0" rev="10800000"/>
            </a:camera>
            <a:lightRig rig="threePt" dir="t"/>
          </a:scene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3225869" y="5118099"/>
            <a:ext cx="2641531" cy="554152"/>
          </a:xfrm>
          <a:prstGeom prst="straightConnector1">
            <a:avLst/>
          </a:prstGeom>
          <a:ln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4775337" y="5672251"/>
            <a:ext cx="1092063" cy="430810"/>
          </a:xfrm>
          <a:prstGeom prst="straightConnector1">
            <a:avLst/>
          </a:prstGeom>
          <a:ln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019800" y="5885021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/>
                <a:cs typeface="Arial"/>
              </a:rPr>
              <a:t>Switcher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04800" y="5885021"/>
            <a:ext cx="12192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Arial"/>
                <a:cs typeface="Arial"/>
              </a:rPr>
              <a:t>Internal CF cards</a:t>
            </a:r>
            <a:endParaRPr lang="en-US" sz="1000" dirty="0">
              <a:latin typeface="Arial"/>
              <a:cs typeface="Arial"/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9549" y="5297095"/>
            <a:ext cx="1411097" cy="957258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9800" y="3733801"/>
            <a:ext cx="2151220" cy="2151220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749300" y="4314110"/>
            <a:ext cx="9144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Arial"/>
                <a:cs typeface="Arial"/>
              </a:rPr>
              <a:t>Camera</a:t>
            </a:r>
            <a:endParaRPr lang="en-US" sz="10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399"/>
            <a:ext cx="8229600" cy="1143000"/>
          </a:xfrm>
          <a:solidFill>
            <a:srgbClr val="FFFF00">
              <a:alpha val="34000"/>
            </a:srgbClr>
          </a:solidFill>
          <a:ln>
            <a:solidFill>
              <a:srgbClr val="0000FF"/>
            </a:solidFill>
          </a:ln>
        </p:spPr>
        <p:txBody>
          <a:bodyPr/>
          <a:lstStyle/>
          <a:p>
            <a:r>
              <a:rPr lang="en-US" b="1" dirty="0" smtClean="0">
                <a:latin typeface="Arial"/>
                <a:cs typeface="Arial"/>
              </a:rPr>
              <a:t>Transcription:</a:t>
            </a:r>
            <a:endParaRPr lang="en-US" b="1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610600" cy="4602162"/>
          </a:xfrm>
        </p:spPr>
        <p:txBody>
          <a:bodyPr>
            <a:noAutofit/>
          </a:bodyPr>
          <a:lstStyle/>
          <a:p>
            <a:r>
              <a:rPr lang="en-US" sz="3500" dirty="0" smtClean="0">
                <a:latin typeface="Arial"/>
                <a:cs typeface="Arial"/>
              </a:rPr>
              <a:t>Transcription meets </a:t>
            </a:r>
            <a:r>
              <a:rPr lang="en-US" sz="3500" dirty="0" err="1" smtClean="0">
                <a:latin typeface="Arial"/>
                <a:cs typeface="Arial"/>
              </a:rPr>
              <a:t>NYPL’s</a:t>
            </a:r>
            <a:r>
              <a:rPr lang="en-US" sz="3500" dirty="0" smtClean="0">
                <a:latin typeface="Arial"/>
                <a:cs typeface="Arial"/>
              </a:rPr>
              <a:t> mission to serve all populations—including those with visual and hearing impairments.</a:t>
            </a:r>
            <a:endParaRPr lang="en-US" sz="3500" dirty="0" smtClean="0">
              <a:latin typeface="Arial"/>
              <a:cs typeface="Arial"/>
            </a:endParaRPr>
          </a:p>
          <a:p>
            <a:r>
              <a:rPr lang="en-US" sz="3500" dirty="0" smtClean="0">
                <a:latin typeface="Arial"/>
                <a:cs typeface="Arial"/>
              </a:rPr>
              <a:t>Some programs are transcribed, such as LIVE, but we’ve had </a:t>
            </a:r>
            <a:r>
              <a:rPr lang="en-US" sz="3500" dirty="0" smtClean="0">
                <a:latin typeface="Arial"/>
                <a:cs typeface="Arial"/>
              </a:rPr>
              <a:t>requests for everything else to be transcribed</a:t>
            </a:r>
            <a:r>
              <a:rPr lang="en-US" sz="3500" dirty="0" smtClean="0">
                <a:latin typeface="Arial"/>
                <a:cs typeface="Arial"/>
              </a:rPr>
              <a:t>.</a:t>
            </a:r>
            <a:endParaRPr lang="en-US" sz="3500" dirty="0" smtClean="0">
              <a:latin typeface="Arial"/>
              <a:cs typeface="Arial"/>
            </a:endParaRPr>
          </a:p>
          <a:p>
            <a:r>
              <a:rPr lang="en-US" sz="3500" dirty="0" smtClean="0">
                <a:latin typeface="Arial"/>
                <a:cs typeface="Arial"/>
              </a:rPr>
              <a:t>Transcripts can</a:t>
            </a:r>
            <a:r>
              <a:rPr lang="en-US" sz="3500" dirty="0" smtClean="0">
                <a:latin typeface="Arial"/>
                <a:cs typeface="Arial"/>
              </a:rPr>
              <a:t> also be </a:t>
            </a:r>
            <a:r>
              <a:rPr lang="en-US" sz="3500" dirty="0" smtClean="0">
                <a:latin typeface="Arial"/>
                <a:cs typeface="Arial"/>
              </a:rPr>
              <a:t>used to make content searchable on the Web, which increases traffic to </a:t>
            </a:r>
            <a:r>
              <a:rPr lang="en-US" sz="3500" dirty="0" err="1" smtClean="0">
                <a:latin typeface="Arial"/>
                <a:cs typeface="Arial"/>
              </a:rPr>
              <a:t>nypl.org</a:t>
            </a:r>
            <a:r>
              <a:rPr lang="en-US" sz="3500" dirty="0" smtClean="0">
                <a:latin typeface="Arial"/>
                <a:cs typeface="Arial"/>
              </a:rPr>
              <a:t>.</a:t>
            </a:r>
            <a:endParaRPr lang="en-US" sz="35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FF00">
              <a:alpha val="34000"/>
            </a:srgbClr>
          </a:solidFill>
          <a:ln>
            <a:solidFill>
              <a:srgbClr val="0000FF"/>
            </a:solidFill>
          </a:ln>
        </p:spPr>
        <p:txBody>
          <a:bodyPr>
            <a:normAutofit/>
          </a:bodyPr>
          <a:lstStyle/>
          <a:p>
            <a:r>
              <a:rPr lang="en-US" b="1" dirty="0" smtClean="0">
                <a:latin typeface="Arial"/>
                <a:cs typeface="Arial"/>
              </a:rPr>
              <a:t>Donor Recognition Ideas:</a:t>
            </a:r>
            <a:endParaRPr lang="en-US" b="1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297363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>
                <a:latin typeface="Arial"/>
                <a:cs typeface="Arial"/>
              </a:rPr>
              <a:t>All videos could begin and end with a brief animation reflecting the sponsor name (just as the </a:t>
            </a:r>
            <a:r>
              <a:rPr lang="en-US" dirty="0" err="1" smtClean="0">
                <a:latin typeface="Arial"/>
                <a:cs typeface="Arial"/>
                <a:hlinkClick r:id="rId2"/>
              </a:rPr>
              <a:t>KidsLIVE</a:t>
            </a:r>
            <a:r>
              <a:rPr lang="en-US" dirty="0" smtClean="0">
                <a:latin typeface="Arial"/>
                <a:cs typeface="Arial"/>
                <a:hlinkClick r:id="rId2"/>
              </a:rPr>
              <a:t> and </a:t>
            </a:r>
            <a:r>
              <a:rPr lang="en-US" dirty="0" err="1" smtClean="0">
                <a:latin typeface="Arial"/>
                <a:cs typeface="Arial"/>
                <a:hlinkClick r:id="rId2"/>
              </a:rPr>
              <a:t>TeenLIVE</a:t>
            </a:r>
            <a:r>
              <a:rPr lang="en-US" dirty="0" smtClean="0">
                <a:latin typeface="Arial"/>
                <a:cs typeface="Arial"/>
              </a:rPr>
              <a:t> videos do now).</a:t>
            </a:r>
          </a:p>
          <a:p>
            <a:endParaRPr lang="en-US" dirty="0" smtClean="0">
              <a:latin typeface="Arial"/>
              <a:cs typeface="Arial"/>
            </a:endParaRPr>
          </a:p>
          <a:p>
            <a:r>
              <a:rPr lang="en-US" dirty="0" smtClean="0">
                <a:latin typeface="Arial"/>
                <a:cs typeface="Arial"/>
              </a:rPr>
              <a:t>All audio files could begin and end with sponsor recognition.</a:t>
            </a:r>
          </a:p>
          <a:p>
            <a:endParaRPr lang="en-US" dirty="0" smtClean="0">
              <a:latin typeface="Arial"/>
              <a:cs typeface="Arial"/>
            </a:endParaRPr>
          </a:p>
          <a:p>
            <a:r>
              <a:rPr lang="en-US" dirty="0" smtClean="0">
                <a:latin typeface="Arial"/>
                <a:cs typeface="Arial"/>
              </a:rPr>
              <a:t>Sponsorship for individual series, for example, “Periodically Speaking is brought to you through the generosity of…”</a:t>
            </a:r>
          </a:p>
          <a:p>
            <a:endParaRPr lang="en-US" dirty="0" smtClean="0">
              <a:latin typeface="Arial"/>
              <a:cs typeface="Arial"/>
            </a:endParaRPr>
          </a:p>
          <a:p>
            <a:r>
              <a:rPr lang="en-US" dirty="0" smtClean="0">
                <a:latin typeface="Arial"/>
                <a:cs typeface="Arial"/>
              </a:rPr>
              <a:t>Sponsorship for backstage and/or highlights videos.</a:t>
            </a:r>
          </a:p>
          <a:p>
            <a:endParaRPr lang="en-US" dirty="0" smtClean="0">
              <a:latin typeface="Arial"/>
              <a:cs typeface="Arial"/>
            </a:endParaRPr>
          </a:p>
          <a:p>
            <a:r>
              <a:rPr lang="en-US" dirty="0" smtClean="0">
                <a:latin typeface="Arial"/>
                <a:cs typeface="Arial"/>
              </a:rPr>
              <a:t>Sponsorship of </a:t>
            </a:r>
            <a:r>
              <a:rPr lang="en-US" dirty="0" err="1" smtClean="0">
                <a:latin typeface="Arial"/>
                <a:cs typeface="Arial"/>
              </a:rPr>
              <a:t>NYPL’s</a:t>
            </a:r>
            <a:r>
              <a:rPr lang="en-US" dirty="0" smtClean="0">
                <a:latin typeface="Arial"/>
                <a:cs typeface="Arial"/>
              </a:rPr>
              <a:t> a/</a:t>
            </a:r>
            <a:r>
              <a:rPr lang="en-US" dirty="0" err="1" smtClean="0">
                <a:latin typeface="Arial"/>
                <a:cs typeface="Arial"/>
              </a:rPr>
              <a:t>v</a:t>
            </a:r>
            <a:r>
              <a:rPr lang="en-US" dirty="0" smtClean="0">
                <a:latin typeface="Arial"/>
                <a:cs typeface="Arial"/>
              </a:rPr>
              <a:t> page and/or other online presences such as YouTube and iTunes U.</a:t>
            </a:r>
          </a:p>
          <a:p>
            <a:endParaRPr lang="en-US" dirty="0" smtClean="0">
              <a:latin typeface="Arial"/>
              <a:cs typeface="Arial"/>
            </a:endParaRPr>
          </a:p>
          <a:p>
            <a:r>
              <a:rPr lang="en-US" dirty="0" smtClean="0">
                <a:latin typeface="Arial"/>
                <a:cs typeface="Arial"/>
              </a:rPr>
              <a:t>Transcription sponsorship.</a:t>
            </a:r>
            <a:endParaRPr lang="en-US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  <a:solidFill>
            <a:srgbClr val="FFFF00">
              <a:alpha val="34000"/>
            </a:srgbClr>
          </a:solidFill>
          <a:ln>
            <a:solidFill>
              <a:srgbClr val="0000FF"/>
            </a:solidFill>
          </a:ln>
        </p:spPr>
        <p:txBody>
          <a:bodyPr>
            <a:noAutofit/>
          </a:bodyPr>
          <a:lstStyle/>
          <a:p>
            <a:r>
              <a:rPr lang="en-US" sz="3800" b="1" dirty="0" smtClean="0">
                <a:latin typeface="Arial"/>
                <a:cs typeface="Arial"/>
              </a:rPr>
              <a:t>Web Video is Growing:</a:t>
            </a:r>
            <a:endParaRPr lang="en-US" sz="3800" b="1" dirty="0">
              <a:latin typeface="Arial"/>
              <a:cs typeface="Arial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1290776"/>
            <a:ext cx="5930900" cy="497301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FF00">
              <a:alpha val="34000"/>
            </a:srgbClr>
          </a:solidFill>
          <a:ln>
            <a:solidFill>
              <a:srgbClr val="0000FF"/>
            </a:solidFill>
          </a:ln>
        </p:spPr>
        <p:txBody>
          <a:bodyPr>
            <a:normAutofit/>
          </a:bodyPr>
          <a:lstStyle/>
          <a:p>
            <a:r>
              <a:rPr lang="en-US" b="1" u="sng" dirty="0" smtClean="0">
                <a:latin typeface="Arial"/>
                <a:cs typeface="Arial"/>
              </a:rPr>
              <a:t>A/V and </a:t>
            </a:r>
            <a:r>
              <a:rPr lang="en-US" b="1" u="sng" dirty="0" err="1" smtClean="0">
                <a:latin typeface="Arial"/>
                <a:cs typeface="Arial"/>
              </a:rPr>
              <a:t>NYPL’s</a:t>
            </a:r>
            <a:r>
              <a:rPr lang="en-US" b="1" u="sng" dirty="0" smtClean="0">
                <a:latin typeface="Arial"/>
                <a:cs typeface="Arial"/>
              </a:rPr>
              <a:t> Mission:</a:t>
            </a:r>
            <a:endParaRPr lang="en-US" b="1" u="sng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382000" cy="4953000"/>
          </a:xfrm>
        </p:spPr>
        <p:txBody>
          <a:bodyPr>
            <a:normAutofit fontScale="55000" lnSpcReduction="20000"/>
          </a:bodyPr>
          <a:lstStyle/>
          <a:p>
            <a:pPr marL="3175" indent="4763">
              <a:buNone/>
            </a:pPr>
            <a:r>
              <a:rPr lang="en-US" dirty="0" smtClean="0">
                <a:latin typeface="Arial"/>
                <a:cs typeface="Arial"/>
              </a:rPr>
              <a:t>Audio and video recordings of public programs, such as </a:t>
            </a:r>
            <a:r>
              <a:rPr lang="en-US" i="1" dirty="0" smtClean="0">
                <a:latin typeface="Arial"/>
                <a:cs typeface="Arial"/>
              </a:rPr>
              <a:t>LIVE from the NYPL</a:t>
            </a:r>
            <a:r>
              <a:rPr lang="en-US" dirty="0" smtClean="0">
                <a:latin typeface="Arial"/>
                <a:cs typeface="Arial"/>
              </a:rPr>
              <a:t>, attract more online streams/downloads than the number of people who attend these events in person:</a:t>
            </a:r>
          </a:p>
          <a:p>
            <a:pPr>
              <a:buNone/>
            </a:pPr>
            <a:endParaRPr lang="en-US" dirty="0" smtClean="0">
              <a:latin typeface="Arial"/>
              <a:cs typeface="Arial"/>
            </a:endParaRPr>
          </a:p>
          <a:p>
            <a:r>
              <a:rPr lang="en-US" dirty="0" smtClean="0">
                <a:latin typeface="Arial"/>
                <a:cs typeface="Arial"/>
              </a:rPr>
              <a:t>The most an event can accommodate is 500 people seated in </a:t>
            </a:r>
            <a:r>
              <a:rPr lang="en-US" dirty="0" err="1" smtClean="0">
                <a:latin typeface="Arial"/>
                <a:cs typeface="Arial"/>
              </a:rPr>
              <a:t>Bartos</a:t>
            </a:r>
            <a:r>
              <a:rPr lang="en-US" dirty="0" smtClean="0">
                <a:latin typeface="Arial"/>
                <a:cs typeface="Arial"/>
              </a:rPr>
              <a:t> Forum, but the average recording of an event is streamed/downloaded 1,675 times during the first few months after it is uploaded to the Web—that’s </a:t>
            </a:r>
            <a:r>
              <a:rPr lang="en-US" b="1" dirty="0" smtClean="0">
                <a:latin typeface="Arial"/>
                <a:cs typeface="Arial"/>
              </a:rPr>
              <a:t>335% more</a:t>
            </a:r>
            <a:r>
              <a:rPr lang="en-US" dirty="0" smtClean="0">
                <a:latin typeface="Arial"/>
                <a:cs typeface="Arial"/>
              </a:rPr>
              <a:t>.</a:t>
            </a:r>
          </a:p>
          <a:p>
            <a:endParaRPr lang="en-US" dirty="0" smtClean="0">
              <a:latin typeface="Arial"/>
              <a:cs typeface="Arial"/>
            </a:endParaRPr>
          </a:p>
          <a:p>
            <a:r>
              <a:rPr lang="en-US" dirty="0" smtClean="0">
                <a:latin typeface="Arial"/>
                <a:cs typeface="Arial"/>
              </a:rPr>
              <a:t>The most-watched </a:t>
            </a:r>
            <a:r>
              <a:rPr lang="en-US" i="1" dirty="0" smtClean="0">
                <a:latin typeface="Arial"/>
                <a:cs typeface="Arial"/>
              </a:rPr>
              <a:t>LIVE from the NYPL </a:t>
            </a:r>
            <a:r>
              <a:rPr lang="en-US" dirty="0" smtClean="0">
                <a:latin typeface="Arial"/>
                <a:cs typeface="Arial"/>
              </a:rPr>
              <a:t>program, a debate between Christopher </a:t>
            </a:r>
            <a:r>
              <a:rPr lang="en-US" dirty="0" err="1" smtClean="0">
                <a:latin typeface="Arial"/>
                <a:cs typeface="Arial"/>
              </a:rPr>
              <a:t>Hitchens</a:t>
            </a:r>
            <a:r>
              <a:rPr lang="en-US" dirty="0" smtClean="0">
                <a:latin typeface="Arial"/>
                <a:cs typeface="Arial"/>
              </a:rPr>
              <a:t> and Al </a:t>
            </a:r>
            <a:r>
              <a:rPr lang="en-US" dirty="0" err="1" smtClean="0">
                <a:latin typeface="Arial"/>
                <a:cs typeface="Arial"/>
              </a:rPr>
              <a:t>Sharpton</a:t>
            </a:r>
            <a:r>
              <a:rPr lang="en-US" dirty="0" smtClean="0">
                <a:latin typeface="Arial"/>
                <a:cs typeface="Arial"/>
              </a:rPr>
              <a:t>, boasts nearly </a:t>
            </a:r>
            <a:r>
              <a:rPr lang="en-US" b="1" dirty="0" smtClean="0">
                <a:latin typeface="Arial"/>
                <a:cs typeface="Arial"/>
              </a:rPr>
              <a:t>500,000</a:t>
            </a:r>
            <a:r>
              <a:rPr lang="en-US" dirty="0" smtClean="0">
                <a:latin typeface="Arial"/>
                <a:cs typeface="Arial"/>
              </a:rPr>
              <a:t> cumulative views and downloads since 2007.</a:t>
            </a:r>
            <a:endParaRPr lang="en-US" sz="1600" dirty="0" smtClean="0">
              <a:latin typeface="Arial"/>
              <a:cs typeface="Arial"/>
            </a:endParaRPr>
          </a:p>
          <a:p>
            <a:pPr>
              <a:buNone/>
            </a:pPr>
            <a:endParaRPr lang="en-US" dirty="0" smtClean="0">
              <a:latin typeface="Arial"/>
              <a:cs typeface="Arial"/>
            </a:endParaRPr>
          </a:p>
          <a:p>
            <a:r>
              <a:rPr lang="en-US" dirty="0" smtClean="0">
                <a:latin typeface="Arial"/>
                <a:cs typeface="Arial"/>
              </a:rPr>
              <a:t>These numbers suggest that the true audience for many NYPL public programs lies online.</a:t>
            </a:r>
          </a:p>
          <a:p>
            <a:endParaRPr lang="en-US" dirty="0" smtClean="0">
              <a:latin typeface="Arial"/>
              <a:cs typeface="Arial"/>
            </a:endParaRPr>
          </a:p>
          <a:p>
            <a:pPr marL="0" indent="1588">
              <a:buNone/>
            </a:pPr>
            <a:r>
              <a:rPr lang="en-US" dirty="0" smtClean="0">
                <a:latin typeface="Arial"/>
                <a:cs typeface="Arial"/>
              </a:rPr>
              <a:t>Another example of video’s importance to the Library is the 2010 Advocacy campaign, which made use of video in several ways. The “Who You </a:t>
            </a:r>
            <a:r>
              <a:rPr lang="en-US" dirty="0" err="1" smtClean="0">
                <a:latin typeface="Arial"/>
                <a:cs typeface="Arial"/>
              </a:rPr>
              <a:t>Gonna</a:t>
            </a:r>
            <a:r>
              <a:rPr lang="en-US" dirty="0" smtClean="0">
                <a:latin typeface="Arial"/>
                <a:cs typeface="Arial"/>
              </a:rPr>
              <a:t> Call” video, produced in partnership with </a:t>
            </a:r>
            <a:r>
              <a:rPr lang="en-US" dirty="0" err="1" smtClean="0">
                <a:latin typeface="Arial"/>
                <a:cs typeface="Arial"/>
              </a:rPr>
              <a:t>Improv</a:t>
            </a:r>
            <a:r>
              <a:rPr lang="en-US" dirty="0" smtClean="0">
                <a:latin typeface="Arial"/>
                <a:cs typeface="Arial"/>
              </a:rPr>
              <a:t> Everywhere, went viral and attracted more than </a:t>
            </a:r>
            <a:r>
              <a:rPr lang="en-US" b="1" dirty="0" smtClean="0">
                <a:latin typeface="Arial"/>
                <a:cs typeface="Arial"/>
              </a:rPr>
              <a:t>2 million </a:t>
            </a:r>
            <a:r>
              <a:rPr lang="en-US" dirty="0" smtClean="0">
                <a:latin typeface="Arial"/>
                <a:cs typeface="Arial"/>
              </a:rPr>
              <a:t>views.</a:t>
            </a:r>
            <a:endParaRPr lang="en-US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1" y="1524000"/>
            <a:ext cx="3166488" cy="23622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1" y="3886200"/>
            <a:ext cx="3048000" cy="254203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FF00">
              <a:alpha val="34000"/>
            </a:srgbClr>
          </a:solidFill>
          <a:ln>
            <a:solidFill>
              <a:srgbClr val="0000FF"/>
            </a:solidFill>
          </a:ln>
        </p:spPr>
        <p:txBody>
          <a:bodyPr>
            <a:normAutofit/>
          </a:bodyPr>
          <a:lstStyle/>
          <a:p>
            <a:r>
              <a:rPr lang="en-US" b="1" dirty="0" err="1" smtClean="0">
                <a:latin typeface="Arial"/>
                <a:cs typeface="Arial"/>
              </a:rPr>
              <a:t>NYPL’s</a:t>
            </a:r>
            <a:r>
              <a:rPr lang="en-US" b="1" dirty="0" smtClean="0">
                <a:latin typeface="Arial"/>
                <a:cs typeface="Arial"/>
              </a:rPr>
              <a:t> Web A/V Presence:</a:t>
            </a:r>
            <a:endParaRPr lang="en-US" b="1" dirty="0">
              <a:latin typeface="Arial"/>
              <a:cs typeface="Arial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5000" y="1524000"/>
            <a:ext cx="3273448" cy="253364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13448" y="3654298"/>
            <a:ext cx="3175000" cy="28575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 descr="nypl_av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30576" y="2337644"/>
            <a:ext cx="3335271" cy="326424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FF00">
              <a:alpha val="34000"/>
            </a:srgbClr>
          </a:solidFill>
          <a:ln>
            <a:solidFill>
              <a:srgbClr val="0000FF"/>
            </a:solidFill>
          </a:ln>
        </p:spPr>
        <p:txBody>
          <a:bodyPr/>
          <a:lstStyle/>
          <a:p>
            <a:r>
              <a:rPr lang="en-US" b="1" dirty="0" smtClean="0">
                <a:latin typeface="Arial"/>
                <a:cs typeface="Arial"/>
              </a:rPr>
              <a:t>Examples:</a:t>
            </a:r>
            <a:endParaRPr lang="en-US" b="1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144963"/>
          </a:xfrm>
        </p:spPr>
        <p:txBody>
          <a:bodyPr/>
          <a:lstStyle/>
          <a:p>
            <a:r>
              <a:rPr lang="en-US" dirty="0" smtClean="0">
                <a:latin typeface="Arial"/>
                <a:cs typeface="Arial"/>
                <a:hlinkClick r:id="rId2"/>
              </a:rPr>
              <a:t>LIVE from the NYPL</a:t>
            </a:r>
            <a:endParaRPr lang="en-US" dirty="0" smtClean="0">
              <a:latin typeface="Arial"/>
              <a:cs typeface="Arial"/>
            </a:endParaRPr>
          </a:p>
          <a:p>
            <a:r>
              <a:rPr lang="en-US" dirty="0" smtClean="0">
                <a:latin typeface="Arial"/>
                <a:cs typeface="Arial"/>
                <a:hlinkClick r:id="rId3"/>
              </a:rPr>
              <a:t>Backstage at LIVE from the NYPL</a:t>
            </a:r>
            <a:endParaRPr lang="en-US" dirty="0" smtClean="0">
              <a:latin typeface="Arial"/>
              <a:cs typeface="Arial"/>
            </a:endParaRPr>
          </a:p>
          <a:p>
            <a:r>
              <a:rPr lang="en-US" dirty="0" err="1" smtClean="0">
                <a:latin typeface="Arial"/>
                <a:cs typeface="Arial"/>
                <a:hlinkClick r:id="rId4"/>
              </a:rPr>
              <a:t>Mounseer</a:t>
            </a:r>
            <a:r>
              <a:rPr lang="en-US" dirty="0" smtClean="0">
                <a:latin typeface="Arial"/>
                <a:cs typeface="Arial"/>
                <a:hlinkClick r:id="rId4"/>
              </a:rPr>
              <a:t> </a:t>
            </a:r>
            <a:r>
              <a:rPr lang="en-US" dirty="0" err="1" smtClean="0">
                <a:latin typeface="Arial"/>
                <a:cs typeface="Arial"/>
                <a:hlinkClick r:id="rId4"/>
              </a:rPr>
              <a:t>Nongtongpaw</a:t>
            </a:r>
            <a:endParaRPr lang="en-US" dirty="0" smtClean="0">
              <a:latin typeface="Arial"/>
              <a:cs typeface="Arial"/>
            </a:endParaRPr>
          </a:p>
          <a:p>
            <a:r>
              <a:rPr lang="en-US" dirty="0" smtClean="0">
                <a:latin typeface="Arial"/>
                <a:cs typeface="Arial"/>
                <a:hlinkClick r:id="rId5"/>
              </a:rPr>
              <a:t>Scriptorium videos</a:t>
            </a:r>
            <a:endParaRPr lang="en-US" dirty="0" smtClean="0">
              <a:latin typeface="Arial"/>
              <a:cs typeface="Arial"/>
            </a:endParaRPr>
          </a:p>
          <a:p>
            <a:r>
              <a:rPr lang="en-US" dirty="0" smtClean="0">
                <a:latin typeface="Arial"/>
                <a:cs typeface="Arial"/>
                <a:hlinkClick r:id="rId6"/>
              </a:rPr>
              <a:t>Anti-Prom series</a:t>
            </a:r>
            <a:endParaRPr lang="en-US" dirty="0" smtClean="0">
              <a:latin typeface="Arial"/>
              <a:cs typeface="Arial"/>
            </a:endParaRPr>
          </a:p>
          <a:p>
            <a:r>
              <a:rPr lang="en-US" dirty="0" smtClean="0">
                <a:latin typeface="Arial"/>
                <a:cs typeface="Arial"/>
                <a:hlinkClick r:id="rId7"/>
              </a:rPr>
              <a:t>KidsLIVE &amp; TeenLIVE</a:t>
            </a:r>
            <a:endParaRPr lang="en-US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FF00">
              <a:alpha val="34000"/>
            </a:srgbClr>
          </a:solidFill>
          <a:ln>
            <a:solidFill>
              <a:srgbClr val="0000FF"/>
            </a:solidFill>
          </a:ln>
        </p:spPr>
        <p:txBody>
          <a:bodyPr/>
          <a:lstStyle/>
          <a:p>
            <a:r>
              <a:rPr lang="en-US" b="1" dirty="0" smtClean="0">
                <a:latin typeface="Arial"/>
                <a:cs typeface="Arial"/>
              </a:rPr>
              <a:t>Digital Content Creation Kits:</a:t>
            </a:r>
            <a:endParaRPr lang="en-US" b="1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610600" cy="4525963"/>
          </a:xfrm>
        </p:spPr>
        <p:txBody>
          <a:bodyPr>
            <a:normAutofit fontScale="92500"/>
          </a:bodyPr>
          <a:lstStyle/>
          <a:p>
            <a:r>
              <a:rPr lang="en-US" dirty="0" smtClean="0">
                <a:latin typeface="Arial"/>
                <a:cs typeface="Arial"/>
              </a:rPr>
              <a:t>Allow </a:t>
            </a:r>
            <a:r>
              <a:rPr lang="en-US" dirty="0" smtClean="0">
                <a:latin typeface="Arial"/>
                <a:cs typeface="Arial"/>
              </a:rPr>
              <a:t>any staff member to</a:t>
            </a:r>
            <a:r>
              <a:rPr lang="en-US" dirty="0" smtClean="0">
                <a:latin typeface="Arial"/>
                <a:cs typeface="Arial"/>
              </a:rPr>
              <a:t> record and edit audio and video with </a:t>
            </a:r>
            <a:r>
              <a:rPr lang="en-US" dirty="0" smtClean="0">
                <a:latin typeface="Arial"/>
                <a:cs typeface="Arial"/>
              </a:rPr>
              <a:t>high-quality, easy-to-use tools.</a:t>
            </a:r>
          </a:p>
          <a:p>
            <a:r>
              <a:rPr lang="en-US" dirty="0" smtClean="0">
                <a:latin typeface="Arial"/>
                <a:cs typeface="Arial"/>
              </a:rPr>
              <a:t>Piloted one kit in fall 2008; soft launch with five more kits in fall 2010.</a:t>
            </a:r>
          </a:p>
          <a:p>
            <a:r>
              <a:rPr lang="en-US" dirty="0" smtClean="0">
                <a:latin typeface="Arial"/>
                <a:cs typeface="Arial"/>
              </a:rPr>
              <a:t>Since fall 2010, </a:t>
            </a:r>
            <a:r>
              <a:rPr lang="en-US" b="1" dirty="0" smtClean="0">
                <a:latin typeface="Arial"/>
                <a:cs typeface="Arial"/>
              </a:rPr>
              <a:t>150 videos </a:t>
            </a:r>
            <a:r>
              <a:rPr lang="en-US" dirty="0" smtClean="0">
                <a:latin typeface="Arial"/>
                <a:cs typeface="Arial"/>
              </a:rPr>
              <a:t>have been created—resulting in </a:t>
            </a:r>
            <a:r>
              <a:rPr lang="en-US" b="1" dirty="0" smtClean="0">
                <a:latin typeface="Arial"/>
                <a:cs typeface="Arial"/>
              </a:rPr>
              <a:t>26,686 views and downloads</a:t>
            </a:r>
            <a:r>
              <a:rPr lang="en-US" dirty="0" smtClean="0">
                <a:latin typeface="Arial"/>
                <a:cs typeface="Arial"/>
              </a:rPr>
              <a:t>—of everything from public programs, such as a </a:t>
            </a:r>
            <a:r>
              <a:rPr lang="en-US" dirty="0" smtClean="0">
                <a:latin typeface="Arial"/>
                <a:cs typeface="Arial"/>
                <a:hlinkClick r:id="rId2"/>
              </a:rPr>
              <a:t>“Whose Poem Is It?” slam</a:t>
            </a:r>
            <a:r>
              <a:rPr lang="en-US" dirty="0" smtClean="0">
                <a:latin typeface="Arial"/>
                <a:cs typeface="Arial"/>
              </a:rPr>
              <a:t>, to </a:t>
            </a:r>
            <a:r>
              <a:rPr lang="en-US" dirty="0" smtClean="0">
                <a:latin typeface="Arial"/>
                <a:cs typeface="Arial"/>
                <a:hlinkClick r:id="rId3"/>
              </a:rPr>
              <a:t>teen-created content for HomeworkNYC</a:t>
            </a:r>
            <a:r>
              <a:rPr lang="en-US" dirty="0" smtClean="0">
                <a:latin typeface="Arial"/>
                <a:cs typeface="Arial"/>
              </a:rPr>
              <a:t>.</a:t>
            </a:r>
            <a:endParaRPr lang="en-US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62200"/>
            <a:ext cx="8229600" cy="1143000"/>
          </a:xfrm>
          <a:solidFill>
            <a:srgbClr val="FF0000">
              <a:alpha val="34000"/>
            </a:srgbClr>
          </a:solidFill>
          <a:ln>
            <a:solidFill>
              <a:srgbClr val="0000FF"/>
            </a:solidFill>
          </a:ln>
        </p:spPr>
        <p:txBody>
          <a:bodyPr/>
          <a:lstStyle/>
          <a:p>
            <a:r>
              <a:rPr lang="en-US" b="1" dirty="0" smtClean="0">
                <a:latin typeface="Arial"/>
                <a:cs typeface="Arial"/>
              </a:rPr>
              <a:t>II. Results</a:t>
            </a:r>
            <a:endParaRPr lang="en-US" b="1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itle 1"/>
          <p:cNvSpPr>
            <a:spLocks noGrp="1"/>
          </p:cNvSpPr>
          <p:nvPr>
            <p:ph type="title"/>
          </p:nvPr>
        </p:nvSpPr>
        <p:spPr>
          <a:solidFill>
            <a:srgbClr val="FFFF00">
              <a:alpha val="34000"/>
            </a:srgbClr>
          </a:solidFill>
          <a:ln>
            <a:solidFill>
              <a:srgbClr val="0000FF"/>
            </a:solidFill>
          </a:ln>
          <a:effectLst/>
        </p:spPr>
        <p:txBody>
          <a:bodyPr>
            <a:normAutofit/>
          </a:bodyPr>
          <a:lstStyle/>
          <a:p>
            <a:r>
              <a:rPr lang="en-US" sz="4800" b="1" dirty="0" smtClean="0">
                <a:latin typeface="Arial"/>
                <a:cs typeface="Kievit-Bold"/>
              </a:rPr>
              <a:t>Overall Traffic</a:t>
            </a:r>
            <a:r>
              <a:rPr lang="en-US" sz="4800" b="1" dirty="0" smtClean="0">
                <a:latin typeface="Arial"/>
                <a:cs typeface="Kievit-Bold"/>
              </a:rPr>
              <a:t>:</a:t>
            </a:r>
            <a:endParaRPr lang="en-US" sz="4800" b="1" dirty="0">
              <a:latin typeface="Arial"/>
              <a:cs typeface="Kievit-Bold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19200" y="6126163"/>
            <a:ext cx="7467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7663" indent="-347663"/>
            <a:r>
              <a:rPr lang="en-US" sz="1000" dirty="0" smtClean="0">
                <a:latin typeface="Arial"/>
              </a:rPr>
              <a:t>N</a:t>
            </a:r>
            <a:r>
              <a:rPr lang="en-US" sz="1000" dirty="0" smtClean="0">
                <a:latin typeface="Arial"/>
              </a:rPr>
              <a:t>ote: This chart includes audio and video, both downloads and streams. The d</a:t>
            </a:r>
            <a:r>
              <a:rPr lang="en-US" sz="1000" dirty="0" smtClean="0">
                <a:latin typeface="Arial"/>
              </a:rPr>
              <a:t>ata </a:t>
            </a:r>
            <a:r>
              <a:rPr lang="en-US" sz="1000" dirty="0" smtClean="0">
                <a:latin typeface="Arial"/>
              </a:rPr>
              <a:t>set for years 2005 – 2010 on </a:t>
            </a:r>
            <a:r>
              <a:rPr lang="en-US" sz="1000" dirty="0" err="1" smtClean="0">
                <a:latin typeface="Arial"/>
              </a:rPr>
              <a:t>nypl.org</a:t>
            </a:r>
            <a:r>
              <a:rPr lang="en-US" sz="1000" dirty="0" smtClean="0">
                <a:latin typeface="Arial"/>
              </a:rPr>
              <a:t> is </a:t>
            </a:r>
            <a:r>
              <a:rPr lang="en-US" sz="1000" dirty="0" smtClean="0">
                <a:latin typeface="Arial"/>
              </a:rPr>
              <a:t>incomplete. </a:t>
            </a:r>
            <a:r>
              <a:rPr lang="en-US" sz="1000" dirty="0" err="1" smtClean="0">
                <a:latin typeface="Arial"/>
              </a:rPr>
              <a:t>Fora</a:t>
            </a:r>
            <a:r>
              <a:rPr lang="en-US" sz="1000" dirty="0" err="1" smtClean="0">
                <a:latin typeface="Arial"/>
              </a:rPr>
              <a:t>.tv</a:t>
            </a:r>
            <a:r>
              <a:rPr lang="en-US" sz="1000" dirty="0" smtClean="0">
                <a:latin typeface="Arial"/>
              </a:rPr>
              <a:t> numbers for each year are unavailable.</a:t>
            </a:r>
            <a:endParaRPr lang="en-US" sz="1000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1055</TotalTime>
  <Words>1617</Words>
  <Application>Microsoft Macintosh PowerPoint</Application>
  <PresentationFormat>On-screen Show (4:3)</PresentationFormat>
  <Paragraphs>364</Paragraphs>
  <Slides>25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Audio/Video and The New York Public Library</vt:lpstr>
      <vt:lpstr>I. Overview</vt:lpstr>
      <vt:lpstr>Web Video is Growing:</vt:lpstr>
      <vt:lpstr>A/V and NYPL’s Mission:</vt:lpstr>
      <vt:lpstr>NYPL’s Web A/V Presence:</vt:lpstr>
      <vt:lpstr>Examples:</vt:lpstr>
      <vt:lpstr>Digital Content Creation Kits:</vt:lpstr>
      <vt:lpstr>II. Results</vt:lpstr>
      <vt:lpstr>Overall Traffic:</vt:lpstr>
      <vt:lpstr>Deeper Dive into the Numbers:</vt:lpstr>
      <vt:lpstr>Slide 11</vt:lpstr>
      <vt:lpstr>Top 10 Downloads on nypl.org in 2010:</vt:lpstr>
      <vt:lpstr>Top 10 Streams* on nypl.org in 2010:</vt:lpstr>
      <vt:lpstr>Top Videos on YouTube in 2010:</vt:lpstr>
      <vt:lpstr>Programs Recorded:</vt:lpstr>
      <vt:lpstr>III. Challenges</vt:lpstr>
      <vt:lpstr>Importance of Timeliness:</vt:lpstr>
      <vt:lpstr>Slide 18</vt:lpstr>
      <vt:lpstr>Equipment:</vt:lpstr>
      <vt:lpstr>People:</vt:lpstr>
      <vt:lpstr>Quality:</vt:lpstr>
      <vt:lpstr>IV. Needs and Opportunities</vt:lpstr>
      <vt:lpstr>Equipment:</vt:lpstr>
      <vt:lpstr>Transcription:</vt:lpstr>
      <vt:lpstr>Donor Recognition Ideas:</vt:lpstr>
    </vt:vector>
  </TitlesOfParts>
  <Company>New York Public Library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James Murdock</dc:creator>
  <cp:lastModifiedBy>James Murdock</cp:lastModifiedBy>
  <cp:revision>159</cp:revision>
  <dcterms:created xsi:type="dcterms:W3CDTF">2011-02-01T17:41:01Z</dcterms:created>
  <dcterms:modified xsi:type="dcterms:W3CDTF">2011-02-01T19:22:52Z</dcterms:modified>
</cp:coreProperties>
</file>