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charts/chart1.xml" ContentType="application/vnd.openxmlformats-officedocument.drawingml.chart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Default Extension="xlsx" ContentType="application/vnd.openxmlformats-officedocument.spreadsheetml.sheet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33" d="100"/>
          <a:sy n="133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Audio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strRef>
              <c:f>Sheet1!$A$2:$A$6</c:f>
              <c:strCache>
                <c:ptCount val="5"/>
                <c:pt idx="0">
                  <c:v>LIVE from the NYPL</c:v>
                </c:pt>
                <c:pt idx="1">
                  <c:v>Conversations from the Cullman Center</c:v>
                </c:pt>
                <c:pt idx="2">
                  <c:v>Development</c:v>
                </c:pt>
                <c:pt idx="3">
                  <c:v>LPA</c:v>
                </c:pt>
                <c:pt idx="4">
                  <c:v>Periodically Speaking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223622.0</c:v>
                </c:pt>
                <c:pt idx="1">
                  <c:v>24104.0</c:v>
                </c:pt>
                <c:pt idx="2">
                  <c:v>14516.0</c:v>
                </c:pt>
                <c:pt idx="3">
                  <c:v>13022.0</c:v>
                </c:pt>
                <c:pt idx="4">
                  <c:v>9678.0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Video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strRef>
              <c:f>Sheet1!$A$2:$A$6</c:f>
              <c:strCache>
                <c:ptCount val="5"/>
                <c:pt idx="0">
                  <c:v>LIVE from the NYPL</c:v>
                </c:pt>
                <c:pt idx="1">
                  <c:v>Conversations from the Cullman Center</c:v>
                </c:pt>
                <c:pt idx="2">
                  <c:v>Development</c:v>
                </c:pt>
                <c:pt idx="3">
                  <c:v>LPA</c:v>
                </c:pt>
                <c:pt idx="4">
                  <c:v>Periodically Speaking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116275.0</c:v>
                </c:pt>
                <c:pt idx="1">
                  <c:v>3918.0</c:v>
                </c:pt>
                <c:pt idx="2">
                  <c:v>5354.0</c:v>
                </c:pt>
                <c:pt idx="3">
                  <c:v>5268.0</c:v>
                </c:pt>
                <c:pt idx="4">
                  <c:v>237.0</c:v>
                </c:pt>
              </c:numCache>
            </c:numRef>
          </c:val>
        </c:ser>
        <c:axId val="659940776"/>
        <c:axId val="660062520"/>
      </c:barChart>
      <c:catAx>
        <c:axId val="659940776"/>
        <c:scaling>
          <c:orientation val="minMax"/>
        </c:scaling>
        <c:axPos val="b"/>
        <c:tickLblPos val="nextTo"/>
        <c:crossAx val="660062520"/>
        <c:crosses val="autoZero"/>
        <c:auto val="1"/>
        <c:lblAlgn val="ctr"/>
        <c:lblOffset val="100"/>
      </c:catAx>
      <c:valAx>
        <c:axId val="660062520"/>
        <c:scaling>
          <c:orientation val="minMax"/>
        </c:scaling>
        <c:axPos val="l"/>
        <c:majorGridlines/>
        <c:numFmt formatCode="General" sourceLinked="1"/>
        <c:tickLblPos val="nextTo"/>
        <c:crossAx val="6599407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Audio</c:v>
                </c:pt>
              </c:strCache>
            </c:strRef>
          </c:tx>
          <c:cat>
            <c:strRef>
              <c:f>Sheet1!$A$2:$A$3</c:f>
              <c:strCache>
                <c:ptCount val="1"/>
                <c:pt idx="0">
                  <c:v>nypl.org downloads only</c:v>
                </c:pt>
              </c:strCache>
            </c:strRef>
          </c:cat>
          <c:val>
            <c:numRef>
              <c:f>Sheet1!$B$2:$B$2</c:f>
              <c:numCache>
                <c:formatCode>#,##0</c:formatCode>
                <c:ptCount val="1"/>
                <c:pt idx="0">
                  <c:v>204504.0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Video</c:v>
                </c:pt>
              </c:strCache>
            </c:strRef>
          </c:tx>
          <c:cat>
            <c:strRef>
              <c:f>Sheet1!$A$2:$A$3</c:f>
              <c:strCache>
                <c:ptCount val="1"/>
                <c:pt idx="0">
                  <c:v>nypl.org downloads only</c:v>
                </c:pt>
              </c:strCache>
            </c:strRef>
          </c:cat>
          <c:val>
            <c:numRef>
              <c:f>Sheet1!$C$2:$C$2</c:f>
              <c:numCache>
                <c:formatCode>#,##0</c:formatCode>
                <c:ptCount val="1"/>
                <c:pt idx="0">
                  <c:v>51502.0</c:v>
                </c:pt>
              </c:numCache>
            </c:numRef>
          </c:val>
        </c:ser>
        <c:axId val="661105336"/>
        <c:axId val="661330536"/>
      </c:barChart>
      <c:catAx>
        <c:axId val="661105336"/>
        <c:scaling>
          <c:orientation val="minMax"/>
        </c:scaling>
        <c:axPos val="b"/>
        <c:tickLblPos val="nextTo"/>
        <c:crossAx val="661330536"/>
        <c:crosses val="autoZero"/>
        <c:auto val="1"/>
        <c:lblAlgn val="ctr"/>
        <c:lblOffset val="100"/>
      </c:catAx>
      <c:valAx>
        <c:axId val="661330536"/>
        <c:scaling>
          <c:orientation val="minMax"/>
        </c:scaling>
        <c:axPos val="l"/>
        <c:majorGridlines/>
        <c:numFmt formatCode="#,##0" sourceLinked="1"/>
        <c:tickLblPos val="nextTo"/>
        <c:crossAx val="6611053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0209-CF75-F04A-9766-037D5B11752D}" type="datetimeFigureOut">
              <a:rPr lang="en-US" smtClean="0"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66E6-BB25-E445-BF09-411949798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>
                <a:latin typeface="Kievit-BoldSC"/>
                <a:cs typeface="Kievit-BoldSC"/>
              </a:rPr>
              <a:t>NYPL’s</a:t>
            </a:r>
            <a:r>
              <a:rPr lang="en-US" sz="3400" dirty="0" smtClean="0">
                <a:latin typeface="Kievit-BoldSC"/>
                <a:cs typeface="Kievit-BoldSC"/>
              </a:rPr>
              <a:t> online audio </a:t>
            </a:r>
            <a:r>
              <a:rPr lang="en-US" sz="3400" dirty="0" err="1" smtClean="0">
                <a:latin typeface="Kievit-BoldSC"/>
                <a:cs typeface="Kievit-BoldSC"/>
              </a:rPr>
              <a:t>v</a:t>
            </a:r>
            <a:r>
              <a:rPr lang="en-US" sz="3400" dirty="0" smtClean="0">
                <a:latin typeface="Kievit-BoldSC"/>
                <a:cs typeface="Kievit-BoldSC"/>
              </a:rPr>
              <a:t>. video traffic</a:t>
            </a:r>
            <a:endParaRPr lang="en-US" sz="3400" dirty="0">
              <a:latin typeface="Kievit-BoldSC"/>
              <a:cs typeface="Kievit-BoldS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Kievit-Bold"/>
                <a:cs typeface="Kievit-Bold"/>
              </a:rPr>
              <a:t>Prepared by James Murdock</a:t>
            </a:r>
          </a:p>
          <a:p>
            <a:r>
              <a:rPr lang="en-US" dirty="0" smtClean="0">
                <a:latin typeface="Kievit-Bold"/>
                <a:cs typeface="Kievit-Bold"/>
              </a:rPr>
              <a:t>September 20, 2010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Kievit-Bold"/>
                <a:cs typeface="Kievit-Bold"/>
              </a:rPr>
              <a:t>1/1/07 – 12/31/09</a:t>
            </a:r>
            <a:endParaRPr lang="en-US" dirty="0">
              <a:latin typeface="Kievit-Bold"/>
              <a:cs typeface="Kievit-Bold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7049" y="5738472"/>
            <a:ext cx="791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indent="-573088"/>
            <a:r>
              <a:rPr lang="en-US" dirty="0" smtClean="0"/>
              <a:t>Note: These numbers include both downloads and streams from </a:t>
            </a:r>
            <a:r>
              <a:rPr lang="en-US" dirty="0" err="1" smtClean="0"/>
              <a:t>nypl.org</a:t>
            </a:r>
            <a:r>
              <a:rPr lang="en-US" dirty="0" smtClean="0"/>
              <a:t>, </a:t>
            </a:r>
            <a:r>
              <a:rPr lang="en-US" dirty="0" err="1" smtClean="0"/>
              <a:t>iTunesU</a:t>
            </a:r>
            <a:r>
              <a:rPr lang="en-US" dirty="0" smtClean="0"/>
              <a:t>, YouTube and </a:t>
            </a:r>
            <a:r>
              <a:rPr lang="en-US" dirty="0" err="1" smtClean="0"/>
              <a:t>ArtBabble</a:t>
            </a:r>
            <a:r>
              <a:rPr lang="en-US" dirty="0" smtClean="0"/>
              <a:t> for series that offer both audio and video files.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Kievit-Bold"/>
                <a:cs typeface="Kievit-Bold"/>
              </a:rPr>
              <a:t>Calendar Year 2010</a:t>
            </a:r>
            <a:endParaRPr lang="en-US" dirty="0">
              <a:latin typeface="Kievit-Bold"/>
              <a:cs typeface="Kievit-Bold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NYPL’s online audio v. video traffic</vt:lpstr>
      <vt:lpstr>1/1/07 – 12/31/09</vt:lpstr>
      <vt:lpstr>Calendar Year 2010</vt:lpstr>
    </vt:vector>
  </TitlesOfParts>
  <Company>New York Public 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NYPL’s online audio v. video traffic</dc:title>
  <dc:creator>James Murdock</dc:creator>
  <cp:lastModifiedBy>James Murdock</cp:lastModifiedBy>
  <cp:revision>4</cp:revision>
  <dcterms:created xsi:type="dcterms:W3CDTF">2010-09-20T16:07:32Z</dcterms:created>
  <dcterms:modified xsi:type="dcterms:W3CDTF">2010-09-20T16:27:34Z</dcterms:modified>
</cp:coreProperties>
</file>