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charts/chart1.xml" ContentType="application/vnd.openxmlformats-officedocument.drawingml.chart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Default Extension="xlsx" ContentType="application/vnd.openxmlformats-officedocument.spreadsheetml.sheet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1" r:id="rId2"/>
    <p:sldId id="257" r:id="rId3"/>
    <p:sldId id="260" r:id="rId4"/>
    <p:sldId id="262" r:id="rId5"/>
  </p:sldIdLst>
  <p:sldSz cx="12179300" cy="9134475" type="ledger"/>
  <p:notesSz cx="6858000" cy="9144000"/>
  <p:defaultTextStyle>
    <a:defPPr>
      <a:defRPr lang="en-US"/>
    </a:defPPr>
    <a:lvl1pPr marL="0" algn="l" defTabSz="60885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858" algn="l" defTabSz="60885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715" algn="l" defTabSz="60885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573" algn="l" defTabSz="60885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431" algn="l" defTabSz="60885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289" algn="l" defTabSz="60885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147" algn="l" defTabSz="60885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005" algn="l" defTabSz="60885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0862" algn="l" defTabSz="60885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1176" y="-112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Old site</c:v>
                </c:pt>
              </c:strCache>
            </c:strRef>
          </c:tx>
          <c:cat>
            <c:strRef>
              <c:f>Sheet1!$A$2:$A$29</c:f>
              <c:strCache>
                <c:ptCount val="28"/>
                <c:pt idx="0">
                  <c:v>Friends of the Library Fall 2007 Lecture Luncheon with Judith Thurman</c:v>
                </c:pt>
                <c:pt idx="1">
                  <c:v>The History of the Twentieth Century Through Music: Alex Ross &amp; John Schaefer </c:v>
                </c:pt>
                <c:pt idx="2">
                  <c:v>Sean Wilentz at the Conservators Preview Club</c:v>
                </c:pt>
                <c:pt idx="3">
                  <c:v>LGBT Committee Inaugural Reception, featuring Edmund White</c:v>
                </c:pt>
                <c:pt idx="4">
                  <c:v>Poetry at the Library: Josephine Hart &amp; Friends</c:v>
                </c:pt>
                <c:pt idx="5">
                  <c:v>?? David Remnick et al. ??</c:v>
                </c:pt>
                <c:pt idx="6">
                  <c:v>How to Be Good, featuring Randy Cohen: Friends of the Library Spring 2008 Lecture Luncheon</c:v>
                </c:pt>
                <c:pt idx="7">
                  <c:v>Muhammad Yunus and Fareed Zakaria: Conservators Philanthropy Forum 2008</c:v>
                </c:pt>
                <c:pt idx="8">
                  <c:v>Treasury Secretary Henry Paulson: The State of the Economy</c:v>
                </c:pt>
                <c:pt idx="9">
                  <c:v>President's Council Fall Dinner 2008: Jon Meacham, Peggy Noonan, and Sally Quinn</c:v>
                </c:pt>
                <c:pt idx="10">
                  <c:v>Thank You for Reading: An Afternoon with Christopher Buckley</c:v>
                </c:pt>
                <c:pt idx="11">
                  <c:v>Personal Information: A Conversation about Family</c:v>
                </c:pt>
                <c:pt idx="12">
                  <c:v>An Evening with Alan Alda</c:v>
                </c:pt>
                <c:pt idx="13">
                  <c:v>Privileged Information: A Look at the Oval Office Through the Historian's Prism</c:v>
                </c:pt>
                <c:pt idx="14">
                  <c:v>Rev Gene Robinson in Conversation with Urvashi Vaid</c:v>
                </c:pt>
                <c:pt idx="15">
                  <c:v>Malcolm Gladwell at the Spring 2009 President's Council Dinner</c:v>
                </c:pt>
                <c:pt idx="16">
                  <c:v>An Evening with T.S. Eliot: Poetry at the Library, featuring Josephine Hart</c:v>
                </c:pt>
                <c:pt idx="17">
                  <c:v>Not For Children Only: Mary Ann Hoberman, Salman Rushdie, Chris Van Allsburg</c:v>
                </c:pt>
                <c:pt idx="18">
                  <c:v>China Revealed: Simon Winchester</c:v>
                </c:pt>
                <c:pt idx="19">
                  <c:v>The 2009 Bigelow Tea</c:v>
                </c:pt>
                <c:pt idx="20">
                  <c:v>Sam Tanenhaus and Seth Lipsky at the Conservators Preview Club</c:v>
                </c:pt>
                <c:pt idx="21">
                  <c:v>Speak Up, Act OUT: Conversations on Activism</c:v>
                </c:pt>
                <c:pt idx="22">
                  <c:v>Ayaan Hirsi Ali in Conversation with Lawrence Wright (President’s Council)</c:v>
                </c:pt>
                <c:pt idx="23">
                  <c:v>Philanthropy in the 21st Century</c:v>
                </c:pt>
                <c:pt idx="24">
                  <c:v>Closeup on Grace Coddington</c:v>
                </c:pt>
                <c:pt idx="25">
                  <c:v>Gail Collins: Fifty Years for Women</c:v>
                </c:pt>
                <c:pt idx="26">
                  <c:v>What Are You Searching For?</c:v>
                </c:pt>
                <c:pt idx="27">
                  <c:v>President's Council Spring Dinner 2010: Niall Ferguson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4.0</c:v>
                </c:pt>
                <c:pt idx="1">
                  <c:v>42.0</c:v>
                </c:pt>
                <c:pt idx="2">
                  <c:v>683.0</c:v>
                </c:pt>
                <c:pt idx="3">
                  <c:v>188.0</c:v>
                </c:pt>
                <c:pt idx="4">
                  <c:v>161.0</c:v>
                </c:pt>
                <c:pt idx="5">
                  <c:v>418.0</c:v>
                </c:pt>
                <c:pt idx="6">
                  <c:v>3.0</c:v>
                </c:pt>
                <c:pt idx="7">
                  <c:v>5.0</c:v>
                </c:pt>
                <c:pt idx="8">
                  <c:v>288.0</c:v>
                </c:pt>
                <c:pt idx="9">
                  <c:v>30.0</c:v>
                </c:pt>
                <c:pt idx="10">
                  <c:v>99.0</c:v>
                </c:pt>
                <c:pt idx="11">
                  <c:v>853.0</c:v>
                </c:pt>
                <c:pt idx="12">
                  <c:v>510.0</c:v>
                </c:pt>
                <c:pt idx="13">
                  <c:v>368.0</c:v>
                </c:pt>
                <c:pt idx="14">
                  <c:v>1957.0</c:v>
                </c:pt>
                <c:pt idx="15">
                  <c:v>646.0</c:v>
                </c:pt>
                <c:pt idx="17">
                  <c:v>252.0</c:v>
                </c:pt>
                <c:pt idx="18">
                  <c:v>120.0</c:v>
                </c:pt>
                <c:pt idx="20">
                  <c:v>124.0</c:v>
                </c:pt>
                <c:pt idx="21">
                  <c:v>3.0</c:v>
                </c:pt>
                <c:pt idx="23">
                  <c:v>31.0</c:v>
                </c:pt>
                <c:pt idx="24">
                  <c:v>39.0</c:v>
                </c:pt>
                <c:pt idx="25">
                  <c:v>42.0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Site</c:v>
                </c:pt>
              </c:strCache>
            </c:strRef>
          </c:tx>
          <c:cat>
            <c:strRef>
              <c:f>Sheet1!$A$2:$A$29</c:f>
              <c:strCache>
                <c:ptCount val="28"/>
                <c:pt idx="0">
                  <c:v>Friends of the Library Fall 2007 Lecture Luncheon with Judith Thurman</c:v>
                </c:pt>
                <c:pt idx="1">
                  <c:v>The History of the Twentieth Century Through Music: Alex Ross &amp; John Schaefer </c:v>
                </c:pt>
                <c:pt idx="2">
                  <c:v>Sean Wilentz at the Conservators Preview Club</c:v>
                </c:pt>
                <c:pt idx="3">
                  <c:v>LGBT Committee Inaugural Reception, featuring Edmund White</c:v>
                </c:pt>
                <c:pt idx="4">
                  <c:v>Poetry at the Library: Josephine Hart &amp; Friends</c:v>
                </c:pt>
                <c:pt idx="5">
                  <c:v>?? David Remnick et al. ??</c:v>
                </c:pt>
                <c:pt idx="6">
                  <c:v>How to Be Good, featuring Randy Cohen: Friends of the Library Spring 2008 Lecture Luncheon</c:v>
                </c:pt>
                <c:pt idx="7">
                  <c:v>Muhammad Yunus and Fareed Zakaria: Conservators Philanthropy Forum 2008</c:v>
                </c:pt>
                <c:pt idx="8">
                  <c:v>Treasury Secretary Henry Paulson: The State of the Economy</c:v>
                </c:pt>
                <c:pt idx="9">
                  <c:v>President's Council Fall Dinner 2008: Jon Meacham, Peggy Noonan, and Sally Quinn</c:v>
                </c:pt>
                <c:pt idx="10">
                  <c:v>Thank You for Reading: An Afternoon with Christopher Buckley</c:v>
                </c:pt>
                <c:pt idx="11">
                  <c:v>Personal Information: A Conversation about Family</c:v>
                </c:pt>
                <c:pt idx="12">
                  <c:v>An Evening with Alan Alda</c:v>
                </c:pt>
                <c:pt idx="13">
                  <c:v>Privileged Information: A Look at the Oval Office Through the Historian's Prism</c:v>
                </c:pt>
                <c:pt idx="14">
                  <c:v>Rev Gene Robinson in Conversation with Urvashi Vaid</c:v>
                </c:pt>
                <c:pt idx="15">
                  <c:v>Malcolm Gladwell at the Spring 2009 President's Council Dinner</c:v>
                </c:pt>
                <c:pt idx="16">
                  <c:v>An Evening with T.S. Eliot: Poetry at the Library, featuring Josephine Hart</c:v>
                </c:pt>
                <c:pt idx="17">
                  <c:v>Not For Children Only: Mary Ann Hoberman, Salman Rushdie, Chris Van Allsburg</c:v>
                </c:pt>
                <c:pt idx="18">
                  <c:v>China Revealed: Simon Winchester</c:v>
                </c:pt>
                <c:pt idx="19">
                  <c:v>The 2009 Bigelow Tea</c:v>
                </c:pt>
                <c:pt idx="20">
                  <c:v>Sam Tanenhaus and Seth Lipsky at the Conservators Preview Club</c:v>
                </c:pt>
                <c:pt idx="21">
                  <c:v>Speak Up, Act OUT: Conversations on Activism</c:v>
                </c:pt>
                <c:pt idx="22">
                  <c:v>Ayaan Hirsi Ali in Conversation with Lawrence Wright (President’s Council)</c:v>
                </c:pt>
                <c:pt idx="23">
                  <c:v>Philanthropy in the 21st Century</c:v>
                </c:pt>
                <c:pt idx="24">
                  <c:v>Closeup on Grace Coddington</c:v>
                </c:pt>
                <c:pt idx="25">
                  <c:v>Gail Collins: Fifty Years for Women</c:v>
                </c:pt>
                <c:pt idx="26">
                  <c:v>What Are You Searching For?</c:v>
                </c:pt>
                <c:pt idx="27">
                  <c:v>President's Council Spring Dinner 2010: Niall Ferguson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61.0</c:v>
                </c:pt>
                <c:pt idx="1">
                  <c:v>51.0</c:v>
                </c:pt>
                <c:pt idx="2">
                  <c:v>17.0</c:v>
                </c:pt>
                <c:pt idx="3">
                  <c:v>74.0</c:v>
                </c:pt>
                <c:pt idx="4">
                  <c:v>23.0</c:v>
                </c:pt>
                <c:pt idx="5">
                  <c:v>0.0</c:v>
                </c:pt>
                <c:pt idx="6">
                  <c:v>42.0</c:v>
                </c:pt>
                <c:pt idx="7">
                  <c:v>7.0</c:v>
                </c:pt>
                <c:pt idx="8">
                  <c:v>72.0</c:v>
                </c:pt>
                <c:pt idx="9">
                  <c:v>0.0</c:v>
                </c:pt>
                <c:pt idx="10">
                  <c:v>154.0</c:v>
                </c:pt>
                <c:pt idx="11">
                  <c:v>99.0</c:v>
                </c:pt>
                <c:pt idx="12">
                  <c:v>109.0</c:v>
                </c:pt>
                <c:pt idx="13">
                  <c:v>101.0</c:v>
                </c:pt>
                <c:pt idx="14">
                  <c:v>379.0</c:v>
                </c:pt>
                <c:pt idx="15">
                  <c:v>82.0</c:v>
                </c:pt>
                <c:pt idx="16">
                  <c:v>157.0</c:v>
                </c:pt>
                <c:pt idx="17">
                  <c:v>95.0</c:v>
                </c:pt>
                <c:pt idx="18">
                  <c:v>128.0</c:v>
                </c:pt>
                <c:pt idx="19">
                  <c:v>12.0</c:v>
                </c:pt>
                <c:pt idx="20">
                  <c:v>44.0</c:v>
                </c:pt>
                <c:pt idx="21">
                  <c:v>48.0</c:v>
                </c:pt>
                <c:pt idx="22">
                  <c:v>7.0</c:v>
                </c:pt>
                <c:pt idx="23">
                  <c:v>47.0</c:v>
                </c:pt>
                <c:pt idx="24">
                  <c:v>48.0</c:v>
                </c:pt>
                <c:pt idx="25">
                  <c:v>49.0</c:v>
                </c:pt>
                <c:pt idx="26">
                  <c:v>20.0</c:v>
                </c:pt>
              </c:numCache>
            </c:numRef>
          </c:val>
        </c:ser>
        <c:shape val="box"/>
        <c:axId val="597734056"/>
        <c:axId val="597737112"/>
        <c:axId val="0"/>
      </c:bar3DChart>
      <c:catAx>
        <c:axId val="597734056"/>
        <c:scaling>
          <c:orientation val="minMax"/>
        </c:scaling>
        <c:axPos val="b"/>
        <c:numFmt formatCode="General" sourceLinked="1"/>
        <c:tickLblPos val="nextTo"/>
        <c:crossAx val="597737112"/>
        <c:crosses val="autoZero"/>
        <c:auto val="1"/>
        <c:lblAlgn val="ctr"/>
        <c:lblOffset val="100"/>
      </c:catAx>
      <c:valAx>
        <c:axId val="597737112"/>
        <c:scaling>
          <c:orientation val="minMax"/>
        </c:scaling>
        <c:axPos val="l"/>
        <c:majorGridlines/>
        <c:numFmt formatCode="General" sourceLinked="1"/>
        <c:tickLblPos val="nextTo"/>
        <c:crossAx val="597734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3746956329254"/>
          <c:y val="0.0235714521421434"/>
          <c:w val="0.144550643518958"/>
          <c:h val="0.190640388618754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view3D>
      <c:rAngAx val="1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% content</c:v>
                </c:pt>
              </c:strCache>
            </c:strRef>
          </c:tx>
          <c:dLbls>
            <c:dLbl>
              <c:idx val="0"/>
              <c:layout>
                <c:manualLayout>
                  <c:x val="-0.00840336134453781"/>
                  <c:y val="-0.00432900432900433"/>
                </c:manualLayout>
              </c:layout>
              <c:showVal val="1"/>
            </c:dLbl>
            <c:dLbl>
              <c:idx val="6"/>
              <c:layout>
                <c:manualLayout>
                  <c:x val="-0.0112044817927171"/>
                  <c:y val="0.0"/>
                </c:manualLayout>
              </c:layout>
              <c:showVal val="1"/>
            </c:dLbl>
            <c:dLbl>
              <c:idx val="7"/>
              <c:layout>
                <c:manualLayout>
                  <c:x val="0.0"/>
                  <c:y val="-0.0108225108225108"/>
                </c:manualLayout>
              </c:layout>
              <c:showVal val="1"/>
            </c:dLbl>
            <c:dLbl>
              <c:idx val="12"/>
              <c:layout>
                <c:manualLayout>
                  <c:x val="-0.00140056022408974"/>
                  <c:y val="-0.00432900432900433"/>
                </c:manualLayout>
              </c:layout>
              <c:showVal val="1"/>
            </c:dLbl>
            <c:txPr>
              <a:bodyPr/>
              <a:lstStyle/>
              <a:p>
                <a:pPr>
                  <a:defRPr sz="1000">
                    <a:solidFill>
                      <a:schemeClr val="tx2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Sheet1!$A$2:$A$18</c:f>
              <c:strCache>
                <c:ptCount val="17"/>
                <c:pt idx="0">
                  <c:v>LIVE from the NYPL</c:v>
                </c:pt>
                <c:pt idx="1">
                  <c:v>Teens</c:v>
                </c:pt>
                <c:pt idx="2">
                  <c:v>Jazz Oral Histories</c:v>
                </c:pt>
                <c:pt idx="3">
                  <c:v>Supporters</c:v>
                </c:pt>
                <c:pt idx="4">
                  <c:v>LPA</c:v>
                </c:pt>
                <c:pt idx="5">
                  <c:v>Misc. Events</c:v>
                </c:pt>
                <c:pt idx="6">
                  <c:v>Cullman Center</c:v>
                </c:pt>
                <c:pt idx="7">
                  <c:v>News</c:v>
                </c:pt>
                <c:pt idx="8">
                  <c:v>SmallBiz Seminars</c:v>
                </c:pt>
                <c:pt idx="9">
                  <c:v>Periodically Speaking</c:v>
                </c:pt>
                <c:pt idx="10">
                  <c:v>Children/Parents</c:v>
                </c:pt>
                <c:pt idx="11">
                  <c:v>Exhibitions</c:v>
                </c:pt>
                <c:pt idx="12">
                  <c:v>Treasures</c:v>
                </c:pt>
                <c:pt idx="13">
                  <c:v>NYPL TV</c:v>
                </c:pt>
                <c:pt idx="14">
                  <c:v>24 Hours of Public Programs</c:v>
                </c:pt>
                <c:pt idx="15">
                  <c:v>Schomburg Center</c:v>
                </c:pt>
                <c:pt idx="16">
                  <c:v>Design by the Book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37.55</c:v>
                </c:pt>
                <c:pt idx="1">
                  <c:v>21.07</c:v>
                </c:pt>
                <c:pt idx="2">
                  <c:v>4.79</c:v>
                </c:pt>
                <c:pt idx="3">
                  <c:v>4.41</c:v>
                </c:pt>
                <c:pt idx="4">
                  <c:v>4.22</c:v>
                </c:pt>
                <c:pt idx="5">
                  <c:v>4.22</c:v>
                </c:pt>
                <c:pt idx="6">
                  <c:v>3.64</c:v>
                </c:pt>
                <c:pt idx="7">
                  <c:v>3.64</c:v>
                </c:pt>
                <c:pt idx="8">
                  <c:v>2.49</c:v>
                </c:pt>
                <c:pt idx="9">
                  <c:v>2.49</c:v>
                </c:pt>
                <c:pt idx="10">
                  <c:v>2.3</c:v>
                </c:pt>
                <c:pt idx="11">
                  <c:v>2.11</c:v>
                </c:pt>
                <c:pt idx="12">
                  <c:v>2.11</c:v>
                </c:pt>
                <c:pt idx="13">
                  <c:v>1.72</c:v>
                </c:pt>
                <c:pt idx="14">
                  <c:v>1.34</c:v>
                </c:pt>
                <c:pt idx="15">
                  <c:v>1.15</c:v>
                </c:pt>
                <c:pt idx="16">
                  <c:v>0.77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traffic</c:v>
                </c:pt>
              </c:strCache>
            </c:strRef>
          </c:tx>
          <c:dLbls>
            <c:dLbl>
              <c:idx val="0"/>
              <c:layout>
                <c:manualLayout>
                  <c:x val="0.0336134453781513"/>
                  <c:y val="0.0173160173160173"/>
                </c:manualLayout>
              </c:layout>
              <c:showVal val="1"/>
            </c:dLbl>
            <c:dLbl>
              <c:idx val="1"/>
              <c:layout>
                <c:manualLayout>
                  <c:x val="0.0168067226890756"/>
                  <c:y val="-0.0173160173160173"/>
                </c:manualLayout>
              </c:layout>
              <c:showVal val="1"/>
            </c:dLbl>
            <c:dLbl>
              <c:idx val="2"/>
              <c:layout>
                <c:manualLayout>
                  <c:x val="0.00560224089635854"/>
                  <c:y val="-0.012987012987013"/>
                </c:manualLayout>
              </c:layout>
              <c:showVal val="1"/>
            </c:dLbl>
            <c:dLbl>
              <c:idx val="3"/>
              <c:layout>
                <c:manualLayout>
                  <c:x val="0.00140056022408961"/>
                  <c:y val="-0.0108225108225109"/>
                </c:manualLayout>
              </c:layout>
              <c:showVal val="1"/>
            </c:dLbl>
            <c:dLbl>
              <c:idx val="4"/>
              <c:layout>
                <c:manualLayout>
                  <c:x val="-0.00140056022408969"/>
                  <c:y val="-0.0108225108225109"/>
                </c:manualLayout>
              </c:layout>
              <c:showVal val="1"/>
            </c:dLbl>
            <c:dLbl>
              <c:idx val="5"/>
              <c:layout>
                <c:manualLayout>
                  <c:x val="0.00140056022408958"/>
                  <c:y val="-0.0173160173160173"/>
                </c:manualLayout>
              </c:layout>
              <c:showVal val="1"/>
            </c:dLbl>
            <c:dLbl>
              <c:idx val="9"/>
              <c:layout>
                <c:manualLayout>
                  <c:x val="0.00700280112044818"/>
                  <c:y val="-0.00216450216450216"/>
                </c:manualLayout>
              </c:layout>
              <c:showVal val="1"/>
            </c:dLbl>
            <c:dLbl>
              <c:idx val="10"/>
              <c:layout>
                <c:manualLayout>
                  <c:x val="0.00700280112044818"/>
                  <c:y val="-0.0173166990489825"/>
                </c:manualLayout>
              </c:layout>
              <c:showVal val="1"/>
            </c:dLbl>
            <c:dLbl>
              <c:idx val="11"/>
              <c:layout>
                <c:manualLayout>
                  <c:x val="0.00280112044817927"/>
                  <c:y val="-0.0216450216450217"/>
                </c:manualLayout>
              </c:layout>
              <c:showVal val="1"/>
            </c:dLbl>
            <c:dLbl>
              <c:idx val="15"/>
              <c:layout>
                <c:manualLayout>
                  <c:x val="0.00280112044817917"/>
                  <c:y val="-0.00649350649350649"/>
                </c:manualLayout>
              </c:layout>
              <c:showVal val="1"/>
            </c:dLbl>
            <c:txPr>
              <a:bodyPr/>
              <a:lstStyle/>
              <a:p>
                <a:pPr>
                  <a:defRPr sz="1000"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Sheet1!$A$2:$A$18</c:f>
              <c:strCache>
                <c:ptCount val="17"/>
                <c:pt idx="0">
                  <c:v>LIVE from the NYPL</c:v>
                </c:pt>
                <c:pt idx="1">
                  <c:v>Teens</c:v>
                </c:pt>
                <c:pt idx="2">
                  <c:v>Jazz Oral Histories</c:v>
                </c:pt>
                <c:pt idx="3">
                  <c:v>Supporters</c:v>
                </c:pt>
                <c:pt idx="4">
                  <c:v>LPA</c:v>
                </c:pt>
                <c:pt idx="5">
                  <c:v>Misc. Events</c:v>
                </c:pt>
                <c:pt idx="6">
                  <c:v>Cullman Center</c:v>
                </c:pt>
                <c:pt idx="7">
                  <c:v>News</c:v>
                </c:pt>
                <c:pt idx="8">
                  <c:v>SmallBiz Seminars</c:v>
                </c:pt>
                <c:pt idx="9">
                  <c:v>Periodically Speaking</c:v>
                </c:pt>
                <c:pt idx="10">
                  <c:v>Children/Parents</c:v>
                </c:pt>
                <c:pt idx="11">
                  <c:v>Exhibitions</c:v>
                </c:pt>
                <c:pt idx="12">
                  <c:v>Treasures</c:v>
                </c:pt>
                <c:pt idx="13">
                  <c:v>NYPL TV</c:v>
                </c:pt>
                <c:pt idx="14">
                  <c:v>24 Hours of Public Programs</c:v>
                </c:pt>
                <c:pt idx="15">
                  <c:v>Schomburg Center</c:v>
                </c:pt>
                <c:pt idx="16">
                  <c:v>Design by the Book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39.76</c:v>
                </c:pt>
                <c:pt idx="1">
                  <c:v>11.58</c:v>
                </c:pt>
                <c:pt idx="2">
                  <c:v>4.44</c:v>
                </c:pt>
                <c:pt idx="3">
                  <c:v>2.32</c:v>
                </c:pt>
                <c:pt idx="4">
                  <c:v>2.14</c:v>
                </c:pt>
                <c:pt idx="5">
                  <c:v>0.7</c:v>
                </c:pt>
                <c:pt idx="6">
                  <c:v>3.28</c:v>
                </c:pt>
                <c:pt idx="7">
                  <c:v>5.1</c:v>
                </c:pt>
                <c:pt idx="8">
                  <c:v>6.23</c:v>
                </c:pt>
                <c:pt idx="9">
                  <c:v>1.16</c:v>
                </c:pt>
                <c:pt idx="10">
                  <c:v>1.53</c:v>
                </c:pt>
                <c:pt idx="11">
                  <c:v>0.08</c:v>
                </c:pt>
                <c:pt idx="12">
                  <c:v>9.52</c:v>
                </c:pt>
                <c:pt idx="13">
                  <c:v>1.1</c:v>
                </c:pt>
                <c:pt idx="14">
                  <c:v>1.8</c:v>
                </c:pt>
                <c:pt idx="15">
                  <c:v>0.24</c:v>
                </c:pt>
                <c:pt idx="16">
                  <c:v>9.03</c:v>
                </c:pt>
              </c:numCache>
            </c:numRef>
          </c:val>
        </c:ser>
        <c:shape val="cylinder"/>
        <c:axId val="608873016"/>
        <c:axId val="477658824"/>
        <c:axId val="598382360"/>
      </c:bar3DChart>
      <c:catAx>
        <c:axId val="608873016"/>
        <c:scaling>
          <c:orientation val="minMax"/>
        </c:scaling>
        <c:axPos val="b"/>
        <c:tickLblPos val="nextTo"/>
        <c:crossAx val="477658824"/>
        <c:crosses val="autoZero"/>
        <c:auto val="1"/>
        <c:lblAlgn val="ctr"/>
        <c:lblOffset val="100"/>
      </c:catAx>
      <c:valAx>
        <c:axId val="477658824"/>
        <c:scaling>
          <c:orientation val="minMax"/>
        </c:scaling>
        <c:delete val="1"/>
        <c:axPos val="l"/>
        <c:numFmt formatCode="General" sourceLinked="1"/>
        <c:tickLblPos val="nextTo"/>
        <c:crossAx val="608873016"/>
        <c:crosses val="autoZero"/>
        <c:crossBetween val="between"/>
      </c:valAx>
      <c:serAx>
        <c:axId val="598382360"/>
        <c:scaling>
          <c:orientation val="minMax"/>
        </c:scaling>
        <c:delete val="1"/>
        <c:axPos val="b"/>
        <c:tickLblPos val="nextTo"/>
        <c:crossAx val="477658824"/>
        <c:crosses val="autoZero"/>
      </c:serAx>
    </c:plotArea>
    <c:legend>
      <c:legendPos val="r"/>
      <c:layout>
        <c:manualLayout>
          <c:xMode val="edge"/>
          <c:yMode val="edge"/>
          <c:x val="0.361259842519685"/>
          <c:y val="0.81873299928418"/>
          <c:w val="0.138740157480315"/>
          <c:h val="0.120109759007397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9" y="2837608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2" y="5869748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2" y="3871582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7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5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4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2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1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0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08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80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80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58" indent="0">
              <a:buNone/>
              <a:defRPr sz="2700" b="1"/>
            </a:lvl2pPr>
            <a:lvl3pPr marL="1217715" indent="0">
              <a:buNone/>
              <a:defRPr sz="2400" b="1"/>
            </a:lvl3pPr>
            <a:lvl4pPr marL="1826573" indent="0">
              <a:buNone/>
              <a:defRPr sz="2100" b="1"/>
            </a:lvl4pPr>
            <a:lvl5pPr marL="2435431" indent="0">
              <a:buNone/>
              <a:defRPr sz="2100" b="1"/>
            </a:lvl5pPr>
            <a:lvl6pPr marL="3044289" indent="0">
              <a:buNone/>
              <a:defRPr sz="2100" b="1"/>
            </a:lvl6pPr>
            <a:lvl7pPr marL="3653147" indent="0">
              <a:buNone/>
              <a:defRPr sz="2100" b="1"/>
            </a:lvl7pPr>
            <a:lvl8pPr marL="4262005" indent="0">
              <a:buNone/>
              <a:defRPr sz="2100" b="1"/>
            </a:lvl8pPr>
            <a:lvl9pPr marL="487086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7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58" indent="0">
              <a:buNone/>
              <a:defRPr sz="2700" b="1"/>
            </a:lvl2pPr>
            <a:lvl3pPr marL="1217715" indent="0">
              <a:buNone/>
              <a:defRPr sz="2400" b="1"/>
            </a:lvl3pPr>
            <a:lvl4pPr marL="1826573" indent="0">
              <a:buNone/>
              <a:defRPr sz="2100" b="1"/>
            </a:lvl4pPr>
            <a:lvl5pPr marL="2435431" indent="0">
              <a:buNone/>
              <a:defRPr sz="2100" b="1"/>
            </a:lvl5pPr>
            <a:lvl6pPr marL="3044289" indent="0">
              <a:buNone/>
              <a:defRPr sz="2100" b="1"/>
            </a:lvl6pPr>
            <a:lvl7pPr marL="3653147" indent="0">
              <a:buNone/>
              <a:defRPr sz="2100" b="1"/>
            </a:lvl7pPr>
            <a:lvl8pPr marL="4262005" indent="0">
              <a:buNone/>
              <a:defRPr sz="2100" b="1"/>
            </a:lvl8pPr>
            <a:lvl9pPr marL="487086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7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7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90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7" y="1911476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858" indent="0">
              <a:buNone/>
              <a:defRPr sz="1600"/>
            </a:lvl2pPr>
            <a:lvl3pPr marL="1217715" indent="0">
              <a:buNone/>
              <a:defRPr sz="1300"/>
            </a:lvl3pPr>
            <a:lvl4pPr marL="1826573" indent="0">
              <a:buNone/>
              <a:defRPr sz="1200"/>
            </a:lvl4pPr>
            <a:lvl5pPr marL="2435431" indent="0">
              <a:buNone/>
              <a:defRPr sz="1200"/>
            </a:lvl5pPr>
            <a:lvl6pPr marL="3044289" indent="0">
              <a:buNone/>
              <a:defRPr sz="1200"/>
            </a:lvl6pPr>
            <a:lvl7pPr marL="3653147" indent="0">
              <a:buNone/>
              <a:defRPr sz="1200"/>
            </a:lvl7pPr>
            <a:lvl8pPr marL="4262005" indent="0">
              <a:buNone/>
              <a:defRPr sz="1200"/>
            </a:lvl8pPr>
            <a:lvl9pPr marL="487086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858" indent="0">
              <a:buNone/>
              <a:defRPr sz="3700"/>
            </a:lvl2pPr>
            <a:lvl3pPr marL="1217715" indent="0">
              <a:buNone/>
              <a:defRPr sz="3200"/>
            </a:lvl3pPr>
            <a:lvl4pPr marL="1826573" indent="0">
              <a:buNone/>
              <a:defRPr sz="2700"/>
            </a:lvl4pPr>
            <a:lvl5pPr marL="2435431" indent="0">
              <a:buNone/>
              <a:defRPr sz="2700"/>
            </a:lvl5pPr>
            <a:lvl6pPr marL="3044289" indent="0">
              <a:buNone/>
              <a:defRPr sz="2700"/>
            </a:lvl6pPr>
            <a:lvl7pPr marL="3653147" indent="0">
              <a:buNone/>
              <a:defRPr sz="2700"/>
            </a:lvl7pPr>
            <a:lvl8pPr marL="4262005" indent="0">
              <a:buNone/>
              <a:defRPr sz="2700"/>
            </a:lvl8pPr>
            <a:lvl9pPr marL="4870862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858" indent="0">
              <a:buNone/>
              <a:defRPr sz="1600"/>
            </a:lvl2pPr>
            <a:lvl3pPr marL="1217715" indent="0">
              <a:buNone/>
              <a:defRPr sz="1300"/>
            </a:lvl3pPr>
            <a:lvl4pPr marL="1826573" indent="0">
              <a:buNone/>
              <a:defRPr sz="1200"/>
            </a:lvl4pPr>
            <a:lvl5pPr marL="2435431" indent="0">
              <a:buNone/>
              <a:defRPr sz="1200"/>
            </a:lvl5pPr>
            <a:lvl6pPr marL="3044289" indent="0">
              <a:buNone/>
              <a:defRPr sz="1200"/>
            </a:lvl6pPr>
            <a:lvl7pPr marL="3653147" indent="0">
              <a:buNone/>
              <a:defRPr sz="1200"/>
            </a:lvl7pPr>
            <a:lvl8pPr marL="4262005" indent="0">
              <a:buNone/>
              <a:defRPr sz="1200"/>
            </a:lvl8pPr>
            <a:lvl9pPr marL="487086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72" tIns="60885" rIns="121772" bIns="608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80"/>
            <a:ext cx="10961370" cy="6028331"/>
          </a:xfrm>
          <a:prstGeom prst="rect">
            <a:avLst/>
          </a:prstGeom>
        </p:spPr>
        <p:txBody>
          <a:bodyPr vert="horz" lIns="121772" tIns="60885" rIns="121772" bIns="608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6" y="8466307"/>
            <a:ext cx="2841837" cy="486326"/>
          </a:xfrm>
          <a:prstGeom prst="rect">
            <a:avLst/>
          </a:prstGeom>
        </p:spPr>
        <p:txBody>
          <a:bodyPr vert="horz" lIns="121772" tIns="60885" rIns="121772" bIns="6088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381F5-A154-4446-BCE7-10C8C31F30EF}" type="datetimeFigureOut">
              <a:rPr lang="en-US" smtClean="0"/>
              <a:pPr/>
              <a:t>3/19/10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7"/>
            <a:ext cx="3856778" cy="486326"/>
          </a:xfrm>
          <a:prstGeom prst="rect">
            <a:avLst/>
          </a:prstGeom>
        </p:spPr>
        <p:txBody>
          <a:bodyPr vert="horz" lIns="121772" tIns="60885" rIns="121772" bIns="6088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7"/>
            <a:ext cx="2841837" cy="486326"/>
          </a:xfrm>
          <a:prstGeom prst="rect">
            <a:avLst/>
          </a:prstGeom>
        </p:spPr>
        <p:txBody>
          <a:bodyPr vert="horz" lIns="121772" tIns="60885" rIns="121772" bIns="6088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8BD6-48E1-5F40-9407-3705088B2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85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3" indent="-456643" algn="l" defTabSz="60885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94" indent="-380536" algn="l" defTabSz="60885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145" indent="-304428" algn="l" defTabSz="6088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001" indent="-304428" algn="l" defTabSz="60885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9859" indent="-304428" algn="l" defTabSz="60885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718" indent="-304428" algn="l" defTabSz="60885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576" indent="-304428" algn="l" defTabSz="60885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434" indent="-304428" algn="l" defTabSz="60885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92" indent="-304428" algn="l" defTabSz="60885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8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58" algn="l" defTabSz="6088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715" algn="l" defTabSz="6088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573" algn="l" defTabSz="6088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431" algn="l" defTabSz="6088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289" algn="l" defTabSz="6088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47" algn="l" defTabSz="6088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005" algn="l" defTabSz="6088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862" algn="l" defTabSz="6088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pl.org/no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Cumulative Downloads and Streams</a:t>
            </a:r>
            <a:br>
              <a:rPr lang="en-US" dirty="0" smtClean="0"/>
            </a:br>
            <a:r>
              <a:rPr lang="en-US" dirty="0" smtClean="0"/>
              <a:t>10/23/07 – 3/18/10: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98450" y="2194008"/>
          <a:ext cx="11582400" cy="57260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53200"/>
                <a:gridCol w="1905000"/>
                <a:gridCol w="1752600"/>
                <a:gridCol w="1371600"/>
              </a:tblGrid>
              <a:tr h="2743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Program</a:t>
                      </a:r>
                      <a:endParaRPr 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Downloads/Streams</a:t>
                      </a:r>
                      <a:endParaRPr 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URL</a:t>
                      </a:r>
                      <a:endParaRPr lang="en-US" sz="1200" dirty="0"/>
                    </a:p>
                  </a:txBody>
                  <a:tcPr marL="91441" marR="91441"/>
                </a:tc>
              </a:tr>
              <a:tr h="545171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Friends of the Library Fall 2007 Lecture Luncheon with Judith Thurman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History of the Twentieth Century Through Music: Alex Ross &amp; John Schaefer 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Wilentz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 the Conservators Preview Club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LGBT Committee Inaugural Reception, featuring Edmund White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Poetry at the Library: Josephine Hart &amp; Friends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 David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Remnick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et al. ??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to Be Good, featuring Randy Cohen: Friends Spring 2008 Lecture Luncheon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Muhammad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Yunus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Fareed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Zakaria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Conservators Philanthropy Forum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Treasury Secretary Henry Paulson: The State of the Economy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President's Council Fall Dinner 2008: Jon Meacham, Peggy Noonan, and Sally Quinn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Thank You for Reading: An Afternoon with Christopher Buckley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 Information: A Conversation about Family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Evening with Alan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Alda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Privileged Information: A Look at the Oval Office Through the Historian's Prism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 Gene Robinson in Conversation with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Urvashi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Vaid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Malcolm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Gladwell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 the Spring 2009 President's Council Dinner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Evening with T.S. Eliot: Poetry at the Library, featuring Josephine Hart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For Children Only: Mary Ann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Hoberman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Salman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Rushdie, Chris Van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Allsburg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China Revealed: Simon Winchester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2009 Bigelow Tea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Tanenhaus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Seth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Lipsky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 the Conservators Preview Club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Speak Up, Act OUT: Conversations on Activism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Ayaan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Hirsi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Ali in Conversation with Lawrence Wright (President’s Council)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Philanthropy in the 21st Century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Closeup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Grace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Coddington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Gail Collins: Fifty Years for Women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You Searching For?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President's Council Spring Dinner 2010: Niall Ferguson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 23, 2007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March 3,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March 6,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April 3,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April 7,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April 9,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April 15,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April 23,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July 22,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September 22,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 2,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 7,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 16,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 21,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November 18, 2008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March 2,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April 6,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April 21,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 12,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 19,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June 23,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June 29,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September 14,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 14,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 20,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October 27, 2009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November 2, 2010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March 9, 2010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262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418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360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253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952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619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469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2336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728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157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347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248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56643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56815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56644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56645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56646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56647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56648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56649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75599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56650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56651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56652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56653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56654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56655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56656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56657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56658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70830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57137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57272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62291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62848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62850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62866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62957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75426</a:t>
                      </a:r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852" y="7920038"/>
            <a:ext cx="10509885" cy="83099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dirty="0" smtClean="0"/>
              <a:t>Note: For the full URL of these programs, enter </a:t>
            </a:r>
            <a:r>
              <a:rPr lang="en-US" dirty="0" smtClean="0">
                <a:hlinkClick r:id="rId2"/>
              </a:rPr>
              <a:t>www.nypl.org/node/</a:t>
            </a:r>
            <a:r>
              <a:rPr lang="en-US" dirty="0" smtClean="0"/>
              <a:t> and then paste the number in the column above into an Internet browser navigation bar.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365803"/>
            <a:ext cx="10961370" cy="2144035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Traffic on Old Site vs. New Site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Old site dates 10/23/07 – 1/6/10</a:t>
            </a:r>
            <a:br>
              <a:rPr lang="en-US" sz="4000" dirty="0" smtClean="0"/>
            </a:br>
            <a:r>
              <a:rPr lang="en-US" sz="4000" dirty="0" smtClean="0"/>
              <a:t>New Site dates 1/7/10 – 3/18/10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2509837"/>
          <a:ext cx="12649199" cy="639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Length of Video Streamed: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8962" y="1860726"/>
          <a:ext cx="10961372" cy="52973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80688"/>
                <a:gridCol w="1752600"/>
                <a:gridCol w="1981199"/>
                <a:gridCol w="1746885"/>
              </a:tblGrid>
              <a:tr h="5645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Program</a:t>
                      </a:r>
                      <a:endParaRPr lang="en-US" sz="2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</a:t>
                      </a:r>
                      <a:endParaRPr lang="en-US" sz="2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Old site</a:t>
                      </a:r>
                      <a:endParaRPr lang="en-US" sz="2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New Site</a:t>
                      </a:r>
                      <a:endParaRPr lang="en-US" sz="2400" dirty="0"/>
                    </a:p>
                  </a:txBody>
                  <a:tcPr marL="91441" marR="91441"/>
                </a:tc>
              </a:tr>
              <a:tr h="580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The History of the Twentieth Century Through Music: Alex Ross &amp; John Schaefer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March 3, 2008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1 min 12 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580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Treasury Secretary Henry Paulson: The State of the Economy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July 22, 2008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30 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45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An Evening with Alan Alda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October 16, 2008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3 min 57 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580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Malcolm Gladwell at the Spring 2009 President's Council Dinner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March 2, 2009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3 min 58 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22 min</a:t>
                      </a:r>
                    </a:p>
                  </a:txBody>
                  <a:tcPr marL="12700" marR="12700" marT="12700" marB="0" anchor="b"/>
                </a:tc>
              </a:tr>
              <a:tr h="580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Not For Children Only: Mary Ann Hoberman, Salman Rushdie, Chris Van Allsburg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April 21, 2009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2 min 32 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45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China Revealed: Simon Winchester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May 12, 2009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48 min</a:t>
                      </a:r>
                    </a:p>
                  </a:txBody>
                  <a:tcPr marL="12700" marR="12700" marT="12700" marB="0" anchor="b"/>
                </a:tc>
              </a:tr>
              <a:tr h="45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The 2009 Bigelow Tea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May 19, 2009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45 min</a:t>
                      </a:r>
                    </a:p>
                  </a:txBody>
                  <a:tcPr marL="12700" marR="12700" marT="12700" marB="0" anchor="b"/>
                </a:tc>
              </a:tr>
              <a:tr h="580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Ayaan Hirsi Ali in Conversation with Lawrence Wright (Presidentís Council)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September 14, 2009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latin typeface="Verdana"/>
                        </a:rPr>
                        <a:t>48 min</a:t>
                      </a:r>
                    </a:p>
                  </a:txBody>
                  <a:tcPr marL="12700" marR="12700" marT="12700" marB="0" anchor="b"/>
                </a:tc>
              </a:tr>
              <a:tr h="457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What Are You Searching For?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November 2, 2010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latin typeface="Verdana"/>
                        </a:rPr>
                        <a:t>5 min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4336" y="7920037"/>
            <a:ext cx="9906000" cy="461665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dirty="0" smtClean="0"/>
              <a:t>Note: Most programs typically last 60 – 90 minutes, total, in length	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8965" y="365803"/>
            <a:ext cx="10961370" cy="1867069"/>
          </a:xfrm>
          <a:solidFill>
            <a:srgbClr val="0000FF">
              <a:alpha val="34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Kievit-Bold"/>
                <a:cs typeface="Kievit-Bold"/>
              </a:rPr>
              <a:t>Content Distribution and Traffic</a:t>
            </a:r>
            <a:br>
              <a:rPr lang="en-US" dirty="0" smtClean="0">
                <a:latin typeface="Kievit-Bold"/>
                <a:cs typeface="Kievit-Bold"/>
              </a:rPr>
            </a:br>
            <a:r>
              <a:rPr lang="en-US" dirty="0" smtClean="0">
                <a:latin typeface="Kievit-Bold"/>
                <a:cs typeface="Kievit-Bold"/>
              </a:rPr>
              <a:t>Jan. 1, 2007 – Dec. 31, 2009: </a:t>
            </a:r>
            <a:endParaRPr lang="en-US" dirty="0">
              <a:latin typeface="Kievit-Bold"/>
              <a:cs typeface="Kievit-Bold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811953" y="1319424"/>
          <a:ext cx="12077806" cy="7815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727</Words>
  <Application>Microsoft Macintosh PowerPoint</Application>
  <PresentationFormat>Ledger Paper (11x17 in)</PresentationFormat>
  <Paragraphs>167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Cumulative Downloads and Streams 10/23/07 – 3/18/10:</vt:lpstr>
      <vt:lpstr>Traffic on Old Site vs. New Site Old site dates 10/23/07 – 1/6/10 New Site dates 1/7/10 – 3/18/10</vt:lpstr>
      <vt:lpstr>Average Length of Video Streamed:</vt:lpstr>
      <vt:lpstr>Content Distribution and Traffic Jan. 1, 2007 – Dec. 31, 2009: </vt:lpstr>
    </vt:vector>
  </TitlesOfParts>
  <Company>New York Public 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Cumulative Downloads and Streams 10/23/07 – 3/18/10</dc:title>
  <dc:creator>James Murdock</dc:creator>
  <cp:lastModifiedBy>James Murdock</cp:lastModifiedBy>
  <cp:revision>4</cp:revision>
  <dcterms:created xsi:type="dcterms:W3CDTF">2010-03-19T17:17:19Z</dcterms:created>
  <dcterms:modified xsi:type="dcterms:W3CDTF">2010-03-19T17:26:36Z</dcterms:modified>
</cp:coreProperties>
</file>