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uli"/>
      <p:regular r:id="rId22"/>
      <p:bold r:id="rId23"/>
      <p:italic r:id="rId24"/>
      <p:boldItalic r:id="rId25"/>
    </p:embeddedFont>
    <p:embeddedFont>
      <p:font typeface="Muli Regular"/>
      <p:regular r:id="rId26"/>
      <p:bold r:id="rId27"/>
      <p:italic r:id="rId28"/>
      <p:boldItalic r:id="rId29"/>
    </p:embeddedFont>
    <p:embeddedFont>
      <p:font typeface="Lexend Dec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uli-regular.fntdata"/><Relationship Id="rId21" Type="http://schemas.openxmlformats.org/officeDocument/2006/relationships/slide" Target="slides/slide17.xml"/><Relationship Id="rId24" Type="http://schemas.openxmlformats.org/officeDocument/2006/relationships/font" Target="fonts/Muli-italic.fntdata"/><Relationship Id="rId23" Type="http://schemas.openxmlformats.org/officeDocument/2006/relationships/font" Target="fonts/Muli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Regular-regular.fntdata"/><Relationship Id="rId25" Type="http://schemas.openxmlformats.org/officeDocument/2006/relationships/font" Target="fonts/Muli-boldItalic.fntdata"/><Relationship Id="rId28" Type="http://schemas.openxmlformats.org/officeDocument/2006/relationships/font" Target="fonts/MuliRegular-italic.fntdata"/><Relationship Id="rId27" Type="http://schemas.openxmlformats.org/officeDocument/2006/relationships/font" Target="fonts/MuliRegula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uliRegula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exendDec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029492a7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029492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029492a7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029492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029492a7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029492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029492a7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029492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06b5503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06b550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0ac55614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0ac556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0eaa44a7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b0eaa44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1b5a14f5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1b5a14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0eaa44a7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0eaa44a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029492a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02949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029492a7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029492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029492a7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029492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96600" y="230075"/>
            <a:ext cx="4828200" cy="154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Desafío</a:t>
            </a:r>
            <a:r>
              <a:rPr lang="en" sz="4000"/>
              <a:t> III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7186950" y="3291375"/>
            <a:ext cx="2864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Grupo 7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René Rios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Gabriel Soriano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Fernando Virgillito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937059" y="2153337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58575" y="1841275"/>
            <a:ext cx="44247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Construcción de un               Clasificador</a:t>
            </a:r>
            <a:endParaRPr sz="3000"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ctrTitle"/>
          </p:nvPr>
        </p:nvSpPr>
        <p:spPr>
          <a:xfrm>
            <a:off x="685800" y="655625"/>
            <a:ext cx="42639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685800" y="1350950"/>
            <a:ext cx="44577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Elegimos el modelo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óptimo que nos había indicado Cross Validation y graficamos la matriz de confusión para visualizar mejor.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Usando el modelo KNN, para este caso predice correctamente las clases en el orden del 92%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550" y="1453775"/>
            <a:ext cx="3695700" cy="267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700" y="2271750"/>
            <a:ext cx="22288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700" y="3422600"/>
            <a:ext cx="17430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685800" y="655625"/>
            <a:ext cx="42639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685800" y="1350950"/>
            <a:ext cx="44577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El modelo tiene un error en la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estimación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Del 8% , gran parte de este error son los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Falsos negativos.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Proporción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de positivos correctamente predichos (41%). Lo que implica que el 59% predijo Falsos Negativos,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creía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que los iba a ganar y fueron desfavorables. (recall)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150" y="1404599"/>
            <a:ext cx="3695700" cy="1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2" y="2276825"/>
            <a:ext cx="18192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4128506"/>
            <a:ext cx="16287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685800" y="655625"/>
            <a:ext cx="42639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685800" y="1395100"/>
            <a:ext cx="81636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El 99% de los casos predije que no los iba a ganar y no los gane. (Especificidad)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El Modelo presenta una precisión del 97% de los casos.  Estimé que iba a ganar y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gané, por ende el 3% erre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en la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estimación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creí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que lo iba a ganar y los perdí (3% de Falsos Positivos).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Este modelo contiene errores de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precisión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y de recall que acumulan el 43% (Tienen pesos los Falsos Negativos como los Falsos Positivos).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01" y="1714038"/>
            <a:ext cx="15621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700" y="2841880"/>
            <a:ext cx="15906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875" y="4143250"/>
            <a:ext cx="15811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685800" y="1226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Modelo de Regresio</a:t>
            </a:r>
            <a:r>
              <a:rPr lang="en" sz="3000"/>
              <a:t>n Logistica</a:t>
            </a:r>
            <a:endParaRPr sz="3000"/>
          </a:p>
        </p:txBody>
      </p:sp>
      <p:sp>
        <p:nvSpPr>
          <p:cNvPr id="166" name="Google Shape;166;p25"/>
          <p:cNvSpPr txBox="1"/>
          <p:nvPr/>
        </p:nvSpPr>
        <p:spPr>
          <a:xfrm>
            <a:off x="605100" y="1375725"/>
            <a:ext cx="76494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En este modelo no se observan variables correlacionadas con FAVORABILIDAD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77" y="1053486"/>
            <a:ext cx="5028000" cy="29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685800" y="1226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Modelo de Regresion Logistica</a:t>
            </a:r>
            <a:endParaRPr sz="3000"/>
          </a:p>
        </p:txBody>
      </p:sp>
      <p:sp>
        <p:nvSpPr>
          <p:cNvPr id="173" name="Google Shape;173;p26"/>
          <p:cNvSpPr txBox="1"/>
          <p:nvPr/>
        </p:nvSpPr>
        <p:spPr>
          <a:xfrm>
            <a:off x="685800" y="1338525"/>
            <a:ext cx="24003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Estandarizamos la matriz de features y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construimos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la matriz de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confusión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00" y="1080225"/>
            <a:ext cx="4286250" cy="26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5676444" y="966722"/>
            <a:ext cx="3024000" cy="2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Usando el modelo de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Regresión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Logística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para este caso tenemos que este predice correctamente las clases en el orden del 86%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Este modelo tiene errores de clase (Falsos positivos y Negativos) del 13%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300" y="2193201"/>
            <a:ext cx="16764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6238" y="3834875"/>
            <a:ext cx="53435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ctrTitle"/>
          </p:nvPr>
        </p:nvSpPr>
        <p:spPr>
          <a:xfrm>
            <a:off x="685800" y="122684"/>
            <a:ext cx="58581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Modelo de Regresion Logistica</a:t>
            </a:r>
            <a:endParaRPr sz="3000"/>
          </a:p>
        </p:txBody>
      </p:sp>
      <p:sp>
        <p:nvSpPr>
          <p:cNvPr id="183" name="Google Shape;183;p27"/>
          <p:cNvSpPr txBox="1"/>
          <p:nvPr/>
        </p:nvSpPr>
        <p:spPr>
          <a:xfrm>
            <a:off x="685800" y="1338525"/>
            <a:ext cx="4767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731250" y="1072850"/>
            <a:ext cx="81924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Tenemos pocos casos que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creíamos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que iban a ser favorables y finalmente no lo fueron (2%). (especificidad)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El 50% de los casos que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creía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que iban a ser favorables, fueron desfavorables. 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Precision del 50%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El F1 da 13%, por lo que el peso de los score de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precisión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y de recall  acumulan el 87% (Tienen pesos los falsos negativos como los falsos positivos).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38" y="2538620"/>
            <a:ext cx="16287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69" y="3552610"/>
            <a:ext cx="17145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800" y="882025"/>
            <a:ext cx="31337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>
            <p:ph type="ctrTitle"/>
          </p:nvPr>
        </p:nvSpPr>
        <p:spPr>
          <a:xfrm>
            <a:off x="4085350" y="882025"/>
            <a:ext cx="47676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El modelo tiene una sensibilidad baja del 7%, observando un fuerte peso de errores por falso negativos </a:t>
            </a:r>
            <a:endParaRPr sz="14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8"/>
          <p:cNvSpPr txBox="1"/>
          <p:nvPr>
            <p:ph idx="4294967295" type="ctrTitle"/>
          </p:nvPr>
        </p:nvSpPr>
        <p:spPr>
          <a:xfrm>
            <a:off x="611425" y="288275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Conclusiones:</a:t>
            </a:r>
            <a:endParaRPr sz="3000"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611425" y="1487200"/>
            <a:ext cx="74736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Ambos modelos tienen un accuracy elevado pero recall distintos</a:t>
            </a:r>
            <a:endParaRPr b="1"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KNN tiene recall de 44% y error de estimación del 8% → Elegido </a:t>
            </a:r>
            <a:endParaRPr b="1"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Logística tiene recall de 7% y error de estimación del 13%</a:t>
            </a:r>
            <a:endParaRPr b="1"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9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Planteamiento del Problema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580550" y="1290575"/>
            <a:ext cx="6223800" cy="32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de las grandes preocupaciones para una compañía de seguros son los accidentes que las personas puedan sufrir en el trabajo o en su hogar.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Esto se traduce en que las personas accidentadas puedan tener un proceso de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recuperación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lento y largo en el tiempo, esto pudiera ser motivo para que las personas puedan iniciar demandas judiciales por inconvenientes que puedan surgir.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80550" y="1290575"/>
            <a:ext cx="7264800" cy="32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objetivo de este trabajo, es encontrar un modelo que prediga la cantidad de casos judiciales que la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compañía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seguros pueda ganar.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        7436 casos (13%) de la historia fueron favorables.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50" y="2937948"/>
            <a:ext cx="25336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ctrTitle"/>
          </p:nvPr>
        </p:nvSpPr>
        <p:spPr>
          <a:xfrm>
            <a:off x="685800" y="5113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Metodologia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Utilizada</a:t>
            </a:r>
            <a:endParaRPr sz="3000"/>
          </a:p>
        </p:txBody>
      </p:sp>
      <p:sp>
        <p:nvSpPr>
          <p:cNvPr id="90" name="Google Shape;90;p16"/>
          <p:cNvSpPr txBox="1"/>
          <p:nvPr>
            <p:ph idx="4294967295" type="subTitle"/>
          </p:nvPr>
        </p:nvSpPr>
        <p:spPr>
          <a:xfrm>
            <a:off x="685800" y="1439850"/>
            <a:ext cx="3617400" cy="275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El Dataset </a:t>
            </a:r>
            <a:r>
              <a:rPr b="1" lang="en" sz="1400">
                <a:latin typeface="Muli"/>
                <a:ea typeface="Muli"/>
                <a:cs typeface="Muli"/>
                <a:sym typeface="Muli"/>
              </a:rPr>
              <a:t>está</a:t>
            </a:r>
            <a:r>
              <a:rPr b="1" lang="en" sz="1400">
                <a:latin typeface="Muli"/>
                <a:ea typeface="Muli"/>
                <a:cs typeface="Muli"/>
                <a:sym typeface="Muli"/>
              </a:rPr>
              <a:t> compuesto por 84.433 filas y 38 Columnas, la cual posee todos los datos de las personas con siniestralidad y casos en litigios.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Se </a:t>
            </a:r>
            <a:r>
              <a:rPr b="1" lang="en" sz="1400">
                <a:latin typeface="Muli"/>
                <a:ea typeface="Muli"/>
                <a:cs typeface="Muli"/>
                <a:sym typeface="Muli"/>
              </a:rPr>
              <a:t>realizó</a:t>
            </a:r>
            <a:r>
              <a:rPr b="1" lang="en" sz="1400">
                <a:latin typeface="Muli"/>
                <a:ea typeface="Muli"/>
                <a:cs typeface="Muli"/>
                <a:sym typeface="Muli"/>
              </a:rPr>
              <a:t> una limpieza del Dataset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corrigiendo algunos errores en algunas 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columnas y eliminando Outliers.</a:t>
            </a:r>
            <a:endParaRPr b="1" sz="1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050" y="1388125"/>
            <a:ext cx="4402151" cy="33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74350" y="594900"/>
            <a:ext cx="30366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LRT ALTA SIN INCAPACIDAD    25520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RC                          11099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LRT CM                       9096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LRT SIN COBERTURA            6278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LRT SIN ANTECEDENTES         2195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OTROS                        1132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Homologación Judicial           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ART. 46 LRT                     1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391700" y="198225"/>
            <a:ext cx="63606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['Cordoba', 'Santa Fe', 'Mendoza', 'Capital Federal','Buenos Aires', 'Resto']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75" y="2262650"/>
            <a:ext cx="4039825" cy="26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825" y="1979352"/>
            <a:ext cx="3721750" cy="28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685800" y="655625"/>
            <a:ext cx="42639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Modelado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55050" y="1462500"/>
            <a:ext cx="45255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Modelos Utilizados: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Knn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Regresion Logistica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Tanto para regresion logistica como para KNN. Se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utilizó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cross validation para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validación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de hiperparametros. 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"CLAIM"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"JUZGADO"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"SEXO"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"ESTUDIO_OK"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"SINIESTRO_MORTAL"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"DCM"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"DIAS_FALTADOS"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"FORMA_ACCIDENTE"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"TIPO_DEMANDA_AG"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"MONTO_DEMANDADO"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"INCAPACIDAD_DEMANDADA"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"EDAD_AL_LITIGIO"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"EDAD_AL_SINIESTRO"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'FAVORABILIDAD'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'INCAP_1'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ctrTitle"/>
          </p:nvPr>
        </p:nvSpPr>
        <p:spPr>
          <a:xfrm>
            <a:off x="685800" y="655625"/>
            <a:ext cx="42639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85800" y="1301225"/>
            <a:ext cx="43254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En cada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interacción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instanciamo el modelo con un hiperparametro distinto</a:t>
            </a:r>
            <a:r>
              <a:rPr lang="en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	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el CVS nos devuelve un array de 5 resultados uno por cada partición que hizo automáticamente el CV.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Para cada valor de n neighbours se creó un diccionario con el valor de n neighbours y la media y el desvío de los scores. Obteniendo el siguiente resultado: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550" y="3716150"/>
            <a:ext cx="5198524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250" y="933199"/>
            <a:ext cx="3827999" cy="2348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ctrTitle"/>
          </p:nvPr>
        </p:nvSpPr>
        <p:spPr>
          <a:xfrm>
            <a:off x="685800" y="655625"/>
            <a:ext cx="42639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685800" y="1301225"/>
            <a:ext cx="5523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utilizó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SKlearn para estandarizar la matriz de features. Verificando que las columnas tengan media 0 y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desvío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1.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Calculamos nuevamente los scores de cross validation, pero con los features estandarizados.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00" y="1899945"/>
            <a:ext cx="23812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500" y="3263296"/>
            <a:ext cx="30384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685800" y="655625"/>
            <a:ext cx="42639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685800" y="1276595"/>
            <a:ext cx="552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armó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nuevamente los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límites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para graficar.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Fuimos probando los K vecinos  y vimos que el mejor era  4.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Acotamos el modelo para que sea 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más</a:t>
            </a: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eficiente. 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1791389"/>
            <a:ext cx="55149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