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uli"/>
      <p:regular r:id="rId33"/>
      <p:bold r:id="rId34"/>
      <p:italic r:id="rId35"/>
      <p:boldItalic r:id="rId36"/>
    </p:embeddedFont>
    <p:embeddedFont>
      <p:font typeface="Muli Regular"/>
      <p:regular r:id="rId37"/>
      <p:bold r:id="rId38"/>
      <p:italic r:id="rId39"/>
      <p:boldItalic r:id="rId40"/>
    </p:embeddedFont>
    <p:embeddedFont>
      <p:font typeface="Lexend Deca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A0784E0-D37E-4344-BD8F-DDF69468F979}">
  <a:tblStyle styleId="{4A0784E0-D37E-4344-BD8F-DDF69468F9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uliRegular-boldItalic.fntdata"/><Relationship Id="rId20" Type="http://schemas.openxmlformats.org/officeDocument/2006/relationships/slide" Target="slides/slide15.xml"/><Relationship Id="rId41" Type="http://schemas.openxmlformats.org/officeDocument/2006/relationships/font" Target="fonts/LexendDeca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uli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uli-italic.fntdata"/><Relationship Id="rId12" Type="http://schemas.openxmlformats.org/officeDocument/2006/relationships/slide" Target="slides/slide7.xml"/><Relationship Id="rId34" Type="http://schemas.openxmlformats.org/officeDocument/2006/relationships/font" Target="fonts/Muli-bold.fntdata"/><Relationship Id="rId15" Type="http://schemas.openxmlformats.org/officeDocument/2006/relationships/slide" Target="slides/slide10.xml"/><Relationship Id="rId37" Type="http://schemas.openxmlformats.org/officeDocument/2006/relationships/font" Target="fonts/MuliRegular-regular.fntdata"/><Relationship Id="rId14" Type="http://schemas.openxmlformats.org/officeDocument/2006/relationships/slide" Target="slides/slide9.xml"/><Relationship Id="rId36" Type="http://schemas.openxmlformats.org/officeDocument/2006/relationships/font" Target="fonts/Muli-boldItalic.fntdata"/><Relationship Id="rId17" Type="http://schemas.openxmlformats.org/officeDocument/2006/relationships/slide" Target="slides/slide12.xml"/><Relationship Id="rId39" Type="http://schemas.openxmlformats.org/officeDocument/2006/relationships/font" Target="fonts/MuliRegular-italic.fntdata"/><Relationship Id="rId16" Type="http://schemas.openxmlformats.org/officeDocument/2006/relationships/slide" Target="slides/slide11.xml"/><Relationship Id="rId38" Type="http://schemas.openxmlformats.org/officeDocument/2006/relationships/font" Target="fonts/MuliRegula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029492a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029492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029492a7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b029492a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b029492a7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b029492a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029492a7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029492a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b029492a7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b029492a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b06b55035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b06b550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0ac55614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b0ac5561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c92a035ec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c92a035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cb02f8fa3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cb02f8fa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cb02f8fa3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cb02f8f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cb02f8fa3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cb02f8fa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cb02f8fa3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cb02f8fa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cb02f8fa3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cb02f8fa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cb02f8fa3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cb02f8fa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cb02f8fa3_0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cb02f8fa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b0eaa44a7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b0eaa44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cb02f8fa3_0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cb02f8fa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41b5a14f5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41b5a14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ab24a43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ab24a4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b02f8fa3_3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b02f8fa3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0eaa44a7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b0eaa44a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cb02f8fa3_3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cb02f8fa3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“</a:t>
            </a:r>
            <a:endParaRPr sz="72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96600" y="230075"/>
            <a:ext cx="4828200" cy="154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Desafío</a:t>
            </a:r>
            <a:r>
              <a:rPr lang="en" sz="4000"/>
              <a:t> IV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7186950" y="3291375"/>
            <a:ext cx="28641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Grupo 7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René Rios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Gabriel Soriano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Fernando Virgillito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937059" y="2153337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458575" y="1841275"/>
            <a:ext cx="44247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Proyecto </a:t>
            </a:r>
            <a:endParaRPr b="1" sz="30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Integrador</a:t>
            </a:r>
            <a:endParaRPr sz="3000"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ctrTitle"/>
          </p:nvPr>
        </p:nvSpPr>
        <p:spPr>
          <a:xfrm>
            <a:off x="685800" y="655625"/>
            <a:ext cx="42639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Modelado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655050" y="1462500"/>
            <a:ext cx="4525500" cy="3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Modelos Utilizados: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Knn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Regresión Logística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Regresión Lineal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Bayes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XGBOOST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CATBOOST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Random Forest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ctrTitle"/>
          </p:nvPr>
        </p:nvSpPr>
        <p:spPr>
          <a:xfrm>
            <a:off x="685800" y="655625"/>
            <a:ext cx="42639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685800" y="1301225"/>
            <a:ext cx="43254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En cada </a:t>
            </a:r>
            <a:r>
              <a:rPr b="1" lang="en">
                <a:solidFill>
                  <a:srgbClr val="FFFFFF"/>
                </a:solidFill>
              </a:rPr>
              <a:t>interacción</a:t>
            </a:r>
            <a:r>
              <a:rPr b="1" lang="en">
                <a:solidFill>
                  <a:srgbClr val="FFFFFF"/>
                </a:solidFill>
              </a:rPr>
              <a:t> instanciamos el modelo con un </a:t>
            </a:r>
            <a:r>
              <a:rPr b="1" lang="en">
                <a:solidFill>
                  <a:srgbClr val="FFFFFF"/>
                </a:solidFill>
              </a:rPr>
              <a:t>hiper parámetro</a:t>
            </a:r>
            <a:r>
              <a:rPr b="1" lang="en">
                <a:solidFill>
                  <a:srgbClr val="FFFFFF"/>
                </a:solidFill>
              </a:rPr>
              <a:t> distinto</a:t>
            </a:r>
            <a:r>
              <a:rPr b="1" lang="en">
                <a:solidFill>
                  <a:srgbClr val="FFFFFF"/>
                </a:solidFill>
              </a:rPr>
              <a:t>, el CVS nos devuelve un array de 5 resultados uno por cada partición que hizo automáticamente el CV.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Para cada valor de n neighbours se creó un diccionario con el valor de n neighbours y la media y el desvío de los scores. Obteniendo el siguiente resultado: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950" y="1454606"/>
            <a:ext cx="372427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300" y="3235000"/>
            <a:ext cx="4263900" cy="772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ctrTitle"/>
          </p:nvPr>
        </p:nvSpPr>
        <p:spPr>
          <a:xfrm>
            <a:off x="685800" y="655625"/>
            <a:ext cx="42639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685800" y="1602725"/>
            <a:ext cx="41520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Elegimos el modelo </a:t>
            </a:r>
            <a:r>
              <a:rPr b="1" lang="en">
                <a:solidFill>
                  <a:srgbClr val="FFFFFF"/>
                </a:solidFill>
              </a:rPr>
              <a:t>óptimo que nos había indicado Cross Validation y graficamos la matriz de confusión para visualizar mejor.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Usando el modelo KNN, para este caso predice correctamente las clases en el orden del 82%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686" y="1602750"/>
            <a:ext cx="3745763" cy="2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ctrTitle"/>
          </p:nvPr>
        </p:nvSpPr>
        <p:spPr>
          <a:xfrm>
            <a:off x="685800" y="655625"/>
            <a:ext cx="42639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685800" y="1350950"/>
            <a:ext cx="44577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El modelo tiene un error en la estimación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del 17% , gran parte,  de este error son los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Falsos negativos. El error representa aproximadamente lo mismo que la tasa de favorabilidad (desbalanceo de clases)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Proporción</a:t>
            </a:r>
            <a:r>
              <a:rPr b="1" lang="en">
                <a:solidFill>
                  <a:srgbClr val="FFFFFF"/>
                </a:solidFill>
              </a:rPr>
              <a:t> de positivos correctamente predichos (7%). Lo que implica que el 93% predijo Falsos Negativos.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875" y="1301225"/>
            <a:ext cx="3695701" cy="323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ctrTitle"/>
          </p:nvPr>
        </p:nvSpPr>
        <p:spPr>
          <a:xfrm>
            <a:off x="685800" y="655625"/>
            <a:ext cx="42639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685800" y="1395100"/>
            <a:ext cx="8163600" cy="3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El 99% de los casos predije que no los iba a ganar y no los gane. (Especificidad)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El Modelo presenta una precisión del 61% de los casos.  Estimé que iba a ganar y </a:t>
            </a:r>
            <a:r>
              <a:rPr b="1" lang="en">
                <a:solidFill>
                  <a:srgbClr val="FFFFFF"/>
                </a:solidFill>
              </a:rPr>
              <a:t>gané, por ende el 39% erre </a:t>
            </a:r>
            <a:r>
              <a:rPr b="1" lang="en">
                <a:solidFill>
                  <a:srgbClr val="FFFFFF"/>
                </a:solidFill>
              </a:rPr>
              <a:t> en la </a:t>
            </a:r>
            <a:r>
              <a:rPr b="1" lang="en">
                <a:solidFill>
                  <a:srgbClr val="FFFFFF"/>
                </a:solidFill>
              </a:rPr>
              <a:t>estimación</a:t>
            </a:r>
            <a:r>
              <a:rPr b="1" lang="en">
                <a:solidFill>
                  <a:srgbClr val="FFFFFF"/>
                </a:solidFill>
              </a:rPr>
              <a:t>, </a:t>
            </a:r>
            <a:r>
              <a:rPr b="1" lang="en">
                <a:solidFill>
                  <a:srgbClr val="FFFFFF"/>
                </a:solidFill>
              </a:rPr>
              <a:t>creí</a:t>
            </a:r>
            <a:r>
              <a:rPr b="1" lang="en">
                <a:solidFill>
                  <a:srgbClr val="FFFFFF"/>
                </a:solidFill>
              </a:rPr>
              <a:t> que lo iba a ganar y los perdí.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Este modelo contiene errores de </a:t>
            </a:r>
            <a:r>
              <a:rPr b="1" lang="en">
                <a:solidFill>
                  <a:srgbClr val="FFFFFF"/>
                </a:solidFill>
              </a:rPr>
              <a:t>precisión</a:t>
            </a:r>
            <a:r>
              <a:rPr b="1" lang="en">
                <a:solidFill>
                  <a:srgbClr val="FFFFFF"/>
                </a:solidFill>
              </a:rPr>
              <a:t> y de recall. Tienen pesos los Falsos Negativos como los Falsos Positivos.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875" y="1788050"/>
            <a:ext cx="1639550" cy="35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64" y="2829500"/>
            <a:ext cx="1297225" cy="4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558" y="4217625"/>
            <a:ext cx="1297225" cy="4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ctrTitle"/>
          </p:nvPr>
        </p:nvSpPr>
        <p:spPr>
          <a:xfrm>
            <a:off x="685800" y="122684"/>
            <a:ext cx="58581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Modelo de Regresió</a:t>
            </a:r>
            <a:r>
              <a:rPr lang="en" sz="3000"/>
              <a:t>n Logística</a:t>
            </a:r>
            <a:endParaRPr sz="3000"/>
          </a:p>
        </p:txBody>
      </p:sp>
      <p:sp>
        <p:nvSpPr>
          <p:cNvPr id="174" name="Google Shape;174;p27"/>
          <p:cNvSpPr txBox="1"/>
          <p:nvPr/>
        </p:nvSpPr>
        <p:spPr>
          <a:xfrm>
            <a:off x="605100" y="1375725"/>
            <a:ext cx="7649400" cy="3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No se observan variables correlacionadas significativamente con la favorabilidad. La cantidad de juicios iniciados por el trabajador y el delay entre la ocurrencia </a:t>
            </a:r>
            <a:r>
              <a:rPr b="1" lang="en">
                <a:solidFill>
                  <a:srgbClr val="FFFFFF"/>
                </a:solidFill>
              </a:rPr>
              <a:t>del</a:t>
            </a:r>
            <a:r>
              <a:rPr b="1" lang="en">
                <a:solidFill>
                  <a:srgbClr val="FFFFFF"/>
                </a:solidFill>
              </a:rPr>
              <a:t> siniestro y el inicio del juicio, son las variables que </a:t>
            </a:r>
            <a:r>
              <a:rPr b="1" lang="en">
                <a:solidFill>
                  <a:srgbClr val="FFFFFF"/>
                </a:solidFill>
              </a:rPr>
              <a:t>más</a:t>
            </a:r>
            <a:r>
              <a:rPr b="1" lang="en">
                <a:solidFill>
                  <a:srgbClr val="FFFFFF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correlaciona</a:t>
            </a:r>
            <a:r>
              <a:rPr b="1" lang="en">
                <a:solidFill>
                  <a:srgbClr val="FFFFFF"/>
                </a:solidFill>
              </a:rPr>
              <a:t> con la favorabilidad.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00" y="954339"/>
            <a:ext cx="5095875" cy="30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ctrTitle"/>
          </p:nvPr>
        </p:nvSpPr>
        <p:spPr>
          <a:xfrm>
            <a:off x="685800" y="122684"/>
            <a:ext cx="58581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Modelo de Regresión Logística</a:t>
            </a:r>
            <a:endParaRPr sz="3000"/>
          </a:p>
        </p:txBody>
      </p:sp>
      <p:sp>
        <p:nvSpPr>
          <p:cNvPr id="181" name="Google Shape;181;p28"/>
          <p:cNvSpPr txBox="1"/>
          <p:nvPr/>
        </p:nvSpPr>
        <p:spPr>
          <a:xfrm>
            <a:off x="5586519" y="1236897"/>
            <a:ext cx="3024000" cy="26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Para este caso llegamos a obtener que el modelo predice correctamente las clases en el orden del 82%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Este modelo tiene errores de clase (FN+FP) del 17%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63" y="1236900"/>
            <a:ext cx="3984212" cy="266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ctrTitle"/>
          </p:nvPr>
        </p:nvSpPr>
        <p:spPr>
          <a:xfrm>
            <a:off x="685800" y="122684"/>
            <a:ext cx="58581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Modelo de Regresión Logística</a:t>
            </a:r>
            <a:endParaRPr sz="3000"/>
          </a:p>
        </p:txBody>
      </p:sp>
      <p:sp>
        <p:nvSpPr>
          <p:cNvPr id="188" name="Google Shape;188;p29"/>
          <p:cNvSpPr txBox="1"/>
          <p:nvPr/>
        </p:nvSpPr>
        <p:spPr>
          <a:xfrm>
            <a:off x="685800" y="1338525"/>
            <a:ext cx="47676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632100" y="1072850"/>
            <a:ext cx="82914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El modelo tiene una sensibilidad baja del 3%, observando un fuerte peso de errores por falso negativos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Tenemos pocos casos que </a:t>
            </a:r>
            <a:r>
              <a:rPr b="1" lang="en">
                <a:solidFill>
                  <a:srgbClr val="FFFFFF"/>
                </a:solidFill>
              </a:rPr>
              <a:t>creíamos</a:t>
            </a:r>
            <a:r>
              <a:rPr b="1" lang="en">
                <a:solidFill>
                  <a:srgbClr val="FFFFFF"/>
                </a:solidFill>
              </a:rPr>
              <a:t> que iban a ser favorables y finalmente no lo fueron (3%). (especificidad)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El 55% de los casos que </a:t>
            </a:r>
            <a:r>
              <a:rPr b="1" lang="en">
                <a:solidFill>
                  <a:srgbClr val="FFFFFF"/>
                </a:solidFill>
              </a:rPr>
              <a:t>creía</a:t>
            </a:r>
            <a:r>
              <a:rPr b="1" lang="en">
                <a:solidFill>
                  <a:srgbClr val="FFFFFF"/>
                </a:solidFill>
              </a:rPr>
              <a:t> que iban a ser favorables, fueron desfavorables.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ctrTitle"/>
          </p:nvPr>
        </p:nvSpPr>
        <p:spPr>
          <a:xfrm>
            <a:off x="731250" y="338484"/>
            <a:ext cx="58581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Naive Bayes</a:t>
            </a:r>
            <a:endParaRPr sz="3000"/>
          </a:p>
        </p:txBody>
      </p:sp>
      <p:sp>
        <p:nvSpPr>
          <p:cNvPr id="195" name="Google Shape;195;p30"/>
          <p:cNvSpPr txBox="1"/>
          <p:nvPr/>
        </p:nvSpPr>
        <p:spPr>
          <a:xfrm>
            <a:off x="685800" y="1338525"/>
            <a:ext cx="47676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685800" y="1085250"/>
            <a:ext cx="42519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Para el modelo bayesiano, logramos una accuracy del 67% 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Un Recall de 75%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Un Precision de 27%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825" y="1087638"/>
            <a:ext cx="3529250" cy="33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ctrTitle"/>
          </p:nvPr>
        </p:nvSpPr>
        <p:spPr>
          <a:xfrm>
            <a:off x="685800" y="135084"/>
            <a:ext cx="58581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Desbalanceo de Dataset</a:t>
            </a:r>
            <a:endParaRPr sz="3000"/>
          </a:p>
        </p:txBody>
      </p:sp>
      <p:sp>
        <p:nvSpPr>
          <p:cNvPr id="203" name="Google Shape;203;p31"/>
          <p:cNvSpPr txBox="1"/>
          <p:nvPr/>
        </p:nvSpPr>
        <p:spPr>
          <a:xfrm>
            <a:off x="685800" y="1338525"/>
            <a:ext cx="47676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685800" y="1085250"/>
            <a:ext cx="81924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731250" y="1189825"/>
            <a:ext cx="80808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607325" y="1085250"/>
            <a:ext cx="8192400" cy="3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Es necesario intentar balancear el dataset, dados que las clases </a:t>
            </a:r>
            <a:r>
              <a:rPr b="1" lang="en" sz="1800">
                <a:solidFill>
                  <a:schemeClr val="lt1"/>
                </a:solidFill>
              </a:rPr>
              <a:t>están</a:t>
            </a:r>
            <a:r>
              <a:rPr b="1" lang="en" sz="1800">
                <a:solidFill>
                  <a:schemeClr val="lt1"/>
                </a:solidFill>
              </a:rPr>
              <a:t> desbalanceadas.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Realizamos </a:t>
            </a:r>
            <a:r>
              <a:rPr b="1" lang="en" sz="1800">
                <a:solidFill>
                  <a:schemeClr val="lt1"/>
                </a:solidFill>
              </a:rPr>
              <a:t>Oversampling y Class Weigth y e</a:t>
            </a:r>
            <a:r>
              <a:rPr b="1" lang="en" sz="1800">
                <a:solidFill>
                  <a:schemeClr val="lt1"/>
                </a:solidFill>
              </a:rPr>
              <a:t>ntrenamos la </a:t>
            </a:r>
            <a:r>
              <a:rPr b="1" lang="en" sz="1800">
                <a:solidFill>
                  <a:schemeClr val="lt1"/>
                </a:solidFill>
              </a:rPr>
              <a:t>regresión</a:t>
            </a:r>
            <a:r>
              <a:rPr b="1" lang="en" sz="1800">
                <a:solidFill>
                  <a:schemeClr val="lt1"/>
                </a:solidFill>
              </a:rPr>
              <a:t> </a:t>
            </a:r>
            <a:r>
              <a:rPr b="1" lang="en" sz="1800">
                <a:solidFill>
                  <a:schemeClr val="lt1"/>
                </a:solidFill>
              </a:rPr>
              <a:t>logística</a:t>
            </a:r>
            <a:r>
              <a:rPr b="1" lang="en" sz="1800">
                <a:solidFill>
                  <a:schemeClr val="lt1"/>
                </a:solidFill>
              </a:rPr>
              <a:t> con los nuevos datos rebalanceados, normalizando los datos del set de testeo y hacemos las predicciones y  calculamos el </a:t>
            </a:r>
            <a:r>
              <a:rPr b="1" lang="en" sz="1800">
                <a:solidFill>
                  <a:schemeClr val="lt1"/>
                </a:solidFill>
              </a:rPr>
              <a:t>área</a:t>
            </a:r>
            <a:r>
              <a:rPr b="1" lang="en" sz="1800">
                <a:solidFill>
                  <a:schemeClr val="lt1"/>
                </a:solidFill>
              </a:rPr>
              <a:t> debajo de la curva ROC obteniendo el siguiente </a:t>
            </a:r>
            <a:r>
              <a:rPr b="1" lang="en" sz="1800">
                <a:solidFill>
                  <a:schemeClr val="lt1"/>
                </a:solidFill>
              </a:rPr>
              <a:t>resultado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994200" y="29592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Planteamiento del Problema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580550" y="1290575"/>
            <a:ext cx="7998000" cy="32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industria de seguros de riesgos de trabajo se ve afectada por la alta cantidad de demandas judiciales que se generan 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día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día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necesidad que se plantea desde 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áreas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planeamiento es la 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búsqueda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un modelo que ayude a la 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detección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potenciales juicios favorables. 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 bien para este caso los favorables son pocos, alrededor del 17%, implican una gran cantidad de dinero ahorrado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ctrTitle"/>
          </p:nvPr>
        </p:nvSpPr>
        <p:spPr>
          <a:xfrm>
            <a:off x="685800" y="135084"/>
            <a:ext cx="58581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Logistica - re balanceado</a:t>
            </a:r>
            <a:endParaRPr sz="3000"/>
          </a:p>
        </p:txBody>
      </p:sp>
      <p:sp>
        <p:nvSpPr>
          <p:cNvPr id="212" name="Google Shape;212;p32"/>
          <p:cNvSpPr txBox="1"/>
          <p:nvPr/>
        </p:nvSpPr>
        <p:spPr>
          <a:xfrm>
            <a:off x="685800" y="1338525"/>
            <a:ext cx="47676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685800" y="1085250"/>
            <a:ext cx="81924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731250" y="1189825"/>
            <a:ext cx="80808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768425" y="1085250"/>
            <a:ext cx="8031300" cy="3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607425" y="1016300"/>
            <a:ext cx="8192400" cy="3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Observamos el Reporte de </a:t>
            </a:r>
            <a:r>
              <a:rPr b="1" lang="en" sz="1800">
                <a:solidFill>
                  <a:schemeClr val="lt1"/>
                </a:solidFill>
              </a:rPr>
              <a:t>Clasificación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Matriz de Confusion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29" y="1507538"/>
            <a:ext cx="41814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990" y="3821000"/>
            <a:ext cx="11906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ctrTitle"/>
          </p:nvPr>
        </p:nvSpPr>
        <p:spPr>
          <a:xfrm>
            <a:off x="685800" y="135084"/>
            <a:ext cx="58581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Logistica - re balanceado</a:t>
            </a:r>
            <a:endParaRPr sz="3000"/>
          </a:p>
        </p:txBody>
      </p:sp>
      <p:sp>
        <p:nvSpPr>
          <p:cNvPr id="224" name="Google Shape;224;p33"/>
          <p:cNvSpPr txBox="1"/>
          <p:nvPr/>
        </p:nvSpPr>
        <p:spPr>
          <a:xfrm>
            <a:off x="685800" y="1338525"/>
            <a:ext cx="47676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685800" y="1085250"/>
            <a:ext cx="81924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731250" y="1189825"/>
            <a:ext cx="80808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768425" y="1085250"/>
            <a:ext cx="8031300" cy="3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607250" y="879975"/>
            <a:ext cx="81924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Class Weight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Reporte de </a:t>
            </a:r>
            <a:r>
              <a:rPr b="1" lang="en" sz="1800">
                <a:solidFill>
                  <a:schemeClr val="lt1"/>
                </a:solidFill>
              </a:rPr>
              <a:t>Clasificación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Matriz de confusion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88" y="1738300"/>
            <a:ext cx="42767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3858200"/>
            <a:ext cx="120967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ctrTitle"/>
          </p:nvPr>
        </p:nvSpPr>
        <p:spPr>
          <a:xfrm>
            <a:off x="685800" y="135084"/>
            <a:ext cx="58581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Modelos de Ensambles</a:t>
            </a:r>
            <a:endParaRPr sz="3000"/>
          </a:p>
        </p:txBody>
      </p:sp>
      <p:sp>
        <p:nvSpPr>
          <p:cNvPr id="236" name="Google Shape;236;p34"/>
          <p:cNvSpPr txBox="1"/>
          <p:nvPr/>
        </p:nvSpPr>
        <p:spPr>
          <a:xfrm>
            <a:off x="685800" y="1338525"/>
            <a:ext cx="47676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685800" y="1085250"/>
            <a:ext cx="81924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731250" y="1189825"/>
            <a:ext cx="80808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768425" y="1085250"/>
            <a:ext cx="8031300" cy="3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607325" y="902250"/>
            <a:ext cx="81924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XGBBOOST - Feature importance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dasd</a:t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50" y="1522825"/>
            <a:ext cx="431297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 txBox="1"/>
          <p:nvPr/>
        </p:nvSpPr>
        <p:spPr>
          <a:xfrm>
            <a:off x="5578100" y="1502775"/>
            <a:ext cx="3005400" cy="25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DELAY_AL_JUICIO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MONTO_DEMANDADO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IDIAS_FALTADOS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INCAPACIDAD_DEMANDADA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CANTIDAD_JUICIOS_ACTOR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EDAD_ALSINIESTRO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PORC_INCAPACIDAD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EDAD_AL_LITIGIO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FORMA_DE_ACCIDENTE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DCM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ctrTitle"/>
          </p:nvPr>
        </p:nvSpPr>
        <p:spPr>
          <a:xfrm>
            <a:off x="685800" y="135084"/>
            <a:ext cx="58581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Modelos de Ensambles</a:t>
            </a:r>
            <a:endParaRPr sz="3000"/>
          </a:p>
        </p:txBody>
      </p:sp>
      <p:sp>
        <p:nvSpPr>
          <p:cNvPr id="248" name="Google Shape;248;p35"/>
          <p:cNvSpPr txBox="1"/>
          <p:nvPr/>
        </p:nvSpPr>
        <p:spPr>
          <a:xfrm>
            <a:off x="685800" y="1338525"/>
            <a:ext cx="47676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685800" y="1085250"/>
            <a:ext cx="81924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731250" y="1189825"/>
            <a:ext cx="80808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768425" y="1085250"/>
            <a:ext cx="8031300" cy="3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607325" y="902250"/>
            <a:ext cx="81924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XGBBOOST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CATBOOST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475" y="1285438"/>
            <a:ext cx="4337900" cy="26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437" y="4467309"/>
            <a:ext cx="312420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ctrTitle"/>
          </p:nvPr>
        </p:nvSpPr>
        <p:spPr>
          <a:xfrm>
            <a:off x="685800" y="332909"/>
            <a:ext cx="58581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Modelos de Ensambles</a:t>
            </a:r>
            <a:endParaRPr sz="3000"/>
          </a:p>
        </p:txBody>
      </p:sp>
      <p:sp>
        <p:nvSpPr>
          <p:cNvPr id="260" name="Google Shape;260;p36"/>
          <p:cNvSpPr txBox="1"/>
          <p:nvPr/>
        </p:nvSpPr>
        <p:spPr>
          <a:xfrm>
            <a:off x="685800" y="1338525"/>
            <a:ext cx="47676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685800" y="1085250"/>
            <a:ext cx="81924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731250" y="1189825"/>
            <a:ext cx="80808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768425" y="1085250"/>
            <a:ext cx="8031300" cy="3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470975" y="1189825"/>
            <a:ext cx="31617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Rendimientos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graphicFrame>
        <p:nvGraphicFramePr>
          <p:cNvPr id="265" name="Google Shape;265;p36"/>
          <p:cNvGraphicFramePr/>
          <p:nvPr/>
        </p:nvGraphicFramePr>
        <p:xfrm>
          <a:off x="470975" y="191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{4A0784E0-D37E-4344-BD8F-DDF69468F979}</a:tableStyleId>
              </a:tblPr>
              <a:tblGrid>
                <a:gridCol w="2413000"/>
                <a:gridCol w="722500"/>
                <a:gridCol w="410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Arbol de decisión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0,756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+/- 0,008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Bagging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0,831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+/- 0,001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0,834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+/- 0,004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Extra Trees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0,831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+/- 0,004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Random Forest GS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0,843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+/-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0,002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ctrTitle"/>
          </p:nvPr>
        </p:nvSpPr>
        <p:spPr>
          <a:xfrm>
            <a:off x="685800" y="135084"/>
            <a:ext cx="58581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Caso de negocio</a:t>
            </a:r>
            <a:endParaRPr sz="3000"/>
          </a:p>
        </p:txBody>
      </p:sp>
      <p:sp>
        <p:nvSpPr>
          <p:cNvPr id="271" name="Google Shape;271;p37"/>
          <p:cNvSpPr txBox="1"/>
          <p:nvPr/>
        </p:nvSpPr>
        <p:spPr>
          <a:xfrm>
            <a:off x="685800" y="1338525"/>
            <a:ext cx="47676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685800" y="1085250"/>
            <a:ext cx="81924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731250" y="1189825"/>
            <a:ext cx="80808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768425" y="1085250"/>
            <a:ext cx="8031300" cy="3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75" name="Google Shape;275;p37"/>
          <p:cNvSpPr txBox="1"/>
          <p:nvPr/>
        </p:nvSpPr>
        <p:spPr>
          <a:xfrm>
            <a:off x="470975" y="867575"/>
            <a:ext cx="8283900" cy="4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276" name="Google Shape;2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524" y="1085250"/>
            <a:ext cx="4398350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00" y="1085250"/>
            <a:ext cx="2895600" cy="37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38"/>
          <p:cNvSpPr txBox="1"/>
          <p:nvPr>
            <p:ph idx="4294967295" type="ctrTitle"/>
          </p:nvPr>
        </p:nvSpPr>
        <p:spPr>
          <a:xfrm>
            <a:off x="611425" y="288275"/>
            <a:ext cx="50898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Mejoras pendientes</a:t>
            </a:r>
            <a:r>
              <a:rPr lang="en" sz="3000"/>
              <a:t>:</a:t>
            </a:r>
            <a:endParaRPr sz="3000"/>
          </a:p>
        </p:txBody>
      </p:sp>
      <p:pic>
        <p:nvPicPr>
          <p:cNvPr id="284" name="Google Shape;2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8"/>
          <p:cNvSpPr txBox="1"/>
          <p:nvPr/>
        </p:nvSpPr>
        <p:spPr>
          <a:xfrm>
            <a:off x="611425" y="1487200"/>
            <a:ext cx="74736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1- Incorporar la variable diagnóstico médico</a:t>
            </a:r>
            <a:endParaRPr b="1"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2- Agrupar/ranking de los estudios que administran juicios</a:t>
            </a:r>
            <a:endParaRPr b="1"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3- Incorporar Actividad económica de la empresa</a:t>
            </a:r>
            <a:endParaRPr b="1"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9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r>
              <a:rPr lang="en" sz="7200"/>
              <a:t>!</a:t>
            </a:r>
            <a:endParaRPr sz="7200"/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580550" y="205975"/>
            <a:ext cx="8448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SITUACIÓN</a:t>
            </a:r>
            <a:r>
              <a:rPr lang="en"/>
              <a:t> MERCADO - JUICIOS ART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580550" y="1290575"/>
            <a:ext cx="7264800" cy="32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uli"/>
                <a:ea typeface="Muli"/>
                <a:cs typeface="Muli"/>
                <a:sym typeface="Muli"/>
              </a:rPr>
              <a:t>       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354625"/>
            <a:ext cx="3930850" cy="25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500" y="1379464"/>
            <a:ext cx="4181699" cy="2524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580550" y="1290575"/>
            <a:ext cx="7264800" cy="32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objetivo de este trabajo, es desarrollar un modelo que prediga la cantidad de casos judiciales que la 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compañía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seguros pueda ganar, sobre una muestra de 84.413 casos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los cuales tenemos aprox. 24.000 casos concluidos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uli"/>
                <a:ea typeface="Muli"/>
                <a:cs typeface="Muli"/>
                <a:sym typeface="Muli"/>
              </a:rPr>
              <a:t>       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4294967295" type="ctrTitle"/>
          </p:nvPr>
        </p:nvSpPr>
        <p:spPr>
          <a:xfrm>
            <a:off x="685800" y="5113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Metodología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Utilizada</a:t>
            </a:r>
            <a:endParaRPr sz="3000"/>
          </a:p>
        </p:txBody>
      </p:sp>
      <p:sp>
        <p:nvSpPr>
          <p:cNvPr id="98" name="Google Shape;98;p17"/>
          <p:cNvSpPr txBox="1"/>
          <p:nvPr>
            <p:ph idx="4294967295" type="subTitle"/>
          </p:nvPr>
        </p:nvSpPr>
        <p:spPr>
          <a:xfrm>
            <a:off x="685800" y="1439850"/>
            <a:ext cx="3617400" cy="304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utilizó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 un Dataset  compuesto por 84.433 filas y 38 Columnas,  la cual posee todos los datos de las personas con siniestralidad y casos en litigios.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realizó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 una limpieza del Dataset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corrigiendo algunos errores en algunas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columnas y eliminando Outliers.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050" y="1388125"/>
            <a:ext cx="4402151" cy="33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4294967295" type="ctrTitle"/>
          </p:nvPr>
        </p:nvSpPr>
        <p:spPr>
          <a:xfrm>
            <a:off x="685800" y="5113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Metodología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Utilizada</a:t>
            </a:r>
            <a:endParaRPr sz="3000"/>
          </a:p>
        </p:txBody>
      </p:sp>
      <p:sp>
        <p:nvSpPr>
          <p:cNvPr id="106" name="Google Shape;106;p18"/>
          <p:cNvSpPr txBox="1"/>
          <p:nvPr>
            <p:ph idx="4294967295" type="subTitle"/>
          </p:nvPr>
        </p:nvSpPr>
        <p:spPr>
          <a:xfrm>
            <a:off x="685800" y="1439850"/>
            <a:ext cx="7866000" cy="275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Es importante destacar el trabajo realizado en lo que se refiere a la limpieza realizada al  DataSet, inicialmente estaba compuesto por  84333 Filas x 38 columnas, luego con la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 de Dummys las columnas aumentaron a 800.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El haber podido agrupar por provincia con juzgado nos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permitió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 tener un Dataset con 24297 filas x 205 columnas 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38" y="1121387"/>
            <a:ext cx="8944124" cy="35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575500" y="377675"/>
            <a:ext cx="4100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Dataset</a:t>
            </a:r>
            <a:endParaRPr b="1" sz="24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74350" y="594900"/>
            <a:ext cx="30366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525" y="39025"/>
            <a:ext cx="4763588" cy="50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375" y="928225"/>
            <a:ext cx="5386749" cy="3713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1186975" y="269750"/>
            <a:ext cx="48018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Días</a:t>
            </a:r>
            <a:r>
              <a:rPr b="1"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faltados por el trabajador</a:t>
            </a:r>
            <a:endParaRPr b="1" sz="24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