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040044\Desktop\UonumaKikanHospital\02_1%20&#24195;&#22577;\31&#30476;&#22830;&#35500;&#26126;&#20250;&#36039;&#26009;\&#21307;&#20107;&#35506;&#28145;&#37326;&#8594;&#26045;&#35373;&#29992;&#24230;&#20418;&#24066;&#27211;&#20027;&#20219;%2020151006\&#12503;&#12524;&#12476;&#12531;&#36039;&#26009;&#12487;&#12540;&#12479;27100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1"/>
          <c:order val="0"/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val>
            <c:numRef>
              <c:f>Sheet5!$B$2:$B$4</c:f>
              <c:numCache>
                <c:formatCode>General</c:formatCode>
                <c:ptCount val="3"/>
                <c:pt idx="0">
                  <c:v>86.9</c:v>
                </c:pt>
                <c:pt idx="1">
                  <c:v>7.5</c:v>
                </c:pt>
                <c:pt idx="2">
                  <c:v>5.7</c:v>
                </c:pt>
              </c:numCache>
            </c:numRef>
          </c:val>
        </c:ser>
        <c:ser>
          <c:idx val="0"/>
          <c:order val="1"/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val>
            <c:numRef>
              <c:f>Sheet5!$B$2:$B$4</c:f>
              <c:numCache>
                <c:formatCode>General</c:formatCode>
                <c:ptCount val="3"/>
                <c:pt idx="0">
                  <c:v>86.9</c:v>
                </c:pt>
                <c:pt idx="1">
                  <c:v>7.5</c:v>
                </c:pt>
                <c:pt idx="2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"/>
          <c:y val="0.101851851851852"/>
          <c:w val="0.938888888888889"/>
          <c:h val="0.898148148148148"/>
        </c:manualLayout>
      </c:layout>
      <c:pie3DChart>
        <c:varyColors val="1"/>
        <c:ser>
          <c:idx val="1"/>
          <c:order val="0"/>
          <c:tx>
            <c:strRef>
              <c:f>Sheet5!$D$2:$D$4</c:f>
              <c:strCache>
                <c:ptCount val="3"/>
                <c:pt idx="0">
                  <c:v>94.8</c:v>
                </c:pt>
                <c:pt idx="1">
                  <c:v>2.2</c:v>
                </c:pt>
                <c:pt idx="2">
                  <c:v>3</c:v>
                </c:pt>
              </c:strCache>
            </c:strRef>
          </c:tx>
          <c:dPt>
            <c:idx val="0"/>
            <c:bubble3D val="0"/>
            <c:explosion val="3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val>
            <c:numRef>
              <c:f>Sheet5!$D$2:$D$4</c:f>
              <c:numCache>
                <c:formatCode>General</c:formatCode>
                <c:ptCount val="3"/>
                <c:pt idx="0">
                  <c:v>94.8</c:v>
                </c:pt>
                <c:pt idx="1">
                  <c:v>2.2</c:v>
                </c:pt>
                <c:pt idx="2">
                  <c:v>3.0</c:v>
                </c:pt>
              </c:numCache>
            </c:numRef>
          </c:val>
        </c:ser>
        <c:ser>
          <c:idx val="0"/>
          <c:order val="1"/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val>
            <c:numRef>
              <c:f>Sheet5!$B$2:$B$4</c:f>
              <c:numCache>
                <c:formatCode>General</c:formatCode>
                <c:ptCount val="3"/>
                <c:pt idx="0">
                  <c:v>86.9</c:v>
                </c:pt>
                <c:pt idx="1">
                  <c:v>7.5</c:v>
                </c:pt>
                <c:pt idx="2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DADC2-A187-A949-9C50-64D6EB9904E6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9F68C-6BB4-B042-BE7F-C3E017C9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8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9307-57F7-FE42-9348-905C7B5BFA6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7B3D-0B83-A24D-B8B3-AF05751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/>
          </p:nvPr>
        </p:nvGraphicFramePr>
        <p:xfrm>
          <a:off x="651842" y="2613478"/>
          <a:ext cx="5134442" cy="3325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/>
          </p:nvPr>
        </p:nvGraphicFramePr>
        <p:xfrm>
          <a:off x="6991737" y="2480742"/>
          <a:ext cx="5134442" cy="3325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579549" y="1616093"/>
            <a:ext cx="2650348" cy="6563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2014</a:t>
            </a:r>
            <a:r>
              <a:rPr kumimoji="1" lang="en-US" altLang="ja-JP" sz="2800" dirty="0" smtClean="0"/>
              <a:t>.6</a:t>
            </a:r>
            <a:r>
              <a:rPr kumimoji="1" lang="ja-JP" altLang="en-US" sz="2800" dirty="0" smtClean="0"/>
              <a:t>～</a:t>
            </a:r>
            <a:r>
              <a:rPr lang="en-US" altLang="ja-JP" sz="2800" dirty="0" smtClean="0"/>
              <a:t>2015</a:t>
            </a:r>
            <a:r>
              <a:rPr kumimoji="1" lang="en-US" altLang="ja-JP" sz="2800" dirty="0" smtClean="0"/>
              <a:t>.4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3244347" y="1616093"/>
            <a:ext cx="2165100" cy="6563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rgbClr val="0070C0"/>
                </a:solidFill>
              </a:rPr>
              <a:t>2,633</a:t>
            </a:r>
            <a:r>
              <a:rPr lang="en-US" altLang="ja-JP" sz="2800" dirty="0">
                <a:solidFill>
                  <a:srgbClr val="0070C0"/>
                </a:solidFill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</a:rPr>
              <a:t>cases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356964" y="1616093"/>
            <a:ext cx="2165100" cy="6563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rgbClr val="0070C0"/>
                </a:solidFill>
              </a:rPr>
              <a:t>2,747</a:t>
            </a:r>
            <a:r>
              <a:rPr lang="en-US" altLang="ja-JP" sz="2800" dirty="0">
                <a:solidFill>
                  <a:srgbClr val="0070C0"/>
                </a:solidFill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</a:rPr>
              <a:t>cases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463926" y="331650"/>
            <a:ext cx="9378697" cy="6142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The ratio of emergency transports in </a:t>
            </a:r>
            <a:r>
              <a:rPr lang="en-US" altLang="ja-JP" sz="3200" dirty="0" err="1" smtClean="0"/>
              <a:t>Uonuma</a:t>
            </a:r>
            <a:r>
              <a:rPr lang="en-US" altLang="ja-JP" sz="3200" smtClean="0"/>
              <a:t> </a:t>
            </a:r>
            <a:r>
              <a:rPr lang="en-US" altLang="ja-JP" sz="3200" smtClean="0"/>
              <a:t>region</a:t>
            </a:r>
            <a:endParaRPr kumimoji="1" lang="en-US" altLang="ja-JP" sz="32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7734758" y="4010112"/>
            <a:ext cx="32412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Uonuma</a:t>
            </a:r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 </a:t>
            </a:r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region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636428" y="3950629"/>
            <a:ext cx="32412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Uonuma</a:t>
            </a:r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 </a:t>
            </a:r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region</a:t>
            </a:r>
            <a:endParaRPr lang="en-US" altLang="ja-JP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  <a:p>
            <a:pPr algn="ctr"/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88.8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47355" y="4504627"/>
            <a:ext cx="28232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96.6</a:t>
            </a:r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40523" y="2536886"/>
            <a:ext cx="192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smtClean="0">
                <a:ln w="1905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Nagaoka</a:t>
            </a:r>
            <a:endParaRPr lang="ja-JP" altLang="en-US" sz="3600" b="1" cap="none" spc="0" dirty="0">
              <a:ln w="1905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8665" y="2480742"/>
            <a:ext cx="192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smtClean="0">
                <a:ln w="1905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Nagaoka</a:t>
            </a:r>
            <a:endParaRPr lang="ja-JP" altLang="en-US" sz="3600" b="1" cap="none" spc="0" dirty="0">
              <a:ln w="1905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57410" y="3055756"/>
            <a:ext cx="13404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9.3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602626" y="3055756"/>
            <a:ext cx="13404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2.3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494479" y="2462507"/>
            <a:ext cx="9380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Others</a:t>
            </a:r>
          </a:p>
          <a:p>
            <a:pPr algn="ctr"/>
            <a:r>
              <a:rPr lang="en-US" altLang="ja-JP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1.9</a:t>
            </a:r>
            <a:r>
              <a:rPr lang="ja-JP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953478" y="2500285"/>
            <a:ext cx="9380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Others</a:t>
            </a:r>
          </a:p>
          <a:p>
            <a:pPr algn="ctr"/>
            <a:r>
              <a:rPr lang="en-US" altLang="ja-JP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1.1</a:t>
            </a:r>
            <a:r>
              <a:rPr lang="ja-JP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7537" y="5510332"/>
            <a:ext cx="4384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Transports to Nagaoka</a:t>
            </a:r>
            <a:endParaRPr kumimoji="1" lang="en-US" altLang="ja-JP" sz="3200" dirty="0" smtClean="0">
              <a:solidFill>
                <a:srgbClr val="FF0000"/>
              </a:solidFill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245</a:t>
            </a:r>
            <a:r>
              <a:rPr lang="en-US" altLang="ja-JP" sz="3200" dirty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cases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　→　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64</a:t>
            </a:r>
            <a:r>
              <a:rPr lang="en-US" altLang="ja-JP" sz="3200" dirty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cases</a:t>
            </a:r>
            <a:endParaRPr kumimoji="1" lang="ja-JP" altLang="en-US" sz="3200" dirty="0">
              <a:solidFill>
                <a:srgbClr val="FF0000"/>
              </a:solidFill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718710" y="1614497"/>
            <a:ext cx="2650348" cy="6563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2015</a:t>
            </a:r>
            <a:r>
              <a:rPr kumimoji="1" lang="en-US" altLang="ja-JP" sz="2800" dirty="0" smtClean="0"/>
              <a:t>.6</a:t>
            </a:r>
            <a:r>
              <a:rPr kumimoji="1" lang="ja-JP" altLang="en-US" sz="2800" dirty="0" smtClean="0"/>
              <a:t>～</a:t>
            </a:r>
            <a:r>
              <a:rPr lang="en-US" altLang="ja-JP" sz="2800" dirty="0" smtClean="0"/>
              <a:t>2016</a:t>
            </a:r>
            <a:r>
              <a:rPr kumimoji="1" lang="en-US" altLang="ja-JP" sz="2800" dirty="0" smtClean="0"/>
              <a:t>.4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64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ＤＨＰ特太ゴシック体</vt:lpstr>
      <vt:lpstr>Yu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堀内亮佑</dc:creator>
  <cp:lastModifiedBy>堀内亮佑</cp:lastModifiedBy>
  <cp:revision>2</cp:revision>
  <cp:lastPrinted>2017-05-22T10:30:51Z</cp:lastPrinted>
  <dcterms:created xsi:type="dcterms:W3CDTF">2017-05-22T10:09:51Z</dcterms:created>
  <dcterms:modified xsi:type="dcterms:W3CDTF">2017-05-22T10:34:53Z</dcterms:modified>
</cp:coreProperties>
</file>