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4" r:id="rId2"/>
    <p:sldId id="313" r:id="rId3"/>
    <p:sldId id="311" r:id="rId4"/>
    <p:sldId id="315" r:id="rId5"/>
    <p:sldId id="304" r:id="rId6"/>
    <p:sldId id="307" r:id="rId7"/>
    <p:sldId id="316" r:id="rId8"/>
    <p:sldId id="319" r:id="rId9"/>
    <p:sldId id="308" r:id="rId10"/>
    <p:sldId id="321" r:id="rId11"/>
    <p:sldId id="320" r:id="rId12"/>
    <p:sldId id="322" r:id="rId13"/>
    <p:sldId id="324" r:id="rId14"/>
    <p:sldId id="275" r:id="rId15"/>
    <p:sldId id="282" r:id="rId16"/>
    <p:sldId id="293" r:id="rId17"/>
    <p:sldId id="328" r:id="rId18"/>
    <p:sldId id="346" r:id="rId19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106" d="100"/>
          <a:sy n="106" d="100"/>
        </p:scale>
        <p:origin x="2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040044\Desktop\UonumaKikanHospital\02_1%20&#24195;&#22577;\31&#30476;&#22830;&#35500;&#26126;&#20250;&#36039;&#26009;\&#21307;&#20107;&#35506;&#28145;&#37326;&#8594;&#26045;&#35373;&#29992;&#24230;&#20418;&#24066;&#27211;&#20027;&#20219;%2020151006\&#12503;&#12524;&#12476;&#12531;&#36039;&#26009;&#12487;&#12540;&#12479;27100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1"/>
          <c:order val="0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Sheet5!$B$2:$B$4</c:f>
              <c:numCache>
                <c:formatCode>General</c:formatCode>
                <c:ptCount val="3"/>
                <c:pt idx="0">
                  <c:v>86.9</c:v>
                </c:pt>
                <c:pt idx="1">
                  <c:v>7.5</c:v>
                </c:pt>
                <c:pt idx="2">
                  <c:v>5.7</c:v>
                </c:pt>
              </c:numCache>
            </c:numRef>
          </c:val>
        </c:ser>
        <c:ser>
          <c:idx val="0"/>
          <c:order val="1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Sheet5!$B$2:$B$4</c:f>
              <c:numCache>
                <c:formatCode>General</c:formatCode>
                <c:ptCount val="3"/>
                <c:pt idx="0">
                  <c:v>86.9</c:v>
                </c:pt>
                <c:pt idx="1">
                  <c:v>7.5</c:v>
                </c:pt>
                <c:pt idx="2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"/>
          <c:y val="0.101851851851852"/>
          <c:w val="0.938888888888889"/>
          <c:h val="0.898148148148148"/>
        </c:manualLayout>
      </c:layout>
      <c:pie3DChart>
        <c:varyColors val="1"/>
        <c:ser>
          <c:idx val="1"/>
          <c:order val="0"/>
          <c:tx>
            <c:strRef>
              <c:f>Sheet5!$D$2:$D$4</c:f>
              <c:strCache>
                <c:ptCount val="3"/>
                <c:pt idx="0">
                  <c:v>94.8</c:v>
                </c:pt>
                <c:pt idx="1">
                  <c:v>2.2</c:v>
                </c:pt>
                <c:pt idx="2">
                  <c:v>3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Sheet5!$D$2:$D$4</c:f>
              <c:numCache>
                <c:formatCode>General</c:formatCode>
                <c:ptCount val="3"/>
                <c:pt idx="0">
                  <c:v>94.8</c:v>
                </c:pt>
                <c:pt idx="1">
                  <c:v>2.2</c:v>
                </c:pt>
                <c:pt idx="2">
                  <c:v>3.0</c:v>
                </c:pt>
              </c:numCache>
            </c:numRef>
          </c:val>
        </c:ser>
        <c:ser>
          <c:idx val="0"/>
          <c:order val="1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val>
            <c:numRef>
              <c:f>Sheet5!$B$2:$B$4</c:f>
              <c:numCache>
                <c:formatCode>General</c:formatCode>
                <c:ptCount val="3"/>
                <c:pt idx="0">
                  <c:v>86.9</c:v>
                </c:pt>
                <c:pt idx="1">
                  <c:v>7.5</c:v>
                </c:pt>
                <c:pt idx="2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2A71-BD52-44F6-9CA5-9B337AB331CE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A053B-D8F3-4B6B-AF16-B3AFDF7A3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66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AB4E3-A85D-499B-AADB-C9F9CE797B8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EA884-28D9-4B33-B49E-020D2B3CF0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1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86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5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1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3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6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3791-3B1B-498B-A249-FB169B0466D2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065E-C633-4184-943B-99E703CF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08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0356" cy="44045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2787" y="4862556"/>
            <a:ext cx="6811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Uonuma</a:t>
            </a:r>
            <a:r>
              <a:rPr lang="en-US" altLang="ja-JP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4800" dirty="0" err="1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Kikan</a:t>
            </a:r>
            <a:r>
              <a:rPr lang="en-US" altLang="ja-JP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Hospital</a:t>
            </a:r>
            <a:endParaRPr kumimoji="1" lang="en-US" altLang="ja-JP" sz="48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en-US" altLang="ja-JP" sz="48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Circumstances and Issues</a:t>
            </a:r>
            <a:endParaRPr kumimoji="1" lang="ja-JP" altLang="en-US" sz="48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63" y="273721"/>
            <a:ext cx="2756471" cy="28789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4" t="24038" r="24877" b="21367"/>
          <a:stretch/>
        </p:blipFill>
        <p:spPr>
          <a:xfrm>
            <a:off x="7833359" y="4374284"/>
            <a:ext cx="4361644" cy="25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784026" y="6349"/>
            <a:ext cx="7892401" cy="6615113"/>
            <a:chOff x="3784026" y="6349"/>
            <a:chExt cx="7892401" cy="6615113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4727001" y="285749"/>
              <a:ext cx="6164263" cy="6162676"/>
            </a:xfrm>
            <a:prstGeom prst="ellipse">
              <a:avLst/>
            </a:prstGeom>
            <a:noFill/>
            <a:ln w="2857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8662413" y="268108"/>
              <a:ext cx="344488" cy="469900"/>
            </a:xfrm>
            <a:custGeom>
              <a:avLst/>
              <a:gdLst>
                <a:gd name="T0" fmla="*/ 217 w 217"/>
                <a:gd name="T1" fmla="*/ 0 h 296"/>
                <a:gd name="T2" fmla="*/ 0 w 217"/>
                <a:gd name="T3" fmla="*/ 80 h 296"/>
                <a:gd name="T4" fmla="*/ 78 w 217"/>
                <a:gd name="T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296">
                  <a:moveTo>
                    <a:pt x="217" y="0"/>
                  </a:moveTo>
                  <a:lnTo>
                    <a:pt x="0" y="80"/>
                  </a:lnTo>
                  <a:lnTo>
                    <a:pt x="78" y="296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8662413" y="5984875"/>
              <a:ext cx="346075" cy="469900"/>
            </a:xfrm>
            <a:custGeom>
              <a:avLst/>
              <a:gdLst>
                <a:gd name="T0" fmla="*/ 79 w 218"/>
                <a:gd name="T1" fmla="*/ 0 h 296"/>
                <a:gd name="T2" fmla="*/ 0 w 218"/>
                <a:gd name="T3" fmla="*/ 217 h 296"/>
                <a:gd name="T4" fmla="*/ 218 w 218"/>
                <a:gd name="T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" h="296">
                  <a:moveTo>
                    <a:pt x="79" y="0"/>
                  </a:moveTo>
                  <a:lnTo>
                    <a:pt x="0" y="217"/>
                  </a:lnTo>
                  <a:lnTo>
                    <a:pt x="218" y="296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973313" y="2530474"/>
              <a:ext cx="1670050" cy="1673225"/>
            </a:xfrm>
            <a:prstGeom prst="ellipse">
              <a:avLst/>
            </a:prstGeom>
            <a:solidFill>
              <a:srgbClr val="7DC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7327326" y="3105149"/>
              <a:ext cx="4667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4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小塚ゴシック Pro H" charset="-128"/>
                </a:rPr>
                <a:t>患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7832151" y="3105149"/>
              <a:ext cx="4667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4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小塚ゴシック Pro H" charset="-128"/>
                  <a:ea typeface="小塚ゴシック Pro H" charset="-128"/>
                </a:rPr>
                <a:t>者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6952676" y="14287"/>
              <a:ext cx="1682750" cy="17160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6952676" y="20637"/>
              <a:ext cx="1682750" cy="1709738"/>
            </a:xfrm>
            <a:prstGeom prst="rect">
              <a:avLst/>
            </a:pr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7041576" y="430203"/>
              <a:ext cx="92974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500" dirty="0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Koide hosp.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7055882" y="709049"/>
              <a:ext cx="133530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500" dirty="0" err="1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Horinouchi</a:t>
              </a:r>
              <a:r>
                <a:rPr kumimoji="0" lang="en-US" altLang="ja-JP" sz="1500" dirty="0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 hosp.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065388" y="1027112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236838" y="1027112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7400351" y="1027112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7579738" y="1027112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7031059" y="965294"/>
              <a:ext cx="180947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500" dirty="0" err="1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Yukiguni</a:t>
              </a:r>
              <a:r>
                <a:rPr kumimoji="0" lang="en-US" altLang="ja-JP" sz="1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0" lang="en-US" altLang="ja-JP" sz="1500" dirty="0" err="1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yamato</a:t>
              </a:r>
              <a:r>
                <a:rPr kumimoji="0" lang="en-US" altLang="ja-JP" sz="1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0" lang="en-US" altLang="ja-JP" sz="1500" dirty="0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hosp.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500" dirty="0">
                <a:solidFill>
                  <a:srgbClr val="000000"/>
                </a:solidFill>
                <a:latin typeface="小塚ゴシック Pro H" charset="-128"/>
                <a:ea typeface="小塚ゴシック Pro H" charset="-128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7052851" y="1243334"/>
              <a:ext cx="2053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500" dirty="0" err="1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Minamiuonuma</a:t>
              </a:r>
              <a:r>
                <a:rPr kumimoji="0" lang="en-US" altLang="ja-JP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ja-JP" sz="1500" dirty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city</a:t>
              </a:r>
              <a:r>
                <a:rPr kumimoji="0" lang="en-US" altLang="ja-JP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ja-JP" sz="1500" dirty="0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hosp.</a:t>
              </a:r>
              <a:endParaRPr kumimoji="0" lang="ja-JP" altLang="ja-JP" sz="1500" dirty="0">
                <a:solidFill>
                  <a:srgbClr val="000000"/>
                </a:solidFill>
                <a:latin typeface="小塚ゴシック Pro H" charset="-128"/>
                <a:ea typeface="小塚ゴシック Pro H" charset="-128"/>
              </a:endParaRP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7030966" y="1281222"/>
              <a:ext cx="99225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小塚ゴシック Pro H" charset="-128"/>
                  <a:ea typeface="小塚ゴシック Pro H" charset="-128"/>
                </a:rPr>
                <a:t>　</a:t>
              </a:r>
              <a:endParaRPr kumimoji="0" lang="en-US" altLang="ja-JP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小塚ゴシック Pro H" charset="-128"/>
                <a:ea typeface="小塚ゴシック Pro H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500" dirty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p</a:t>
              </a:r>
              <a:r>
                <a:rPr kumimoji="0" lang="en-US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小塚ゴシック Pro H" charset="-128"/>
                  <a:ea typeface="小塚ゴシック Pro H" charset="-128"/>
                </a:rPr>
                <a:t>rivate hosp.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500" dirty="0">
                <a:solidFill>
                  <a:srgbClr val="000000"/>
                </a:solidFill>
                <a:ea typeface="小塚ゴシック Pro H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6952676" y="6349"/>
              <a:ext cx="1682750" cy="346075"/>
            </a:xfrm>
            <a:prstGeom prst="rect">
              <a:avLst/>
            </a:prstGeom>
            <a:solidFill>
              <a:srgbClr val="00B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7055464" y="37276"/>
              <a:ext cx="152926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小塚ゴシック Pro R" charset="-128"/>
                </a:rPr>
                <a:t>Peripheral</a:t>
              </a:r>
              <a:r>
                <a:rPr kumimoji="0" lang="en-US" altLang="ja-JP" sz="10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小塚ゴシック Pro R" charset="-128"/>
                </a:rPr>
                <a:t> medical institutes </a:t>
              </a:r>
              <a:endParaRPr kumimoji="0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6952676" y="5608638"/>
              <a:ext cx="1682750" cy="1006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6952676" y="5608637"/>
              <a:ext cx="1682750" cy="1012825"/>
            </a:xfrm>
            <a:prstGeom prst="rect">
              <a:avLst/>
            </a:pr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6984333" y="6182364"/>
              <a:ext cx="268725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1" dirty="0" err="1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Uonuma</a:t>
              </a:r>
              <a:r>
                <a:rPr kumimoji="0" lang="en-US" altLang="ja-JP" sz="1200" b="1" dirty="0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 </a:t>
              </a:r>
              <a:r>
                <a:rPr kumimoji="0" lang="en-US" altLang="ja-JP" sz="1200" b="1" dirty="0" err="1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Kikan</a:t>
              </a:r>
              <a:r>
                <a:rPr kumimoji="0" lang="en-US" altLang="ja-JP" sz="1200" b="1" dirty="0" smtClean="0">
                  <a:solidFill>
                    <a:srgbClr val="000000"/>
                  </a:solidFill>
                  <a:latin typeface="小塚ゴシック Pro H" charset="-128"/>
                  <a:ea typeface="小塚ゴシック Pro H" charset="-128"/>
                </a:rPr>
                <a:t> Hospital</a:t>
              </a:r>
              <a:endPara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6952676" y="5614987"/>
              <a:ext cx="1682750" cy="346075"/>
            </a:xfrm>
            <a:prstGeom prst="rect">
              <a:avLst/>
            </a:prstGeom>
            <a:solidFill>
              <a:srgbClr val="00B9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7022526" y="5694362"/>
              <a:ext cx="162589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dirty="0" smtClean="0">
                  <a:solidFill>
                    <a:srgbClr val="FFFFFF"/>
                  </a:solidFill>
                  <a:latin typeface="小塚ゴシック Pro R" charset="-128"/>
                  <a:ea typeface="小塚ゴシック Pro R" charset="-128"/>
                </a:rPr>
                <a:t>Advanced and Emergency</a:t>
              </a:r>
              <a:endPara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 flipH="1">
              <a:off x="5662038" y="3367087"/>
              <a:ext cx="1270000" cy="0"/>
            </a:xfrm>
            <a:prstGeom prst="line">
              <a:avLst/>
            </a:prstGeom>
            <a:noFill/>
            <a:ln w="69850" cap="rnd">
              <a:solidFill>
                <a:srgbClr val="7DCD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649338" y="3028949"/>
              <a:ext cx="338138" cy="676275"/>
            </a:xfrm>
            <a:custGeom>
              <a:avLst/>
              <a:gdLst>
                <a:gd name="T0" fmla="*/ 213 w 213"/>
                <a:gd name="T1" fmla="*/ 426 h 426"/>
                <a:gd name="T2" fmla="*/ 0 w 213"/>
                <a:gd name="T3" fmla="*/ 213 h 426"/>
                <a:gd name="T4" fmla="*/ 213 w 213"/>
                <a:gd name="T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" h="426">
                  <a:moveTo>
                    <a:pt x="213" y="426"/>
                  </a:moveTo>
                  <a:lnTo>
                    <a:pt x="0" y="213"/>
                  </a:lnTo>
                  <a:lnTo>
                    <a:pt x="213" y="0"/>
                  </a:lnTo>
                </a:path>
              </a:pathLst>
            </a:custGeom>
            <a:noFill/>
            <a:ln w="69850" cap="rnd">
              <a:solidFill>
                <a:srgbClr val="7DCD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V="1">
              <a:off x="7795638" y="1735137"/>
              <a:ext cx="0" cy="777875"/>
            </a:xfrm>
            <a:prstGeom prst="line">
              <a:avLst/>
            </a:prstGeom>
            <a:noFill/>
            <a:ln w="26988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7557513" y="1758949"/>
              <a:ext cx="473075" cy="236538"/>
            </a:xfrm>
            <a:custGeom>
              <a:avLst/>
              <a:gdLst>
                <a:gd name="T0" fmla="*/ 298 w 298"/>
                <a:gd name="T1" fmla="*/ 149 h 149"/>
                <a:gd name="T2" fmla="*/ 150 w 298"/>
                <a:gd name="T3" fmla="*/ 0 h 149"/>
                <a:gd name="T4" fmla="*/ 0 w 298"/>
                <a:gd name="T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149">
                  <a:moveTo>
                    <a:pt x="298" y="149"/>
                  </a:moveTo>
                  <a:lnTo>
                    <a:pt x="150" y="0"/>
                  </a:lnTo>
                  <a:lnTo>
                    <a:pt x="0" y="149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7795638" y="4224337"/>
              <a:ext cx="0" cy="1362075"/>
            </a:xfrm>
            <a:prstGeom prst="line">
              <a:avLst/>
            </a:prstGeom>
            <a:noFill/>
            <a:ln w="26988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557513" y="5335587"/>
              <a:ext cx="473075" cy="236538"/>
            </a:xfrm>
            <a:custGeom>
              <a:avLst/>
              <a:gdLst>
                <a:gd name="T0" fmla="*/ 0 w 298"/>
                <a:gd name="T1" fmla="*/ 0 h 149"/>
                <a:gd name="T2" fmla="*/ 150 w 298"/>
                <a:gd name="T3" fmla="*/ 149 h 149"/>
                <a:gd name="T4" fmla="*/ 298 w 298"/>
                <a:gd name="T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149">
                  <a:moveTo>
                    <a:pt x="0" y="0"/>
                  </a:moveTo>
                  <a:lnTo>
                    <a:pt x="150" y="149"/>
                  </a:lnTo>
                  <a:lnTo>
                    <a:pt x="298" y="0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046130" y="2789237"/>
              <a:ext cx="1157288" cy="115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4153913" y="2789237"/>
              <a:ext cx="1157288" cy="1155700"/>
            </a:xfrm>
            <a:prstGeom prst="ellipse">
              <a:avLst/>
            </a:prstGeom>
            <a:noFill/>
            <a:ln w="520700" cap="flat">
              <a:solidFill>
                <a:srgbClr val="D3EDF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3860226" y="3041649"/>
              <a:ext cx="17953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dirty="0" err="1" smtClean="0"/>
                <a:t>Reagional</a:t>
              </a:r>
              <a:r>
                <a:rPr kumimoji="0" lang="en-US" altLang="ja-JP" dirty="0" smtClean="0"/>
                <a:t> clinics,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3784026" y="34607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3883630" y="3449151"/>
              <a:ext cx="16158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Primary doctors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4414263" y="34607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4720651" y="34607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5047676" y="34607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5376288" y="34607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auto">
            <a:xfrm>
              <a:off x="5196901" y="784224"/>
              <a:ext cx="838200" cy="836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auto">
            <a:xfrm>
              <a:off x="5196901" y="784224"/>
              <a:ext cx="838200" cy="836613"/>
            </a:xfrm>
            <a:prstGeom prst="ellipse">
              <a:avLst/>
            </a:pr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5036223" y="942687"/>
              <a:ext cx="130003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900" b="1" i="0" u="none" strike="noStrike" cap="none" normalizeH="0" baseline="0" smtClean="0">
                  <a:ln>
                    <a:noFill/>
                  </a:ln>
                  <a:solidFill>
                    <a:srgbClr val="00B9EF"/>
                  </a:solidFill>
                  <a:effectLst/>
                  <a:latin typeface="小塚ゴシック Pro R" charset="-128"/>
                  <a:ea typeface="小塚ゴシック Pro R" charset="-128"/>
                </a:rPr>
                <a:t>Cooperation</a:t>
              </a:r>
              <a:endPara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4988932" y="1235075"/>
              <a:ext cx="13245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900" b="1" i="0" u="none" strike="noStrike" cap="none" normalizeH="0" baseline="0" smtClean="0">
                  <a:ln>
                    <a:noFill/>
                  </a:ln>
                  <a:solidFill>
                    <a:srgbClr val="E60012"/>
                  </a:solidFill>
                  <a:effectLst/>
                  <a:latin typeface="小塚ゴシック Pro R" charset="-128"/>
                  <a:ea typeface="小塚ゴシック Pro R" charset="-128"/>
                </a:rPr>
                <a:t>Introduction</a:t>
              </a:r>
              <a:endPara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Oval 48"/>
            <p:cNvSpPr>
              <a:spLocks noChangeArrowheads="1"/>
            </p:cNvSpPr>
            <p:nvPr/>
          </p:nvSpPr>
          <p:spPr bwMode="auto">
            <a:xfrm>
              <a:off x="5260401" y="5160962"/>
              <a:ext cx="836613" cy="836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Oval 49"/>
            <p:cNvSpPr>
              <a:spLocks noChangeArrowheads="1"/>
            </p:cNvSpPr>
            <p:nvPr/>
          </p:nvSpPr>
          <p:spPr bwMode="auto">
            <a:xfrm>
              <a:off x="5260401" y="5160962"/>
              <a:ext cx="836613" cy="836613"/>
            </a:xfrm>
            <a:prstGeom prst="ellipse">
              <a:avLst/>
            </a:pr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4698247" y="4201754"/>
              <a:ext cx="481013" cy="341313"/>
            </a:xfrm>
            <a:custGeom>
              <a:avLst/>
              <a:gdLst>
                <a:gd name="T0" fmla="*/ 0 w 303"/>
                <a:gd name="T1" fmla="*/ 215 h 215"/>
                <a:gd name="T2" fmla="*/ 87 w 303"/>
                <a:gd name="T3" fmla="*/ 0 h 215"/>
                <a:gd name="T4" fmla="*/ 303 w 303"/>
                <a:gd name="T5" fmla="*/ 8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3" h="215">
                  <a:moveTo>
                    <a:pt x="0" y="215"/>
                  </a:moveTo>
                  <a:lnTo>
                    <a:pt x="87" y="0"/>
                  </a:lnTo>
                  <a:lnTo>
                    <a:pt x="303" y="86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693484" y="2197457"/>
              <a:ext cx="479425" cy="341313"/>
            </a:xfrm>
            <a:custGeom>
              <a:avLst/>
              <a:gdLst>
                <a:gd name="T0" fmla="*/ 302 w 302"/>
                <a:gd name="T1" fmla="*/ 127 h 215"/>
                <a:gd name="T2" fmla="*/ 88 w 302"/>
                <a:gd name="T3" fmla="*/ 215 h 215"/>
                <a:gd name="T4" fmla="*/ 0 w 302"/>
                <a:gd name="T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215">
                  <a:moveTo>
                    <a:pt x="302" y="127"/>
                  </a:moveTo>
                  <a:lnTo>
                    <a:pt x="88" y="215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6619301" y="288924"/>
              <a:ext cx="311150" cy="431800"/>
            </a:xfrm>
            <a:custGeom>
              <a:avLst/>
              <a:gdLst>
                <a:gd name="T0" fmla="*/ 120 w 196"/>
                <a:gd name="T1" fmla="*/ 272 h 272"/>
                <a:gd name="T2" fmla="*/ 196 w 196"/>
                <a:gd name="T3" fmla="*/ 76 h 272"/>
                <a:gd name="T4" fmla="*/ 0 w 19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272">
                  <a:moveTo>
                    <a:pt x="120" y="272"/>
                  </a:moveTo>
                  <a:lnTo>
                    <a:pt x="196" y="76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auto">
            <a:xfrm>
              <a:off x="10478513" y="2949574"/>
              <a:ext cx="836613" cy="835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Oval 54"/>
            <p:cNvSpPr>
              <a:spLocks noChangeArrowheads="1"/>
            </p:cNvSpPr>
            <p:nvPr/>
          </p:nvSpPr>
          <p:spPr bwMode="auto">
            <a:xfrm>
              <a:off x="10478513" y="2949574"/>
              <a:ext cx="836613" cy="835025"/>
            </a:xfrm>
            <a:prstGeom prst="ellipse">
              <a:avLst/>
            </a:prstGeom>
            <a:noFill/>
            <a:ln w="22225" cap="flat">
              <a:solidFill>
                <a:srgbClr val="00B9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5095404" y="5296678"/>
              <a:ext cx="130003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900" b="1" i="0" u="none" strike="noStrike" cap="none" normalizeH="0" baseline="0" smtClean="0">
                  <a:ln>
                    <a:noFill/>
                  </a:ln>
                  <a:solidFill>
                    <a:srgbClr val="00B9EF"/>
                  </a:solidFill>
                  <a:effectLst/>
                  <a:latin typeface="小塚ゴシック Pro R" charset="-128"/>
                  <a:ea typeface="小塚ゴシック Pro R" charset="-128"/>
                </a:rPr>
                <a:t>Cooperation</a:t>
              </a:r>
              <a:endPara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5054919" y="5589825"/>
              <a:ext cx="13245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900" b="1" i="0" u="none" strike="noStrike" cap="none" normalizeH="0" baseline="0" smtClean="0">
                  <a:ln>
                    <a:noFill/>
                  </a:ln>
                  <a:solidFill>
                    <a:srgbClr val="E60012"/>
                  </a:solidFill>
                  <a:effectLst/>
                  <a:latin typeface="小塚ゴシック Pro R" charset="-128"/>
                  <a:ea typeface="小塚ゴシック Pro R" charset="-128"/>
                </a:rPr>
                <a:t>Introduction</a:t>
              </a:r>
              <a:endPara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10327034" y="3100264"/>
              <a:ext cx="130003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900" b="1" i="0" u="none" strike="noStrike" cap="none" normalizeH="0" baseline="0" dirty="0" smtClean="0">
                  <a:ln>
                    <a:noFill/>
                  </a:ln>
                  <a:solidFill>
                    <a:srgbClr val="00B9EF"/>
                  </a:solidFill>
                  <a:effectLst/>
                  <a:latin typeface="小塚ゴシック Pro R" charset="-128"/>
                  <a:ea typeface="小塚ゴシック Pro R" charset="-128"/>
                </a:rPr>
                <a:t>Cooperation</a:t>
              </a:r>
              <a:endPara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10297395" y="3375439"/>
              <a:ext cx="13790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900" b="1" i="0" u="none" strike="noStrike" cap="none" normalizeH="0" baseline="0" smtClean="0">
                  <a:ln>
                    <a:noFill/>
                  </a:ln>
                  <a:solidFill>
                    <a:srgbClr val="E60012"/>
                  </a:solidFill>
                  <a:effectLst/>
                  <a:latin typeface="小塚ゴシック Pro R" charset="-128"/>
                  <a:ea typeface="小塚ゴシック Pro R" charset="-128"/>
                </a:rPr>
                <a:t>Indrodcution</a:t>
              </a:r>
              <a:endPara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46140" y="189827"/>
            <a:ext cx="4864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After reorganization</a:t>
            </a:r>
            <a:r>
              <a:rPr lang="mr-IN" altLang="ja-JP" sz="4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40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6065" y="5335587"/>
            <a:ext cx="5072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Every thing will</a:t>
            </a:r>
          </a:p>
          <a:p>
            <a:r>
              <a:rPr lang="en-US" altLang="ja-JP" sz="44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b</a:t>
            </a:r>
            <a:r>
              <a:rPr lang="en-US" altLang="ja-JP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e done in one </a:t>
            </a:r>
            <a:r>
              <a:rPr lang="en-US" altLang="ja-JP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region</a:t>
            </a:r>
            <a:endParaRPr kumimoji="1" lang="ja-JP" altLang="en-US" sz="44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0508849" y="5042694"/>
            <a:ext cx="1353192" cy="1201663"/>
            <a:chOff x="2919815" y="2442121"/>
            <a:chExt cx="1353192" cy="1201663"/>
          </a:xfrm>
        </p:grpSpPr>
        <p:sp>
          <p:nvSpPr>
            <p:cNvPr id="16" name="フリーフォーム 15"/>
            <p:cNvSpPr/>
            <p:nvPr/>
          </p:nvSpPr>
          <p:spPr>
            <a:xfrm>
              <a:off x="3302000" y="2635250"/>
              <a:ext cx="381416" cy="952500"/>
            </a:xfrm>
            <a:custGeom>
              <a:avLst/>
              <a:gdLst>
                <a:gd name="connsiteX0" fmla="*/ 25400 w 381416"/>
                <a:gd name="connsiteY0" fmla="*/ 12700 h 952500"/>
                <a:gd name="connsiteX1" fmla="*/ 31750 w 381416"/>
                <a:gd name="connsiteY1" fmla="*/ 101600 h 952500"/>
                <a:gd name="connsiteX2" fmla="*/ 38100 w 381416"/>
                <a:gd name="connsiteY2" fmla="*/ 120650 h 952500"/>
                <a:gd name="connsiteX3" fmla="*/ 50800 w 381416"/>
                <a:gd name="connsiteY3" fmla="*/ 152400 h 952500"/>
                <a:gd name="connsiteX4" fmla="*/ 69850 w 381416"/>
                <a:gd name="connsiteY4" fmla="*/ 190500 h 952500"/>
                <a:gd name="connsiteX5" fmla="*/ 107950 w 381416"/>
                <a:gd name="connsiteY5" fmla="*/ 209550 h 952500"/>
                <a:gd name="connsiteX6" fmla="*/ 127000 w 381416"/>
                <a:gd name="connsiteY6" fmla="*/ 222250 h 952500"/>
                <a:gd name="connsiteX7" fmla="*/ 120650 w 381416"/>
                <a:gd name="connsiteY7" fmla="*/ 298450 h 952500"/>
                <a:gd name="connsiteX8" fmla="*/ 82550 w 381416"/>
                <a:gd name="connsiteY8" fmla="*/ 323850 h 952500"/>
                <a:gd name="connsiteX9" fmla="*/ 57150 w 381416"/>
                <a:gd name="connsiteY9" fmla="*/ 355600 h 952500"/>
                <a:gd name="connsiteX10" fmla="*/ 38100 w 381416"/>
                <a:gd name="connsiteY10" fmla="*/ 374650 h 952500"/>
                <a:gd name="connsiteX11" fmla="*/ 19050 w 381416"/>
                <a:gd name="connsiteY11" fmla="*/ 412750 h 952500"/>
                <a:gd name="connsiteX12" fmla="*/ 6350 w 381416"/>
                <a:gd name="connsiteY12" fmla="*/ 431800 h 952500"/>
                <a:gd name="connsiteX13" fmla="*/ 12700 w 381416"/>
                <a:gd name="connsiteY13" fmla="*/ 457200 h 952500"/>
                <a:gd name="connsiteX14" fmla="*/ 44450 w 381416"/>
                <a:gd name="connsiteY14" fmla="*/ 463550 h 952500"/>
                <a:gd name="connsiteX15" fmla="*/ 63500 w 381416"/>
                <a:gd name="connsiteY15" fmla="*/ 469900 h 952500"/>
                <a:gd name="connsiteX16" fmla="*/ 69850 w 381416"/>
                <a:gd name="connsiteY16" fmla="*/ 488950 h 952500"/>
                <a:gd name="connsiteX17" fmla="*/ 88900 w 381416"/>
                <a:gd name="connsiteY17" fmla="*/ 508000 h 952500"/>
                <a:gd name="connsiteX18" fmla="*/ 114300 w 381416"/>
                <a:gd name="connsiteY18" fmla="*/ 539750 h 952500"/>
                <a:gd name="connsiteX19" fmla="*/ 107950 w 381416"/>
                <a:gd name="connsiteY19" fmla="*/ 596900 h 952500"/>
                <a:gd name="connsiteX20" fmla="*/ 88900 w 381416"/>
                <a:gd name="connsiteY20" fmla="*/ 615950 h 952500"/>
                <a:gd name="connsiteX21" fmla="*/ 76200 w 381416"/>
                <a:gd name="connsiteY21" fmla="*/ 635000 h 952500"/>
                <a:gd name="connsiteX22" fmla="*/ 38100 w 381416"/>
                <a:gd name="connsiteY22" fmla="*/ 654050 h 952500"/>
                <a:gd name="connsiteX23" fmla="*/ 19050 w 381416"/>
                <a:gd name="connsiteY23" fmla="*/ 679450 h 952500"/>
                <a:gd name="connsiteX24" fmla="*/ 6350 w 381416"/>
                <a:gd name="connsiteY24" fmla="*/ 698500 h 952500"/>
                <a:gd name="connsiteX25" fmla="*/ 25400 w 381416"/>
                <a:gd name="connsiteY25" fmla="*/ 787400 h 952500"/>
                <a:gd name="connsiteX26" fmla="*/ 31750 w 381416"/>
                <a:gd name="connsiteY26" fmla="*/ 806450 h 952500"/>
                <a:gd name="connsiteX27" fmla="*/ 50800 w 381416"/>
                <a:gd name="connsiteY27" fmla="*/ 825500 h 952500"/>
                <a:gd name="connsiteX28" fmla="*/ 19050 w 381416"/>
                <a:gd name="connsiteY28" fmla="*/ 901700 h 952500"/>
                <a:gd name="connsiteX29" fmla="*/ 0 w 381416"/>
                <a:gd name="connsiteY29" fmla="*/ 914400 h 952500"/>
                <a:gd name="connsiteX30" fmla="*/ 6350 w 381416"/>
                <a:gd name="connsiteY30" fmla="*/ 939800 h 952500"/>
                <a:gd name="connsiteX31" fmla="*/ 57150 w 381416"/>
                <a:gd name="connsiteY31" fmla="*/ 952500 h 952500"/>
                <a:gd name="connsiteX32" fmla="*/ 184150 w 381416"/>
                <a:gd name="connsiteY32" fmla="*/ 946150 h 952500"/>
                <a:gd name="connsiteX33" fmla="*/ 190500 w 381416"/>
                <a:gd name="connsiteY33" fmla="*/ 927100 h 952500"/>
                <a:gd name="connsiteX34" fmla="*/ 196850 w 381416"/>
                <a:gd name="connsiteY34" fmla="*/ 831850 h 952500"/>
                <a:gd name="connsiteX35" fmla="*/ 209550 w 381416"/>
                <a:gd name="connsiteY35" fmla="*/ 806450 h 952500"/>
                <a:gd name="connsiteX36" fmla="*/ 215900 w 381416"/>
                <a:gd name="connsiteY36" fmla="*/ 717550 h 952500"/>
                <a:gd name="connsiteX37" fmla="*/ 228600 w 381416"/>
                <a:gd name="connsiteY37" fmla="*/ 698500 h 952500"/>
                <a:gd name="connsiteX38" fmla="*/ 254000 w 381416"/>
                <a:gd name="connsiteY38" fmla="*/ 704850 h 952500"/>
                <a:gd name="connsiteX39" fmla="*/ 292100 w 381416"/>
                <a:gd name="connsiteY39" fmla="*/ 717550 h 952500"/>
                <a:gd name="connsiteX40" fmla="*/ 336550 w 381416"/>
                <a:gd name="connsiteY40" fmla="*/ 660400 h 952500"/>
                <a:gd name="connsiteX41" fmla="*/ 355600 w 381416"/>
                <a:gd name="connsiteY41" fmla="*/ 622300 h 952500"/>
                <a:gd name="connsiteX42" fmla="*/ 349250 w 381416"/>
                <a:gd name="connsiteY42" fmla="*/ 457200 h 952500"/>
                <a:gd name="connsiteX43" fmla="*/ 336550 w 381416"/>
                <a:gd name="connsiteY43" fmla="*/ 419100 h 952500"/>
                <a:gd name="connsiteX44" fmla="*/ 330200 w 381416"/>
                <a:gd name="connsiteY44" fmla="*/ 349250 h 952500"/>
                <a:gd name="connsiteX45" fmla="*/ 323850 w 381416"/>
                <a:gd name="connsiteY45" fmla="*/ 317500 h 952500"/>
                <a:gd name="connsiteX46" fmla="*/ 279400 w 381416"/>
                <a:gd name="connsiteY46" fmla="*/ 311150 h 952500"/>
                <a:gd name="connsiteX47" fmla="*/ 254000 w 381416"/>
                <a:gd name="connsiteY47" fmla="*/ 298450 h 952500"/>
                <a:gd name="connsiteX48" fmla="*/ 279400 w 381416"/>
                <a:gd name="connsiteY48" fmla="*/ 228600 h 952500"/>
                <a:gd name="connsiteX49" fmla="*/ 304800 w 381416"/>
                <a:gd name="connsiteY49" fmla="*/ 222250 h 952500"/>
                <a:gd name="connsiteX50" fmla="*/ 317500 w 381416"/>
                <a:gd name="connsiteY50" fmla="*/ 203200 h 952500"/>
                <a:gd name="connsiteX51" fmla="*/ 361950 w 381416"/>
                <a:gd name="connsiteY51" fmla="*/ 184150 h 952500"/>
                <a:gd name="connsiteX52" fmla="*/ 381000 w 381416"/>
                <a:gd name="connsiteY52" fmla="*/ 165100 h 952500"/>
                <a:gd name="connsiteX53" fmla="*/ 374650 w 381416"/>
                <a:gd name="connsiteY53" fmla="*/ 139700 h 952500"/>
                <a:gd name="connsiteX54" fmla="*/ 381000 w 381416"/>
                <a:gd name="connsiteY54" fmla="*/ 88900 h 952500"/>
                <a:gd name="connsiteX55" fmla="*/ 374650 w 381416"/>
                <a:gd name="connsiteY55" fmla="*/ 57150 h 952500"/>
                <a:gd name="connsiteX56" fmla="*/ 368300 w 381416"/>
                <a:gd name="connsiteY56" fmla="*/ 19050 h 952500"/>
                <a:gd name="connsiteX57" fmla="*/ 336550 w 381416"/>
                <a:gd name="connsiteY57" fmla="*/ 12700 h 952500"/>
                <a:gd name="connsiteX58" fmla="*/ 285750 w 381416"/>
                <a:gd name="connsiteY58" fmla="*/ 0 h 952500"/>
                <a:gd name="connsiteX59" fmla="*/ 25400 w 381416"/>
                <a:gd name="connsiteY59" fmla="*/ 127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1416" h="952500">
                  <a:moveTo>
                    <a:pt x="25400" y="12700"/>
                  </a:moveTo>
                  <a:cubicBezTo>
                    <a:pt x="27517" y="42333"/>
                    <a:pt x="28279" y="72095"/>
                    <a:pt x="31750" y="101600"/>
                  </a:cubicBezTo>
                  <a:cubicBezTo>
                    <a:pt x="32532" y="108248"/>
                    <a:pt x="35750" y="114383"/>
                    <a:pt x="38100" y="120650"/>
                  </a:cubicBezTo>
                  <a:cubicBezTo>
                    <a:pt x="42102" y="131323"/>
                    <a:pt x="46798" y="141727"/>
                    <a:pt x="50800" y="152400"/>
                  </a:cubicBezTo>
                  <a:cubicBezTo>
                    <a:pt x="56998" y="168927"/>
                    <a:pt x="56363" y="177013"/>
                    <a:pt x="69850" y="190500"/>
                  </a:cubicBezTo>
                  <a:cubicBezTo>
                    <a:pt x="88048" y="208698"/>
                    <a:pt x="87292" y="199221"/>
                    <a:pt x="107950" y="209550"/>
                  </a:cubicBezTo>
                  <a:cubicBezTo>
                    <a:pt x="114776" y="212963"/>
                    <a:pt x="120650" y="218017"/>
                    <a:pt x="127000" y="222250"/>
                  </a:cubicBezTo>
                  <a:cubicBezTo>
                    <a:pt x="124883" y="247650"/>
                    <a:pt x="130866" y="275099"/>
                    <a:pt x="120650" y="298450"/>
                  </a:cubicBezTo>
                  <a:cubicBezTo>
                    <a:pt x="114532" y="312434"/>
                    <a:pt x="92085" y="311931"/>
                    <a:pt x="82550" y="323850"/>
                  </a:cubicBezTo>
                  <a:cubicBezTo>
                    <a:pt x="74083" y="334433"/>
                    <a:pt x="66075" y="345400"/>
                    <a:pt x="57150" y="355600"/>
                  </a:cubicBezTo>
                  <a:cubicBezTo>
                    <a:pt x="51236" y="362358"/>
                    <a:pt x="43849" y="367751"/>
                    <a:pt x="38100" y="374650"/>
                  </a:cubicBezTo>
                  <a:cubicBezTo>
                    <a:pt x="15352" y="401947"/>
                    <a:pt x="33369" y="384111"/>
                    <a:pt x="19050" y="412750"/>
                  </a:cubicBezTo>
                  <a:cubicBezTo>
                    <a:pt x="15637" y="419576"/>
                    <a:pt x="10583" y="425450"/>
                    <a:pt x="6350" y="431800"/>
                  </a:cubicBezTo>
                  <a:cubicBezTo>
                    <a:pt x="8467" y="440267"/>
                    <a:pt x="5996" y="451613"/>
                    <a:pt x="12700" y="457200"/>
                  </a:cubicBezTo>
                  <a:cubicBezTo>
                    <a:pt x="20991" y="464109"/>
                    <a:pt x="33979" y="460932"/>
                    <a:pt x="44450" y="463550"/>
                  </a:cubicBezTo>
                  <a:cubicBezTo>
                    <a:pt x="50944" y="465173"/>
                    <a:pt x="57150" y="467783"/>
                    <a:pt x="63500" y="469900"/>
                  </a:cubicBezTo>
                  <a:cubicBezTo>
                    <a:pt x="65617" y="476250"/>
                    <a:pt x="66137" y="483381"/>
                    <a:pt x="69850" y="488950"/>
                  </a:cubicBezTo>
                  <a:cubicBezTo>
                    <a:pt x="74831" y="496422"/>
                    <a:pt x="82986" y="501242"/>
                    <a:pt x="88900" y="508000"/>
                  </a:cubicBezTo>
                  <a:cubicBezTo>
                    <a:pt x="97825" y="518200"/>
                    <a:pt x="105833" y="529167"/>
                    <a:pt x="114300" y="539750"/>
                  </a:cubicBezTo>
                  <a:cubicBezTo>
                    <a:pt x="112183" y="558800"/>
                    <a:pt x="114011" y="578716"/>
                    <a:pt x="107950" y="596900"/>
                  </a:cubicBezTo>
                  <a:cubicBezTo>
                    <a:pt x="105110" y="605419"/>
                    <a:pt x="94649" y="609051"/>
                    <a:pt x="88900" y="615950"/>
                  </a:cubicBezTo>
                  <a:cubicBezTo>
                    <a:pt x="84014" y="621813"/>
                    <a:pt x="81596" y="629604"/>
                    <a:pt x="76200" y="635000"/>
                  </a:cubicBezTo>
                  <a:cubicBezTo>
                    <a:pt x="63890" y="647310"/>
                    <a:pt x="53594" y="648885"/>
                    <a:pt x="38100" y="654050"/>
                  </a:cubicBezTo>
                  <a:cubicBezTo>
                    <a:pt x="31750" y="662517"/>
                    <a:pt x="25201" y="670838"/>
                    <a:pt x="19050" y="679450"/>
                  </a:cubicBezTo>
                  <a:cubicBezTo>
                    <a:pt x="14614" y="685660"/>
                    <a:pt x="6935" y="690891"/>
                    <a:pt x="6350" y="698500"/>
                  </a:cubicBezTo>
                  <a:cubicBezTo>
                    <a:pt x="1619" y="760005"/>
                    <a:pt x="8537" y="748053"/>
                    <a:pt x="25400" y="787400"/>
                  </a:cubicBezTo>
                  <a:cubicBezTo>
                    <a:pt x="28037" y="793552"/>
                    <a:pt x="28037" y="800881"/>
                    <a:pt x="31750" y="806450"/>
                  </a:cubicBezTo>
                  <a:cubicBezTo>
                    <a:pt x="36731" y="813922"/>
                    <a:pt x="44450" y="819150"/>
                    <a:pt x="50800" y="825500"/>
                  </a:cubicBezTo>
                  <a:cubicBezTo>
                    <a:pt x="45018" y="842847"/>
                    <a:pt x="36929" y="883821"/>
                    <a:pt x="19050" y="901700"/>
                  </a:cubicBezTo>
                  <a:cubicBezTo>
                    <a:pt x="13654" y="907096"/>
                    <a:pt x="6350" y="910167"/>
                    <a:pt x="0" y="914400"/>
                  </a:cubicBezTo>
                  <a:cubicBezTo>
                    <a:pt x="2117" y="922867"/>
                    <a:pt x="-912" y="934959"/>
                    <a:pt x="6350" y="939800"/>
                  </a:cubicBezTo>
                  <a:cubicBezTo>
                    <a:pt x="20873" y="949482"/>
                    <a:pt x="57150" y="952500"/>
                    <a:pt x="57150" y="952500"/>
                  </a:cubicBezTo>
                  <a:cubicBezTo>
                    <a:pt x="99483" y="950383"/>
                    <a:pt x="142512" y="954081"/>
                    <a:pt x="184150" y="946150"/>
                  </a:cubicBezTo>
                  <a:cubicBezTo>
                    <a:pt x="190725" y="944898"/>
                    <a:pt x="189761" y="933753"/>
                    <a:pt x="190500" y="927100"/>
                  </a:cubicBezTo>
                  <a:cubicBezTo>
                    <a:pt x="194014" y="895474"/>
                    <a:pt x="191887" y="863281"/>
                    <a:pt x="196850" y="831850"/>
                  </a:cubicBezTo>
                  <a:cubicBezTo>
                    <a:pt x="198326" y="822500"/>
                    <a:pt x="205317" y="814917"/>
                    <a:pt x="209550" y="806450"/>
                  </a:cubicBezTo>
                  <a:cubicBezTo>
                    <a:pt x="211667" y="776817"/>
                    <a:pt x="210737" y="746807"/>
                    <a:pt x="215900" y="717550"/>
                  </a:cubicBezTo>
                  <a:cubicBezTo>
                    <a:pt x="217226" y="710034"/>
                    <a:pt x="221360" y="700913"/>
                    <a:pt x="228600" y="698500"/>
                  </a:cubicBezTo>
                  <a:cubicBezTo>
                    <a:pt x="236879" y="695740"/>
                    <a:pt x="245641" y="702342"/>
                    <a:pt x="254000" y="704850"/>
                  </a:cubicBezTo>
                  <a:cubicBezTo>
                    <a:pt x="266822" y="708697"/>
                    <a:pt x="292100" y="717550"/>
                    <a:pt x="292100" y="717550"/>
                  </a:cubicBezTo>
                  <a:cubicBezTo>
                    <a:pt x="308537" y="701113"/>
                    <a:pt x="328955" y="683186"/>
                    <a:pt x="336550" y="660400"/>
                  </a:cubicBezTo>
                  <a:cubicBezTo>
                    <a:pt x="345313" y="634110"/>
                    <a:pt x="339187" y="646919"/>
                    <a:pt x="355600" y="622300"/>
                  </a:cubicBezTo>
                  <a:cubicBezTo>
                    <a:pt x="353483" y="567267"/>
                    <a:pt x="354391" y="512034"/>
                    <a:pt x="349250" y="457200"/>
                  </a:cubicBezTo>
                  <a:cubicBezTo>
                    <a:pt x="348000" y="443871"/>
                    <a:pt x="336550" y="419100"/>
                    <a:pt x="336550" y="419100"/>
                  </a:cubicBezTo>
                  <a:cubicBezTo>
                    <a:pt x="334433" y="395817"/>
                    <a:pt x="333100" y="372449"/>
                    <a:pt x="330200" y="349250"/>
                  </a:cubicBezTo>
                  <a:cubicBezTo>
                    <a:pt x="328861" y="338540"/>
                    <a:pt x="332484" y="323976"/>
                    <a:pt x="323850" y="317500"/>
                  </a:cubicBezTo>
                  <a:cubicBezTo>
                    <a:pt x="311876" y="308520"/>
                    <a:pt x="294217" y="313267"/>
                    <a:pt x="279400" y="311150"/>
                  </a:cubicBezTo>
                  <a:cubicBezTo>
                    <a:pt x="270933" y="306917"/>
                    <a:pt x="256491" y="307582"/>
                    <a:pt x="254000" y="298450"/>
                  </a:cubicBezTo>
                  <a:cubicBezTo>
                    <a:pt x="244056" y="261988"/>
                    <a:pt x="251225" y="240675"/>
                    <a:pt x="279400" y="228600"/>
                  </a:cubicBezTo>
                  <a:cubicBezTo>
                    <a:pt x="287422" y="225162"/>
                    <a:pt x="296333" y="224367"/>
                    <a:pt x="304800" y="222250"/>
                  </a:cubicBezTo>
                  <a:cubicBezTo>
                    <a:pt x="309033" y="215900"/>
                    <a:pt x="311637" y="208086"/>
                    <a:pt x="317500" y="203200"/>
                  </a:cubicBezTo>
                  <a:cubicBezTo>
                    <a:pt x="327962" y="194481"/>
                    <a:pt x="348716" y="188561"/>
                    <a:pt x="361950" y="184150"/>
                  </a:cubicBezTo>
                  <a:cubicBezTo>
                    <a:pt x="368300" y="177800"/>
                    <a:pt x="378533" y="173735"/>
                    <a:pt x="381000" y="165100"/>
                  </a:cubicBezTo>
                  <a:cubicBezTo>
                    <a:pt x="383398" y="156709"/>
                    <a:pt x="374650" y="148427"/>
                    <a:pt x="374650" y="139700"/>
                  </a:cubicBezTo>
                  <a:cubicBezTo>
                    <a:pt x="374650" y="122635"/>
                    <a:pt x="378883" y="105833"/>
                    <a:pt x="381000" y="88900"/>
                  </a:cubicBezTo>
                  <a:cubicBezTo>
                    <a:pt x="378883" y="78317"/>
                    <a:pt x="376581" y="67769"/>
                    <a:pt x="374650" y="57150"/>
                  </a:cubicBezTo>
                  <a:cubicBezTo>
                    <a:pt x="372347" y="44482"/>
                    <a:pt x="376679" y="28826"/>
                    <a:pt x="368300" y="19050"/>
                  </a:cubicBezTo>
                  <a:cubicBezTo>
                    <a:pt x="361276" y="10855"/>
                    <a:pt x="347067" y="15127"/>
                    <a:pt x="336550" y="12700"/>
                  </a:cubicBezTo>
                  <a:cubicBezTo>
                    <a:pt x="319543" y="8775"/>
                    <a:pt x="303204" y="0"/>
                    <a:pt x="285750" y="0"/>
                  </a:cubicBezTo>
                  <a:lnTo>
                    <a:pt x="25400" y="12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815" y="2442121"/>
              <a:ext cx="1353192" cy="1201663"/>
            </a:xfrm>
            <a:prstGeom prst="rect">
              <a:avLst/>
            </a:prstGeom>
          </p:spPr>
        </p:pic>
      </p:grpSp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14" y="2229022"/>
            <a:ext cx="2412987" cy="2426149"/>
          </a:xfrm>
          <a:prstGeom prst="rect">
            <a:avLst/>
          </a:prstGeom>
        </p:spPr>
      </p:pic>
      <p:sp>
        <p:nvSpPr>
          <p:cNvPr id="72" name="Freeform 7"/>
          <p:cNvSpPr>
            <a:spLocks/>
          </p:cNvSpPr>
          <p:nvPr/>
        </p:nvSpPr>
        <p:spPr bwMode="auto">
          <a:xfrm rot="13639112">
            <a:off x="6588546" y="6049110"/>
            <a:ext cx="346075" cy="469900"/>
          </a:xfrm>
          <a:custGeom>
            <a:avLst/>
            <a:gdLst>
              <a:gd name="T0" fmla="*/ 79 w 218"/>
              <a:gd name="T1" fmla="*/ 0 h 296"/>
              <a:gd name="T2" fmla="*/ 0 w 218"/>
              <a:gd name="T3" fmla="*/ 217 h 296"/>
              <a:gd name="T4" fmla="*/ 218 w 218"/>
              <a:gd name="T5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296">
                <a:moveTo>
                  <a:pt x="79" y="0"/>
                </a:moveTo>
                <a:lnTo>
                  <a:pt x="0" y="217"/>
                </a:lnTo>
                <a:lnTo>
                  <a:pt x="218" y="296"/>
                </a:lnTo>
              </a:path>
            </a:pathLst>
          </a:custGeom>
          <a:noFill/>
          <a:ln w="22225" cap="flat">
            <a:solidFill>
              <a:srgbClr val="00B9E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41593" y="3993377"/>
            <a:ext cx="169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patient and his/her family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35456" y="396684"/>
            <a:ext cx="4031873" cy="101566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ja-JP" altLang="en-US" sz="6000" dirty="0">
                <a:solidFill>
                  <a:schemeClr val="bg1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地域完結型</a:t>
            </a:r>
            <a:endParaRPr kumimoji="1" lang="ja-JP" altLang="en-US" sz="6000" dirty="0">
              <a:solidFill>
                <a:schemeClr val="bg1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5235" y="1924879"/>
            <a:ext cx="112646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紹介・逆紹介を通じ、役割分担に応じて</a:t>
            </a:r>
            <a:endParaRPr lang="en-US" altLang="ja-JP" sz="48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一人の患者さんが</a:t>
            </a:r>
            <a:r>
              <a:rPr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地域内だけで</a:t>
            </a:r>
            <a:r>
              <a:rPr lang="ja-JP" altLang="en-US" sz="48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十分</a:t>
            </a:r>
            <a:r>
              <a:rPr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な</a:t>
            </a:r>
            <a:endParaRPr lang="en-US" altLang="ja-JP" sz="48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医療・福祉を享受できる</a:t>
            </a:r>
            <a:r>
              <a:rPr kumimoji="1"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よう</a:t>
            </a:r>
            <a:r>
              <a:rPr kumimoji="1" lang="ja-JP" altLang="en-US" sz="48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に</a:t>
            </a:r>
            <a:r>
              <a:rPr kumimoji="1"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すること</a:t>
            </a:r>
            <a:endParaRPr kumimoji="1" lang="ja-JP" altLang="en-US" sz="48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81769" y="5652647"/>
            <a:ext cx="7539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70C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「地域全体で一つの病院」</a:t>
            </a:r>
            <a:endParaRPr kumimoji="1" lang="ja-JP" altLang="en-US" sz="4800" dirty="0">
              <a:solidFill>
                <a:srgbClr val="0070C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等号 4"/>
          <p:cNvSpPr/>
          <p:nvPr/>
        </p:nvSpPr>
        <p:spPr>
          <a:xfrm rot="5400000">
            <a:off x="5445343" y="4596770"/>
            <a:ext cx="812096" cy="692310"/>
          </a:xfrm>
          <a:prstGeom prst="mathEqual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5564" y="251212"/>
            <a:ext cx="83936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＜　魚沼基幹病院の特徴　＞</a:t>
            </a:r>
            <a:endParaRPr kumimoji="1" lang="ja-JP" altLang="en-US" sz="50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5564" y="1962580"/>
            <a:ext cx="116453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地域医療再編の中で、高度医療や三次救急の役割を担う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地域の医療機関と連携して、「地域全体で一つの病院」として機能する</a:t>
            </a:r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地域医療に貢献できる医療人を育成する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ja-JP" altLang="en-US" sz="32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64732" y="4137233"/>
            <a:ext cx="10947042" cy="1094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2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3" y="508952"/>
            <a:ext cx="8622896" cy="200242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12901" y="634179"/>
            <a:ext cx="7122018" cy="84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54378" y="3336895"/>
            <a:ext cx="80842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４３人の教員を中心に</a:t>
            </a:r>
            <a:endParaRPr kumimoji="1" lang="en-US" altLang="ja-JP" sz="44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診療</a:t>
            </a:r>
            <a:r>
              <a:rPr lang="ja-JP" altLang="en-US" sz="44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いうフィールドを通じて</a:t>
            </a:r>
            <a:endParaRPr lang="en-US" altLang="ja-JP" sz="44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</a:t>
            </a:r>
            <a:r>
              <a:rPr kumimoji="1" lang="ja-JP" altLang="en-US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医療に貢献できる</a:t>
            </a:r>
            <a:endParaRPr kumimoji="1" lang="en-US" altLang="ja-JP" sz="44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44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医療人を育成する</a:t>
            </a:r>
            <a:endParaRPr kumimoji="1" lang="ja-JP" altLang="en-US" sz="44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9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34382" y="2743690"/>
            <a:ext cx="59699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魚沼基幹病院の現状</a:t>
            </a:r>
            <a:endParaRPr kumimoji="1" lang="ja-JP" altLang="en-US" sz="50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1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7" y="1326472"/>
            <a:ext cx="11431303" cy="48545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42298" y="186835"/>
            <a:ext cx="893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u="sng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The number of outpatients; more than expected</a:t>
            </a:r>
            <a:endParaRPr kumimoji="1" lang="ja-JP" altLang="en-US" sz="3600" u="sng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442684" y="1647799"/>
            <a:ext cx="560439" cy="530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30549" y="4520157"/>
            <a:ext cx="628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645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.8 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patients (</a:t>
            </a:r>
            <a:r>
              <a:rPr lang="en-US" altLang="ja-JP" sz="3600" dirty="0" err="1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avg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) in April</a:t>
            </a:r>
            <a:endParaRPr kumimoji="1" lang="ja-JP" altLang="en-US" sz="36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21121928">
            <a:off x="4911674" y="3911015"/>
            <a:ext cx="4881716" cy="272109"/>
          </a:xfrm>
          <a:prstGeom prst="rightArrow">
            <a:avLst>
              <a:gd name="adj1" fmla="val 50000"/>
              <a:gd name="adj2" fmla="val 1944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27814" y="1528549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28 Dec.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845</a:t>
            </a:r>
            <a:r>
              <a:rPr lang="en-US" altLang="ja-JP" sz="2000" dirty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patients</a:t>
            </a:r>
            <a:endParaRPr kumimoji="1" lang="ja-JP" altLang="en-US" sz="20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916731" y="186835"/>
            <a:ext cx="1874441" cy="9336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Outpatient</a:t>
            </a:r>
            <a:endParaRPr kumimoji="1" lang="ja-JP" altLang="en-US" sz="28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5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0" y="1293064"/>
            <a:ext cx="11431303" cy="48545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42297" y="186835"/>
            <a:ext cx="9214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u="sng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The number of </a:t>
            </a:r>
            <a:r>
              <a:rPr lang="en-US" altLang="ja-JP" sz="3200" u="sng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inpatients</a:t>
            </a:r>
            <a:r>
              <a:rPr lang="en-US" altLang="ja-JP" sz="3200" u="sng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; more than </a:t>
            </a:r>
            <a:r>
              <a:rPr lang="en-US" altLang="ja-JP" sz="3200" u="sng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expected too</a:t>
            </a:r>
            <a:endParaRPr lang="ja-JP" altLang="en-US" sz="3200" u="sng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ja-JP" altLang="en-US" sz="3200" u="sng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1684" y="3730605"/>
            <a:ext cx="8322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T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he number of inpatients (</a:t>
            </a:r>
            <a:r>
              <a:rPr lang="en-US" altLang="ja-JP" sz="2800" dirty="0" err="1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avg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) in April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242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.6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022832" y="2083051"/>
            <a:ext cx="105423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84519" y="1718066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Line of 308 beds</a:t>
            </a:r>
            <a:endParaRPr kumimoji="1" lang="ja-JP" altLang="en-US" sz="24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51684" y="4500046"/>
            <a:ext cx="7521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Length of stay (</a:t>
            </a:r>
            <a:r>
              <a:rPr lang="en-US" altLang="ja-JP" sz="2800" dirty="0" err="1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avg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) in April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             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10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.8 days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916731" y="186835"/>
            <a:ext cx="1874441" cy="933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Inpatient</a:t>
            </a:r>
            <a:endParaRPr kumimoji="1" lang="ja-JP" altLang="en-US" sz="28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31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2298" y="186835"/>
            <a:ext cx="915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And also, the number of emergency cases; more than expected</a:t>
            </a:r>
            <a:endParaRPr kumimoji="1" lang="ja-JP" altLang="en-US" sz="2800" u="sng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41632" y="3481167"/>
            <a:ext cx="5349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月平均入院患者数　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242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.6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人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022832" y="2083051"/>
            <a:ext cx="105423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84519" y="1718066"/>
            <a:ext cx="2390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308</a:t>
            </a:r>
            <a:r>
              <a:rPr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床</a:t>
            </a:r>
            <a:r>
              <a:rPr lang="ja-JP" altLang="en-US" sz="2800" dirty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ライン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41632" y="4791277"/>
            <a:ext cx="5061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月平均在院日数　　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10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.8</a:t>
            </a:r>
            <a:r>
              <a:rPr lang="ja-JP" altLang="en-US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日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52363" y="4097211"/>
            <a:ext cx="518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月病床稼働率　　　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XX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.X</a:t>
            </a:r>
            <a:r>
              <a:rPr lang="ja-JP" altLang="en-US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％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916731" y="186835"/>
            <a:ext cx="1874441" cy="933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ER</a:t>
            </a:r>
            <a:endParaRPr kumimoji="1" lang="ja-JP" altLang="en-US" sz="28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0" y="1305525"/>
            <a:ext cx="11431302" cy="486698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363755" y="1448612"/>
            <a:ext cx="399513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ER patients (</a:t>
            </a:r>
            <a:r>
              <a:rPr lang="en-US" altLang="ja-JP" sz="2800" dirty="0" err="1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avg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) in April</a:t>
            </a:r>
            <a:endParaRPr kumimoji="1" lang="en-US" altLang="ja-JP" sz="2800" dirty="0" smtClean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Weekdays</a:t>
            </a:r>
            <a:r>
              <a:rPr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13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.6</a:t>
            </a:r>
            <a:endParaRPr kumimoji="1" lang="en-US" altLang="ja-JP" sz="2800" dirty="0" smtClean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Holidays</a:t>
            </a:r>
            <a:r>
              <a:rPr lang="ja-JP" altLang="en-US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      </a:t>
            </a:r>
            <a:r>
              <a:rPr lang="en-US" altLang="ja-JP" sz="44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34</a:t>
            </a:r>
            <a:r>
              <a:rPr lang="en-US" altLang="ja-JP" sz="3600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.2</a:t>
            </a:r>
            <a:endParaRPr kumimoji="1" lang="ja-JP" altLang="en-US" sz="2800" dirty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72551" y="1710857"/>
            <a:ext cx="2014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Accepted more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Than 90 emergency</a:t>
            </a:r>
          </a:p>
          <a:p>
            <a:r>
              <a:rPr lang="en-US" altLang="ja-JP" dirty="0" smtClean="0">
                <a:solidFill>
                  <a:srgbClr val="FF000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cases in O-bon</a:t>
            </a:r>
            <a:endParaRPr kumimoji="1" lang="en-US" altLang="ja-JP" dirty="0" smtClean="0">
              <a:solidFill>
                <a:srgbClr val="FF000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3114478" y="1564134"/>
            <a:ext cx="560439" cy="530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571265"/>
              </p:ext>
            </p:extLst>
          </p:nvPr>
        </p:nvGraphicFramePr>
        <p:xfrm>
          <a:off x="651842" y="2613478"/>
          <a:ext cx="5134442" cy="332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000552"/>
              </p:ext>
            </p:extLst>
          </p:nvPr>
        </p:nvGraphicFramePr>
        <p:xfrm>
          <a:off x="6991737" y="2480742"/>
          <a:ext cx="5134442" cy="332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79549" y="1616093"/>
            <a:ext cx="2650348" cy="6563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2014</a:t>
            </a:r>
            <a:r>
              <a:rPr kumimoji="1" lang="en-US" altLang="ja-JP" sz="2800" dirty="0" smtClean="0"/>
              <a:t>.6</a:t>
            </a:r>
            <a:r>
              <a:rPr kumimoji="1" lang="ja-JP" altLang="en-US" sz="2800" dirty="0" smtClean="0"/>
              <a:t>～</a:t>
            </a:r>
            <a:r>
              <a:rPr lang="en-US" altLang="ja-JP" sz="2800" dirty="0" smtClean="0"/>
              <a:t>2015</a:t>
            </a:r>
            <a:r>
              <a:rPr kumimoji="1" lang="en-US" altLang="ja-JP" sz="2800" dirty="0" smtClean="0"/>
              <a:t>.4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3244347" y="1616093"/>
            <a:ext cx="2165100" cy="6563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rgbClr val="0070C0"/>
                </a:solidFill>
              </a:rPr>
              <a:t>2,633</a:t>
            </a:r>
            <a:r>
              <a:rPr lang="en-US" altLang="ja-JP" sz="2800" dirty="0">
                <a:solidFill>
                  <a:srgbClr val="0070C0"/>
                </a:solidFill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</a:rPr>
              <a:t>cases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356964" y="1616093"/>
            <a:ext cx="2165100" cy="6563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rgbClr val="0070C0"/>
                </a:solidFill>
              </a:rPr>
              <a:t>2,747</a:t>
            </a:r>
            <a:r>
              <a:rPr lang="en-US" altLang="ja-JP" sz="2800" dirty="0">
                <a:solidFill>
                  <a:srgbClr val="0070C0"/>
                </a:solidFill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</a:rPr>
              <a:t>cases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63926" y="331650"/>
            <a:ext cx="9378697" cy="6142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The ratio of emergency transports in </a:t>
            </a:r>
            <a:r>
              <a:rPr lang="en-US" altLang="ja-JP" sz="3200" dirty="0" err="1" smtClean="0"/>
              <a:t>Uonuma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reagion</a:t>
            </a:r>
            <a:endParaRPr kumimoji="1" lang="en-US" altLang="ja-JP" sz="32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7619342" y="4010112"/>
            <a:ext cx="347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Uonuma</a:t>
            </a: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reagion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521012" y="3950629"/>
            <a:ext cx="34721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Uonuma</a:t>
            </a: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reagion</a:t>
            </a:r>
            <a:endParaRPr lang="en-US" altLang="ja-JP" sz="3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  <a:p>
            <a:pPr algn="ctr"/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88.8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47355" y="4504627"/>
            <a:ext cx="28232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96.6</a:t>
            </a:r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40523" y="2536886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1905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Nagaoka</a:t>
            </a:r>
            <a:endParaRPr lang="ja-JP" altLang="en-US" sz="3600" b="1" cap="none" spc="0" dirty="0">
              <a:ln w="1905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8665" y="2480742"/>
            <a:ext cx="192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1905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Nagaoka</a:t>
            </a:r>
            <a:endParaRPr lang="ja-JP" altLang="en-US" sz="3600" b="1" cap="none" spc="0" dirty="0">
              <a:ln w="1905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7410" y="3055756"/>
            <a:ext cx="13404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9.3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602626" y="3055756"/>
            <a:ext cx="13404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2.3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94479" y="2462507"/>
            <a:ext cx="9380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Others</a:t>
            </a:r>
          </a:p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1.9</a:t>
            </a:r>
            <a:r>
              <a:rPr lang="ja-JP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953478" y="2500285"/>
            <a:ext cx="9380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Others</a:t>
            </a:r>
          </a:p>
          <a:p>
            <a:pPr algn="ctr"/>
            <a:r>
              <a:rPr lang="en-US" altLang="ja-JP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1.1</a:t>
            </a:r>
            <a:r>
              <a:rPr lang="ja-JP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％</a:t>
            </a:r>
            <a:endParaRPr lang="ja-JP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7537" y="5510332"/>
            <a:ext cx="4384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Transports to Nagaoka</a:t>
            </a:r>
            <a:endParaRPr kumimoji="1" lang="en-US" altLang="ja-JP" sz="3200" dirty="0" smtClean="0">
              <a:solidFill>
                <a:srgbClr val="FF0000"/>
              </a:solidFill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245</a:t>
            </a:r>
            <a:r>
              <a:rPr lang="en-US" altLang="ja-JP" sz="3200" dirty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cases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　→　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64</a:t>
            </a:r>
            <a:r>
              <a:rPr lang="en-US" altLang="ja-JP" sz="3200" dirty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cases</a:t>
            </a:r>
            <a:endParaRPr kumimoji="1" lang="ja-JP" altLang="en-US" sz="3200" dirty="0">
              <a:solidFill>
                <a:srgbClr val="FF0000"/>
              </a:solidFill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718710" y="1614497"/>
            <a:ext cx="2650348" cy="6563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2015</a:t>
            </a:r>
            <a:r>
              <a:rPr kumimoji="1" lang="en-US" altLang="ja-JP" sz="2800" dirty="0" smtClean="0"/>
              <a:t>.6</a:t>
            </a:r>
            <a:r>
              <a:rPr kumimoji="1" lang="ja-JP" altLang="en-US" sz="2800" dirty="0" smtClean="0"/>
              <a:t>～</a:t>
            </a:r>
            <a:r>
              <a:rPr lang="en-US" altLang="ja-JP" sz="2800" dirty="0" smtClean="0"/>
              <a:t>2016</a:t>
            </a:r>
            <a:r>
              <a:rPr kumimoji="1" lang="en-US" altLang="ja-JP" sz="2800" dirty="0" smtClean="0"/>
              <a:t>.4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14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63" y="1932027"/>
            <a:ext cx="3339637" cy="378197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159099" y="656823"/>
            <a:ext cx="20265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The Concept</a:t>
            </a:r>
            <a:endParaRPr lang="ja-JP" altLang="en-US" sz="28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88" y="130713"/>
            <a:ext cx="2587455" cy="293016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76" y="4171714"/>
            <a:ext cx="2432277" cy="2538800"/>
          </a:xfrm>
          <a:prstGeom prst="rect">
            <a:avLst/>
          </a:prstGeom>
        </p:spPr>
      </p:pic>
      <p:sp>
        <p:nvSpPr>
          <p:cNvPr id="6" name="フリーフォーム 5"/>
          <p:cNvSpPr/>
          <p:nvPr/>
        </p:nvSpPr>
        <p:spPr>
          <a:xfrm>
            <a:off x="4100052" y="1976284"/>
            <a:ext cx="1533832" cy="2920181"/>
          </a:xfrm>
          <a:custGeom>
            <a:avLst/>
            <a:gdLst>
              <a:gd name="connsiteX0" fmla="*/ 1533832 w 1533832"/>
              <a:gd name="connsiteY0" fmla="*/ 0 h 2920181"/>
              <a:gd name="connsiteX1" fmla="*/ 0 w 1533832"/>
              <a:gd name="connsiteY1" fmla="*/ 1445342 h 2920181"/>
              <a:gd name="connsiteX2" fmla="*/ 1504336 w 1533832"/>
              <a:gd name="connsiteY2" fmla="*/ 2920181 h 292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2920181">
                <a:moveTo>
                  <a:pt x="1533832" y="0"/>
                </a:moveTo>
                <a:lnTo>
                  <a:pt x="0" y="1445342"/>
                </a:lnTo>
                <a:lnTo>
                  <a:pt x="1504336" y="29201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6" y="1391114"/>
            <a:ext cx="3339637" cy="378197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087936" y="3105123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dirty="0" smtClean="0">
                <a:solidFill>
                  <a:srgbClr val="0070C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＋</a:t>
            </a:r>
            <a:endParaRPr kumimoji="1" lang="ja-JP" altLang="en-US" sz="5000" dirty="0">
              <a:solidFill>
                <a:srgbClr val="0070C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33653" y="693664"/>
            <a:ext cx="24881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Snow</a:t>
            </a:r>
          </a:p>
          <a:p>
            <a:r>
              <a:rPr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Connection</a:t>
            </a:r>
            <a:endParaRPr kumimoji="1" lang="ja-JP" altLang="en-US" sz="32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33653" y="4739638"/>
            <a:ext cx="31005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Growing tree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Soil for growth</a:t>
            </a:r>
            <a:endParaRPr kumimoji="1" lang="ja-JP" altLang="en-US" sz="32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1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5564" y="251212"/>
            <a:ext cx="98796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dirty="0" smtClean="0">
                <a:solidFill>
                  <a:srgbClr val="0070C0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＜魚沼基幹病院の使命＞</a:t>
            </a:r>
            <a:endParaRPr kumimoji="1" lang="en-US" altLang="ja-JP" sz="5000" dirty="0" smtClean="0">
              <a:solidFill>
                <a:srgbClr val="0070C0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公設</a:t>
            </a:r>
            <a:r>
              <a:rPr lang="ja-JP" altLang="en-US" sz="2800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民営（運営：一般財団法人新潟県地域医療推進機構）</a:t>
            </a:r>
            <a:endParaRPr lang="en-US" altLang="ja-JP" sz="28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ja-JP" altLang="en-US" sz="50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1581" y="2313315"/>
            <a:ext cx="11645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地域医療再編の中で、高度医療や三次救急の役割を担う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地域の医療機関と連携して、「地域全体で一つの病院」として機能する</a:t>
            </a:r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地域医療に貢献できる医療人を育成する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70749" y="2075175"/>
            <a:ext cx="10947042" cy="1094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8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068929" y="0"/>
            <a:ext cx="743008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  </a:t>
            </a:r>
            <a:r>
              <a:rPr lang="en-US" altLang="ja-JP" b="1" dirty="0" smtClean="0">
                <a:solidFill>
                  <a:srgbClr val="FFFF00"/>
                </a:solidFill>
              </a:rPr>
              <a:t>Patients </a:t>
            </a:r>
          </a:p>
          <a:p>
            <a:r>
              <a:rPr lang="en-US" altLang="ja-JP" b="1" dirty="0">
                <a:solidFill>
                  <a:srgbClr val="FFFF00"/>
                </a:solidFill>
              </a:rPr>
              <a:t> </a:t>
            </a:r>
            <a:r>
              <a:rPr lang="en-US" altLang="ja-JP" b="1" dirty="0" smtClean="0">
                <a:solidFill>
                  <a:srgbClr val="FFFF00"/>
                </a:solidFill>
              </a:rPr>
              <a:t>    for advanced medicine,</a:t>
            </a:r>
          </a:p>
          <a:p>
            <a:r>
              <a:rPr lang="en-US" altLang="ja-JP" b="1" dirty="0">
                <a:solidFill>
                  <a:srgbClr val="FFFF00"/>
                </a:solidFill>
              </a:rPr>
              <a:t> </a:t>
            </a:r>
            <a:r>
              <a:rPr lang="en-US" altLang="ja-JP" b="1" dirty="0" smtClean="0">
                <a:solidFill>
                  <a:srgbClr val="FFFF00"/>
                </a:solidFill>
              </a:rPr>
              <a:t>    critical emergency medical care</a:t>
            </a:r>
            <a:endParaRPr lang="ja-JP" altLang="ja-JP" b="1" dirty="0">
              <a:solidFill>
                <a:srgbClr val="FFFF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5048518" cy="6858000"/>
          </a:xfrm>
          <a:prstGeom prst="rect">
            <a:avLst/>
          </a:prstGeom>
          <a:solidFill>
            <a:srgbClr val="FFC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　　</a:t>
            </a:r>
            <a:r>
              <a:rPr lang="ja-JP" altLang="en-US" b="1" dirty="0" smtClean="0">
                <a:solidFill>
                  <a:schemeClr val="tx1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b="1" dirty="0" smtClean="0">
                <a:solidFill>
                  <a:schemeClr val="tx1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Statistics 7 years ago</a:t>
            </a:r>
            <a:r>
              <a:rPr lang="ja-JP" altLang="en-US" b="1" dirty="0" smtClean="0">
                <a:solidFill>
                  <a:schemeClr val="tx1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b="1" dirty="0" smtClean="0">
                <a:solidFill>
                  <a:schemeClr val="tx1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20 % patients</a:t>
            </a:r>
            <a:r>
              <a:rPr lang="ja-JP" altLang="en-US" b="1" dirty="0" smtClean="0">
                <a:solidFill>
                  <a:schemeClr val="tx1"/>
                </a:solidFill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）</a:t>
            </a:r>
            <a:endParaRPr lang="ja-JP" altLang="en-US" b="1" dirty="0">
              <a:solidFill>
                <a:schemeClr val="tx1"/>
              </a:solidFill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http://www.yamashitasekkei.co.jp/works/list/images/nagaokaredcrosshospital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6" y="2318199"/>
            <a:ext cx="3728435" cy="248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93455" y="2318199"/>
            <a:ext cx="3728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e.g. Nagaoka Red Cross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pic>
        <p:nvPicPr>
          <p:cNvPr id="1028" name="Picture 4" descr="http://www.washizu.co.jp/workimag/191_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3" b="8634"/>
          <a:stretch/>
        </p:blipFill>
        <p:spPr bwMode="auto">
          <a:xfrm>
            <a:off x="6182887" y="313453"/>
            <a:ext cx="3048000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ity.minamiuonuma.niigata.jp/uploaded/image/16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264" y="2632864"/>
            <a:ext cx="3048000" cy="20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ds.exblog.jp/pds/1/201008/06/87/d0070987_154346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0"/>
          <a:stretch/>
        </p:blipFill>
        <p:spPr bwMode="auto">
          <a:xfrm>
            <a:off x="5796520" y="4971698"/>
            <a:ext cx="3048000" cy="17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182888" y="1808092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Koide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43264" y="4290454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Muikamachi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96520" y="6440599"/>
            <a:ext cx="30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Yukiguni</a:t>
            </a:r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Yamato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 flipH="1">
            <a:off x="4605267" y="3840410"/>
            <a:ext cx="2676661" cy="1004552"/>
          </a:xfrm>
          <a:prstGeom prst="rightArrow">
            <a:avLst>
              <a:gd name="adj1" fmla="val 50000"/>
              <a:gd name="adj2" fmla="val 6923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69814" y="5097339"/>
            <a:ext cx="33088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32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Nagaoka </a:t>
            </a:r>
            <a:r>
              <a:rPr lang="en-US" altLang="ja-JP" sz="32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Region</a:t>
            </a:r>
            <a:endParaRPr lang="ja-JP" altLang="en-US" sz="3200" b="1" cap="none" spc="0" dirty="0">
              <a:ln w="28575">
                <a:solidFill>
                  <a:schemeClr val="bg1"/>
                </a:solidFill>
                <a:prstDash val="solid"/>
              </a:ln>
              <a:solidFill>
                <a:srgbClr val="FF66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039760" y="5147238"/>
            <a:ext cx="33088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3200" b="1" dirty="0" err="1" smtClean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Uonuma</a:t>
            </a:r>
            <a:r>
              <a:rPr lang="en-US" altLang="ja-JP" sz="32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32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Region</a:t>
            </a:r>
            <a:endParaRPr lang="ja-JP" altLang="en-US" sz="3200" b="1" cap="none" spc="0" dirty="0">
              <a:ln w="2857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844520" y="1712890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383 </a:t>
            </a:r>
            <a:r>
              <a:rPr kumimoji="1"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beds</a:t>
            </a:r>
            <a:endParaRPr kumimoji="1" lang="ja-JP" altLang="en-US" sz="2400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1109012" y="4172465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199 </a:t>
            </a:r>
            <a:r>
              <a:rPr kumimoji="1"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beds</a:t>
            </a:r>
            <a:endParaRPr kumimoji="1" lang="ja-JP" altLang="en-US" sz="2400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611068" y="6216944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199 beds</a:t>
            </a:r>
            <a:endParaRPr kumimoji="1" lang="ja-JP" altLang="en-US" sz="2400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25003" y="216866"/>
            <a:ext cx="2266681" cy="89716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Before</a:t>
            </a:r>
            <a:endParaRPr kumimoji="1" lang="ja-JP" altLang="en-US" sz="40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6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-299480" y="6161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3455" y="2086377"/>
            <a:ext cx="3728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Uonuma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</a:t>
            </a:r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Kikan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pic>
        <p:nvPicPr>
          <p:cNvPr id="1032" name="Picture 8" descr="http://pds.exblog.jp/pds/1/201008/06/87/d0070987_154346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0"/>
          <a:stretch/>
        </p:blipFill>
        <p:spPr bwMode="auto">
          <a:xfrm>
            <a:off x="5796520" y="4173203"/>
            <a:ext cx="3048000" cy="17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182888" y="1576270"/>
            <a:ext cx="30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Koide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96520" y="5642104"/>
            <a:ext cx="30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Yukiguni</a:t>
            </a:r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Yamato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801924" y="5436113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40 beds</a:t>
            </a:r>
            <a:endParaRPr kumimoji="1" lang="ja-JP" altLang="en-US" sz="2000" b="1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25003" y="216866"/>
            <a:ext cx="2266681" cy="89716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After</a:t>
            </a:r>
            <a:endParaRPr kumimoji="1" lang="ja-JP" altLang="en-US" sz="40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4" y="2457183"/>
            <a:ext cx="3728435" cy="2330272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3709023" y="1934538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454 </a:t>
            </a:r>
            <a:r>
              <a:rPr kumimoji="1" lang="en-US" altLang="ja-JP" sz="2400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beds</a:t>
            </a:r>
            <a:endParaRPr kumimoji="1" lang="ja-JP" altLang="en-US" sz="2400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pic>
        <p:nvPicPr>
          <p:cNvPr id="22" name="Picture 4" descr="http://www.muikamachi-hp.muika.niigata.jp/ikou_siminhp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27724" r="20740" b="16221"/>
          <a:stretch/>
        </p:blipFill>
        <p:spPr bwMode="auto">
          <a:xfrm>
            <a:off x="8333659" y="2189644"/>
            <a:ext cx="3415806" cy="14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8326706" y="3650333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Minamiuonuma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City Hospital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0438871" y="3984960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140 beds</a:t>
            </a:r>
            <a:endParaRPr kumimoji="1" lang="ja-JP" altLang="en-US" b="1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pic>
        <p:nvPicPr>
          <p:cNvPr id="23" name="Picture 2" descr="魚沼市医療公社のイメージ写真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3" t="27139" r="19820" b="10782"/>
          <a:stretch/>
        </p:blipFill>
        <p:spPr bwMode="auto">
          <a:xfrm>
            <a:off x="6182886" y="81631"/>
            <a:ext cx="3048002" cy="15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8844520" y="1481068"/>
            <a:ext cx="1239638" cy="60530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134 </a:t>
            </a:r>
            <a:r>
              <a:rPr kumimoji="1" lang="en-US" altLang="ja-JP" b="1" dirty="0" smtClean="0">
                <a:latin typeface="ＤＨＰ特太ゴシック体" panose="020B0500000000000000" pitchFamily="50" charset="-128"/>
                <a:ea typeface="ＤＨＰ特太ゴシック体" panose="020B0500000000000000" pitchFamily="50" charset="-128"/>
              </a:rPr>
              <a:t>beds</a:t>
            </a:r>
            <a:endParaRPr kumimoji="1" lang="ja-JP" altLang="en-US" b="1" dirty="0">
              <a:latin typeface="ＤＨＰ特太ゴシック体" panose="020B0500000000000000" pitchFamily="50" charset="-128"/>
              <a:ea typeface="ＤＨＰ特太ゴシック体" panose="020B0500000000000000" pitchFamily="50" charset="-128"/>
            </a:endParaRPr>
          </a:p>
        </p:txBody>
      </p:sp>
      <p:sp>
        <p:nvSpPr>
          <p:cNvPr id="8" name="左右矢印 7"/>
          <p:cNvSpPr/>
          <p:nvPr/>
        </p:nvSpPr>
        <p:spPr>
          <a:xfrm>
            <a:off x="4417454" y="3276174"/>
            <a:ext cx="3773509" cy="507486"/>
          </a:xfrm>
          <a:prstGeom prst="leftRightArrow">
            <a:avLst>
              <a:gd name="adj1" fmla="val 50000"/>
              <a:gd name="adj2" fmla="val 10763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右矢印 24"/>
          <p:cNvSpPr/>
          <p:nvPr/>
        </p:nvSpPr>
        <p:spPr>
          <a:xfrm rot="20273220">
            <a:off x="4425378" y="2470232"/>
            <a:ext cx="2381628" cy="507486"/>
          </a:xfrm>
          <a:prstGeom prst="leftRightArrow">
            <a:avLst>
              <a:gd name="adj1" fmla="val 50000"/>
              <a:gd name="adj2" fmla="val 10763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右矢印 25"/>
          <p:cNvSpPr/>
          <p:nvPr/>
        </p:nvSpPr>
        <p:spPr>
          <a:xfrm rot="835342">
            <a:off x="4418762" y="4103213"/>
            <a:ext cx="2381628" cy="507486"/>
          </a:xfrm>
          <a:prstGeom prst="leftRightArrow">
            <a:avLst>
              <a:gd name="adj1" fmla="val 50000"/>
              <a:gd name="adj2" fmla="val 10763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067858" y="2809883"/>
            <a:ext cx="44726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000" b="1" cap="none" spc="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Division of function,</a:t>
            </a:r>
          </a:p>
          <a:p>
            <a:r>
              <a:rPr lang="en-US" altLang="ja-JP" sz="4000" b="1" cap="none" spc="0" dirty="0" smtClean="0">
                <a:ln w="285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Cooperation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787099" y="5099559"/>
            <a:ext cx="430750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3200" dirty="0" smtClean="0"/>
              <a:t>Patients for advanced medicine, critical emergency medical care</a:t>
            </a:r>
            <a:endParaRPr lang="ja-JP" altLang="ja-JP" sz="3200" dirty="0" smtClean="0"/>
          </a:p>
          <a:p>
            <a:endParaRPr lang="ja-JP" altLang="en-US" sz="3200" b="1" cap="none" spc="0" dirty="0">
              <a:ln w="2857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196568" y="6177825"/>
            <a:ext cx="68289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400" dirty="0"/>
              <a:t>Normal medicine, p</a:t>
            </a:r>
            <a:r>
              <a:rPr lang="en-US" altLang="ja-JP" sz="2400" dirty="0" smtClean="0"/>
              <a:t>rimary </a:t>
            </a:r>
            <a:r>
              <a:rPr lang="en-US" altLang="ja-JP" sz="2400" dirty="0"/>
              <a:t>and </a:t>
            </a:r>
            <a:r>
              <a:rPr lang="en-US" altLang="ja-JP" sz="2400" dirty="0" smtClean="0"/>
              <a:t>secondary </a:t>
            </a:r>
            <a:r>
              <a:rPr lang="en-US" altLang="ja-JP" sz="2400" dirty="0"/>
              <a:t>e</a:t>
            </a:r>
            <a:r>
              <a:rPr lang="en-US" altLang="ja-JP" sz="2400" dirty="0" smtClean="0"/>
              <a:t>mergency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0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5564" y="251212"/>
            <a:ext cx="85202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＜　魚沼基幹病院の使命　＞</a:t>
            </a:r>
            <a:endParaRPr kumimoji="1" lang="ja-JP" altLang="en-US" sz="50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5564" y="1962579"/>
            <a:ext cx="11645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地域医療再編の中で、高度医療や三次救急の役割を担う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地域の医療機関と連携して、「地域全体で一つの病院」として機能する</a:t>
            </a:r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kumimoji="1" lang="ja-JP" altLang="en-US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地域医療に貢献できる医療人を育成する</a:t>
            </a:r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  <a:p>
            <a:endParaRPr kumimoji="1" lang="ja-JP" altLang="en-US" sz="32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75763" y="2897745"/>
            <a:ext cx="10947042" cy="1094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8557" y="2922748"/>
            <a:ext cx="10294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「地域全体で一つの病院」とは何か？</a:t>
            </a:r>
            <a:endParaRPr kumimoji="1" lang="ja-JP" altLang="en-US" sz="48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1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1811" y="219620"/>
            <a:ext cx="5841115" cy="584111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44518" y="348521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Until now in the past</a:t>
            </a:r>
            <a:r>
              <a:rPr lang="mr-IN" altLang="ja-JP" sz="40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40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2" y="2442121"/>
            <a:ext cx="2412987" cy="242614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110292" y="5588158"/>
            <a:ext cx="579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From admission till discharge,</a:t>
            </a:r>
          </a:p>
          <a:p>
            <a:r>
              <a:rPr lang="en-US" altLang="ja-JP" sz="36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at one hospital</a:t>
            </a:r>
            <a:endParaRPr kumimoji="1" lang="ja-JP" altLang="en-US" sz="36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0508849" y="5042694"/>
            <a:ext cx="1353192" cy="1201663"/>
            <a:chOff x="2919815" y="2442121"/>
            <a:chExt cx="1353192" cy="1201663"/>
          </a:xfrm>
        </p:grpSpPr>
        <p:sp>
          <p:nvSpPr>
            <p:cNvPr id="16" name="フリーフォーム 15"/>
            <p:cNvSpPr/>
            <p:nvPr/>
          </p:nvSpPr>
          <p:spPr>
            <a:xfrm>
              <a:off x="3302000" y="2635250"/>
              <a:ext cx="381416" cy="952500"/>
            </a:xfrm>
            <a:custGeom>
              <a:avLst/>
              <a:gdLst>
                <a:gd name="connsiteX0" fmla="*/ 25400 w 381416"/>
                <a:gd name="connsiteY0" fmla="*/ 12700 h 952500"/>
                <a:gd name="connsiteX1" fmla="*/ 31750 w 381416"/>
                <a:gd name="connsiteY1" fmla="*/ 101600 h 952500"/>
                <a:gd name="connsiteX2" fmla="*/ 38100 w 381416"/>
                <a:gd name="connsiteY2" fmla="*/ 120650 h 952500"/>
                <a:gd name="connsiteX3" fmla="*/ 50800 w 381416"/>
                <a:gd name="connsiteY3" fmla="*/ 152400 h 952500"/>
                <a:gd name="connsiteX4" fmla="*/ 69850 w 381416"/>
                <a:gd name="connsiteY4" fmla="*/ 190500 h 952500"/>
                <a:gd name="connsiteX5" fmla="*/ 107950 w 381416"/>
                <a:gd name="connsiteY5" fmla="*/ 209550 h 952500"/>
                <a:gd name="connsiteX6" fmla="*/ 127000 w 381416"/>
                <a:gd name="connsiteY6" fmla="*/ 222250 h 952500"/>
                <a:gd name="connsiteX7" fmla="*/ 120650 w 381416"/>
                <a:gd name="connsiteY7" fmla="*/ 298450 h 952500"/>
                <a:gd name="connsiteX8" fmla="*/ 82550 w 381416"/>
                <a:gd name="connsiteY8" fmla="*/ 323850 h 952500"/>
                <a:gd name="connsiteX9" fmla="*/ 57150 w 381416"/>
                <a:gd name="connsiteY9" fmla="*/ 355600 h 952500"/>
                <a:gd name="connsiteX10" fmla="*/ 38100 w 381416"/>
                <a:gd name="connsiteY10" fmla="*/ 374650 h 952500"/>
                <a:gd name="connsiteX11" fmla="*/ 19050 w 381416"/>
                <a:gd name="connsiteY11" fmla="*/ 412750 h 952500"/>
                <a:gd name="connsiteX12" fmla="*/ 6350 w 381416"/>
                <a:gd name="connsiteY12" fmla="*/ 431800 h 952500"/>
                <a:gd name="connsiteX13" fmla="*/ 12700 w 381416"/>
                <a:gd name="connsiteY13" fmla="*/ 457200 h 952500"/>
                <a:gd name="connsiteX14" fmla="*/ 44450 w 381416"/>
                <a:gd name="connsiteY14" fmla="*/ 463550 h 952500"/>
                <a:gd name="connsiteX15" fmla="*/ 63500 w 381416"/>
                <a:gd name="connsiteY15" fmla="*/ 469900 h 952500"/>
                <a:gd name="connsiteX16" fmla="*/ 69850 w 381416"/>
                <a:gd name="connsiteY16" fmla="*/ 488950 h 952500"/>
                <a:gd name="connsiteX17" fmla="*/ 88900 w 381416"/>
                <a:gd name="connsiteY17" fmla="*/ 508000 h 952500"/>
                <a:gd name="connsiteX18" fmla="*/ 114300 w 381416"/>
                <a:gd name="connsiteY18" fmla="*/ 539750 h 952500"/>
                <a:gd name="connsiteX19" fmla="*/ 107950 w 381416"/>
                <a:gd name="connsiteY19" fmla="*/ 596900 h 952500"/>
                <a:gd name="connsiteX20" fmla="*/ 88900 w 381416"/>
                <a:gd name="connsiteY20" fmla="*/ 615950 h 952500"/>
                <a:gd name="connsiteX21" fmla="*/ 76200 w 381416"/>
                <a:gd name="connsiteY21" fmla="*/ 635000 h 952500"/>
                <a:gd name="connsiteX22" fmla="*/ 38100 w 381416"/>
                <a:gd name="connsiteY22" fmla="*/ 654050 h 952500"/>
                <a:gd name="connsiteX23" fmla="*/ 19050 w 381416"/>
                <a:gd name="connsiteY23" fmla="*/ 679450 h 952500"/>
                <a:gd name="connsiteX24" fmla="*/ 6350 w 381416"/>
                <a:gd name="connsiteY24" fmla="*/ 698500 h 952500"/>
                <a:gd name="connsiteX25" fmla="*/ 25400 w 381416"/>
                <a:gd name="connsiteY25" fmla="*/ 787400 h 952500"/>
                <a:gd name="connsiteX26" fmla="*/ 31750 w 381416"/>
                <a:gd name="connsiteY26" fmla="*/ 806450 h 952500"/>
                <a:gd name="connsiteX27" fmla="*/ 50800 w 381416"/>
                <a:gd name="connsiteY27" fmla="*/ 825500 h 952500"/>
                <a:gd name="connsiteX28" fmla="*/ 19050 w 381416"/>
                <a:gd name="connsiteY28" fmla="*/ 901700 h 952500"/>
                <a:gd name="connsiteX29" fmla="*/ 0 w 381416"/>
                <a:gd name="connsiteY29" fmla="*/ 914400 h 952500"/>
                <a:gd name="connsiteX30" fmla="*/ 6350 w 381416"/>
                <a:gd name="connsiteY30" fmla="*/ 939800 h 952500"/>
                <a:gd name="connsiteX31" fmla="*/ 57150 w 381416"/>
                <a:gd name="connsiteY31" fmla="*/ 952500 h 952500"/>
                <a:gd name="connsiteX32" fmla="*/ 184150 w 381416"/>
                <a:gd name="connsiteY32" fmla="*/ 946150 h 952500"/>
                <a:gd name="connsiteX33" fmla="*/ 190500 w 381416"/>
                <a:gd name="connsiteY33" fmla="*/ 927100 h 952500"/>
                <a:gd name="connsiteX34" fmla="*/ 196850 w 381416"/>
                <a:gd name="connsiteY34" fmla="*/ 831850 h 952500"/>
                <a:gd name="connsiteX35" fmla="*/ 209550 w 381416"/>
                <a:gd name="connsiteY35" fmla="*/ 806450 h 952500"/>
                <a:gd name="connsiteX36" fmla="*/ 215900 w 381416"/>
                <a:gd name="connsiteY36" fmla="*/ 717550 h 952500"/>
                <a:gd name="connsiteX37" fmla="*/ 228600 w 381416"/>
                <a:gd name="connsiteY37" fmla="*/ 698500 h 952500"/>
                <a:gd name="connsiteX38" fmla="*/ 254000 w 381416"/>
                <a:gd name="connsiteY38" fmla="*/ 704850 h 952500"/>
                <a:gd name="connsiteX39" fmla="*/ 292100 w 381416"/>
                <a:gd name="connsiteY39" fmla="*/ 717550 h 952500"/>
                <a:gd name="connsiteX40" fmla="*/ 336550 w 381416"/>
                <a:gd name="connsiteY40" fmla="*/ 660400 h 952500"/>
                <a:gd name="connsiteX41" fmla="*/ 355600 w 381416"/>
                <a:gd name="connsiteY41" fmla="*/ 622300 h 952500"/>
                <a:gd name="connsiteX42" fmla="*/ 349250 w 381416"/>
                <a:gd name="connsiteY42" fmla="*/ 457200 h 952500"/>
                <a:gd name="connsiteX43" fmla="*/ 336550 w 381416"/>
                <a:gd name="connsiteY43" fmla="*/ 419100 h 952500"/>
                <a:gd name="connsiteX44" fmla="*/ 330200 w 381416"/>
                <a:gd name="connsiteY44" fmla="*/ 349250 h 952500"/>
                <a:gd name="connsiteX45" fmla="*/ 323850 w 381416"/>
                <a:gd name="connsiteY45" fmla="*/ 317500 h 952500"/>
                <a:gd name="connsiteX46" fmla="*/ 279400 w 381416"/>
                <a:gd name="connsiteY46" fmla="*/ 311150 h 952500"/>
                <a:gd name="connsiteX47" fmla="*/ 254000 w 381416"/>
                <a:gd name="connsiteY47" fmla="*/ 298450 h 952500"/>
                <a:gd name="connsiteX48" fmla="*/ 279400 w 381416"/>
                <a:gd name="connsiteY48" fmla="*/ 228600 h 952500"/>
                <a:gd name="connsiteX49" fmla="*/ 304800 w 381416"/>
                <a:gd name="connsiteY49" fmla="*/ 222250 h 952500"/>
                <a:gd name="connsiteX50" fmla="*/ 317500 w 381416"/>
                <a:gd name="connsiteY50" fmla="*/ 203200 h 952500"/>
                <a:gd name="connsiteX51" fmla="*/ 361950 w 381416"/>
                <a:gd name="connsiteY51" fmla="*/ 184150 h 952500"/>
                <a:gd name="connsiteX52" fmla="*/ 381000 w 381416"/>
                <a:gd name="connsiteY52" fmla="*/ 165100 h 952500"/>
                <a:gd name="connsiteX53" fmla="*/ 374650 w 381416"/>
                <a:gd name="connsiteY53" fmla="*/ 139700 h 952500"/>
                <a:gd name="connsiteX54" fmla="*/ 381000 w 381416"/>
                <a:gd name="connsiteY54" fmla="*/ 88900 h 952500"/>
                <a:gd name="connsiteX55" fmla="*/ 374650 w 381416"/>
                <a:gd name="connsiteY55" fmla="*/ 57150 h 952500"/>
                <a:gd name="connsiteX56" fmla="*/ 368300 w 381416"/>
                <a:gd name="connsiteY56" fmla="*/ 19050 h 952500"/>
                <a:gd name="connsiteX57" fmla="*/ 336550 w 381416"/>
                <a:gd name="connsiteY57" fmla="*/ 12700 h 952500"/>
                <a:gd name="connsiteX58" fmla="*/ 285750 w 381416"/>
                <a:gd name="connsiteY58" fmla="*/ 0 h 952500"/>
                <a:gd name="connsiteX59" fmla="*/ 25400 w 381416"/>
                <a:gd name="connsiteY59" fmla="*/ 127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1416" h="952500">
                  <a:moveTo>
                    <a:pt x="25400" y="12700"/>
                  </a:moveTo>
                  <a:cubicBezTo>
                    <a:pt x="27517" y="42333"/>
                    <a:pt x="28279" y="72095"/>
                    <a:pt x="31750" y="101600"/>
                  </a:cubicBezTo>
                  <a:cubicBezTo>
                    <a:pt x="32532" y="108248"/>
                    <a:pt x="35750" y="114383"/>
                    <a:pt x="38100" y="120650"/>
                  </a:cubicBezTo>
                  <a:cubicBezTo>
                    <a:pt x="42102" y="131323"/>
                    <a:pt x="46798" y="141727"/>
                    <a:pt x="50800" y="152400"/>
                  </a:cubicBezTo>
                  <a:cubicBezTo>
                    <a:pt x="56998" y="168927"/>
                    <a:pt x="56363" y="177013"/>
                    <a:pt x="69850" y="190500"/>
                  </a:cubicBezTo>
                  <a:cubicBezTo>
                    <a:pt x="88048" y="208698"/>
                    <a:pt x="87292" y="199221"/>
                    <a:pt x="107950" y="209550"/>
                  </a:cubicBezTo>
                  <a:cubicBezTo>
                    <a:pt x="114776" y="212963"/>
                    <a:pt x="120650" y="218017"/>
                    <a:pt x="127000" y="222250"/>
                  </a:cubicBezTo>
                  <a:cubicBezTo>
                    <a:pt x="124883" y="247650"/>
                    <a:pt x="130866" y="275099"/>
                    <a:pt x="120650" y="298450"/>
                  </a:cubicBezTo>
                  <a:cubicBezTo>
                    <a:pt x="114532" y="312434"/>
                    <a:pt x="92085" y="311931"/>
                    <a:pt x="82550" y="323850"/>
                  </a:cubicBezTo>
                  <a:cubicBezTo>
                    <a:pt x="74083" y="334433"/>
                    <a:pt x="66075" y="345400"/>
                    <a:pt x="57150" y="355600"/>
                  </a:cubicBezTo>
                  <a:cubicBezTo>
                    <a:pt x="51236" y="362358"/>
                    <a:pt x="43849" y="367751"/>
                    <a:pt x="38100" y="374650"/>
                  </a:cubicBezTo>
                  <a:cubicBezTo>
                    <a:pt x="15352" y="401947"/>
                    <a:pt x="33369" y="384111"/>
                    <a:pt x="19050" y="412750"/>
                  </a:cubicBezTo>
                  <a:cubicBezTo>
                    <a:pt x="15637" y="419576"/>
                    <a:pt x="10583" y="425450"/>
                    <a:pt x="6350" y="431800"/>
                  </a:cubicBezTo>
                  <a:cubicBezTo>
                    <a:pt x="8467" y="440267"/>
                    <a:pt x="5996" y="451613"/>
                    <a:pt x="12700" y="457200"/>
                  </a:cubicBezTo>
                  <a:cubicBezTo>
                    <a:pt x="20991" y="464109"/>
                    <a:pt x="33979" y="460932"/>
                    <a:pt x="44450" y="463550"/>
                  </a:cubicBezTo>
                  <a:cubicBezTo>
                    <a:pt x="50944" y="465173"/>
                    <a:pt x="57150" y="467783"/>
                    <a:pt x="63500" y="469900"/>
                  </a:cubicBezTo>
                  <a:cubicBezTo>
                    <a:pt x="65617" y="476250"/>
                    <a:pt x="66137" y="483381"/>
                    <a:pt x="69850" y="488950"/>
                  </a:cubicBezTo>
                  <a:cubicBezTo>
                    <a:pt x="74831" y="496422"/>
                    <a:pt x="82986" y="501242"/>
                    <a:pt x="88900" y="508000"/>
                  </a:cubicBezTo>
                  <a:cubicBezTo>
                    <a:pt x="97825" y="518200"/>
                    <a:pt x="105833" y="529167"/>
                    <a:pt x="114300" y="539750"/>
                  </a:cubicBezTo>
                  <a:cubicBezTo>
                    <a:pt x="112183" y="558800"/>
                    <a:pt x="114011" y="578716"/>
                    <a:pt x="107950" y="596900"/>
                  </a:cubicBezTo>
                  <a:cubicBezTo>
                    <a:pt x="105110" y="605419"/>
                    <a:pt x="94649" y="609051"/>
                    <a:pt x="88900" y="615950"/>
                  </a:cubicBezTo>
                  <a:cubicBezTo>
                    <a:pt x="84014" y="621813"/>
                    <a:pt x="81596" y="629604"/>
                    <a:pt x="76200" y="635000"/>
                  </a:cubicBezTo>
                  <a:cubicBezTo>
                    <a:pt x="63890" y="647310"/>
                    <a:pt x="53594" y="648885"/>
                    <a:pt x="38100" y="654050"/>
                  </a:cubicBezTo>
                  <a:cubicBezTo>
                    <a:pt x="31750" y="662517"/>
                    <a:pt x="25201" y="670838"/>
                    <a:pt x="19050" y="679450"/>
                  </a:cubicBezTo>
                  <a:cubicBezTo>
                    <a:pt x="14614" y="685660"/>
                    <a:pt x="6935" y="690891"/>
                    <a:pt x="6350" y="698500"/>
                  </a:cubicBezTo>
                  <a:cubicBezTo>
                    <a:pt x="1619" y="760005"/>
                    <a:pt x="8537" y="748053"/>
                    <a:pt x="25400" y="787400"/>
                  </a:cubicBezTo>
                  <a:cubicBezTo>
                    <a:pt x="28037" y="793552"/>
                    <a:pt x="28037" y="800881"/>
                    <a:pt x="31750" y="806450"/>
                  </a:cubicBezTo>
                  <a:cubicBezTo>
                    <a:pt x="36731" y="813922"/>
                    <a:pt x="44450" y="819150"/>
                    <a:pt x="50800" y="825500"/>
                  </a:cubicBezTo>
                  <a:cubicBezTo>
                    <a:pt x="45018" y="842847"/>
                    <a:pt x="36929" y="883821"/>
                    <a:pt x="19050" y="901700"/>
                  </a:cubicBezTo>
                  <a:cubicBezTo>
                    <a:pt x="13654" y="907096"/>
                    <a:pt x="6350" y="910167"/>
                    <a:pt x="0" y="914400"/>
                  </a:cubicBezTo>
                  <a:cubicBezTo>
                    <a:pt x="2117" y="922867"/>
                    <a:pt x="-912" y="934959"/>
                    <a:pt x="6350" y="939800"/>
                  </a:cubicBezTo>
                  <a:cubicBezTo>
                    <a:pt x="20873" y="949482"/>
                    <a:pt x="57150" y="952500"/>
                    <a:pt x="57150" y="952500"/>
                  </a:cubicBezTo>
                  <a:cubicBezTo>
                    <a:pt x="99483" y="950383"/>
                    <a:pt x="142512" y="954081"/>
                    <a:pt x="184150" y="946150"/>
                  </a:cubicBezTo>
                  <a:cubicBezTo>
                    <a:pt x="190725" y="944898"/>
                    <a:pt x="189761" y="933753"/>
                    <a:pt x="190500" y="927100"/>
                  </a:cubicBezTo>
                  <a:cubicBezTo>
                    <a:pt x="194014" y="895474"/>
                    <a:pt x="191887" y="863281"/>
                    <a:pt x="196850" y="831850"/>
                  </a:cubicBezTo>
                  <a:cubicBezTo>
                    <a:pt x="198326" y="822500"/>
                    <a:pt x="205317" y="814917"/>
                    <a:pt x="209550" y="806450"/>
                  </a:cubicBezTo>
                  <a:cubicBezTo>
                    <a:pt x="211667" y="776817"/>
                    <a:pt x="210737" y="746807"/>
                    <a:pt x="215900" y="717550"/>
                  </a:cubicBezTo>
                  <a:cubicBezTo>
                    <a:pt x="217226" y="710034"/>
                    <a:pt x="221360" y="700913"/>
                    <a:pt x="228600" y="698500"/>
                  </a:cubicBezTo>
                  <a:cubicBezTo>
                    <a:pt x="236879" y="695740"/>
                    <a:pt x="245641" y="702342"/>
                    <a:pt x="254000" y="704850"/>
                  </a:cubicBezTo>
                  <a:cubicBezTo>
                    <a:pt x="266822" y="708697"/>
                    <a:pt x="292100" y="717550"/>
                    <a:pt x="292100" y="717550"/>
                  </a:cubicBezTo>
                  <a:cubicBezTo>
                    <a:pt x="308537" y="701113"/>
                    <a:pt x="328955" y="683186"/>
                    <a:pt x="336550" y="660400"/>
                  </a:cubicBezTo>
                  <a:cubicBezTo>
                    <a:pt x="345313" y="634110"/>
                    <a:pt x="339187" y="646919"/>
                    <a:pt x="355600" y="622300"/>
                  </a:cubicBezTo>
                  <a:cubicBezTo>
                    <a:pt x="353483" y="567267"/>
                    <a:pt x="354391" y="512034"/>
                    <a:pt x="349250" y="457200"/>
                  </a:cubicBezTo>
                  <a:cubicBezTo>
                    <a:pt x="348000" y="443871"/>
                    <a:pt x="336550" y="419100"/>
                    <a:pt x="336550" y="419100"/>
                  </a:cubicBezTo>
                  <a:cubicBezTo>
                    <a:pt x="334433" y="395817"/>
                    <a:pt x="333100" y="372449"/>
                    <a:pt x="330200" y="349250"/>
                  </a:cubicBezTo>
                  <a:cubicBezTo>
                    <a:pt x="328861" y="338540"/>
                    <a:pt x="332484" y="323976"/>
                    <a:pt x="323850" y="317500"/>
                  </a:cubicBezTo>
                  <a:cubicBezTo>
                    <a:pt x="311876" y="308520"/>
                    <a:pt x="294217" y="313267"/>
                    <a:pt x="279400" y="311150"/>
                  </a:cubicBezTo>
                  <a:cubicBezTo>
                    <a:pt x="270933" y="306917"/>
                    <a:pt x="256491" y="307582"/>
                    <a:pt x="254000" y="298450"/>
                  </a:cubicBezTo>
                  <a:cubicBezTo>
                    <a:pt x="244056" y="261988"/>
                    <a:pt x="251225" y="240675"/>
                    <a:pt x="279400" y="228600"/>
                  </a:cubicBezTo>
                  <a:cubicBezTo>
                    <a:pt x="287422" y="225162"/>
                    <a:pt x="296333" y="224367"/>
                    <a:pt x="304800" y="222250"/>
                  </a:cubicBezTo>
                  <a:cubicBezTo>
                    <a:pt x="309033" y="215900"/>
                    <a:pt x="311637" y="208086"/>
                    <a:pt x="317500" y="203200"/>
                  </a:cubicBezTo>
                  <a:cubicBezTo>
                    <a:pt x="327962" y="194481"/>
                    <a:pt x="348716" y="188561"/>
                    <a:pt x="361950" y="184150"/>
                  </a:cubicBezTo>
                  <a:cubicBezTo>
                    <a:pt x="368300" y="177800"/>
                    <a:pt x="378533" y="173735"/>
                    <a:pt x="381000" y="165100"/>
                  </a:cubicBezTo>
                  <a:cubicBezTo>
                    <a:pt x="383398" y="156709"/>
                    <a:pt x="374650" y="148427"/>
                    <a:pt x="374650" y="139700"/>
                  </a:cubicBezTo>
                  <a:cubicBezTo>
                    <a:pt x="374650" y="122635"/>
                    <a:pt x="378883" y="105833"/>
                    <a:pt x="381000" y="88900"/>
                  </a:cubicBezTo>
                  <a:cubicBezTo>
                    <a:pt x="378883" y="78317"/>
                    <a:pt x="376581" y="67769"/>
                    <a:pt x="374650" y="57150"/>
                  </a:cubicBezTo>
                  <a:cubicBezTo>
                    <a:pt x="372347" y="44482"/>
                    <a:pt x="376679" y="28826"/>
                    <a:pt x="368300" y="19050"/>
                  </a:cubicBezTo>
                  <a:cubicBezTo>
                    <a:pt x="361276" y="10855"/>
                    <a:pt x="347067" y="15127"/>
                    <a:pt x="336550" y="12700"/>
                  </a:cubicBezTo>
                  <a:cubicBezTo>
                    <a:pt x="319543" y="8775"/>
                    <a:pt x="303204" y="0"/>
                    <a:pt x="285750" y="0"/>
                  </a:cubicBezTo>
                  <a:lnTo>
                    <a:pt x="25400" y="12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815" y="2442121"/>
              <a:ext cx="1353192" cy="1201663"/>
            </a:xfrm>
            <a:prstGeom prst="rect">
              <a:avLst/>
            </a:prstGeom>
          </p:spPr>
        </p:pic>
      </p:grpSp>
      <p:sp>
        <p:nvSpPr>
          <p:cNvPr id="18" name="下矢印 17"/>
          <p:cNvSpPr/>
          <p:nvPr/>
        </p:nvSpPr>
        <p:spPr>
          <a:xfrm rot="16200000">
            <a:off x="3000274" y="3203752"/>
            <a:ext cx="725391" cy="95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07576" y="1056407"/>
            <a:ext cx="3984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To Nagaoka</a:t>
            </a:r>
          </a:p>
          <a:p>
            <a:r>
              <a:rPr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for advanced medicine</a:t>
            </a:r>
          </a:p>
          <a:p>
            <a:r>
              <a:rPr lang="en-US" altLang="ja-JP" sz="3200" dirty="0" smtClean="0">
                <a:latin typeface="ＤＨＰ平成ゴシックW5" panose="020B0500000000000000" pitchFamily="50" charset="-128"/>
                <a:ea typeface="ＤＨＰ平成ゴシックW5" panose="020B0500000000000000" pitchFamily="50" charset="-128"/>
                <a:cs typeface="メイリオ" panose="020B0604030504040204" pitchFamily="50" charset="-128"/>
              </a:rPr>
              <a:t>and tertiary emergency</a:t>
            </a:r>
            <a:endParaRPr kumimoji="1" lang="ja-JP" altLang="en-US" sz="3200" dirty="0">
              <a:latin typeface="ＤＨＰ平成ゴシックW5" panose="020B0500000000000000" pitchFamily="50" charset="-128"/>
              <a:ea typeface="ＤＨＰ平成ゴシックW5" panose="020B05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891" y="4161781"/>
            <a:ext cx="169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 patient and his/her family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528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Calibri</vt:lpstr>
      <vt:lpstr>Calibri Light</vt:lpstr>
      <vt:lpstr>ＤＦ特太ゴシック体</vt:lpstr>
      <vt:lpstr>ＤＨＰ平成ゴシックW5</vt:lpstr>
      <vt:lpstr>ＤＨＰ特太ゴシック体</vt:lpstr>
      <vt:lpstr>HGPｺﾞｼｯｸM</vt:lpstr>
      <vt:lpstr>ＭＳ Ｐゴシック</vt:lpstr>
      <vt:lpstr>Wingdings</vt:lpstr>
      <vt:lpstr>メイリオ</vt:lpstr>
      <vt:lpstr>小塚ゴシック Pro H</vt:lpstr>
      <vt:lpstr>小塚ゴシック Pro R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市橋 哲順</dc:creator>
  <cp:lastModifiedBy>堀内亮佑</cp:lastModifiedBy>
  <cp:revision>110</cp:revision>
  <cp:lastPrinted>2016-05-22T11:54:08Z</cp:lastPrinted>
  <dcterms:created xsi:type="dcterms:W3CDTF">2015-07-19T05:14:23Z</dcterms:created>
  <dcterms:modified xsi:type="dcterms:W3CDTF">2017-05-22T10:34:43Z</dcterms:modified>
</cp:coreProperties>
</file>