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65" r:id="rId4"/>
    <p:sldId id="262" r:id="rId5"/>
    <p:sldId id="259" r:id="rId6"/>
    <p:sldId id="257" r:id="rId7"/>
    <p:sldId id="258" r:id="rId8"/>
    <p:sldId id="263" r:id="rId9"/>
  </p:sldIdLst>
  <p:sldSz cx="18288000" cy="10287000"/>
  <p:notesSz cx="6858000" cy="9144000"/>
  <p:embeddedFontLst>
    <p:embeddedFont>
      <p:font typeface="MS UI Gothic" panose="020B0600070205080204" pitchFamily="34" charset="-128"/>
      <p:regular r:id="rId10"/>
    </p:embeddedFont>
    <p:embeddedFont>
      <p:font typeface="Arimo" panose="020B0604020202020204" charset="0"/>
      <p:regular r:id="rId11"/>
    </p:embeddedFont>
    <p:embeddedFont>
      <p:font typeface="Arimo Bold" panose="020B0604020202020204" charset="0"/>
      <p:regular r:id="rId12"/>
    </p:embeddedFont>
    <p:embeddedFont>
      <p:font typeface="Contrail One" panose="020B0604020202020204" charset="0"/>
      <p:regular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22" autoAdjust="0"/>
  </p:normalViewPr>
  <p:slideViewPr>
    <p:cSldViewPr>
      <p:cViewPr>
        <p:scale>
          <a:sx n="33" d="100"/>
          <a:sy n="33" d="100"/>
        </p:scale>
        <p:origin x="1200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2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25563" y="-3658828"/>
            <a:ext cx="6828934" cy="6828934"/>
          </a:xfrm>
          <a:custGeom>
            <a:avLst/>
            <a:gdLst/>
            <a:ahLst/>
            <a:cxnLst/>
            <a:rect l="l" t="t" r="r" b="b"/>
            <a:pathLst>
              <a:path w="6828934" h="6828934">
                <a:moveTo>
                  <a:pt x="0" y="0"/>
                </a:moveTo>
                <a:lnTo>
                  <a:pt x="6828934" y="0"/>
                </a:lnTo>
                <a:lnTo>
                  <a:pt x="6828934" y="6828934"/>
                </a:lnTo>
                <a:lnTo>
                  <a:pt x="0" y="68289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750375" y="0"/>
            <a:ext cx="8808244" cy="10287000"/>
          </a:xfrm>
          <a:custGeom>
            <a:avLst/>
            <a:gdLst/>
            <a:ahLst/>
            <a:cxnLst/>
            <a:rect l="l" t="t" r="r" b="b"/>
            <a:pathLst>
              <a:path w="8808244" h="10287000">
                <a:moveTo>
                  <a:pt x="0" y="0"/>
                </a:moveTo>
                <a:lnTo>
                  <a:pt x="8808244" y="0"/>
                </a:lnTo>
                <a:lnTo>
                  <a:pt x="880824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17174" y="1963532"/>
            <a:ext cx="8041942" cy="4512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270"/>
              </a:lnSpc>
            </a:pPr>
            <a:r>
              <a:rPr lang="en-US" sz="6000" dirty="0" err="1">
                <a:solidFill>
                  <a:srgbClr val="FFFFFF"/>
                </a:solidFill>
                <a:latin typeface="Arimo Bold"/>
              </a:rPr>
              <a:t>Implementasi</a:t>
            </a:r>
            <a:r>
              <a:rPr lang="en-US" sz="6000" dirty="0">
                <a:solidFill>
                  <a:srgbClr val="FFFFFF"/>
                </a:solidFill>
                <a:latin typeface="Arimo Bold"/>
              </a:rPr>
              <a:t> Scrum pada </a:t>
            </a:r>
            <a:r>
              <a:rPr lang="en-US" sz="6000" dirty="0" err="1">
                <a:solidFill>
                  <a:srgbClr val="FFFFFF"/>
                </a:solidFill>
                <a:latin typeface="Arimo Bold"/>
              </a:rPr>
              <a:t>Pengembangan</a:t>
            </a:r>
            <a:r>
              <a:rPr lang="en-US" sz="6000" dirty="0">
                <a:solidFill>
                  <a:srgbClr val="FFFFFF"/>
                </a:solidFill>
                <a:latin typeface="Arimo Bold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Arimo Bold"/>
              </a:rPr>
              <a:t>Perangkat</a:t>
            </a:r>
            <a:r>
              <a:rPr lang="en-US" sz="6000" dirty="0">
                <a:solidFill>
                  <a:srgbClr val="FFFFFF"/>
                </a:solidFill>
                <a:latin typeface="Arimo Bold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Arimo Bold"/>
              </a:rPr>
              <a:t>Lunak</a:t>
            </a:r>
            <a:endParaRPr lang="en-US" sz="6000" dirty="0">
              <a:solidFill>
                <a:srgbClr val="FFFFFF"/>
              </a:solidFill>
              <a:latin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58192" y="6938987"/>
            <a:ext cx="10981839" cy="2263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dirty="0" err="1">
                <a:solidFill>
                  <a:srgbClr val="FFFFFF"/>
                </a:solidFill>
                <a:latin typeface="Lato"/>
              </a:rPr>
              <a:t>Pentingnya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Pengembangan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Perangkat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Lunak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yang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digunakan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dalam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proses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pengembangan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yang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bersifat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iteratif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dan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incremental.Metode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pengembangan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produk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ini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bersifat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cepat,fleksibel,dan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efektif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digunakan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sebagai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kerangka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kerja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yang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dirancang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untuk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memberikan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nilai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kepada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pelanggan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selama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pengembangan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Lato"/>
              </a:rPr>
              <a:t>proyek</a:t>
            </a:r>
            <a:r>
              <a:rPr lang="en-US" sz="2600" dirty="0">
                <a:solidFill>
                  <a:srgbClr val="FFFFFF"/>
                </a:solidFill>
                <a:latin typeface="Lato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9435" y="876300"/>
            <a:ext cx="576716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44"/>
              </a:lnSpc>
            </a:pPr>
            <a:r>
              <a:rPr lang="en-US" sz="3031" dirty="0">
                <a:solidFill>
                  <a:srgbClr val="B2A5E1"/>
                </a:solidFill>
                <a:latin typeface="Arimo Bold"/>
              </a:rPr>
              <a:t>oleh Rio </a:t>
            </a:r>
            <a:r>
              <a:rPr lang="en-US" sz="3031" dirty="0" err="1">
                <a:solidFill>
                  <a:srgbClr val="B2A5E1"/>
                </a:solidFill>
                <a:latin typeface="Arimo Bold"/>
              </a:rPr>
              <a:t>Wildan</a:t>
            </a:r>
            <a:r>
              <a:rPr lang="en-US" sz="3031" dirty="0">
                <a:solidFill>
                  <a:srgbClr val="B2A5E1"/>
                </a:solidFill>
                <a:latin typeface="Arimo Bold"/>
              </a:rPr>
              <a:t> </a:t>
            </a:r>
            <a:r>
              <a:rPr lang="en-US" sz="3031" dirty="0" err="1">
                <a:solidFill>
                  <a:srgbClr val="B2A5E1"/>
                </a:solidFill>
                <a:latin typeface="Arimo Bold"/>
              </a:rPr>
              <a:t>Rakhsanjani</a:t>
            </a:r>
            <a:r>
              <a:rPr lang="en-US" sz="3031" dirty="0">
                <a:solidFill>
                  <a:srgbClr val="B2A5E1"/>
                </a:solidFill>
                <a:latin typeface="Arimo Bold"/>
              </a:rPr>
              <a:t> A</a:t>
            </a:r>
          </a:p>
        </p:txBody>
      </p:sp>
      <p:sp>
        <p:nvSpPr>
          <p:cNvPr id="7" name="Freeform 7"/>
          <p:cNvSpPr/>
          <p:nvPr/>
        </p:nvSpPr>
        <p:spPr>
          <a:xfrm>
            <a:off x="-2688629" y="6807670"/>
            <a:ext cx="4008064" cy="4008064"/>
          </a:xfrm>
          <a:custGeom>
            <a:avLst/>
            <a:gdLst/>
            <a:ahLst/>
            <a:cxnLst/>
            <a:rect l="l" t="t" r="r" b="b"/>
            <a:pathLst>
              <a:path w="4008064" h="4008064">
                <a:moveTo>
                  <a:pt x="0" y="0"/>
                </a:moveTo>
                <a:lnTo>
                  <a:pt x="4008065" y="0"/>
                </a:lnTo>
                <a:lnTo>
                  <a:pt x="4008065" y="4008064"/>
                </a:lnTo>
                <a:lnTo>
                  <a:pt x="0" y="4008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2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85639" y="3693543"/>
            <a:ext cx="12840160" cy="5114805"/>
            <a:chOff x="0" y="-47625"/>
            <a:chExt cx="2841772" cy="5959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1772" cy="548337"/>
            </a:xfrm>
            <a:custGeom>
              <a:avLst/>
              <a:gdLst/>
              <a:ahLst/>
              <a:cxnLst/>
              <a:rect l="l" t="t" r="r" b="b"/>
              <a:pathLst>
                <a:path w="2841772" h="548337">
                  <a:moveTo>
                    <a:pt x="10763" y="0"/>
                  </a:moveTo>
                  <a:lnTo>
                    <a:pt x="2831009" y="0"/>
                  </a:lnTo>
                  <a:cubicBezTo>
                    <a:pt x="2836953" y="0"/>
                    <a:pt x="2841772" y="4819"/>
                    <a:pt x="2841772" y="10763"/>
                  </a:cubicBezTo>
                  <a:lnTo>
                    <a:pt x="2841772" y="537574"/>
                  </a:lnTo>
                  <a:cubicBezTo>
                    <a:pt x="2841772" y="543518"/>
                    <a:pt x="2836953" y="548337"/>
                    <a:pt x="2831009" y="548337"/>
                  </a:cubicBezTo>
                  <a:lnTo>
                    <a:pt x="10763" y="548337"/>
                  </a:lnTo>
                  <a:cubicBezTo>
                    <a:pt x="4819" y="548337"/>
                    <a:pt x="0" y="543518"/>
                    <a:pt x="0" y="537574"/>
                  </a:cubicBezTo>
                  <a:lnTo>
                    <a:pt x="0" y="10763"/>
                  </a:lnTo>
                  <a:cubicBezTo>
                    <a:pt x="0" y="4819"/>
                    <a:pt x="4819" y="0"/>
                    <a:pt x="10763" y="0"/>
                  </a:cubicBezTo>
                  <a:close/>
                </a:path>
              </a:pathLst>
            </a:custGeom>
            <a:solidFill>
              <a:srgbClr val="7868B3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841772" cy="595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62201" y="4095036"/>
            <a:ext cx="4038600" cy="4706068"/>
            <a:chOff x="0" y="0"/>
            <a:chExt cx="1518049" cy="9151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18049" cy="915114"/>
            </a:xfrm>
            <a:custGeom>
              <a:avLst/>
              <a:gdLst/>
              <a:ahLst/>
              <a:cxnLst/>
              <a:rect l="l" t="t" r="r" b="b"/>
              <a:pathLst>
                <a:path w="1518049" h="915114">
                  <a:moveTo>
                    <a:pt x="33624" y="0"/>
                  </a:moveTo>
                  <a:lnTo>
                    <a:pt x="1484425" y="0"/>
                  </a:lnTo>
                  <a:cubicBezTo>
                    <a:pt x="1502995" y="0"/>
                    <a:pt x="1518049" y="15054"/>
                    <a:pt x="1518049" y="33624"/>
                  </a:cubicBezTo>
                  <a:lnTo>
                    <a:pt x="1518049" y="881489"/>
                  </a:lnTo>
                  <a:cubicBezTo>
                    <a:pt x="1518049" y="900060"/>
                    <a:pt x="1502995" y="915114"/>
                    <a:pt x="1484425" y="915114"/>
                  </a:cubicBezTo>
                  <a:lnTo>
                    <a:pt x="33624" y="915114"/>
                  </a:lnTo>
                  <a:cubicBezTo>
                    <a:pt x="15054" y="915114"/>
                    <a:pt x="0" y="900060"/>
                    <a:pt x="0" y="881489"/>
                  </a:cubicBezTo>
                  <a:lnTo>
                    <a:pt x="0" y="33624"/>
                  </a:lnTo>
                  <a:cubicBezTo>
                    <a:pt x="0" y="15054"/>
                    <a:pt x="15054" y="0"/>
                    <a:pt x="33624" y="0"/>
                  </a:cubicBezTo>
                  <a:close/>
                </a:path>
              </a:pathLst>
            </a:custGeom>
            <a:solidFill>
              <a:srgbClr val="7F2374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518049" cy="9627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6244866" y="1167856"/>
            <a:ext cx="3360229" cy="3360229"/>
          </a:xfrm>
          <a:custGeom>
            <a:avLst/>
            <a:gdLst/>
            <a:ahLst/>
            <a:cxnLst/>
            <a:rect l="l" t="t" r="r" b="b"/>
            <a:pathLst>
              <a:path w="3360229" h="3360229">
                <a:moveTo>
                  <a:pt x="0" y="0"/>
                </a:moveTo>
                <a:lnTo>
                  <a:pt x="3360229" y="0"/>
                </a:lnTo>
                <a:lnTo>
                  <a:pt x="3360229" y="3360229"/>
                </a:lnTo>
                <a:lnTo>
                  <a:pt x="0" y="3360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203031" y="4495221"/>
            <a:ext cx="2406062" cy="2406062"/>
          </a:xfrm>
          <a:custGeom>
            <a:avLst/>
            <a:gdLst/>
            <a:ahLst/>
            <a:cxnLst/>
            <a:rect l="l" t="t" r="r" b="b"/>
            <a:pathLst>
              <a:path w="2406062" h="2406062">
                <a:moveTo>
                  <a:pt x="0" y="0"/>
                </a:moveTo>
                <a:lnTo>
                  <a:pt x="2406062" y="0"/>
                </a:lnTo>
                <a:lnTo>
                  <a:pt x="2406062" y="2406063"/>
                </a:lnTo>
                <a:lnTo>
                  <a:pt x="0" y="2406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405882" y="8909802"/>
            <a:ext cx="3124200" cy="3101921"/>
          </a:xfrm>
          <a:custGeom>
            <a:avLst/>
            <a:gdLst/>
            <a:ahLst/>
            <a:cxnLst/>
            <a:rect l="l" t="t" r="r" b="b"/>
            <a:pathLst>
              <a:path w="3488701" h="3488701">
                <a:moveTo>
                  <a:pt x="0" y="0"/>
                </a:moveTo>
                <a:lnTo>
                  <a:pt x="3488702" y="0"/>
                </a:lnTo>
                <a:lnTo>
                  <a:pt x="3488702" y="3488701"/>
                </a:lnTo>
                <a:lnTo>
                  <a:pt x="0" y="3488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24597" y="2414923"/>
            <a:ext cx="7777003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8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9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mo Bold"/>
                <a:ea typeface="+mn-ea"/>
                <a:cs typeface="+mn-cs"/>
              </a:rPr>
              <a:t>Apa</a:t>
            </a:r>
            <a:r>
              <a:rPr kumimoji="0" lang="en-US" sz="6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mo Bold"/>
                <a:ea typeface="+mn-ea"/>
                <a:cs typeface="+mn-cs"/>
              </a:rPr>
              <a:t> </a:t>
            </a:r>
            <a:r>
              <a:rPr kumimoji="0" lang="en-US" sz="69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mo Bold"/>
                <a:ea typeface="+mn-ea"/>
                <a:cs typeface="+mn-cs"/>
              </a:rPr>
              <a:t>itu</a:t>
            </a:r>
            <a:r>
              <a:rPr kumimoji="0" lang="en-US" sz="6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mo Bold"/>
                <a:ea typeface="+mn-ea"/>
                <a:cs typeface="+mn-cs"/>
              </a:rPr>
              <a:t> Scrum?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21805" y="4192849"/>
            <a:ext cx="9099195" cy="5047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Scrum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kerangka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kerja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di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dalamnya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terdiri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Scrum Master, Product Owner, dan Tim Serum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memecahkan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masaslah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komplek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permasalahan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dipecahkan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tepat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produktif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S UI Gothic" panose="020B0600070205080204" pitchFamily="34" charset="-128"/>
              <a:ea typeface="MS UI Gothic" panose="020B0600070205080204" pitchFamily="34" charset="-128"/>
              <a:cs typeface="Cascadia Mono SemiBold" panose="020B0609020000020004" pitchFamily="49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113195" y="5556942"/>
            <a:ext cx="2530988" cy="1373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5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mo"/>
                <a:ea typeface="+mn-ea"/>
                <a:cs typeface="+mn-cs"/>
              </a:rPr>
              <a:t>Definisi</a:t>
            </a:r>
            <a:r>
              <a:rPr kumimoji="0" lang="en-US" sz="3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mo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ts val="55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mo"/>
                <a:ea typeface="+mn-ea"/>
                <a:cs typeface="+mn-cs"/>
              </a:rPr>
              <a:t>Scrum</a:t>
            </a:r>
          </a:p>
        </p:txBody>
      </p:sp>
      <p:sp>
        <p:nvSpPr>
          <p:cNvPr id="14" name="Freeform 14"/>
          <p:cNvSpPr/>
          <p:nvPr/>
        </p:nvSpPr>
        <p:spPr>
          <a:xfrm>
            <a:off x="1892180" y="795581"/>
            <a:ext cx="3132417" cy="1680114"/>
          </a:xfrm>
          <a:custGeom>
            <a:avLst/>
            <a:gdLst/>
            <a:ahLst/>
            <a:cxnLst/>
            <a:rect l="l" t="t" r="r" b="b"/>
            <a:pathLst>
              <a:path w="3132417" h="1680114">
                <a:moveTo>
                  <a:pt x="0" y="0"/>
                </a:moveTo>
                <a:lnTo>
                  <a:pt x="3132417" y="0"/>
                </a:lnTo>
                <a:lnTo>
                  <a:pt x="3132417" y="1680114"/>
                </a:lnTo>
                <a:lnTo>
                  <a:pt x="0" y="16801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F8D3C9-3159-1C0B-C364-1C82816C07E3}"/>
              </a:ext>
            </a:extLst>
          </p:cNvPr>
          <p:cNvSpPr txBox="1"/>
          <p:nvPr/>
        </p:nvSpPr>
        <p:spPr>
          <a:xfrm>
            <a:off x="3996418" y="5963041"/>
            <a:ext cx="1040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52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2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35491" y="4205974"/>
            <a:ext cx="3522037" cy="4640187"/>
            <a:chOff x="0" y="0"/>
            <a:chExt cx="924902" cy="13154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4902" cy="1315444"/>
            </a:xfrm>
            <a:custGeom>
              <a:avLst/>
              <a:gdLst/>
              <a:ahLst/>
              <a:cxnLst/>
              <a:rect l="l" t="t" r="r" b="b"/>
              <a:pathLst>
                <a:path w="924902" h="1315444">
                  <a:moveTo>
                    <a:pt x="33069" y="0"/>
                  </a:moveTo>
                  <a:lnTo>
                    <a:pt x="891834" y="0"/>
                  </a:lnTo>
                  <a:cubicBezTo>
                    <a:pt x="910097" y="0"/>
                    <a:pt x="924902" y="14805"/>
                    <a:pt x="924902" y="33069"/>
                  </a:cubicBezTo>
                  <a:lnTo>
                    <a:pt x="924902" y="1282375"/>
                  </a:lnTo>
                  <a:cubicBezTo>
                    <a:pt x="924902" y="1300638"/>
                    <a:pt x="910097" y="1315444"/>
                    <a:pt x="891834" y="1315444"/>
                  </a:cubicBezTo>
                  <a:lnTo>
                    <a:pt x="33069" y="1315444"/>
                  </a:lnTo>
                  <a:cubicBezTo>
                    <a:pt x="14805" y="1315444"/>
                    <a:pt x="0" y="1300638"/>
                    <a:pt x="0" y="1282375"/>
                  </a:cubicBezTo>
                  <a:lnTo>
                    <a:pt x="0" y="33069"/>
                  </a:lnTo>
                  <a:cubicBezTo>
                    <a:pt x="0" y="14805"/>
                    <a:pt x="14805" y="0"/>
                    <a:pt x="33069" y="0"/>
                  </a:cubicBezTo>
                  <a:close/>
                </a:path>
              </a:pathLst>
            </a:custGeom>
            <a:solidFill>
              <a:srgbClr val="7F2374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924902" cy="1363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77521" y="4284581"/>
            <a:ext cx="3236101" cy="4561580"/>
            <a:chOff x="0" y="0"/>
            <a:chExt cx="924902" cy="13154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4902" cy="1315444"/>
            </a:xfrm>
            <a:custGeom>
              <a:avLst/>
              <a:gdLst/>
              <a:ahLst/>
              <a:cxnLst/>
              <a:rect l="l" t="t" r="r" b="b"/>
              <a:pathLst>
                <a:path w="924902" h="1315444">
                  <a:moveTo>
                    <a:pt x="33069" y="0"/>
                  </a:moveTo>
                  <a:lnTo>
                    <a:pt x="891834" y="0"/>
                  </a:lnTo>
                  <a:cubicBezTo>
                    <a:pt x="910097" y="0"/>
                    <a:pt x="924902" y="14805"/>
                    <a:pt x="924902" y="33069"/>
                  </a:cubicBezTo>
                  <a:lnTo>
                    <a:pt x="924902" y="1282375"/>
                  </a:lnTo>
                  <a:cubicBezTo>
                    <a:pt x="924902" y="1300638"/>
                    <a:pt x="910097" y="1315444"/>
                    <a:pt x="891834" y="1315444"/>
                  </a:cubicBezTo>
                  <a:lnTo>
                    <a:pt x="33069" y="1315444"/>
                  </a:lnTo>
                  <a:cubicBezTo>
                    <a:pt x="14805" y="1315444"/>
                    <a:pt x="0" y="1300638"/>
                    <a:pt x="0" y="1282375"/>
                  </a:cubicBezTo>
                  <a:lnTo>
                    <a:pt x="0" y="33069"/>
                  </a:lnTo>
                  <a:cubicBezTo>
                    <a:pt x="0" y="14805"/>
                    <a:pt x="14805" y="0"/>
                    <a:pt x="33069" y="0"/>
                  </a:cubicBezTo>
                  <a:close/>
                </a:path>
              </a:pathLst>
            </a:custGeom>
            <a:solidFill>
              <a:srgbClr val="7868B3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924902" cy="1363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5139" y="4205974"/>
            <a:ext cx="3602765" cy="4569410"/>
            <a:chOff x="0" y="0"/>
            <a:chExt cx="924902" cy="131544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24902" cy="1315444"/>
            </a:xfrm>
            <a:custGeom>
              <a:avLst/>
              <a:gdLst/>
              <a:ahLst/>
              <a:cxnLst/>
              <a:rect l="l" t="t" r="r" b="b"/>
              <a:pathLst>
                <a:path w="924902" h="1315444">
                  <a:moveTo>
                    <a:pt x="33069" y="0"/>
                  </a:moveTo>
                  <a:lnTo>
                    <a:pt x="891834" y="0"/>
                  </a:lnTo>
                  <a:cubicBezTo>
                    <a:pt x="910097" y="0"/>
                    <a:pt x="924902" y="14805"/>
                    <a:pt x="924902" y="33069"/>
                  </a:cubicBezTo>
                  <a:lnTo>
                    <a:pt x="924902" y="1282375"/>
                  </a:lnTo>
                  <a:cubicBezTo>
                    <a:pt x="924902" y="1300638"/>
                    <a:pt x="910097" y="1315444"/>
                    <a:pt x="891834" y="1315444"/>
                  </a:cubicBezTo>
                  <a:lnTo>
                    <a:pt x="33069" y="1315444"/>
                  </a:lnTo>
                  <a:cubicBezTo>
                    <a:pt x="14805" y="1315444"/>
                    <a:pt x="0" y="1300638"/>
                    <a:pt x="0" y="1282375"/>
                  </a:cubicBezTo>
                  <a:lnTo>
                    <a:pt x="0" y="33069"/>
                  </a:lnTo>
                  <a:cubicBezTo>
                    <a:pt x="0" y="14805"/>
                    <a:pt x="14805" y="0"/>
                    <a:pt x="33069" y="0"/>
                  </a:cubicBezTo>
                  <a:close/>
                </a:path>
              </a:pathLst>
            </a:custGeom>
            <a:solidFill>
              <a:srgbClr val="7868B3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924902" cy="1363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893325" y="4230703"/>
            <a:ext cx="3382840" cy="4615458"/>
            <a:chOff x="0" y="0"/>
            <a:chExt cx="924902" cy="131544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24902" cy="1315444"/>
            </a:xfrm>
            <a:custGeom>
              <a:avLst/>
              <a:gdLst/>
              <a:ahLst/>
              <a:cxnLst/>
              <a:rect l="l" t="t" r="r" b="b"/>
              <a:pathLst>
                <a:path w="924902" h="1315444">
                  <a:moveTo>
                    <a:pt x="33069" y="0"/>
                  </a:moveTo>
                  <a:lnTo>
                    <a:pt x="891834" y="0"/>
                  </a:lnTo>
                  <a:cubicBezTo>
                    <a:pt x="910097" y="0"/>
                    <a:pt x="924902" y="14805"/>
                    <a:pt x="924902" y="33069"/>
                  </a:cubicBezTo>
                  <a:lnTo>
                    <a:pt x="924902" y="1282375"/>
                  </a:lnTo>
                  <a:cubicBezTo>
                    <a:pt x="924902" y="1300638"/>
                    <a:pt x="910097" y="1315444"/>
                    <a:pt x="891834" y="1315444"/>
                  </a:cubicBezTo>
                  <a:lnTo>
                    <a:pt x="33069" y="1315444"/>
                  </a:lnTo>
                  <a:cubicBezTo>
                    <a:pt x="14805" y="1315444"/>
                    <a:pt x="0" y="1300638"/>
                    <a:pt x="0" y="1282375"/>
                  </a:cubicBezTo>
                  <a:lnTo>
                    <a:pt x="0" y="33069"/>
                  </a:lnTo>
                  <a:cubicBezTo>
                    <a:pt x="0" y="14805"/>
                    <a:pt x="14805" y="0"/>
                    <a:pt x="33069" y="0"/>
                  </a:cubicBezTo>
                  <a:close/>
                </a:path>
              </a:pathLst>
            </a:custGeom>
            <a:solidFill>
              <a:srgbClr val="7F2374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924902" cy="1363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579186" y="-651414"/>
            <a:ext cx="3360229" cy="3360229"/>
          </a:xfrm>
          <a:custGeom>
            <a:avLst/>
            <a:gdLst/>
            <a:ahLst/>
            <a:cxnLst/>
            <a:rect l="l" t="t" r="r" b="b"/>
            <a:pathLst>
              <a:path w="3360229" h="3360229">
                <a:moveTo>
                  <a:pt x="0" y="0"/>
                </a:moveTo>
                <a:lnTo>
                  <a:pt x="3360228" y="0"/>
                </a:lnTo>
                <a:lnTo>
                  <a:pt x="3360228" y="3360228"/>
                </a:lnTo>
                <a:lnTo>
                  <a:pt x="0" y="336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36857" y="-1194399"/>
            <a:ext cx="2388799" cy="2388799"/>
          </a:xfrm>
          <a:custGeom>
            <a:avLst/>
            <a:gdLst/>
            <a:ahLst/>
            <a:cxnLst/>
            <a:rect l="l" t="t" r="r" b="b"/>
            <a:pathLst>
              <a:path w="2388799" h="2388799">
                <a:moveTo>
                  <a:pt x="0" y="0"/>
                </a:moveTo>
                <a:lnTo>
                  <a:pt x="2388799" y="0"/>
                </a:lnTo>
                <a:lnTo>
                  <a:pt x="2388799" y="2388798"/>
                </a:lnTo>
                <a:lnTo>
                  <a:pt x="0" y="23887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828455" y="2349965"/>
            <a:ext cx="2516295" cy="1349649"/>
          </a:xfrm>
          <a:custGeom>
            <a:avLst/>
            <a:gdLst/>
            <a:ahLst/>
            <a:cxnLst/>
            <a:rect l="l" t="t" r="r" b="b"/>
            <a:pathLst>
              <a:path w="2516295" h="1349649">
                <a:moveTo>
                  <a:pt x="0" y="0"/>
                </a:moveTo>
                <a:lnTo>
                  <a:pt x="2516295" y="0"/>
                </a:lnTo>
                <a:lnTo>
                  <a:pt x="2516295" y="1349649"/>
                </a:lnTo>
                <a:lnTo>
                  <a:pt x="0" y="1349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060763" y="1141603"/>
            <a:ext cx="10166474" cy="98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dirty="0">
                <a:solidFill>
                  <a:srgbClr val="FFFFFF"/>
                </a:solidFill>
                <a:latin typeface="Arimo Bold"/>
              </a:rPr>
              <a:t>Nilai </a:t>
            </a:r>
            <a:r>
              <a:rPr lang="en-US" sz="6999" dirty="0" err="1">
                <a:solidFill>
                  <a:srgbClr val="FFFFFF"/>
                </a:solidFill>
                <a:latin typeface="Arimo Bold"/>
              </a:rPr>
              <a:t>Nilai</a:t>
            </a:r>
            <a:r>
              <a:rPr lang="en-US" sz="6999" dirty="0">
                <a:solidFill>
                  <a:srgbClr val="FFFFFF"/>
                </a:solidFill>
                <a:latin typeface="Arimo Bold"/>
              </a:rPr>
              <a:t> Scrum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079666" y="6005491"/>
            <a:ext cx="2500228" cy="1042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 err="1">
                <a:solidFill>
                  <a:srgbClr val="FFFFFF"/>
                </a:solidFill>
                <a:latin typeface="Lato"/>
              </a:rPr>
              <a:t>Fokus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ke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komunikasi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untuk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melakukan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sesuai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perbaikan</a:t>
            </a:r>
            <a:endParaRPr lang="en-US" sz="2000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482197" y="6066414"/>
            <a:ext cx="2847413" cy="683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 err="1">
                <a:solidFill>
                  <a:srgbClr val="FFFFFF"/>
                </a:solidFill>
                <a:latin typeface="Lato"/>
              </a:rPr>
              <a:t>Tidak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ada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yang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lebih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unggul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dari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yang lain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98517" y="6028868"/>
            <a:ext cx="2816008" cy="705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Lato"/>
              </a:rPr>
              <a:t>Tim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merasa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saling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memiliki</a:t>
            </a:r>
            <a:endParaRPr lang="en-US" sz="2000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315867" y="6005491"/>
            <a:ext cx="2611661" cy="683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 err="1">
                <a:solidFill>
                  <a:srgbClr val="FFFFFF"/>
                </a:solidFill>
                <a:latin typeface="Lato"/>
              </a:rPr>
              <a:t>Fokus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pada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capaian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yang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akan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dilakukan</a:t>
            </a:r>
            <a:endParaRPr lang="en-US" sz="2000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58412" y="4891858"/>
            <a:ext cx="2816008" cy="503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Courage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455056" y="5005239"/>
            <a:ext cx="2333281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Focus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013124" y="4999656"/>
            <a:ext cx="2566770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Commitment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649288" y="5014825"/>
            <a:ext cx="2513232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Respect</a:t>
            </a:r>
          </a:p>
        </p:txBody>
      </p:sp>
      <p:grpSp>
        <p:nvGrpSpPr>
          <p:cNvPr id="27" name="Group 5">
            <a:extLst>
              <a:ext uri="{FF2B5EF4-FFF2-40B4-BE49-F238E27FC236}">
                <a16:creationId xmlns:a16="http://schemas.microsoft.com/office/drawing/2014/main" id="{94A2E063-3E96-5FE4-F511-87E246D4B62A}"/>
              </a:ext>
            </a:extLst>
          </p:cNvPr>
          <p:cNvGrpSpPr/>
          <p:nvPr/>
        </p:nvGrpSpPr>
        <p:grpSpPr>
          <a:xfrm>
            <a:off x="14759555" y="4284582"/>
            <a:ext cx="3236100" cy="4561580"/>
            <a:chOff x="0" y="0"/>
            <a:chExt cx="924902" cy="1315444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6A966D70-82E8-5C4A-4C32-DD50707A7563}"/>
                </a:ext>
              </a:extLst>
            </p:cNvPr>
            <p:cNvSpPr/>
            <p:nvPr/>
          </p:nvSpPr>
          <p:spPr>
            <a:xfrm>
              <a:off x="0" y="0"/>
              <a:ext cx="924902" cy="1315444"/>
            </a:xfrm>
            <a:custGeom>
              <a:avLst/>
              <a:gdLst/>
              <a:ahLst/>
              <a:cxnLst/>
              <a:rect l="l" t="t" r="r" b="b"/>
              <a:pathLst>
                <a:path w="924902" h="1315444">
                  <a:moveTo>
                    <a:pt x="33069" y="0"/>
                  </a:moveTo>
                  <a:lnTo>
                    <a:pt x="891834" y="0"/>
                  </a:lnTo>
                  <a:cubicBezTo>
                    <a:pt x="910097" y="0"/>
                    <a:pt x="924902" y="14805"/>
                    <a:pt x="924902" y="33069"/>
                  </a:cubicBezTo>
                  <a:lnTo>
                    <a:pt x="924902" y="1282375"/>
                  </a:lnTo>
                  <a:cubicBezTo>
                    <a:pt x="924902" y="1300638"/>
                    <a:pt x="910097" y="1315444"/>
                    <a:pt x="891834" y="1315444"/>
                  </a:cubicBezTo>
                  <a:lnTo>
                    <a:pt x="33069" y="1315444"/>
                  </a:lnTo>
                  <a:cubicBezTo>
                    <a:pt x="14805" y="1315444"/>
                    <a:pt x="0" y="1300638"/>
                    <a:pt x="0" y="1282375"/>
                  </a:cubicBezTo>
                  <a:lnTo>
                    <a:pt x="0" y="33069"/>
                  </a:lnTo>
                  <a:cubicBezTo>
                    <a:pt x="0" y="14805"/>
                    <a:pt x="14805" y="0"/>
                    <a:pt x="33069" y="0"/>
                  </a:cubicBezTo>
                  <a:close/>
                </a:path>
              </a:pathLst>
            </a:custGeom>
            <a:solidFill>
              <a:srgbClr val="7868B3"/>
            </a:solidFill>
            <a:ln cap="sq">
              <a:noFill/>
              <a:prstDash val="solid"/>
              <a:miter/>
            </a:ln>
          </p:spPr>
        </p:sp>
        <p:sp>
          <p:nvSpPr>
            <p:cNvPr id="29" name="TextBox 7">
              <a:extLst>
                <a:ext uri="{FF2B5EF4-FFF2-40B4-BE49-F238E27FC236}">
                  <a16:creationId xmlns:a16="http://schemas.microsoft.com/office/drawing/2014/main" id="{10F01904-4B59-1D8F-250B-94D60087847A}"/>
                </a:ext>
              </a:extLst>
            </p:cNvPr>
            <p:cNvSpPr txBox="1"/>
            <p:nvPr/>
          </p:nvSpPr>
          <p:spPr>
            <a:xfrm>
              <a:off x="0" y="-47625"/>
              <a:ext cx="924902" cy="1363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F73E5C3-61C5-BEEA-405D-0C153624711A}"/>
              </a:ext>
            </a:extLst>
          </p:cNvPr>
          <p:cNvSpPr txBox="1"/>
          <p:nvPr/>
        </p:nvSpPr>
        <p:spPr>
          <a:xfrm>
            <a:off x="11482197" y="5014825"/>
            <a:ext cx="9883302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Openness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37DE23-DDAC-9999-0242-D5BDED2D4957}"/>
              </a:ext>
            </a:extLst>
          </p:cNvPr>
          <p:cNvSpPr txBox="1"/>
          <p:nvPr/>
        </p:nvSpPr>
        <p:spPr>
          <a:xfrm>
            <a:off x="14733615" y="5944480"/>
            <a:ext cx="3236100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1800" dirty="0" err="1">
                <a:solidFill>
                  <a:srgbClr val="FFFFFF"/>
                </a:solidFill>
                <a:latin typeface="Lato"/>
              </a:rPr>
              <a:t>Mengadakan</a:t>
            </a:r>
            <a:r>
              <a:rPr lang="en-US" sz="1800" dirty="0">
                <a:solidFill>
                  <a:srgbClr val="FFFFFF"/>
                </a:solidFill>
                <a:latin typeface="Lato"/>
              </a:rPr>
              <a:t> meeting  </a:t>
            </a:r>
            <a:r>
              <a:rPr lang="en-US" sz="1800" dirty="0" err="1">
                <a:solidFill>
                  <a:srgbClr val="FFFFFF"/>
                </a:solidFill>
                <a:latin typeface="Lato"/>
              </a:rPr>
              <a:t>untuk</a:t>
            </a:r>
            <a:r>
              <a:rPr lang="en-US" sz="1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Lato"/>
              </a:rPr>
              <a:t>membahas</a:t>
            </a:r>
            <a:r>
              <a:rPr lang="en-US" sz="1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Lato"/>
              </a:rPr>
              <a:t>segala</a:t>
            </a:r>
            <a:r>
              <a:rPr lang="en-US" sz="1800" dirty="0">
                <a:solidFill>
                  <a:srgbClr val="FFFFFF"/>
                </a:solidFill>
                <a:latin typeface="Lato"/>
              </a:rPr>
              <a:t>  </a:t>
            </a:r>
            <a:r>
              <a:rPr lang="en-US" sz="1800" dirty="0" err="1">
                <a:solidFill>
                  <a:srgbClr val="FFFFFF"/>
                </a:solidFill>
                <a:latin typeface="Lato"/>
              </a:rPr>
              <a:t>hal</a:t>
            </a:r>
            <a:r>
              <a:rPr lang="en-US" sz="1800" dirty="0">
                <a:solidFill>
                  <a:srgbClr val="FFFFFF"/>
                </a:solidFill>
                <a:latin typeface="Lato"/>
              </a:rPr>
              <a:t> yang </a:t>
            </a:r>
            <a:r>
              <a:rPr lang="en-US" sz="1800" dirty="0" err="1">
                <a:solidFill>
                  <a:srgbClr val="FFFFFF"/>
                </a:solidFill>
                <a:latin typeface="Lato"/>
              </a:rPr>
              <a:t>berhubungan</a:t>
            </a:r>
            <a:r>
              <a:rPr lang="en-US" sz="1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Lato"/>
              </a:rPr>
              <a:t>dengan</a:t>
            </a:r>
            <a:r>
              <a:rPr lang="en-US" sz="1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Lato"/>
              </a:rPr>
              <a:t>proyek</a:t>
            </a:r>
            <a:endParaRPr lang="en-US" sz="1800" dirty="0">
              <a:solidFill>
                <a:srgbClr val="FFFFFF"/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2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38600" y="4761671"/>
            <a:ext cx="10789852" cy="2081967"/>
            <a:chOff x="0" y="0"/>
            <a:chExt cx="2841772" cy="5483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1772" cy="548337"/>
            </a:xfrm>
            <a:custGeom>
              <a:avLst/>
              <a:gdLst/>
              <a:ahLst/>
              <a:cxnLst/>
              <a:rect l="l" t="t" r="r" b="b"/>
              <a:pathLst>
                <a:path w="2841772" h="548337">
                  <a:moveTo>
                    <a:pt x="10763" y="0"/>
                  </a:moveTo>
                  <a:lnTo>
                    <a:pt x="2831009" y="0"/>
                  </a:lnTo>
                  <a:cubicBezTo>
                    <a:pt x="2836953" y="0"/>
                    <a:pt x="2841772" y="4819"/>
                    <a:pt x="2841772" y="10763"/>
                  </a:cubicBezTo>
                  <a:lnTo>
                    <a:pt x="2841772" y="537574"/>
                  </a:lnTo>
                  <a:cubicBezTo>
                    <a:pt x="2841772" y="543518"/>
                    <a:pt x="2836953" y="548337"/>
                    <a:pt x="2831009" y="548337"/>
                  </a:cubicBezTo>
                  <a:lnTo>
                    <a:pt x="10763" y="548337"/>
                  </a:lnTo>
                  <a:cubicBezTo>
                    <a:pt x="4819" y="548337"/>
                    <a:pt x="0" y="543518"/>
                    <a:pt x="0" y="537574"/>
                  </a:cubicBezTo>
                  <a:lnTo>
                    <a:pt x="0" y="10763"/>
                  </a:lnTo>
                  <a:cubicBezTo>
                    <a:pt x="0" y="4819"/>
                    <a:pt x="4819" y="0"/>
                    <a:pt x="10763" y="0"/>
                  </a:cubicBezTo>
                  <a:close/>
                </a:path>
              </a:pathLst>
            </a:custGeom>
            <a:solidFill>
              <a:srgbClr val="7868B3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841772" cy="595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746174" y="4643029"/>
            <a:ext cx="5776899" cy="1040983"/>
            <a:chOff x="0" y="0"/>
            <a:chExt cx="2539195" cy="4575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39195" cy="457557"/>
            </a:xfrm>
            <a:custGeom>
              <a:avLst/>
              <a:gdLst/>
              <a:ahLst/>
              <a:cxnLst/>
              <a:rect l="l" t="t" r="r" b="b"/>
              <a:pathLst>
                <a:path w="2539195" h="457557">
                  <a:moveTo>
                    <a:pt x="29483" y="0"/>
                  </a:moveTo>
                  <a:lnTo>
                    <a:pt x="2509712" y="0"/>
                  </a:lnTo>
                  <a:cubicBezTo>
                    <a:pt x="2525995" y="0"/>
                    <a:pt x="2539195" y="13200"/>
                    <a:pt x="2539195" y="29483"/>
                  </a:cubicBezTo>
                  <a:lnTo>
                    <a:pt x="2539195" y="428074"/>
                  </a:lnTo>
                  <a:cubicBezTo>
                    <a:pt x="2539195" y="444357"/>
                    <a:pt x="2525995" y="457557"/>
                    <a:pt x="2509712" y="457557"/>
                  </a:cubicBezTo>
                  <a:lnTo>
                    <a:pt x="29483" y="457557"/>
                  </a:lnTo>
                  <a:cubicBezTo>
                    <a:pt x="13200" y="457557"/>
                    <a:pt x="0" y="444357"/>
                    <a:pt x="0" y="428074"/>
                  </a:cubicBezTo>
                  <a:lnTo>
                    <a:pt x="0" y="29483"/>
                  </a:lnTo>
                  <a:cubicBezTo>
                    <a:pt x="0" y="13200"/>
                    <a:pt x="13200" y="0"/>
                    <a:pt x="29483" y="0"/>
                  </a:cubicBezTo>
                  <a:close/>
                </a:path>
              </a:pathLst>
            </a:custGeom>
            <a:solidFill>
              <a:srgbClr val="7F2374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539195" cy="5051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750619" y="5858374"/>
            <a:ext cx="9104986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 err="1">
                <a:solidFill>
                  <a:srgbClr val="FFFFFF"/>
                </a:solidFill>
                <a:latin typeface="Lato"/>
              </a:rPr>
              <a:t>Pengguna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Scrum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melakukan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review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berkala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terhadap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artefak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serum agar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perubahan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dapat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terdeteksi</a:t>
            </a:r>
            <a:endParaRPr lang="en-US" sz="2800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97829" y="4931996"/>
            <a:ext cx="4899139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dirty="0" err="1">
                <a:solidFill>
                  <a:srgbClr val="FFFFFF"/>
                </a:solidFill>
                <a:latin typeface="Arimo"/>
              </a:rPr>
              <a:t>Inspeksi</a:t>
            </a:r>
            <a:endParaRPr lang="en-US" sz="3200" dirty="0">
              <a:solidFill>
                <a:srgbClr val="FFFFFF"/>
              </a:solidFill>
              <a:latin typeface="Arimo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4038600" y="7129001"/>
            <a:ext cx="10789852" cy="2081967"/>
            <a:chOff x="0" y="0"/>
            <a:chExt cx="2841772" cy="5483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1772" cy="548337"/>
            </a:xfrm>
            <a:custGeom>
              <a:avLst/>
              <a:gdLst/>
              <a:ahLst/>
              <a:cxnLst/>
              <a:rect l="l" t="t" r="r" b="b"/>
              <a:pathLst>
                <a:path w="2841772" h="548337">
                  <a:moveTo>
                    <a:pt x="10763" y="0"/>
                  </a:moveTo>
                  <a:lnTo>
                    <a:pt x="2831009" y="0"/>
                  </a:lnTo>
                  <a:cubicBezTo>
                    <a:pt x="2836953" y="0"/>
                    <a:pt x="2841772" y="4819"/>
                    <a:pt x="2841772" y="10763"/>
                  </a:cubicBezTo>
                  <a:lnTo>
                    <a:pt x="2841772" y="537574"/>
                  </a:lnTo>
                  <a:cubicBezTo>
                    <a:pt x="2841772" y="543518"/>
                    <a:pt x="2836953" y="548337"/>
                    <a:pt x="2831009" y="548337"/>
                  </a:cubicBezTo>
                  <a:lnTo>
                    <a:pt x="10763" y="548337"/>
                  </a:lnTo>
                  <a:cubicBezTo>
                    <a:pt x="4819" y="548337"/>
                    <a:pt x="0" y="543518"/>
                    <a:pt x="0" y="537574"/>
                  </a:cubicBezTo>
                  <a:lnTo>
                    <a:pt x="0" y="10763"/>
                  </a:lnTo>
                  <a:cubicBezTo>
                    <a:pt x="0" y="4819"/>
                    <a:pt x="4819" y="0"/>
                    <a:pt x="10763" y="0"/>
                  </a:cubicBezTo>
                  <a:close/>
                </a:path>
              </a:pathLst>
            </a:custGeom>
            <a:solidFill>
              <a:srgbClr val="7868B3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841772" cy="595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746174" y="7038588"/>
            <a:ext cx="5776899" cy="1040983"/>
            <a:chOff x="0" y="0"/>
            <a:chExt cx="2539195" cy="45755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39195" cy="457557"/>
            </a:xfrm>
            <a:custGeom>
              <a:avLst/>
              <a:gdLst/>
              <a:ahLst/>
              <a:cxnLst/>
              <a:rect l="l" t="t" r="r" b="b"/>
              <a:pathLst>
                <a:path w="2539195" h="457557">
                  <a:moveTo>
                    <a:pt x="29483" y="0"/>
                  </a:moveTo>
                  <a:lnTo>
                    <a:pt x="2509712" y="0"/>
                  </a:lnTo>
                  <a:cubicBezTo>
                    <a:pt x="2525995" y="0"/>
                    <a:pt x="2539195" y="13200"/>
                    <a:pt x="2539195" y="29483"/>
                  </a:cubicBezTo>
                  <a:lnTo>
                    <a:pt x="2539195" y="428074"/>
                  </a:lnTo>
                  <a:cubicBezTo>
                    <a:pt x="2539195" y="444357"/>
                    <a:pt x="2525995" y="457557"/>
                    <a:pt x="2509712" y="457557"/>
                  </a:cubicBezTo>
                  <a:lnTo>
                    <a:pt x="29483" y="457557"/>
                  </a:lnTo>
                  <a:cubicBezTo>
                    <a:pt x="13200" y="457557"/>
                    <a:pt x="0" y="444357"/>
                    <a:pt x="0" y="428074"/>
                  </a:cubicBezTo>
                  <a:lnTo>
                    <a:pt x="0" y="29483"/>
                  </a:lnTo>
                  <a:cubicBezTo>
                    <a:pt x="0" y="13200"/>
                    <a:pt x="13200" y="0"/>
                    <a:pt x="29483" y="0"/>
                  </a:cubicBezTo>
                  <a:close/>
                </a:path>
              </a:pathLst>
            </a:custGeom>
            <a:solidFill>
              <a:srgbClr val="7F2374"/>
            </a:solidFill>
            <a:ln cap="rnd">
              <a:noFill/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539195" cy="5051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815781" y="8309581"/>
            <a:ext cx="9085844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 err="1">
                <a:solidFill>
                  <a:srgbClr val="FFFFFF"/>
                </a:solidFill>
                <a:latin typeface="Lato"/>
              </a:rPr>
              <a:t>Mengutamakan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tugas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berdasarkan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perubahan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kebutuhan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pelanggan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095506" y="7431734"/>
            <a:ext cx="4899139" cy="362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89"/>
              </a:lnSpc>
            </a:pPr>
            <a:r>
              <a:rPr lang="en-US" sz="3200" dirty="0" err="1">
                <a:solidFill>
                  <a:srgbClr val="FFFFFF"/>
                </a:solidFill>
                <a:latin typeface="Arimo"/>
              </a:rPr>
              <a:t>Adaptasi</a:t>
            </a:r>
            <a:endParaRPr lang="en-US" sz="3200" dirty="0">
              <a:solidFill>
                <a:srgbClr val="FFFFFF"/>
              </a:solidFill>
              <a:latin typeface="Arimo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4061501" y="2421465"/>
            <a:ext cx="10766951" cy="2081967"/>
            <a:chOff x="0" y="0"/>
            <a:chExt cx="2841772" cy="54833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841772" cy="548337"/>
            </a:xfrm>
            <a:custGeom>
              <a:avLst/>
              <a:gdLst/>
              <a:ahLst/>
              <a:cxnLst/>
              <a:rect l="l" t="t" r="r" b="b"/>
              <a:pathLst>
                <a:path w="2841772" h="548337">
                  <a:moveTo>
                    <a:pt x="10763" y="0"/>
                  </a:moveTo>
                  <a:lnTo>
                    <a:pt x="2831009" y="0"/>
                  </a:lnTo>
                  <a:cubicBezTo>
                    <a:pt x="2836953" y="0"/>
                    <a:pt x="2841772" y="4819"/>
                    <a:pt x="2841772" y="10763"/>
                  </a:cubicBezTo>
                  <a:lnTo>
                    <a:pt x="2841772" y="537574"/>
                  </a:lnTo>
                  <a:cubicBezTo>
                    <a:pt x="2841772" y="543518"/>
                    <a:pt x="2836953" y="548337"/>
                    <a:pt x="2831009" y="548337"/>
                  </a:cubicBezTo>
                  <a:lnTo>
                    <a:pt x="10763" y="548337"/>
                  </a:lnTo>
                  <a:cubicBezTo>
                    <a:pt x="4819" y="548337"/>
                    <a:pt x="0" y="543518"/>
                    <a:pt x="0" y="537574"/>
                  </a:cubicBezTo>
                  <a:lnTo>
                    <a:pt x="0" y="10763"/>
                  </a:lnTo>
                  <a:cubicBezTo>
                    <a:pt x="0" y="4819"/>
                    <a:pt x="4819" y="0"/>
                    <a:pt x="10763" y="0"/>
                  </a:cubicBezTo>
                  <a:close/>
                </a:path>
              </a:pathLst>
            </a:custGeom>
            <a:solidFill>
              <a:srgbClr val="7868B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d-ID" dirty="0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2841772" cy="595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746174" y="2180217"/>
            <a:ext cx="5776899" cy="1040983"/>
            <a:chOff x="0" y="0"/>
            <a:chExt cx="2539195" cy="45755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539195" cy="457557"/>
            </a:xfrm>
            <a:custGeom>
              <a:avLst/>
              <a:gdLst/>
              <a:ahLst/>
              <a:cxnLst/>
              <a:rect l="l" t="t" r="r" b="b"/>
              <a:pathLst>
                <a:path w="2539195" h="457557">
                  <a:moveTo>
                    <a:pt x="29483" y="0"/>
                  </a:moveTo>
                  <a:lnTo>
                    <a:pt x="2509712" y="0"/>
                  </a:lnTo>
                  <a:cubicBezTo>
                    <a:pt x="2525995" y="0"/>
                    <a:pt x="2539195" y="13200"/>
                    <a:pt x="2539195" y="29483"/>
                  </a:cubicBezTo>
                  <a:lnTo>
                    <a:pt x="2539195" y="428074"/>
                  </a:lnTo>
                  <a:cubicBezTo>
                    <a:pt x="2539195" y="444357"/>
                    <a:pt x="2525995" y="457557"/>
                    <a:pt x="2509712" y="457557"/>
                  </a:cubicBezTo>
                  <a:lnTo>
                    <a:pt x="29483" y="457557"/>
                  </a:lnTo>
                  <a:cubicBezTo>
                    <a:pt x="13200" y="457557"/>
                    <a:pt x="0" y="444357"/>
                    <a:pt x="0" y="428074"/>
                  </a:cubicBezTo>
                  <a:lnTo>
                    <a:pt x="0" y="29483"/>
                  </a:lnTo>
                  <a:cubicBezTo>
                    <a:pt x="0" y="13200"/>
                    <a:pt x="13200" y="0"/>
                    <a:pt x="29483" y="0"/>
                  </a:cubicBezTo>
                  <a:close/>
                </a:path>
              </a:pathLst>
            </a:custGeom>
            <a:solidFill>
              <a:srgbClr val="7F2374"/>
            </a:solidFill>
            <a:ln cap="rnd">
              <a:noFill/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2539195" cy="5051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750619" y="3334696"/>
            <a:ext cx="9273714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 err="1">
                <a:solidFill>
                  <a:srgbClr val="FFFFFF"/>
                </a:solidFill>
                <a:latin typeface="Lato"/>
              </a:rPr>
              <a:t>Semua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proses yang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berjalan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dapat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ditinjau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oleh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pihak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pihak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yang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bertanggung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jawab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746174" y="2448436"/>
            <a:ext cx="5202451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  </a:t>
            </a:r>
            <a:r>
              <a:rPr lang="en-US" sz="3200" dirty="0" err="1">
                <a:solidFill>
                  <a:srgbClr val="FFFFFF"/>
                </a:solidFill>
                <a:latin typeface="Arimo"/>
              </a:rPr>
              <a:t>Transparansi</a:t>
            </a:r>
            <a:endParaRPr lang="en-US" sz="3200" dirty="0">
              <a:solidFill>
                <a:srgbClr val="FFFFFF"/>
              </a:solidFill>
              <a:latin typeface="Arimo"/>
            </a:endParaRPr>
          </a:p>
        </p:txBody>
      </p:sp>
      <p:sp>
        <p:nvSpPr>
          <p:cNvPr id="26" name="Freeform 26"/>
          <p:cNvSpPr/>
          <p:nvPr/>
        </p:nvSpPr>
        <p:spPr>
          <a:xfrm>
            <a:off x="16041807" y="-1260746"/>
            <a:ext cx="3360229" cy="3360229"/>
          </a:xfrm>
          <a:custGeom>
            <a:avLst/>
            <a:gdLst/>
            <a:ahLst/>
            <a:cxnLst/>
            <a:rect l="l" t="t" r="r" b="b"/>
            <a:pathLst>
              <a:path w="3360229" h="3360229">
                <a:moveTo>
                  <a:pt x="0" y="0"/>
                </a:moveTo>
                <a:lnTo>
                  <a:pt x="3360229" y="0"/>
                </a:lnTo>
                <a:lnTo>
                  <a:pt x="3360229" y="3360228"/>
                </a:lnTo>
                <a:lnTo>
                  <a:pt x="0" y="336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-1217145" y="5582419"/>
            <a:ext cx="2406062" cy="2406062"/>
          </a:xfrm>
          <a:custGeom>
            <a:avLst/>
            <a:gdLst/>
            <a:ahLst/>
            <a:cxnLst/>
            <a:rect l="l" t="t" r="r" b="b"/>
            <a:pathLst>
              <a:path w="2406062" h="2406062">
                <a:moveTo>
                  <a:pt x="0" y="0"/>
                </a:moveTo>
                <a:lnTo>
                  <a:pt x="2406063" y="0"/>
                </a:lnTo>
                <a:lnTo>
                  <a:pt x="2406063" y="2406063"/>
                </a:lnTo>
                <a:lnTo>
                  <a:pt x="0" y="2406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5205627" y="7468506"/>
            <a:ext cx="2516295" cy="1349649"/>
          </a:xfrm>
          <a:custGeom>
            <a:avLst/>
            <a:gdLst/>
            <a:ahLst/>
            <a:cxnLst/>
            <a:rect l="l" t="t" r="r" b="b"/>
            <a:pathLst>
              <a:path w="2516295" h="1349649">
                <a:moveTo>
                  <a:pt x="0" y="0"/>
                </a:moveTo>
                <a:lnTo>
                  <a:pt x="2516294" y="0"/>
                </a:lnTo>
                <a:lnTo>
                  <a:pt x="2516294" y="1349649"/>
                </a:lnTo>
                <a:lnTo>
                  <a:pt x="0" y="13496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35B122-79AD-0D68-8D8B-8ECB44CE5BCB}"/>
              </a:ext>
            </a:extLst>
          </p:cNvPr>
          <p:cNvSpPr txBox="1"/>
          <p:nvPr/>
        </p:nvSpPr>
        <p:spPr>
          <a:xfrm>
            <a:off x="-685800" y="925262"/>
            <a:ext cx="10311492" cy="586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4400" dirty="0">
                <a:solidFill>
                  <a:srgbClr val="FFFFFF"/>
                </a:solidFill>
                <a:latin typeface="Arimo"/>
              </a:rPr>
              <a:t>Pilar </a:t>
            </a:r>
            <a:r>
              <a:rPr lang="en-US" sz="4400" dirty="0" err="1">
                <a:solidFill>
                  <a:srgbClr val="FFFFFF"/>
                </a:solidFill>
                <a:latin typeface="Arimo"/>
              </a:rPr>
              <a:t>Pilar</a:t>
            </a:r>
            <a:r>
              <a:rPr lang="en-US" sz="4400" dirty="0">
                <a:solidFill>
                  <a:srgbClr val="FFFFFF"/>
                </a:solidFill>
                <a:latin typeface="Arimo"/>
              </a:rPr>
              <a:t> Scrum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2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83941" y="1974746"/>
            <a:ext cx="10789852" cy="2081967"/>
            <a:chOff x="0" y="0"/>
            <a:chExt cx="2841772" cy="5483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1772" cy="548337"/>
            </a:xfrm>
            <a:custGeom>
              <a:avLst/>
              <a:gdLst/>
              <a:ahLst/>
              <a:cxnLst/>
              <a:rect l="l" t="t" r="r" b="b"/>
              <a:pathLst>
                <a:path w="2841772" h="548337">
                  <a:moveTo>
                    <a:pt x="10763" y="0"/>
                  </a:moveTo>
                  <a:lnTo>
                    <a:pt x="2831009" y="0"/>
                  </a:lnTo>
                  <a:cubicBezTo>
                    <a:pt x="2836953" y="0"/>
                    <a:pt x="2841772" y="4819"/>
                    <a:pt x="2841772" y="10763"/>
                  </a:cubicBezTo>
                  <a:lnTo>
                    <a:pt x="2841772" y="537574"/>
                  </a:lnTo>
                  <a:cubicBezTo>
                    <a:pt x="2841772" y="543518"/>
                    <a:pt x="2836953" y="548337"/>
                    <a:pt x="2831009" y="548337"/>
                  </a:cubicBezTo>
                  <a:lnTo>
                    <a:pt x="10763" y="548337"/>
                  </a:lnTo>
                  <a:cubicBezTo>
                    <a:pt x="4819" y="548337"/>
                    <a:pt x="0" y="543518"/>
                    <a:pt x="0" y="537574"/>
                  </a:cubicBezTo>
                  <a:lnTo>
                    <a:pt x="0" y="10763"/>
                  </a:lnTo>
                  <a:cubicBezTo>
                    <a:pt x="0" y="4819"/>
                    <a:pt x="4819" y="0"/>
                    <a:pt x="10763" y="0"/>
                  </a:cubicBezTo>
                  <a:close/>
                </a:path>
              </a:pathLst>
            </a:custGeom>
            <a:solidFill>
              <a:srgbClr val="7868B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841772" cy="595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83941" y="1974746"/>
            <a:ext cx="3453699" cy="2081967"/>
            <a:chOff x="0" y="0"/>
            <a:chExt cx="1518049" cy="9151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18049" cy="915114"/>
            </a:xfrm>
            <a:custGeom>
              <a:avLst/>
              <a:gdLst/>
              <a:ahLst/>
              <a:cxnLst/>
              <a:rect l="l" t="t" r="r" b="b"/>
              <a:pathLst>
                <a:path w="1518049" h="915114">
                  <a:moveTo>
                    <a:pt x="33624" y="0"/>
                  </a:moveTo>
                  <a:lnTo>
                    <a:pt x="1484425" y="0"/>
                  </a:lnTo>
                  <a:cubicBezTo>
                    <a:pt x="1502995" y="0"/>
                    <a:pt x="1518049" y="15054"/>
                    <a:pt x="1518049" y="33624"/>
                  </a:cubicBezTo>
                  <a:lnTo>
                    <a:pt x="1518049" y="881489"/>
                  </a:lnTo>
                  <a:cubicBezTo>
                    <a:pt x="1518049" y="900060"/>
                    <a:pt x="1502995" y="915114"/>
                    <a:pt x="1484425" y="915114"/>
                  </a:cubicBezTo>
                  <a:lnTo>
                    <a:pt x="33624" y="915114"/>
                  </a:lnTo>
                  <a:cubicBezTo>
                    <a:pt x="15054" y="915114"/>
                    <a:pt x="0" y="900060"/>
                    <a:pt x="0" y="881489"/>
                  </a:cubicBezTo>
                  <a:lnTo>
                    <a:pt x="0" y="33624"/>
                  </a:lnTo>
                  <a:cubicBezTo>
                    <a:pt x="0" y="15054"/>
                    <a:pt x="15054" y="0"/>
                    <a:pt x="33624" y="0"/>
                  </a:cubicBezTo>
                  <a:close/>
                </a:path>
              </a:pathLst>
            </a:custGeom>
            <a:solidFill>
              <a:srgbClr val="7F2374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518049" cy="9627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886200" y="4841982"/>
            <a:ext cx="10789852" cy="2081967"/>
            <a:chOff x="0" y="0"/>
            <a:chExt cx="2841772" cy="54833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1772" cy="548337"/>
            </a:xfrm>
            <a:custGeom>
              <a:avLst/>
              <a:gdLst/>
              <a:ahLst/>
              <a:cxnLst/>
              <a:rect l="l" t="t" r="r" b="b"/>
              <a:pathLst>
                <a:path w="2841772" h="548337">
                  <a:moveTo>
                    <a:pt x="10763" y="0"/>
                  </a:moveTo>
                  <a:lnTo>
                    <a:pt x="2831009" y="0"/>
                  </a:lnTo>
                  <a:cubicBezTo>
                    <a:pt x="2836953" y="0"/>
                    <a:pt x="2841772" y="4819"/>
                    <a:pt x="2841772" y="10763"/>
                  </a:cubicBezTo>
                  <a:lnTo>
                    <a:pt x="2841772" y="537574"/>
                  </a:lnTo>
                  <a:cubicBezTo>
                    <a:pt x="2841772" y="543518"/>
                    <a:pt x="2836953" y="548337"/>
                    <a:pt x="2831009" y="548337"/>
                  </a:cubicBezTo>
                  <a:lnTo>
                    <a:pt x="10763" y="548337"/>
                  </a:lnTo>
                  <a:cubicBezTo>
                    <a:pt x="4819" y="548337"/>
                    <a:pt x="0" y="543518"/>
                    <a:pt x="0" y="537574"/>
                  </a:cubicBezTo>
                  <a:lnTo>
                    <a:pt x="0" y="10763"/>
                  </a:lnTo>
                  <a:cubicBezTo>
                    <a:pt x="0" y="4819"/>
                    <a:pt x="4819" y="0"/>
                    <a:pt x="10763" y="0"/>
                  </a:cubicBezTo>
                  <a:close/>
                </a:path>
              </a:pathLst>
            </a:custGeom>
            <a:solidFill>
              <a:srgbClr val="7868B3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841772" cy="595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868010" y="4841982"/>
            <a:ext cx="3453699" cy="2081967"/>
            <a:chOff x="0" y="0"/>
            <a:chExt cx="1518049" cy="9151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18049" cy="915114"/>
            </a:xfrm>
            <a:custGeom>
              <a:avLst/>
              <a:gdLst/>
              <a:ahLst/>
              <a:cxnLst/>
              <a:rect l="l" t="t" r="r" b="b"/>
              <a:pathLst>
                <a:path w="1518049" h="915114">
                  <a:moveTo>
                    <a:pt x="33624" y="0"/>
                  </a:moveTo>
                  <a:lnTo>
                    <a:pt x="1484425" y="0"/>
                  </a:lnTo>
                  <a:cubicBezTo>
                    <a:pt x="1502995" y="0"/>
                    <a:pt x="1518049" y="15054"/>
                    <a:pt x="1518049" y="33624"/>
                  </a:cubicBezTo>
                  <a:lnTo>
                    <a:pt x="1518049" y="881489"/>
                  </a:lnTo>
                  <a:cubicBezTo>
                    <a:pt x="1518049" y="900060"/>
                    <a:pt x="1502995" y="915114"/>
                    <a:pt x="1484425" y="915114"/>
                  </a:cubicBezTo>
                  <a:lnTo>
                    <a:pt x="33624" y="915114"/>
                  </a:lnTo>
                  <a:cubicBezTo>
                    <a:pt x="15054" y="915114"/>
                    <a:pt x="0" y="900060"/>
                    <a:pt x="0" y="881489"/>
                  </a:cubicBezTo>
                  <a:lnTo>
                    <a:pt x="0" y="33624"/>
                  </a:lnTo>
                  <a:cubicBezTo>
                    <a:pt x="0" y="15054"/>
                    <a:pt x="15054" y="0"/>
                    <a:pt x="33624" y="0"/>
                  </a:cubicBezTo>
                  <a:close/>
                </a:path>
              </a:pathLst>
            </a:custGeom>
            <a:solidFill>
              <a:srgbClr val="7F2374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518049" cy="9627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572024" y="7692889"/>
            <a:ext cx="10789852" cy="2081967"/>
            <a:chOff x="0" y="0"/>
            <a:chExt cx="2841772" cy="54833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41772" cy="548337"/>
            </a:xfrm>
            <a:custGeom>
              <a:avLst/>
              <a:gdLst/>
              <a:ahLst/>
              <a:cxnLst/>
              <a:rect l="l" t="t" r="r" b="b"/>
              <a:pathLst>
                <a:path w="2841772" h="548337">
                  <a:moveTo>
                    <a:pt x="10763" y="0"/>
                  </a:moveTo>
                  <a:lnTo>
                    <a:pt x="2831009" y="0"/>
                  </a:lnTo>
                  <a:cubicBezTo>
                    <a:pt x="2836953" y="0"/>
                    <a:pt x="2841772" y="4819"/>
                    <a:pt x="2841772" y="10763"/>
                  </a:cubicBezTo>
                  <a:lnTo>
                    <a:pt x="2841772" y="537574"/>
                  </a:lnTo>
                  <a:cubicBezTo>
                    <a:pt x="2841772" y="543518"/>
                    <a:pt x="2836953" y="548337"/>
                    <a:pt x="2831009" y="548337"/>
                  </a:cubicBezTo>
                  <a:lnTo>
                    <a:pt x="10763" y="548337"/>
                  </a:lnTo>
                  <a:cubicBezTo>
                    <a:pt x="4819" y="548337"/>
                    <a:pt x="0" y="543518"/>
                    <a:pt x="0" y="537574"/>
                  </a:cubicBezTo>
                  <a:lnTo>
                    <a:pt x="0" y="10763"/>
                  </a:lnTo>
                  <a:cubicBezTo>
                    <a:pt x="0" y="4819"/>
                    <a:pt x="4819" y="0"/>
                    <a:pt x="10763" y="0"/>
                  </a:cubicBezTo>
                  <a:close/>
                </a:path>
              </a:pathLst>
            </a:custGeom>
            <a:solidFill>
              <a:srgbClr val="7868B3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2841772" cy="595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572024" y="7709218"/>
            <a:ext cx="3453699" cy="2081967"/>
            <a:chOff x="0" y="0"/>
            <a:chExt cx="1518049" cy="9151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8049" cy="915114"/>
            </a:xfrm>
            <a:custGeom>
              <a:avLst/>
              <a:gdLst/>
              <a:ahLst/>
              <a:cxnLst/>
              <a:rect l="l" t="t" r="r" b="b"/>
              <a:pathLst>
                <a:path w="1518049" h="915114">
                  <a:moveTo>
                    <a:pt x="33624" y="0"/>
                  </a:moveTo>
                  <a:lnTo>
                    <a:pt x="1484425" y="0"/>
                  </a:lnTo>
                  <a:cubicBezTo>
                    <a:pt x="1502995" y="0"/>
                    <a:pt x="1518049" y="15054"/>
                    <a:pt x="1518049" y="33624"/>
                  </a:cubicBezTo>
                  <a:lnTo>
                    <a:pt x="1518049" y="881489"/>
                  </a:lnTo>
                  <a:cubicBezTo>
                    <a:pt x="1518049" y="900060"/>
                    <a:pt x="1502995" y="915114"/>
                    <a:pt x="1484425" y="915114"/>
                  </a:cubicBezTo>
                  <a:lnTo>
                    <a:pt x="33624" y="915114"/>
                  </a:lnTo>
                  <a:cubicBezTo>
                    <a:pt x="15054" y="915114"/>
                    <a:pt x="0" y="900060"/>
                    <a:pt x="0" y="881489"/>
                  </a:cubicBezTo>
                  <a:lnTo>
                    <a:pt x="0" y="33624"/>
                  </a:lnTo>
                  <a:cubicBezTo>
                    <a:pt x="0" y="15054"/>
                    <a:pt x="15054" y="0"/>
                    <a:pt x="33624" y="0"/>
                  </a:cubicBezTo>
                  <a:close/>
                </a:path>
              </a:pathLst>
            </a:custGeom>
            <a:solidFill>
              <a:srgbClr val="7F2374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1518049" cy="9627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6353766" y="2464867"/>
            <a:ext cx="6259548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 err="1">
                <a:solidFill>
                  <a:srgbClr val="FFFFFF"/>
                </a:solidFill>
                <a:latin typeface="Lato"/>
              </a:rPr>
              <a:t>Sesesorang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yang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memimpin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dan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memastikan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keberhasilan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dari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pengembangan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produk</a:t>
            </a:r>
            <a:endParaRPr lang="en-US" sz="2800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342697" y="2499062"/>
            <a:ext cx="1905171" cy="110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Product Owner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778867" y="5242568"/>
            <a:ext cx="6729639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 err="1">
                <a:solidFill>
                  <a:srgbClr val="FFFFFF"/>
                </a:solidFill>
                <a:latin typeface="Lato"/>
              </a:rPr>
              <a:t>Seseorang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yang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memimpin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terhadap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pelaksanaan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scrum dan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sebagai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fasilitator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terhadap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pelaksanaan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scrum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998186" y="5373917"/>
            <a:ext cx="2443332" cy="110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Scrum Master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677400" y="7852519"/>
            <a:ext cx="5738202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>
                <a:solidFill>
                  <a:srgbClr val="FFFFFF"/>
                </a:solidFill>
                <a:latin typeface="Lato"/>
              </a:rPr>
              <a:t>Tim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pengembangan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ini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akan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terdiri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dari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mereka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yang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telah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professional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dalam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bidang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IT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seperti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mengimplementasikan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desain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melakukan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art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desain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, dan </a:t>
            </a:r>
            <a:r>
              <a:rPr lang="en-US" sz="2800" dirty="0" err="1">
                <a:solidFill>
                  <a:srgbClr val="FFFFFF"/>
                </a:solidFill>
                <a:latin typeface="Lato"/>
              </a:rPr>
              <a:t>testi</a:t>
            </a:r>
            <a:endParaRPr lang="en-US" sz="2800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941675" y="8387337"/>
            <a:ext cx="2758750" cy="870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4"/>
              </a:lnSpc>
            </a:pPr>
            <a:r>
              <a:rPr lang="en-US" sz="2912" dirty="0">
                <a:solidFill>
                  <a:srgbClr val="FFFFFF"/>
                </a:solidFill>
                <a:latin typeface="Arimo"/>
              </a:rPr>
              <a:t>Development Team</a:t>
            </a:r>
          </a:p>
        </p:txBody>
      </p:sp>
      <p:sp>
        <p:nvSpPr>
          <p:cNvPr id="26" name="Freeform 26"/>
          <p:cNvSpPr/>
          <p:nvPr/>
        </p:nvSpPr>
        <p:spPr>
          <a:xfrm>
            <a:off x="14927771" y="390720"/>
            <a:ext cx="2423699" cy="2423699"/>
          </a:xfrm>
          <a:custGeom>
            <a:avLst/>
            <a:gdLst/>
            <a:ahLst/>
            <a:cxnLst/>
            <a:rect l="l" t="t" r="r" b="b"/>
            <a:pathLst>
              <a:path w="2423699" h="2423699">
                <a:moveTo>
                  <a:pt x="0" y="0"/>
                </a:moveTo>
                <a:lnTo>
                  <a:pt x="2423700" y="0"/>
                </a:lnTo>
                <a:lnTo>
                  <a:pt x="2423700" y="2423699"/>
                </a:lnTo>
                <a:lnTo>
                  <a:pt x="0" y="2423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028700" y="6934835"/>
            <a:ext cx="2388799" cy="2388799"/>
          </a:xfrm>
          <a:custGeom>
            <a:avLst/>
            <a:gdLst/>
            <a:ahLst/>
            <a:cxnLst/>
            <a:rect l="l" t="t" r="r" b="b"/>
            <a:pathLst>
              <a:path w="2388799" h="2388799">
                <a:moveTo>
                  <a:pt x="0" y="0"/>
                </a:moveTo>
                <a:lnTo>
                  <a:pt x="2388799" y="0"/>
                </a:lnTo>
                <a:lnTo>
                  <a:pt x="2388799" y="2388799"/>
                </a:lnTo>
                <a:lnTo>
                  <a:pt x="0" y="23887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FF914-63F8-F47B-2DE2-5D4C6C15CE6C}"/>
              </a:ext>
            </a:extLst>
          </p:cNvPr>
          <p:cNvSpPr txBox="1"/>
          <p:nvPr/>
        </p:nvSpPr>
        <p:spPr>
          <a:xfrm>
            <a:off x="2143869" y="434194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rimo"/>
              </a:rPr>
              <a:t>Tim Scrum</a:t>
            </a:r>
            <a:endParaRPr lang="id-ID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2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8574" y="4007738"/>
            <a:ext cx="6658312" cy="2576512"/>
            <a:chOff x="0" y="0"/>
            <a:chExt cx="1753630" cy="6785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630" cy="678588"/>
            </a:xfrm>
            <a:custGeom>
              <a:avLst/>
              <a:gdLst/>
              <a:ahLst/>
              <a:cxnLst/>
              <a:rect l="l" t="t" r="r" b="b"/>
              <a:pathLst>
                <a:path w="1753630" h="678588">
                  <a:moveTo>
                    <a:pt x="17441" y="0"/>
                  </a:moveTo>
                  <a:lnTo>
                    <a:pt x="1736188" y="0"/>
                  </a:lnTo>
                  <a:cubicBezTo>
                    <a:pt x="1740814" y="0"/>
                    <a:pt x="1745250" y="1838"/>
                    <a:pt x="1748521" y="5108"/>
                  </a:cubicBezTo>
                  <a:cubicBezTo>
                    <a:pt x="1751792" y="8379"/>
                    <a:pt x="1753630" y="12815"/>
                    <a:pt x="1753630" y="17441"/>
                  </a:cubicBezTo>
                  <a:lnTo>
                    <a:pt x="1753630" y="661146"/>
                  </a:lnTo>
                  <a:cubicBezTo>
                    <a:pt x="1753630" y="670779"/>
                    <a:pt x="1745821" y="678588"/>
                    <a:pt x="1736188" y="678588"/>
                  </a:cubicBezTo>
                  <a:lnTo>
                    <a:pt x="17441" y="678588"/>
                  </a:lnTo>
                  <a:cubicBezTo>
                    <a:pt x="7809" y="678588"/>
                    <a:pt x="0" y="670779"/>
                    <a:pt x="0" y="661146"/>
                  </a:cubicBezTo>
                  <a:lnTo>
                    <a:pt x="0" y="17441"/>
                  </a:lnTo>
                  <a:cubicBezTo>
                    <a:pt x="0" y="12815"/>
                    <a:pt x="1838" y="8379"/>
                    <a:pt x="5108" y="5108"/>
                  </a:cubicBezTo>
                  <a:cubicBezTo>
                    <a:pt x="8379" y="1838"/>
                    <a:pt x="12815" y="0"/>
                    <a:pt x="17441" y="0"/>
                  </a:cubicBezTo>
                  <a:close/>
                </a:path>
              </a:pathLst>
            </a:custGeom>
            <a:solidFill>
              <a:srgbClr val="7868B3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53630" cy="7262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5020" y="4144134"/>
            <a:ext cx="4785427" cy="714895"/>
            <a:chOff x="0" y="0"/>
            <a:chExt cx="1095936" cy="1616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95936" cy="161683"/>
            </a:xfrm>
            <a:custGeom>
              <a:avLst/>
              <a:gdLst/>
              <a:ahLst/>
              <a:cxnLst/>
              <a:rect l="l" t="t" r="r" b="b"/>
              <a:pathLst>
                <a:path w="1095936" h="161683">
                  <a:moveTo>
                    <a:pt x="27908" y="0"/>
                  </a:moveTo>
                  <a:lnTo>
                    <a:pt x="1068028" y="0"/>
                  </a:lnTo>
                  <a:cubicBezTo>
                    <a:pt x="1075430" y="0"/>
                    <a:pt x="1082528" y="2940"/>
                    <a:pt x="1087762" y="8174"/>
                  </a:cubicBezTo>
                  <a:cubicBezTo>
                    <a:pt x="1092995" y="13408"/>
                    <a:pt x="1095936" y="20506"/>
                    <a:pt x="1095936" y="27908"/>
                  </a:cubicBezTo>
                  <a:lnTo>
                    <a:pt x="1095936" y="133775"/>
                  </a:lnTo>
                  <a:cubicBezTo>
                    <a:pt x="1095936" y="149188"/>
                    <a:pt x="1083441" y="161683"/>
                    <a:pt x="1068028" y="161683"/>
                  </a:cubicBezTo>
                  <a:lnTo>
                    <a:pt x="27908" y="161683"/>
                  </a:lnTo>
                  <a:cubicBezTo>
                    <a:pt x="20506" y="161683"/>
                    <a:pt x="13408" y="158742"/>
                    <a:pt x="8174" y="153509"/>
                  </a:cubicBezTo>
                  <a:cubicBezTo>
                    <a:pt x="2940" y="148275"/>
                    <a:pt x="0" y="141176"/>
                    <a:pt x="0" y="133775"/>
                  </a:cubicBezTo>
                  <a:lnTo>
                    <a:pt x="0" y="27908"/>
                  </a:lnTo>
                  <a:cubicBezTo>
                    <a:pt x="0" y="12495"/>
                    <a:pt x="12495" y="0"/>
                    <a:pt x="27908" y="0"/>
                  </a:cubicBezTo>
                  <a:close/>
                </a:path>
              </a:pathLst>
            </a:custGeom>
            <a:solidFill>
              <a:srgbClr val="7F2374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095936" cy="209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465982" y="6638489"/>
            <a:ext cx="6658312" cy="2576512"/>
            <a:chOff x="0" y="0"/>
            <a:chExt cx="1753630" cy="67858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53630" cy="678588"/>
            </a:xfrm>
            <a:custGeom>
              <a:avLst/>
              <a:gdLst/>
              <a:ahLst/>
              <a:cxnLst/>
              <a:rect l="l" t="t" r="r" b="b"/>
              <a:pathLst>
                <a:path w="1753630" h="678588">
                  <a:moveTo>
                    <a:pt x="17441" y="0"/>
                  </a:moveTo>
                  <a:lnTo>
                    <a:pt x="1736188" y="0"/>
                  </a:lnTo>
                  <a:cubicBezTo>
                    <a:pt x="1740814" y="0"/>
                    <a:pt x="1745250" y="1838"/>
                    <a:pt x="1748521" y="5108"/>
                  </a:cubicBezTo>
                  <a:cubicBezTo>
                    <a:pt x="1751792" y="8379"/>
                    <a:pt x="1753630" y="12815"/>
                    <a:pt x="1753630" y="17441"/>
                  </a:cubicBezTo>
                  <a:lnTo>
                    <a:pt x="1753630" y="661146"/>
                  </a:lnTo>
                  <a:cubicBezTo>
                    <a:pt x="1753630" y="670779"/>
                    <a:pt x="1745821" y="678588"/>
                    <a:pt x="1736188" y="678588"/>
                  </a:cubicBezTo>
                  <a:lnTo>
                    <a:pt x="17441" y="678588"/>
                  </a:lnTo>
                  <a:cubicBezTo>
                    <a:pt x="7809" y="678588"/>
                    <a:pt x="0" y="670779"/>
                    <a:pt x="0" y="661146"/>
                  </a:cubicBezTo>
                  <a:lnTo>
                    <a:pt x="0" y="17441"/>
                  </a:lnTo>
                  <a:cubicBezTo>
                    <a:pt x="0" y="12815"/>
                    <a:pt x="1838" y="8379"/>
                    <a:pt x="5108" y="5108"/>
                  </a:cubicBezTo>
                  <a:cubicBezTo>
                    <a:pt x="8379" y="1838"/>
                    <a:pt x="12815" y="0"/>
                    <a:pt x="17441" y="0"/>
                  </a:cubicBezTo>
                  <a:close/>
                </a:path>
              </a:pathLst>
            </a:custGeom>
            <a:solidFill>
              <a:srgbClr val="7868B3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753630" cy="7262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001344" y="6974812"/>
            <a:ext cx="4186508" cy="687932"/>
            <a:chOff x="0" y="0"/>
            <a:chExt cx="897350" cy="16168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97350" cy="161683"/>
            </a:xfrm>
            <a:custGeom>
              <a:avLst/>
              <a:gdLst/>
              <a:ahLst/>
              <a:cxnLst/>
              <a:rect l="l" t="t" r="r" b="b"/>
              <a:pathLst>
                <a:path w="897350" h="161683">
                  <a:moveTo>
                    <a:pt x="34084" y="0"/>
                  </a:moveTo>
                  <a:lnTo>
                    <a:pt x="863266" y="0"/>
                  </a:lnTo>
                  <a:cubicBezTo>
                    <a:pt x="882090" y="0"/>
                    <a:pt x="897350" y="15260"/>
                    <a:pt x="897350" y="34084"/>
                  </a:cubicBezTo>
                  <a:lnTo>
                    <a:pt x="897350" y="127599"/>
                  </a:lnTo>
                  <a:cubicBezTo>
                    <a:pt x="897350" y="146423"/>
                    <a:pt x="882090" y="161683"/>
                    <a:pt x="863266" y="161683"/>
                  </a:cubicBezTo>
                  <a:lnTo>
                    <a:pt x="34084" y="161683"/>
                  </a:lnTo>
                  <a:cubicBezTo>
                    <a:pt x="15260" y="161683"/>
                    <a:pt x="0" y="146423"/>
                    <a:pt x="0" y="127599"/>
                  </a:cubicBezTo>
                  <a:lnTo>
                    <a:pt x="0" y="34084"/>
                  </a:lnTo>
                  <a:cubicBezTo>
                    <a:pt x="0" y="15260"/>
                    <a:pt x="15260" y="0"/>
                    <a:pt x="34084" y="0"/>
                  </a:cubicBezTo>
                  <a:close/>
                </a:path>
              </a:pathLst>
            </a:custGeom>
            <a:solidFill>
              <a:srgbClr val="7F237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d-ID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97350" cy="209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441154" y="1159987"/>
            <a:ext cx="6658312" cy="2576512"/>
            <a:chOff x="0" y="0"/>
            <a:chExt cx="1753630" cy="67858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53630" cy="678588"/>
            </a:xfrm>
            <a:custGeom>
              <a:avLst/>
              <a:gdLst/>
              <a:ahLst/>
              <a:cxnLst/>
              <a:rect l="l" t="t" r="r" b="b"/>
              <a:pathLst>
                <a:path w="1753630" h="678588">
                  <a:moveTo>
                    <a:pt x="17441" y="0"/>
                  </a:moveTo>
                  <a:lnTo>
                    <a:pt x="1736188" y="0"/>
                  </a:lnTo>
                  <a:cubicBezTo>
                    <a:pt x="1740814" y="0"/>
                    <a:pt x="1745250" y="1838"/>
                    <a:pt x="1748521" y="5108"/>
                  </a:cubicBezTo>
                  <a:cubicBezTo>
                    <a:pt x="1751792" y="8379"/>
                    <a:pt x="1753630" y="12815"/>
                    <a:pt x="1753630" y="17441"/>
                  </a:cubicBezTo>
                  <a:lnTo>
                    <a:pt x="1753630" y="661146"/>
                  </a:lnTo>
                  <a:cubicBezTo>
                    <a:pt x="1753630" y="670779"/>
                    <a:pt x="1745821" y="678588"/>
                    <a:pt x="1736188" y="678588"/>
                  </a:cubicBezTo>
                  <a:lnTo>
                    <a:pt x="17441" y="678588"/>
                  </a:lnTo>
                  <a:cubicBezTo>
                    <a:pt x="7809" y="678588"/>
                    <a:pt x="0" y="670779"/>
                    <a:pt x="0" y="661146"/>
                  </a:cubicBezTo>
                  <a:lnTo>
                    <a:pt x="0" y="17441"/>
                  </a:lnTo>
                  <a:cubicBezTo>
                    <a:pt x="0" y="12815"/>
                    <a:pt x="1838" y="8379"/>
                    <a:pt x="5108" y="5108"/>
                  </a:cubicBezTo>
                  <a:cubicBezTo>
                    <a:pt x="8379" y="1838"/>
                    <a:pt x="12815" y="0"/>
                    <a:pt x="17441" y="0"/>
                  </a:cubicBezTo>
                  <a:close/>
                </a:path>
              </a:pathLst>
            </a:custGeom>
            <a:solidFill>
              <a:srgbClr val="7868B3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753630" cy="7262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976515" y="1480548"/>
            <a:ext cx="4186508" cy="675340"/>
            <a:chOff x="0" y="0"/>
            <a:chExt cx="944880" cy="17786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44880" cy="177867"/>
            </a:xfrm>
            <a:custGeom>
              <a:avLst/>
              <a:gdLst/>
              <a:ahLst/>
              <a:cxnLst/>
              <a:rect l="l" t="t" r="r" b="b"/>
              <a:pathLst>
                <a:path w="944880" h="177867">
                  <a:moveTo>
                    <a:pt x="32370" y="0"/>
                  </a:moveTo>
                  <a:lnTo>
                    <a:pt x="912510" y="0"/>
                  </a:lnTo>
                  <a:cubicBezTo>
                    <a:pt x="921095" y="0"/>
                    <a:pt x="929329" y="3410"/>
                    <a:pt x="935399" y="9481"/>
                  </a:cubicBezTo>
                  <a:cubicBezTo>
                    <a:pt x="941470" y="15551"/>
                    <a:pt x="944880" y="23785"/>
                    <a:pt x="944880" y="32370"/>
                  </a:cubicBezTo>
                  <a:lnTo>
                    <a:pt x="944880" y="145498"/>
                  </a:lnTo>
                  <a:cubicBezTo>
                    <a:pt x="944880" y="163375"/>
                    <a:pt x="930388" y="177867"/>
                    <a:pt x="912510" y="177867"/>
                  </a:cubicBezTo>
                  <a:lnTo>
                    <a:pt x="32370" y="177867"/>
                  </a:lnTo>
                  <a:cubicBezTo>
                    <a:pt x="14492" y="177867"/>
                    <a:pt x="0" y="163375"/>
                    <a:pt x="0" y="145498"/>
                  </a:cubicBezTo>
                  <a:lnTo>
                    <a:pt x="0" y="32370"/>
                  </a:lnTo>
                  <a:cubicBezTo>
                    <a:pt x="0" y="14492"/>
                    <a:pt x="14492" y="0"/>
                    <a:pt x="32370" y="0"/>
                  </a:cubicBezTo>
                  <a:close/>
                </a:path>
              </a:pathLst>
            </a:custGeom>
            <a:solidFill>
              <a:srgbClr val="7F2374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944880" cy="2254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63707" y="6974812"/>
            <a:ext cx="6812808" cy="2186048"/>
            <a:chOff x="0" y="0"/>
            <a:chExt cx="1753630" cy="67858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53630" cy="678588"/>
            </a:xfrm>
            <a:custGeom>
              <a:avLst/>
              <a:gdLst/>
              <a:ahLst/>
              <a:cxnLst/>
              <a:rect l="l" t="t" r="r" b="b"/>
              <a:pathLst>
                <a:path w="1753630" h="678588">
                  <a:moveTo>
                    <a:pt x="17441" y="0"/>
                  </a:moveTo>
                  <a:lnTo>
                    <a:pt x="1736188" y="0"/>
                  </a:lnTo>
                  <a:cubicBezTo>
                    <a:pt x="1740814" y="0"/>
                    <a:pt x="1745250" y="1838"/>
                    <a:pt x="1748521" y="5108"/>
                  </a:cubicBezTo>
                  <a:cubicBezTo>
                    <a:pt x="1751792" y="8379"/>
                    <a:pt x="1753630" y="12815"/>
                    <a:pt x="1753630" y="17441"/>
                  </a:cubicBezTo>
                  <a:lnTo>
                    <a:pt x="1753630" y="661146"/>
                  </a:lnTo>
                  <a:cubicBezTo>
                    <a:pt x="1753630" y="670779"/>
                    <a:pt x="1745821" y="678588"/>
                    <a:pt x="1736188" y="678588"/>
                  </a:cubicBezTo>
                  <a:lnTo>
                    <a:pt x="17441" y="678588"/>
                  </a:lnTo>
                  <a:cubicBezTo>
                    <a:pt x="7809" y="678588"/>
                    <a:pt x="0" y="670779"/>
                    <a:pt x="0" y="661146"/>
                  </a:cubicBezTo>
                  <a:lnTo>
                    <a:pt x="0" y="17441"/>
                  </a:lnTo>
                  <a:cubicBezTo>
                    <a:pt x="0" y="12815"/>
                    <a:pt x="1838" y="8379"/>
                    <a:pt x="5108" y="5108"/>
                  </a:cubicBezTo>
                  <a:cubicBezTo>
                    <a:pt x="8379" y="1838"/>
                    <a:pt x="12815" y="0"/>
                    <a:pt x="17441" y="0"/>
                  </a:cubicBezTo>
                  <a:close/>
                </a:path>
              </a:pathLst>
            </a:custGeom>
            <a:solidFill>
              <a:srgbClr val="7868B3"/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1753630" cy="7262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00152" y="7034971"/>
            <a:ext cx="4785427" cy="613889"/>
            <a:chOff x="0" y="0"/>
            <a:chExt cx="1260359" cy="16168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60359" cy="161683"/>
            </a:xfrm>
            <a:custGeom>
              <a:avLst/>
              <a:gdLst/>
              <a:ahLst/>
              <a:cxnLst/>
              <a:rect l="l" t="t" r="r" b="b"/>
              <a:pathLst>
                <a:path w="1260359" h="161683">
                  <a:moveTo>
                    <a:pt x="24267" y="0"/>
                  </a:moveTo>
                  <a:lnTo>
                    <a:pt x="1236092" y="0"/>
                  </a:lnTo>
                  <a:cubicBezTo>
                    <a:pt x="1249495" y="0"/>
                    <a:pt x="1260359" y="10865"/>
                    <a:pt x="1260359" y="24267"/>
                  </a:cubicBezTo>
                  <a:lnTo>
                    <a:pt x="1260359" y="137415"/>
                  </a:lnTo>
                  <a:cubicBezTo>
                    <a:pt x="1260359" y="150818"/>
                    <a:pt x="1249495" y="161683"/>
                    <a:pt x="1236092" y="161683"/>
                  </a:cubicBezTo>
                  <a:lnTo>
                    <a:pt x="24267" y="161683"/>
                  </a:lnTo>
                  <a:cubicBezTo>
                    <a:pt x="17831" y="161683"/>
                    <a:pt x="11659" y="159126"/>
                    <a:pt x="7108" y="154575"/>
                  </a:cubicBezTo>
                  <a:cubicBezTo>
                    <a:pt x="2557" y="150024"/>
                    <a:pt x="0" y="143852"/>
                    <a:pt x="0" y="137415"/>
                  </a:cubicBezTo>
                  <a:lnTo>
                    <a:pt x="0" y="24267"/>
                  </a:lnTo>
                  <a:cubicBezTo>
                    <a:pt x="0" y="17831"/>
                    <a:pt x="2557" y="11659"/>
                    <a:pt x="7108" y="7108"/>
                  </a:cubicBezTo>
                  <a:cubicBezTo>
                    <a:pt x="11659" y="2557"/>
                    <a:pt x="17831" y="0"/>
                    <a:pt x="24267" y="0"/>
                  </a:cubicBezTo>
                  <a:close/>
                </a:path>
              </a:pathLst>
            </a:custGeom>
            <a:solidFill>
              <a:srgbClr val="7F2374"/>
            </a:solidFill>
            <a:ln cap="sq">
              <a:noFill/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1260359" cy="209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6041807" y="-1260746"/>
            <a:ext cx="3360229" cy="3360229"/>
          </a:xfrm>
          <a:custGeom>
            <a:avLst/>
            <a:gdLst/>
            <a:ahLst/>
            <a:cxnLst/>
            <a:rect l="l" t="t" r="r" b="b"/>
            <a:pathLst>
              <a:path w="3360229" h="3360229">
                <a:moveTo>
                  <a:pt x="0" y="0"/>
                </a:moveTo>
                <a:lnTo>
                  <a:pt x="3360229" y="0"/>
                </a:lnTo>
                <a:lnTo>
                  <a:pt x="3360229" y="3360228"/>
                </a:lnTo>
                <a:lnTo>
                  <a:pt x="0" y="336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-159870" y="9258300"/>
            <a:ext cx="2406062" cy="2406062"/>
          </a:xfrm>
          <a:custGeom>
            <a:avLst/>
            <a:gdLst/>
            <a:ahLst/>
            <a:cxnLst/>
            <a:rect l="l" t="t" r="r" b="b"/>
            <a:pathLst>
              <a:path w="2406062" h="2406062">
                <a:moveTo>
                  <a:pt x="0" y="0"/>
                </a:moveTo>
                <a:lnTo>
                  <a:pt x="2406063" y="0"/>
                </a:lnTo>
                <a:lnTo>
                  <a:pt x="2406063" y="2406062"/>
                </a:lnTo>
                <a:lnTo>
                  <a:pt x="0" y="2406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596942" y="-1576294"/>
            <a:ext cx="2388799" cy="2388799"/>
          </a:xfrm>
          <a:custGeom>
            <a:avLst/>
            <a:gdLst/>
            <a:ahLst/>
            <a:cxnLst/>
            <a:rect l="l" t="t" r="r" b="b"/>
            <a:pathLst>
              <a:path w="2388799" h="2388799">
                <a:moveTo>
                  <a:pt x="0" y="0"/>
                </a:moveTo>
                <a:lnTo>
                  <a:pt x="2388799" y="0"/>
                </a:lnTo>
                <a:lnTo>
                  <a:pt x="2388799" y="2388799"/>
                </a:lnTo>
                <a:lnTo>
                  <a:pt x="0" y="23887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-134658" y="851795"/>
            <a:ext cx="2516295" cy="1349649"/>
          </a:xfrm>
          <a:custGeom>
            <a:avLst/>
            <a:gdLst/>
            <a:ahLst/>
            <a:cxnLst/>
            <a:rect l="l" t="t" r="r" b="b"/>
            <a:pathLst>
              <a:path w="2516295" h="1349649">
                <a:moveTo>
                  <a:pt x="0" y="0"/>
                </a:moveTo>
                <a:lnTo>
                  <a:pt x="2516294" y="0"/>
                </a:lnTo>
                <a:lnTo>
                  <a:pt x="2516294" y="1349649"/>
                </a:lnTo>
                <a:lnTo>
                  <a:pt x="0" y="1349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2695813" y="56947"/>
            <a:ext cx="12119623" cy="88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6999" dirty="0">
                <a:solidFill>
                  <a:srgbClr val="FFFFFF"/>
                </a:solidFill>
                <a:latin typeface="Arimo Bold"/>
              </a:rPr>
              <a:t>Acara Scrum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20088" y="4880263"/>
            <a:ext cx="5895285" cy="1401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Lato"/>
              </a:rPr>
              <a:t>Hal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hal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yang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akan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dikerjakan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pada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satu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kali sprint (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pertanyaan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pertanyaan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tentang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sprint,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increament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apa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yang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akan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dilakukan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dalam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menghantarkan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increament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tersebut</a:t>
            </a:r>
            <a:endParaRPr lang="en-US" sz="2000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766542" y="4125006"/>
            <a:ext cx="3602381" cy="52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Sprint Planning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047165" y="7746340"/>
            <a:ext cx="5902507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 err="1">
                <a:solidFill>
                  <a:srgbClr val="FFFFFF"/>
                </a:solidFill>
                <a:latin typeface="Lato"/>
              </a:rPr>
              <a:t>Keamanan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Cyber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adalah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perlindungan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terhadap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serangan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dan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ancaman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terhadap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sistem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komputer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dan data digital.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3597433" y="7018639"/>
            <a:ext cx="3084560" cy="526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Sprint View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997371" y="2298490"/>
            <a:ext cx="5927472" cy="683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 err="1">
                <a:solidFill>
                  <a:srgbClr val="FFFFFF"/>
                </a:solidFill>
                <a:latin typeface="Lato"/>
              </a:rPr>
              <a:t>Memberikan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gambaran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apakah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ada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increament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dalam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satu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kali sprint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tersebut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atau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tidak</a:t>
            </a:r>
            <a:endParaRPr lang="en-US" sz="2000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7539768" y="1540303"/>
            <a:ext cx="3150234" cy="526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FFFFFF"/>
                </a:solidFill>
                <a:latin typeface="Arimo"/>
              </a:rPr>
              <a:t>Pengembangan</a:t>
            </a:r>
            <a:endParaRPr lang="en-US" sz="3200" dirty="0">
              <a:solidFill>
                <a:srgbClr val="FFFFFF"/>
              </a:solidFill>
              <a:latin typeface="Arimo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3568" y="7848885"/>
            <a:ext cx="5694158" cy="1042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Lato"/>
              </a:rPr>
              <a:t>Meeting yang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dilakukan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menjelaskan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apa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yang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menjadi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kendala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dan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apa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yang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dilakukan</a:t>
            </a:r>
            <a:r>
              <a:rPr lang="en-US" sz="20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ato"/>
              </a:rPr>
              <a:t>selanjutnya</a:t>
            </a:r>
            <a:endParaRPr lang="en-US" sz="2000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550377" y="7015843"/>
            <a:ext cx="3884976" cy="52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Daily Scrum</a:t>
            </a:r>
          </a:p>
        </p:txBody>
      </p:sp>
      <p:sp>
        <p:nvSpPr>
          <p:cNvPr id="39" name="Freeform 39"/>
          <p:cNvSpPr/>
          <p:nvPr/>
        </p:nvSpPr>
        <p:spPr>
          <a:xfrm>
            <a:off x="15867184" y="9612176"/>
            <a:ext cx="2516295" cy="1349649"/>
          </a:xfrm>
          <a:custGeom>
            <a:avLst/>
            <a:gdLst/>
            <a:ahLst/>
            <a:cxnLst/>
            <a:rect l="l" t="t" r="r" b="b"/>
            <a:pathLst>
              <a:path w="2516295" h="1349649">
                <a:moveTo>
                  <a:pt x="0" y="0"/>
                </a:moveTo>
                <a:lnTo>
                  <a:pt x="2516295" y="0"/>
                </a:lnTo>
                <a:lnTo>
                  <a:pt x="2516295" y="1349648"/>
                </a:lnTo>
                <a:lnTo>
                  <a:pt x="0" y="13496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45" name="Group 8">
            <a:extLst>
              <a:ext uri="{FF2B5EF4-FFF2-40B4-BE49-F238E27FC236}">
                <a16:creationId xmlns:a16="http://schemas.microsoft.com/office/drawing/2014/main" id="{F6DAF603-BCA6-2605-2A1D-30A18EDE7F8F}"/>
              </a:ext>
            </a:extLst>
          </p:cNvPr>
          <p:cNvGrpSpPr/>
          <p:nvPr/>
        </p:nvGrpSpPr>
        <p:grpSpPr>
          <a:xfrm>
            <a:off x="11465982" y="3810673"/>
            <a:ext cx="6658312" cy="2576512"/>
            <a:chOff x="0" y="0"/>
            <a:chExt cx="1753630" cy="678588"/>
          </a:xfrm>
        </p:grpSpPr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A7D1624D-4A0B-A7F6-53DB-D95D494A594B}"/>
                </a:ext>
              </a:extLst>
            </p:cNvPr>
            <p:cNvSpPr/>
            <p:nvPr/>
          </p:nvSpPr>
          <p:spPr>
            <a:xfrm>
              <a:off x="0" y="0"/>
              <a:ext cx="1753630" cy="678588"/>
            </a:xfrm>
            <a:custGeom>
              <a:avLst/>
              <a:gdLst/>
              <a:ahLst/>
              <a:cxnLst/>
              <a:rect l="l" t="t" r="r" b="b"/>
              <a:pathLst>
                <a:path w="1753630" h="678588">
                  <a:moveTo>
                    <a:pt x="17441" y="0"/>
                  </a:moveTo>
                  <a:lnTo>
                    <a:pt x="1736188" y="0"/>
                  </a:lnTo>
                  <a:cubicBezTo>
                    <a:pt x="1740814" y="0"/>
                    <a:pt x="1745250" y="1838"/>
                    <a:pt x="1748521" y="5108"/>
                  </a:cubicBezTo>
                  <a:cubicBezTo>
                    <a:pt x="1751792" y="8379"/>
                    <a:pt x="1753630" y="12815"/>
                    <a:pt x="1753630" y="17441"/>
                  </a:cubicBezTo>
                  <a:lnTo>
                    <a:pt x="1753630" y="661146"/>
                  </a:lnTo>
                  <a:cubicBezTo>
                    <a:pt x="1753630" y="670779"/>
                    <a:pt x="1745821" y="678588"/>
                    <a:pt x="1736188" y="678588"/>
                  </a:cubicBezTo>
                  <a:lnTo>
                    <a:pt x="17441" y="678588"/>
                  </a:lnTo>
                  <a:cubicBezTo>
                    <a:pt x="7809" y="678588"/>
                    <a:pt x="0" y="670779"/>
                    <a:pt x="0" y="661146"/>
                  </a:cubicBezTo>
                  <a:lnTo>
                    <a:pt x="0" y="17441"/>
                  </a:lnTo>
                  <a:cubicBezTo>
                    <a:pt x="0" y="12815"/>
                    <a:pt x="1838" y="8379"/>
                    <a:pt x="5108" y="5108"/>
                  </a:cubicBezTo>
                  <a:cubicBezTo>
                    <a:pt x="8379" y="1838"/>
                    <a:pt x="12815" y="0"/>
                    <a:pt x="17441" y="0"/>
                  </a:cubicBezTo>
                  <a:close/>
                </a:path>
              </a:pathLst>
            </a:custGeom>
            <a:solidFill>
              <a:srgbClr val="7868B3"/>
            </a:solidFill>
            <a:ln cap="sq">
              <a:noFill/>
              <a:prstDash val="solid"/>
              <a:miter/>
            </a:ln>
          </p:spPr>
        </p:sp>
        <p:sp>
          <p:nvSpPr>
            <p:cNvPr id="47" name="TextBox 10">
              <a:extLst>
                <a:ext uri="{FF2B5EF4-FFF2-40B4-BE49-F238E27FC236}">
                  <a16:creationId xmlns:a16="http://schemas.microsoft.com/office/drawing/2014/main" id="{7364B11F-4AFD-11E8-51BB-463E14008E9F}"/>
                </a:ext>
              </a:extLst>
            </p:cNvPr>
            <p:cNvSpPr txBox="1"/>
            <p:nvPr/>
          </p:nvSpPr>
          <p:spPr>
            <a:xfrm>
              <a:off x="0" y="-47625"/>
              <a:ext cx="1753630" cy="7262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48" name="Group 17">
            <a:extLst>
              <a:ext uri="{FF2B5EF4-FFF2-40B4-BE49-F238E27FC236}">
                <a16:creationId xmlns:a16="http://schemas.microsoft.com/office/drawing/2014/main" id="{0FD6049D-0F80-56A3-E14D-607A8C3DFCA5}"/>
              </a:ext>
            </a:extLst>
          </p:cNvPr>
          <p:cNvGrpSpPr/>
          <p:nvPr/>
        </p:nvGrpSpPr>
        <p:grpSpPr>
          <a:xfrm>
            <a:off x="12732957" y="3920177"/>
            <a:ext cx="4186508" cy="675340"/>
            <a:chOff x="0" y="0"/>
            <a:chExt cx="944880" cy="177867"/>
          </a:xfrm>
        </p:grpSpPr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8FFFA288-3CDA-7306-5041-80098EE2FAAB}"/>
                </a:ext>
              </a:extLst>
            </p:cNvPr>
            <p:cNvSpPr/>
            <p:nvPr/>
          </p:nvSpPr>
          <p:spPr>
            <a:xfrm>
              <a:off x="0" y="0"/>
              <a:ext cx="944880" cy="177867"/>
            </a:xfrm>
            <a:custGeom>
              <a:avLst/>
              <a:gdLst/>
              <a:ahLst/>
              <a:cxnLst/>
              <a:rect l="l" t="t" r="r" b="b"/>
              <a:pathLst>
                <a:path w="944880" h="177867">
                  <a:moveTo>
                    <a:pt x="32370" y="0"/>
                  </a:moveTo>
                  <a:lnTo>
                    <a:pt x="912510" y="0"/>
                  </a:lnTo>
                  <a:cubicBezTo>
                    <a:pt x="921095" y="0"/>
                    <a:pt x="929329" y="3410"/>
                    <a:pt x="935399" y="9481"/>
                  </a:cubicBezTo>
                  <a:cubicBezTo>
                    <a:pt x="941470" y="15551"/>
                    <a:pt x="944880" y="23785"/>
                    <a:pt x="944880" y="32370"/>
                  </a:cubicBezTo>
                  <a:lnTo>
                    <a:pt x="944880" y="145498"/>
                  </a:lnTo>
                  <a:cubicBezTo>
                    <a:pt x="944880" y="163375"/>
                    <a:pt x="930388" y="177867"/>
                    <a:pt x="912510" y="177867"/>
                  </a:cubicBezTo>
                  <a:lnTo>
                    <a:pt x="32370" y="177867"/>
                  </a:lnTo>
                  <a:cubicBezTo>
                    <a:pt x="14492" y="177867"/>
                    <a:pt x="0" y="163375"/>
                    <a:pt x="0" y="145498"/>
                  </a:cubicBezTo>
                  <a:lnTo>
                    <a:pt x="0" y="32370"/>
                  </a:lnTo>
                  <a:cubicBezTo>
                    <a:pt x="0" y="14492"/>
                    <a:pt x="14492" y="0"/>
                    <a:pt x="32370" y="0"/>
                  </a:cubicBezTo>
                  <a:close/>
                </a:path>
              </a:pathLst>
            </a:custGeom>
            <a:solidFill>
              <a:srgbClr val="7F2374"/>
            </a:solidFill>
            <a:ln cap="sq">
              <a:noFill/>
              <a:prstDash val="solid"/>
              <a:miter/>
            </a:ln>
          </p:spPr>
        </p:sp>
        <p:sp>
          <p:nvSpPr>
            <p:cNvPr id="50" name="TextBox 19">
              <a:extLst>
                <a:ext uri="{FF2B5EF4-FFF2-40B4-BE49-F238E27FC236}">
                  <a16:creationId xmlns:a16="http://schemas.microsoft.com/office/drawing/2014/main" id="{02B84451-10F2-5DDA-26C9-167E2B41C5AD}"/>
                </a:ext>
              </a:extLst>
            </p:cNvPr>
            <p:cNvSpPr txBox="1"/>
            <p:nvPr/>
          </p:nvSpPr>
          <p:spPr>
            <a:xfrm>
              <a:off x="0" y="-47625"/>
              <a:ext cx="944880" cy="2254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A404FBD-22E8-6087-E378-26A2FC6B4E2B}"/>
              </a:ext>
            </a:extLst>
          </p:cNvPr>
          <p:cNvSpPr txBox="1"/>
          <p:nvPr/>
        </p:nvSpPr>
        <p:spPr>
          <a:xfrm>
            <a:off x="9144000" y="3879101"/>
            <a:ext cx="11625942" cy="618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Sprint Retrospective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7B2BD8-BC9C-7246-ECD6-3A3B0B2785C0}"/>
              </a:ext>
            </a:extLst>
          </p:cNvPr>
          <p:cNvSpPr txBox="1"/>
          <p:nvPr/>
        </p:nvSpPr>
        <p:spPr>
          <a:xfrm>
            <a:off x="12247797" y="4902326"/>
            <a:ext cx="4940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dirty="0" err="1">
                <a:solidFill>
                  <a:srgbClr val="FFFFFF"/>
                </a:solidFill>
                <a:latin typeface="Arimo"/>
              </a:rPr>
              <a:t>Mengevaluaasi</a:t>
            </a:r>
            <a:r>
              <a:rPr lang="en-US" dirty="0">
                <a:solidFill>
                  <a:srgbClr val="FFFFFF"/>
                </a:solidFill>
                <a:latin typeface="Arimo"/>
              </a:rPr>
              <a:t> dan </a:t>
            </a:r>
            <a:r>
              <a:rPr lang="en-US" dirty="0" err="1">
                <a:solidFill>
                  <a:srgbClr val="FFFFFF"/>
                </a:solidFill>
                <a:latin typeface="Arimo"/>
              </a:rPr>
              <a:t>membuat</a:t>
            </a:r>
            <a:r>
              <a:rPr lang="en-US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mo"/>
              </a:rPr>
              <a:t>perencanaan</a:t>
            </a:r>
            <a:r>
              <a:rPr lang="en-US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mo"/>
              </a:rPr>
              <a:t>mengenai</a:t>
            </a:r>
            <a:r>
              <a:rPr lang="en-US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mo"/>
              </a:rPr>
              <a:t>peningkatan</a:t>
            </a:r>
            <a:r>
              <a:rPr lang="en-US" dirty="0">
                <a:solidFill>
                  <a:srgbClr val="FFFFFF"/>
                </a:solidFill>
                <a:latin typeface="Arimo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Arimo"/>
              </a:rPr>
              <a:t>akan</a:t>
            </a:r>
            <a:r>
              <a:rPr lang="en-US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mo"/>
              </a:rPr>
              <a:t>dilakukan</a:t>
            </a:r>
            <a:r>
              <a:rPr lang="en-US" dirty="0">
                <a:solidFill>
                  <a:srgbClr val="FFFFFF"/>
                </a:solidFill>
                <a:latin typeface="Arimo"/>
              </a:rPr>
              <a:t> di sprint </a:t>
            </a:r>
            <a:r>
              <a:rPr lang="en-US" dirty="0" err="1">
                <a:solidFill>
                  <a:srgbClr val="FFFFFF"/>
                </a:solidFill>
                <a:latin typeface="Arimo"/>
              </a:rPr>
              <a:t>berikutnya</a:t>
            </a:r>
            <a:endParaRPr lang="en-US" dirty="0">
              <a:solidFill>
                <a:srgbClr val="FFFFFF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2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85639" y="3693543"/>
            <a:ext cx="12840160" cy="5114805"/>
            <a:chOff x="0" y="-47625"/>
            <a:chExt cx="2841772" cy="5959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1772" cy="548337"/>
            </a:xfrm>
            <a:custGeom>
              <a:avLst/>
              <a:gdLst/>
              <a:ahLst/>
              <a:cxnLst/>
              <a:rect l="l" t="t" r="r" b="b"/>
              <a:pathLst>
                <a:path w="2841772" h="548337">
                  <a:moveTo>
                    <a:pt x="10763" y="0"/>
                  </a:moveTo>
                  <a:lnTo>
                    <a:pt x="2831009" y="0"/>
                  </a:lnTo>
                  <a:cubicBezTo>
                    <a:pt x="2836953" y="0"/>
                    <a:pt x="2841772" y="4819"/>
                    <a:pt x="2841772" y="10763"/>
                  </a:cubicBezTo>
                  <a:lnTo>
                    <a:pt x="2841772" y="537574"/>
                  </a:lnTo>
                  <a:cubicBezTo>
                    <a:pt x="2841772" y="543518"/>
                    <a:pt x="2836953" y="548337"/>
                    <a:pt x="2831009" y="548337"/>
                  </a:cubicBezTo>
                  <a:lnTo>
                    <a:pt x="10763" y="548337"/>
                  </a:lnTo>
                  <a:cubicBezTo>
                    <a:pt x="4819" y="548337"/>
                    <a:pt x="0" y="543518"/>
                    <a:pt x="0" y="537574"/>
                  </a:cubicBezTo>
                  <a:lnTo>
                    <a:pt x="0" y="10763"/>
                  </a:lnTo>
                  <a:cubicBezTo>
                    <a:pt x="0" y="4819"/>
                    <a:pt x="4819" y="0"/>
                    <a:pt x="10763" y="0"/>
                  </a:cubicBezTo>
                  <a:close/>
                </a:path>
              </a:pathLst>
            </a:custGeom>
            <a:solidFill>
              <a:srgbClr val="7868B3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841772" cy="595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62201" y="4095036"/>
            <a:ext cx="4038600" cy="4706068"/>
            <a:chOff x="0" y="0"/>
            <a:chExt cx="1518049" cy="9151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18049" cy="915114"/>
            </a:xfrm>
            <a:custGeom>
              <a:avLst/>
              <a:gdLst/>
              <a:ahLst/>
              <a:cxnLst/>
              <a:rect l="l" t="t" r="r" b="b"/>
              <a:pathLst>
                <a:path w="1518049" h="915114">
                  <a:moveTo>
                    <a:pt x="33624" y="0"/>
                  </a:moveTo>
                  <a:lnTo>
                    <a:pt x="1484425" y="0"/>
                  </a:lnTo>
                  <a:cubicBezTo>
                    <a:pt x="1502995" y="0"/>
                    <a:pt x="1518049" y="15054"/>
                    <a:pt x="1518049" y="33624"/>
                  </a:cubicBezTo>
                  <a:lnTo>
                    <a:pt x="1518049" y="881489"/>
                  </a:lnTo>
                  <a:cubicBezTo>
                    <a:pt x="1518049" y="900060"/>
                    <a:pt x="1502995" y="915114"/>
                    <a:pt x="1484425" y="915114"/>
                  </a:cubicBezTo>
                  <a:lnTo>
                    <a:pt x="33624" y="915114"/>
                  </a:lnTo>
                  <a:cubicBezTo>
                    <a:pt x="15054" y="915114"/>
                    <a:pt x="0" y="900060"/>
                    <a:pt x="0" y="881489"/>
                  </a:cubicBezTo>
                  <a:lnTo>
                    <a:pt x="0" y="33624"/>
                  </a:lnTo>
                  <a:cubicBezTo>
                    <a:pt x="0" y="15054"/>
                    <a:pt x="15054" y="0"/>
                    <a:pt x="33624" y="0"/>
                  </a:cubicBezTo>
                  <a:close/>
                </a:path>
              </a:pathLst>
            </a:custGeom>
            <a:solidFill>
              <a:srgbClr val="7F2374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518049" cy="9627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244866" y="1167856"/>
            <a:ext cx="3360229" cy="3360229"/>
          </a:xfrm>
          <a:custGeom>
            <a:avLst/>
            <a:gdLst/>
            <a:ahLst/>
            <a:cxnLst/>
            <a:rect l="l" t="t" r="r" b="b"/>
            <a:pathLst>
              <a:path w="3360229" h="3360229">
                <a:moveTo>
                  <a:pt x="0" y="0"/>
                </a:moveTo>
                <a:lnTo>
                  <a:pt x="3360229" y="0"/>
                </a:lnTo>
                <a:lnTo>
                  <a:pt x="3360229" y="3360229"/>
                </a:lnTo>
                <a:lnTo>
                  <a:pt x="0" y="3360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203031" y="4495221"/>
            <a:ext cx="2406062" cy="2406062"/>
          </a:xfrm>
          <a:custGeom>
            <a:avLst/>
            <a:gdLst/>
            <a:ahLst/>
            <a:cxnLst/>
            <a:rect l="l" t="t" r="r" b="b"/>
            <a:pathLst>
              <a:path w="2406062" h="2406062">
                <a:moveTo>
                  <a:pt x="0" y="0"/>
                </a:moveTo>
                <a:lnTo>
                  <a:pt x="2406062" y="0"/>
                </a:lnTo>
                <a:lnTo>
                  <a:pt x="2406062" y="2406063"/>
                </a:lnTo>
                <a:lnTo>
                  <a:pt x="0" y="2406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405882" y="8909802"/>
            <a:ext cx="3124200" cy="3101921"/>
          </a:xfrm>
          <a:custGeom>
            <a:avLst/>
            <a:gdLst/>
            <a:ahLst/>
            <a:cxnLst/>
            <a:rect l="l" t="t" r="r" b="b"/>
            <a:pathLst>
              <a:path w="3488701" h="3488701">
                <a:moveTo>
                  <a:pt x="0" y="0"/>
                </a:moveTo>
                <a:lnTo>
                  <a:pt x="3488702" y="0"/>
                </a:lnTo>
                <a:lnTo>
                  <a:pt x="3488702" y="3488701"/>
                </a:lnTo>
                <a:lnTo>
                  <a:pt x="0" y="3488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24597" y="2414923"/>
            <a:ext cx="7777003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6999" dirty="0" err="1">
                <a:solidFill>
                  <a:srgbClr val="FFFFFF"/>
                </a:solidFill>
                <a:latin typeface="Arimo Bold"/>
              </a:rPr>
              <a:t>Artefak</a:t>
            </a:r>
            <a:r>
              <a:rPr lang="en-US" sz="6999" dirty="0">
                <a:solidFill>
                  <a:srgbClr val="FFFFFF"/>
                </a:solidFill>
                <a:latin typeface="Arimo Bold"/>
              </a:rPr>
              <a:t> Scrum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21805" y="4192849"/>
            <a:ext cx="9099195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Dokumen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dokumen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yang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digabungkan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untuk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membuat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suatu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pekerjaan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itu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lebih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transparan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dan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bisa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terlihat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/ item yang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membantu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anggota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tim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memvisualisasikan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dan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melacak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kemajuan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pekerjaan</a:t>
            </a:r>
            <a:r>
              <a:rPr lang="en-US" sz="44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scadia Mono SemiBold" panose="020B0609020000020004" pitchFamily="49" charset="0"/>
              </a:rPr>
              <a:t>mereka</a:t>
            </a:r>
            <a:endParaRPr lang="en-US" sz="4400" dirty="0">
              <a:solidFill>
                <a:srgbClr val="FFFFFF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Cascadia Mono SemiBold" panose="020B0609020000020004" pitchFamily="49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113195" y="5556942"/>
            <a:ext cx="2530988" cy="2091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 err="1">
                <a:solidFill>
                  <a:srgbClr val="FFFFFF"/>
                </a:solidFill>
                <a:latin typeface="Arimo"/>
              </a:rPr>
              <a:t>Definisi</a:t>
            </a:r>
            <a:r>
              <a:rPr lang="en-US" sz="3999" dirty="0">
                <a:solidFill>
                  <a:srgbClr val="FFFFFF"/>
                </a:solidFill>
                <a:latin typeface="Arimo"/>
              </a:rPr>
              <a:t>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 err="1">
                <a:solidFill>
                  <a:srgbClr val="FFFFFF"/>
                </a:solidFill>
                <a:latin typeface="Arimo"/>
              </a:rPr>
              <a:t>Artefak</a:t>
            </a:r>
            <a:r>
              <a:rPr lang="en-US" sz="3999" dirty="0">
                <a:solidFill>
                  <a:srgbClr val="FFFFFF"/>
                </a:solidFill>
                <a:latin typeface="Arimo"/>
              </a:rPr>
              <a:t>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FFFFFF"/>
                </a:solidFill>
                <a:latin typeface="Arimo"/>
              </a:rPr>
              <a:t>Scrum</a:t>
            </a:r>
          </a:p>
        </p:txBody>
      </p:sp>
      <p:sp>
        <p:nvSpPr>
          <p:cNvPr id="14" name="Freeform 14"/>
          <p:cNvSpPr/>
          <p:nvPr/>
        </p:nvSpPr>
        <p:spPr>
          <a:xfrm>
            <a:off x="1892180" y="795581"/>
            <a:ext cx="3132417" cy="1680114"/>
          </a:xfrm>
          <a:custGeom>
            <a:avLst/>
            <a:gdLst/>
            <a:ahLst/>
            <a:cxnLst/>
            <a:rect l="l" t="t" r="r" b="b"/>
            <a:pathLst>
              <a:path w="3132417" h="1680114">
                <a:moveTo>
                  <a:pt x="0" y="0"/>
                </a:moveTo>
                <a:lnTo>
                  <a:pt x="3132417" y="0"/>
                </a:lnTo>
                <a:lnTo>
                  <a:pt x="3132417" y="1680114"/>
                </a:lnTo>
                <a:lnTo>
                  <a:pt x="0" y="16801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F8D3C9-3159-1C0B-C364-1C82816C07E3}"/>
              </a:ext>
            </a:extLst>
          </p:cNvPr>
          <p:cNvSpPr txBox="1"/>
          <p:nvPr/>
        </p:nvSpPr>
        <p:spPr>
          <a:xfrm>
            <a:off x="3996418" y="5963041"/>
            <a:ext cx="1040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2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3125" y="1143000"/>
            <a:ext cx="11121749" cy="88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6999" dirty="0" err="1">
                <a:solidFill>
                  <a:srgbClr val="FFFFFF"/>
                </a:solidFill>
                <a:latin typeface="Arimo Bold"/>
              </a:rPr>
              <a:t>Artefak</a:t>
            </a:r>
            <a:r>
              <a:rPr lang="en-US" sz="6999" dirty="0">
                <a:solidFill>
                  <a:srgbClr val="FFFFFF"/>
                </a:solidFill>
                <a:latin typeface="Arimo Bold"/>
              </a:rPr>
              <a:t> Scrum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749074" y="2497217"/>
            <a:ext cx="10789852" cy="2081967"/>
            <a:chOff x="0" y="0"/>
            <a:chExt cx="2841772" cy="5483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1772" cy="548337"/>
            </a:xfrm>
            <a:custGeom>
              <a:avLst/>
              <a:gdLst/>
              <a:ahLst/>
              <a:cxnLst/>
              <a:rect l="l" t="t" r="r" b="b"/>
              <a:pathLst>
                <a:path w="2841772" h="548337">
                  <a:moveTo>
                    <a:pt x="10763" y="0"/>
                  </a:moveTo>
                  <a:lnTo>
                    <a:pt x="2831009" y="0"/>
                  </a:lnTo>
                  <a:cubicBezTo>
                    <a:pt x="2836953" y="0"/>
                    <a:pt x="2841772" y="4819"/>
                    <a:pt x="2841772" y="10763"/>
                  </a:cubicBezTo>
                  <a:lnTo>
                    <a:pt x="2841772" y="537574"/>
                  </a:lnTo>
                  <a:cubicBezTo>
                    <a:pt x="2841772" y="543518"/>
                    <a:pt x="2836953" y="548337"/>
                    <a:pt x="2831009" y="548337"/>
                  </a:cubicBezTo>
                  <a:lnTo>
                    <a:pt x="10763" y="548337"/>
                  </a:lnTo>
                  <a:cubicBezTo>
                    <a:pt x="4819" y="548337"/>
                    <a:pt x="0" y="543518"/>
                    <a:pt x="0" y="537574"/>
                  </a:cubicBezTo>
                  <a:lnTo>
                    <a:pt x="0" y="10763"/>
                  </a:lnTo>
                  <a:cubicBezTo>
                    <a:pt x="0" y="4819"/>
                    <a:pt x="4819" y="0"/>
                    <a:pt x="10763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841772" cy="595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749074" y="2497217"/>
            <a:ext cx="3453699" cy="2081967"/>
            <a:chOff x="0" y="0"/>
            <a:chExt cx="1518049" cy="9151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18049" cy="915114"/>
            </a:xfrm>
            <a:custGeom>
              <a:avLst/>
              <a:gdLst/>
              <a:ahLst/>
              <a:cxnLst/>
              <a:rect l="l" t="t" r="r" b="b"/>
              <a:pathLst>
                <a:path w="1518049" h="915114">
                  <a:moveTo>
                    <a:pt x="33624" y="0"/>
                  </a:moveTo>
                  <a:lnTo>
                    <a:pt x="1484425" y="0"/>
                  </a:lnTo>
                  <a:cubicBezTo>
                    <a:pt x="1502995" y="0"/>
                    <a:pt x="1518049" y="15054"/>
                    <a:pt x="1518049" y="33624"/>
                  </a:cubicBezTo>
                  <a:lnTo>
                    <a:pt x="1518049" y="881489"/>
                  </a:lnTo>
                  <a:cubicBezTo>
                    <a:pt x="1518049" y="900060"/>
                    <a:pt x="1502995" y="915114"/>
                    <a:pt x="1484425" y="915114"/>
                  </a:cubicBezTo>
                  <a:lnTo>
                    <a:pt x="33624" y="915114"/>
                  </a:lnTo>
                  <a:cubicBezTo>
                    <a:pt x="15054" y="915114"/>
                    <a:pt x="0" y="900060"/>
                    <a:pt x="0" y="881489"/>
                  </a:cubicBezTo>
                  <a:lnTo>
                    <a:pt x="0" y="33624"/>
                  </a:lnTo>
                  <a:cubicBezTo>
                    <a:pt x="0" y="15054"/>
                    <a:pt x="15054" y="0"/>
                    <a:pt x="33624" y="0"/>
                  </a:cubicBezTo>
                  <a:close/>
                </a:path>
              </a:pathLst>
            </a:custGeom>
            <a:solidFill>
              <a:srgbClr val="7F2374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518049" cy="9627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749074" y="4851479"/>
            <a:ext cx="10789852" cy="2081967"/>
            <a:chOff x="0" y="0"/>
            <a:chExt cx="2841772" cy="54833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41772" cy="548337"/>
            </a:xfrm>
            <a:custGeom>
              <a:avLst/>
              <a:gdLst/>
              <a:ahLst/>
              <a:cxnLst/>
              <a:rect l="l" t="t" r="r" b="b"/>
              <a:pathLst>
                <a:path w="2841772" h="548337">
                  <a:moveTo>
                    <a:pt x="10763" y="0"/>
                  </a:moveTo>
                  <a:lnTo>
                    <a:pt x="2831009" y="0"/>
                  </a:lnTo>
                  <a:cubicBezTo>
                    <a:pt x="2836953" y="0"/>
                    <a:pt x="2841772" y="4819"/>
                    <a:pt x="2841772" y="10763"/>
                  </a:cubicBezTo>
                  <a:lnTo>
                    <a:pt x="2841772" y="537574"/>
                  </a:lnTo>
                  <a:cubicBezTo>
                    <a:pt x="2841772" y="543518"/>
                    <a:pt x="2836953" y="548337"/>
                    <a:pt x="2831009" y="548337"/>
                  </a:cubicBezTo>
                  <a:lnTo>
                    <a:pt x="10763" y="548337"/>
                  </a:lnTo>
                  <a:cubicBezTo>
                    <a:pt x="4819" y="548337"/>
                    <a:pt x="0" y="543518"/>
                    <a:pt x="0" y="537574"/>
                  </a:cubicBezTo>
                  <a:lnTo>
                    <a:pt x="0" y="10763"/>
                  </a:lnTo>
                  <a:cubicBezTo>
                    <a:pt x="0" y="4819"/>
                    <a:pt x="4819" y="0"/>
                    <a:pt x="10763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841772" cy="595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749074" y="4851479"/>
            <a:ext cx="3453699" cy="2081967"/>
            <a:chOff x="0" y="0"/>
            <a:chExt cx="1518049" cy="9151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18049" cy="915114"/>
            </a:xfrm>
            <a:custGeom>
              <a:avLst/>
              <a:gdLst/>
              <a:ahLst/>
              <a:cxnLst/>
              <a:rect l="l" t="t" r="r" b="b"/>
              <a:pathLst>
                <a:path w="1518049" h="915114">
                  <a:moveTo>
                    <a:pt x="33624" y="0"/>
                  </a:moveTo>
                  <a:lnTo>
                    <a:pt x="1484425" y="0"/>
                  </a:lnTo>
                  <a:cubicBezTo>
                    <a:pt x="1502995" y="0"/>
                    <a:pt x="1518049" y="15054"/>
                    <a:pt x="1518049" y="33624"/>
                  </a:cubicBezTo>
                  <a:lnTo>
                    <a:pt x="1518049" y="881489"/>
                  </a:lnTo>
                  <a:cubicBezTo>
                    <a:pt x="1518049" y="900060"/>
                    <a:pt x="1502995" y="915114"/>
                    <a:pt x="1484425" y="915114"/>
                  </a:cubicBezTo>
                  <a:lnTo>
                    <a:pt x="33624" y="915114"/>
                  </a:lnTo>
                  <a:cubicBezTo>
                    <a:pt x="15054" y="915114"/>
                    <a:pt x="0" y="900060"/>
                    <a:pt x="0" y="881489"/>
                  </a:cubicBezTo>
                  <a:lnTo>
                    <a:pt x="0" y="33624"/>
                  </a:lnTo>
                  <a:cubicBezTo>
                    <a:pt x="0" y="15054"/>
                    <a:pt x="15054" y="0"/>
                    <a:pt x="33624" y="0"/>
                  </a:cubicBezTo>
                  <a:close/>
                </a:path>
              </a:pathLst>
            </a:custGeom>
            <a:solidFill>
              <a:srgbClr val="7F2374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518049" cy="9627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749074" y="7176333"/>
            <a:ext cx="10789852" cy="2081967"/>
            <a:chOff x="0" y="0"/>
            <a:chExt cx="2841772" cy="54833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41772" cy="548337"/>
            </a:xfrm>
            <a:custGeom>
              <a:avLst/>
              <a:gdLst/>
              <a:ahLst/>
              <a:cxnLst/>
              <a:rect l="l" t="t" r="r" b="b"/>
              <a:pathLst>
                <a:path w="2841772" h="548337">
                  <a:moveTo>
                    <a:pt x="10763" y="0"/>
                  </a:moveTo>
                  <a:lnTo>
                    <a:pt x="2831009" y="0"/>
                  </a:lnTo>
                  <a:cubicBezTo>
                    <a:pt x="2836953" y="0"/>
                    <a:pt x="2841772" y="4819"/>
                    <a:pt x="2841772" y="10763"/>
                  </a:cubicBezTo>
                  <a:lnTo>
                    <a:pt x="2841772" y="537574"/>
                  </a:lnTo>
                  <a:cubicBezTo>
                    <a:pt x="2841772" y="543518"/>
                    <a:pt x="2836953" y="548337"/>
                    <a:pt x="2831009" y="548337"/>
                  </a:cubicBezTo>
                  <a:lnTo>
                    <a:pt x="10763" y="548337"/>
                  </a:lnTo>
                  <a:cubicBezTo>
                    <a:pt x="4819" y="548337"/>
                    <a:pt x="0" y="543518"/>
                    <a:pt x="0" y="537574"/>
                  </a:cubicBezTo>
                  <a:lnTo>
                    <a:pt x="0" y="10763"/>
                  </a:lnTo>
                  <a:cubicBezTo>
                    <a:pt x="0" y="4819"/>
                    <a:pt x="4819" y="0"/>
                    <a:pt x="10763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841772" cy="595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749074" y="7176333"/>
            <a:ext cx="3453699" cy="2081967"/>
            <a:chOff x="0" y="0"/>
            <a:chExt cx="1518049" cy="9151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18049" cy="915114"/>
            </a:xfrm>
            <a:custGeom>
              <a:avLst/>
              <a:gdLst/>
              <a:ahLst/>
              <a:cxnLst/>
              <a:rect l="l" t="t" r="r" b="b"/>
              <a:pathLst>
                <a:path w="1518049" h="915114">
                  <a:moveTo>
                    <a:pt x="33624" y="0"/>
                  </a:moveTo>
                  <a:lnTo>
                    <a:pt x="1484425" y="0"/>
                  </a:lnTo>
                  <a:cubicBezTo>
                    <a:pt x="1502995" y="0"/>
                    <a:pt x="1518049" y="15054"/>
                    <a:pt x="1518049" y="33624"/>
                  </a:cubicBezTo>
                  <a:lnTo>
                    <a:pt x="1518049" y="881489"/>
                  </a:lnTo>
                  <a:cubicBezTo>
                    <a:pt x="1518049" y="900060"/>
                    <a:pt x="1502995" y="915114"/>
                    <a:pt x="1484425" y="915114"/>
                  </a:cubicBezTo>
                  <a:lnTo>
                    <a:pt x="33624" y="915114"/>
                  </a:lnTo>
                  <a:cubicBezTo>
                    <a:pt x="15054" y="915114"/>
                    <a:pt x="0" y="900060"/>
                    <a:pt x="0" y="881489"/>
                  </a:cubicBezTo>
                  <a:lnTo>
                    <a:pt x="0" y="33624"/>
                  </a:lnTo>
                  <a:cubicBezTo>
                    <a:pt x="0" y="15054"/>
                    <a:pt x="15054" y="0"/>
                    <a:pt x="33624" y="0"/>
                  </a:cubicBezTo>
                  <a:close/>
                </a:path>
              </a:pathLst>
            </a:custGeom>
            <a:solidFill>
              <a:srgbClr val="7F237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d-ID" dirty="0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1518049" cy="9627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7716161" y="3163550"/>
            <a:ext cx="6555822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Requrement-requrement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 yang </a:t>
            </a: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sudah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 </a:t>
            </a: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dibikin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 oleh </a:t>
            </a: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tim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 dev </a:t>
            </a: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untuk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 </a:t>
            </a: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melakukan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 </a:t>
            </a: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kerjaan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 </a:t>
            </a: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dari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 </a:t>
            </a: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penting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 </a:t>
            </a: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ke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 </a:t>
            </a: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tidak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 </a:t>
            </a: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penting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.</a:t>
            </a:r>
          </a:p>
          <a:p>
            <a:pPr>
              <a:lnSpc>
                <a:spcPts val="2800"/>
              </a:lnSpc>
            </a:pPr>
            <a:endParaRPr lang="en-US" sz="2800" dirty="0">
              <a:solidFill>
                <a:srgbClr val="362A49"/>
              </a:solidFill>
              <a:latin typeface="Lato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309283" y="3023850"/>
            <a:ext cx="2333281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Product Backlog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716161" y="5503108"/>
            <a:ext cx="5547719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>
                <a:solidFill>
                  <a:srgbClr val="42211A"/>
                </a:solidFill>
                <a:latin typeface="Contrail One"/>
              </a:rPr>
              <a:t>Hasil </a:t>
            </a: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laporan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 </a:t>
            </a: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dari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 product backlog</a:t>
            </a:r>
          </a:p>
          <a:p>
            <a:pPr>
              <a:lnSpc>
                <a:spcPts val="2800"/>
              </a:lnSpc>
            </a:pPr>
            <a:endParaRPr lang="en-US" sz="2800" dirty="0">
              <a:solidFill>
                <a:srgbClr val="362A49"/>
              </a:solidFill>
              <a:latin typeface="Lato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204823" y="5388808"/>
            <a:ext cx="2542201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Sprint </a:t>
            </a:r>
          </a:p>
          <a:p>
            <a:pPr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Backlog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716161" y="7666454"/>
            <a:ext cx="5768477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>
                <a:solidFill>
                  <a:srgbClr val="42211A"/>
                </a:solidFill>
                <a:latin typeface="Contrail One"/>
              </a:rPr>
              <a:t>Fitur yang </a:t>
            </a: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perlu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 </a:t>
            </a: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disisipkan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 </a:t>
            </a: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dalam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 </a:t>
            </a:r>
            <a:r>
              <a:rPr lang="en-US" sz="2800" dirty="0" err="1">
                <a:solidFill>
                  <a:srgbClr val="42211A"/>
                </a:solidFill>
                <a:latin typeface="Contrail One"/>
              </a:rPr>
              <a:t>satu</a:t>
            </a:r>
            <a:r>
              <a:rPr lang="en-US" sz="2800" dirty="0">
                <a:solidFill>
                  <a:srgbClr val="42211A"/>
                </a:solidFill>
                <a:latin typeface="Contrail One"/>
              </a:rPr>
              <a:t> sprint</a:t>
            </a:r>
          </a:p>
          <a:p>
            <a:pPr>
              <a:lnSpc>
                <a:spcPts val="2800"/>
              </a:lnSpc>
            </a:pPr>
            <a:endParaRPr lang="en-US" sz="2800" dirty="0">
              <a:solidFill>
                <a:srgbClr val="362A49"/>
              </a:solidFill>
              <a:latin typeface="Lato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4309283" y="7945854"/>
            <a:ext cx="2437741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Increment</a:t>
            </a:r>
          </a:p>
        </p:txBody>
      </p:sp>
      <p:sp>
        <p:nvSpPr>
          <p:cNvPr id="27" name="Freeform 27"/>
          <p:cNvSpPr/>
          <p:nvPr/>
        </p:nvSpPr>
        <p:spPr>
          <a:xfrm>
            <a:off x="16339316" y="6294315"/>
            <a:ext cx="3360229" cy="3360229"/>
          </a:xfrm>
          <a:custGeom>
            <a:avLst/>
            <a:gdLst/>
            <a:ahLst/>
            <a:cxnLst/>
            <a:rect l="l" t="t" r="r" b="b"/>
            <a:pathLst>
              <a:path w="3360229" h="3360229">
                <a:moveTo>
                  <a:pt x="0" y="0"/>
                </a:moveTo>
                <a:lnTo>
                  <a:pt x="3360229" y="0"/>
                </a:lnTo>
                <a:lnTo>
                  <a:pt x="3360229" y="3360229"/>
                </a:lnTo>
                <a:lnTo>
                  <a:pt x="0" y="3360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-1394644" y="2143556"/>
            <a:ext cx="2789288" cy="2789288"/>
          </a:xfrm>
          <a:custGeom>
            <a:avLst/>
            <a:gdLst/>
            <a:ahLst/>
            <a:cxnLst/>
            <a:rect l="l" t="t" r="r" b="b"/>
            <a:pathLst>
              <a:path w="2789288" h="2789288">
                <a:moveTo>
                  <a:pt x="0" y="0"/>
                </a:moveTo>
                <a:lnTo>
                  <a:pt x="2789288" y="0"/>
                </a:lnTo>
                <a:lnTo>
                  <a:pt x="2789288" y="2789288"/>
                </a:lnTo>
                <a:lnTo>
                  <a:pt x="0" y="2789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-229447" y="7542492"/>
            <a:ext cx="2516295" cy="1349649"/>
          </a:xfrm>
          <a:custGeom>
            <a:avLst/>
            <a:gdLst/>
            <a:ahLst/>
            <a:cxnLst/>
            <a:rect l="l" t="t" r="r" b="b"/>
            <a:pathLst>
              <a:path w="2516295" h="1349649">
                <a:moveTo>
                  <a:pt x="0" y="0"/>
                </a:moveTo>
                <a:lnTo>
                  <a:pt x="2516294" y="0"/>
                </a:lnTo>
                <a:lnTo>
                  <a:pt x="2516294" y="1349649"/>
                </a:lnTo>
                <a:lnTo>
                  <a:pt x="0" y="1349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377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Arimo</vt:lpstr>
      <vt:lpstr>Calibri</vt:lpstr>
      <vt:lpstr>Contrail One</vt:lpstr>
      <vt:lpstr>MS UI Gothic</vt:lpstr>
      <vt:lpstr>Lato</vt:lpstr>
      <vt:lpstr>Arimo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Ungu Futuristik Keamanan Cyber Presentasi</dc:title>
  <dc:creator>RIO</dc:creator>
  <cp:lastModifiedBy>rwldnn ra</cp:lastModifiedBy>
  <cp:revision>3</cp:revision>
  <dcterms:created xsi:type="dcterms:W3CDTF">2006-08-16T00:00:00Z</dcterms:created>
  <dcterms:modified xsi:type="dcterms:W3CDTF">2024-01-30T09:00:23Z</dcterms:modified>
  <dc:identifier>DAF7UIE3oiE</dc:identifier>
</cp:coreProperties>
</file>