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presentationml.tags+xml" PartName="/ppt/tags/tag3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0287000" cx="18288000"/>
  <p:notesSz cx="6858000" cy="9144000"/>
  <p:custDataLst>
    <p:tags r:id="rId13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tags" Target="tags/tag3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310819" y="0"/>
            <a:ext cx="2977181" cy="2977181"/>
            <a:chOff x="0" y="0"/>
            <a:chExt cx="3969575" cy="396957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5400000">
            <a:off x="536399" y="1655882"/>
            <a:ext cx="1321300" cy="13213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5400000">
            <a:off x="5703926" y="7490954"/>
            <a:ext cx="1488591" cy="148859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5400000">
            <a:off x="2480169" y="995232"/>
            <a:ext cx="1321300" cy="13213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5400000">
            <a:off x="16799409" y="8798409"/>
            <a:ext cx="1488591" cy="148859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4215335" y="7490954"/>
            <a:ext cx="1488591" cy="148859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sp>
        <p:nvSpPr>
          <p:cNvPr name="TextBox 37" id="37"/>
          <p:cNvSpPr txBox="true"/>
          <p:nvPr/>
        </p:nvSpPr>
        <p:spPr>
          <a:xfrm rot="0">
            <a:off x="2022879" y="3034331"/>
            <a:ext cx="7757122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spc="-89" b="true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The Future of Package Tracking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9554717" y="1655882"/>
            <a:ext cx="6627554" cy="6627554"/>
          </a:xfrm>
          <a:custGeom>
            <a:avLst/>
            <a:gdLst/>
            <a:ahLst/>
            <a:cxnLst/>
            <a:rect r="r" b="b" t="t" l="l"/>
            <a:pathLst>
              <a:path h="6627554" w="6627554">
                <a:moveTo>
                  <a:pt x="0" y="0"/>
                </a:moveTo>
                <a:lnTo>
                  <a:pt x="6627553" y="0"/>
                </a:lnTo>
                <a:lnTo>
                  <a:pt x="6627553" y="6627554"/>
                </a:lnTo>
                <a:lnTo>
                  <a:pt x="0" y="6627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2220393" y="5549118"/>
            <a:ext cx="7362094" cy="23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b="true" sz="3797" spc="-56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Saranyo Ray 22BCE3097</a:t>
            </a:r>
          </a:p>
          <a:p>
            <a:pPr algn="l">
              <a:lnSpc>
                <a:spcPts val="6303"/>
              </a:lnSpc>
            </a:pPr>
            <a:r>
              <a:rPr lang="en-US" b="true" sz="3797" spc="-56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Yash Mathur 22BCE3119</a:t>
            </a:r>
          </a:p>
          <a:p>
            <a:pPr algn="l">
              <a:lnSpc>
                <a:spcPts val="6303"/>
              </a:lnSpc>
            </a:pPr>
            <a:r>
              <a:rPr lang="en-US" b="true" sz="3797" spc="-56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Ankit Dey 22BCE3177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CEC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D3D3D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5400000">
            <a:off x="15786022" y="358595"/>
            <a:ext cx="1857699" cy="1857699"/>
            <a:chOff x="0" y="0"/>
            <a:chExt cx="2476932" cy="247693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D3D3D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5400000">
            <a:off x="1133475" y="1333631"/>
            <a:ext cx="928850" cy="92885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82723" lIns="82723" bIns="82723" rIns="82723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233202" y="2915155"/>
            <a:ext cx="7261409" cy="7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b="true" sz="5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233202" y="4381934"/>
            <a:ext cx="10458070" cy="2989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Increasing e-commerce and logistics demands mean more packages are in transit, which leads to issues such as mishandling, damage, and unauthorized tampering. Fragile and high-value shipments are particularly vulnerable to impacts, improper orientation, or security breaches during transport.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CECE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"/>
          <p:cNvGrpSpPr/>
          <p:nvPr/>
        </p:nvGrpSpPr>
        <p:grpSpPr>
          <a:xfrm rot="-5400000">
            <a:off x="0" y="8429303"/>
            <a:ext cx="1857697" cy="1857697"/>
            <a:chOff x="0" y="0"/>
            <a:chExt cx="2476929" cy="2476929"/>
          </a:xfrm>
        </p:grpSpPr>
        <p:grpSp>
          <p:nvGrpSpPr>
            <p:cNvPr id="97" name="Google Shape;97;p1"/>
            <p:cNvGrpSpPr/>
            <p:nvPr/>
          </p:nvGrpSpPr>
          <p:grpSpPr>
            <a:xfrm>
              <a:off x="0" y="0"/>
              <a:ext cx="1238463" cy="1238463"/>
              <a:chOff x="0" y="0"/>
              <a:chExt cx="812800" cy="812800"/>
            </a:xfrm>
          </p:grpSpPr>
          <p:sp>
            <p:nvSpPr>
              <p:cNvPr id="98" name="Google Shape;98;p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</p:sp>
          <p:sp>
            <p:nvSpPr>
              <p:cNvPr id="99" name="Google Shape;99;p1"/>
              <p:cNvSpPr txBox="1"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" name="Google Shape;100;p1"/>
            <p:cNvGrpSpPr/>
            <p:nvPr/>
          </p:nvGrpSpPr>
          <p:grpSpPr>
            <a:xfrm>
              <a:off x="0" y="1238466"/>
              <a:ext cx="1238463" cy="1238463"/>
              <a:chOff x="0" y="0"/>
              <a:chExt cx="812800" cy="812800"/>
            </a:xfrm>
          </p:grpSpPr>
          <p:sp>
            <p:nvSpPr>
              <p:cNvPr id="101" name="Google Shape;101;p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</p:sp>
          <p:sp>
            <p:nvSpPr>
              <p:cNvPr id="102" name="Google Shape;102;p1"/>
              <p:cNvSpPr txBox="1"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" name="Google Shape;103;p1"/>
            <p:cNvGrpSpPr/>
            <p:nvPr/>
          </p:nvGrpSpPr>
          <p:grpSpPr>
            <a:xfrm>
              <a:off x="1238466" y="0"/>
              <a:ext cx="1238463" cy="1238463"/>
              <a:chOff x="0" y="0"/>
              <a:chExt cx="812800" cy="812800"/>
            </a:xfrm>
          </p:grpSpPr>
          <p:sp>
            <p:nvSpPr>
              <p:cNvPr id="104" name="Google Shape;104;p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</p:sp>
          <p:sp>
            <p:nvSpPr>
              <p:cNvPr id="105" name="Google Shape;105;p1"/>
              <p:cNvSpPr txBox="1"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1"/>
          <p:cNvGrpSpPr/>
          <p:nvPr/>
        </p:nvGrpSpPr>
        <p:grpSpPr>
          <a:xfrm rot="5400000">
            <a:off x="15786024" y="358595"/>
            <a:ext cx="1857697" cy="1857697"/>
            <a:chOff x="0" y="0"/>
            <a:chExt cx="2476929" cy="2476929"/>
          </a:xfrm>
        </p:grpSpPr>
        <p:grpSp>
          <p:nvGrpSpPr>
            <p:cNvPr id="107" name="Google Shape;107;p1"/>
            <p:cNvGrpSpPr/>
            <p:nvPr/>
          </p:nvGrpSpPr>
          <p:grpSpPr>
            <a:xfrm>
              <a:off x="0" y="0"/>
              <a:ext cx="1238463" cy="1238463"/>
              <a:chOff x="0" y="0"/>
              <a:chExt cx="812800" cy="812800"/>
            </a:xfrm>
          </p:grpSpPr>
          <p:sp>
            <p:nvSpPr>
              <p:cNvPr id="108" name="Google Shape;108;p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</p:sp>
          <p:sp>
            <p:nvSpPr>
              <p:cNvPr id="109" name="Google Shape;109;p1"/>
              <p:cNvSpPr txBox="1"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1"/>
            <p:cNvGrpSpPr/>
            <p:nvPr/>
          </p:nvGrpSpPr>
          <p:grpSpPr>
            <a:xfrm>
              <a:off x="0" y="1238466"/>
              <a:ext cx="1238463" cy="1238463"/>
              <a:chOff x="0" y="0"/>
              <a:chExt cx="812800" cy="812800"/>
            </a:xfrm>
          </p:grpSpPr>
          <p:sp>
            <p:nvSpPr>
              <p:cNvPr id="111" name="Google Shape;111;p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</p:sp>
          <p:sp>
            <p:nvSpPr>
              <p:cNvPr id="112" name="Google Shape;112;p1"/>
              <p:cNvSpPr txBox="1"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" name="Google Shape;113;p1"/>
            <p:cNvGrpSpPr/>
            <p:nvPr/>
          </p:nvGrpSpPr>
          <p:grpSpPr>
            <a:xfrm>
              <a:off x="1238466" y="0"/>
              <a:ext cx="1238463" cy="1238463"/>
              <a:chOff x="0" y="0"/>
              <a:chExt cx="812800" cy="812800"/>
            </a:xfrm>
          </p:grpSpPr>
          <p:sp>
            <p:nvSpPr>
              <p:cNvPr id="114" name="Google Shape;114;p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</p:sp>
          <p:sp>
            <p:nvSpPr>
              <p:cNvPr id="115" name="Google Shape;115;p1"/>
              <p:cNvSpPr txBox="1"/>
              <p:nvPr/>
            </p:nvSpPr>
            <p:spPr>
              <a:xfrm>
                <a:off x="0" y="0"/>
                <a:ext cx="8127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" name="Google Shape;116;p1"/>
          <p:cNvGrpSpPr/>
          <p:nvPr/>
        </p:nvGrpSpPr>
        <p:grpSpPr>
          <a:xfrm rot="5400000">
            <a:off x="1133457" y="1333631"/>
            <a:ext cx="928868" cy="928868"/>
            <a:chOff x="0" y="0"/>
            <a:chExt cx="812800" cy="812800"/>
          </a:xfrm>
        </p:grpSpPr>
        <p:sp>
          <p:nvSpPr>
            <p:cNvPr id="117" name="Google Shape;117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</p:sp>
        <p:sp>
          <p:nvSpPr>
            <p:cNvPr id="118" name="Google Shape;118;p1"/>
            <p:cNvSpPr txBox="1"/>
            <p:nvPr/>
          </p:nvSpPr>
          <p:spPr>
            <a:xfrm>
              <a:off x="0" y="0"/>
              <a:ext cx="812700" cy="8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700" lIns="82700" spcFirstLastPara="1" rIns="82700" wrap="square" tIns="82700">
              <a:noAutofit/>
            </a:bodyPr>
            <a:lstStyle/>
            <a:p>
              <a:pPr indent="0" lvl="0" marL="0" marR="0" rtl="0" algn="ctr">
                <a:lnSpc>
                  <a:spcPct val="10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3914965" y="2484950"/>
            <a:ext cx="72615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OUR SOLUTION</a:t>
            </a:r>
            <a:endParaRPr/>
          </a:p>
        </p:txBody>
      </p:sp>
      <p:sp>
        <p:nvSpPr>
          <p:cNvPr id="120" name="Google Shape;120;p1"/>
          <p:cNvSpPr txBox="1"/>
          <p:nvPr/>
        </p:nvSpPr>
        <p:spPr>
          <a:xfrm>
            <a:off x="3914990" y="4074678"/>
            <a:ext cx="10458000" cy="54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 have developed an Automatic Package Tracker that integrates multiple sensors to continuously monitor a package’s location, condition, and security.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By providing real-time alerts on geographic location, orientation shifts (via gyroscope), temperature and moisture changes, and any tampering events, our product directly addresses the shortcomings of conventional tracking systems.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3914975" y="3505325"/>
            <a:ext cx="1019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Automatic Package Tracker for Monitoring, Security, and Damage Detection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3283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5400000">
            <a:off x="16330450" y="-79220"/>
            <a:ext cx="1857699" cy="1857699"/>
            <a:chOff x="0" y="0"/>
            <a:chExt cx="2476932" cy="247693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3283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-10800000">
            <a:off x="15596457" y="7602439"/>
            <a:ext cx="2684561" cy="2684561"/>
            <a:chOff x="0" y="0"/>
            <a:chExt cx="3579415" cy="3579415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789708" cy="1789708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32830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1789708"/>
              <a:ext cx="1789708" cy="1789708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789708" y="0"/>
              <a:ext cx="1789708" cy="1789708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sp>
        <p:nvSpPr>
          <p:cNvPr name="TextBox 32" id="32"/>
          <p:cNvSpPr txBox="true"/>
          <p:nvPr/>
        </p:nvSpPr>
        <p:spPr>
          <a:xfrm rot="0">
            <a:off x="1857699" y="2020523"/>
            <a:ext cx="13367597" cy="719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872" indent="-291936" lvl="1">
              <a:lnSpc>
                <a:spcPts val="3786"/>
              </a:lnSpc>
              <a:buFont typeface="Arial"/>
              <a:buChar char="•"/>
            </a:pPr>
            <a:r>
              <a:rPr lang="en-US" b="true" sz="2704" spc="189">
                <a:solidFill>
                  <a:srgbClr val="393E46"/>
                </a:solidFill>
                <a:latin typeface="Poppins Bold"/>
                <a:ea typeface="Poppins Bold"/>
                <a:cs typeface="Poppins Bold"/>
                <a:sym typeface="Poppins Bold"/>
              </a:rPr>
              <a:t>The architecture is built around a microcontroller that collects data from various sensors. </a:t>
            </a:r>
          </a:p>
          <a:p>
            <a:pPr algn="l" marL="583872" indent="-291936" lvl="1">
              <a:lnSpc>
                <a:spcPts val="3786"/>
              </a:lnSpc>
              <a:buFont typeface="Arial"/>
              <a:buChar char="•"/>
            </a:pPr>
            <a:r>
              <a:rPr lang="en-US" b="true" sz="2704" spc="189">
                <a:solidFill>
                  <a:srgbClr val="393E46"/>
                </a:solidFill>
                <a:latin typeface="Poppins Bold"/>
                <a:ea typeface="Poppins Bold"/>
                <a:cs typeface="Poppins Bold"/>
                <a:sym typeface="Poppins Bold"/>
              </a:rPr>
              <a:t>A GPS module tracks the package’s real-time location, allowing both the sender and recipient to monitor its journey.</a:t>
            </a:r>
          </a:p>
          <a:p>
            <a:pPr algn="l" marL="583872" indent="-291936" lvl="1">
              <a:lnSpc>
                <a:spcPts val="3786"/>
              </a:lnSpc>
              <a:buFont typeface="Arial"/>
              <a:buChar char="•"/>
            </a:pPr>
            <a:r>
              <a:rPr lang="en-US" b="true" sz="2704" spc="189">
                <a:solidFill>
                  <a:srgbClr val="393E46"/>
                </a:solidFill>
                <a:latin typeface="Poppins Bold"/>
                <a:ea typeface="Poppins Bold"/>
                <a:cs typeface="Poppins Bold"/>
                <a:sym typeface="Poppins Bold"/>
              </a:rPr>
              <a:t>A gyroscope monitors the package’s orientation, detecting any improper handling</a:t>
            </a:r>
          </a:p>
          <a:p>
            <a:pPr algn="l" marL="583872" indent="-291936" lvl="1">
              <a:lnSpc>
                <a:spcPts val="3786"/>
              </a:lnSpc>
              <a:buFont typeface="Arial"/>
              <a:buChar char="•"/>
            </a:pPr>
            <a:r>
              <a:rPr lang="en-US" b="true" sz="2704" spc="189">
                <a:solidFill>
                  <a:srgbClr val="393E46"/>
                </a:solidFill>
                <a:latin typeface="Poppins Bold"/>
                <a:ea typeface="Poppins Bold"/>
                <a:cs typeface="Poppins Bold"/>
                <a:sym typeface="Poppins Bold"/>
              </a:rPr>
              <a:t>A temperature-humidity sensor ensures that environmental conditions remain within safe limits. </a:t>
            </a:r>
          </a:p>
          <a:p>
            <a:pPr algn="l" marL="583872" indent="-291936" lvl="1">
              <a:lnSpc>
                <a:spcPts val="3786"/>
              </a:lnSpc>
              <a:buFont typeface="Arial"/>
              <a:buChar char="•"/>
            </a:pPr>
            <a:r>
              <a:rPr lang="en-US" b="true" sz="2704" spc="189">
                <a:solidFill>
                  <a:srgbClr val="393E46"/>
                </a:solidFill>
                <a:latin typeface="Poppins Bold"/>
                <a:ea typeface="Poppins Bold"/>
                <a:cs typeface="Poppins Bold"/>
                <a:sym typeface="Poppins Bold"/>
              </a:rPr>
              <a:t>The microcontroller processes this data and uses a Wi-Fi transmitter to send real-time updates to a server for monitoring.</a:t>
            </a:r>
          </a:p>
          <a:p>
            <a:pPr algn="l" marL="583872" indent="-291936" lvl="1">
              <a:lnSpc>
                <a:spcPts val="3786"/>
              </a:lnSpc>
              <a:buFont typeface="Arial"/>
              <a:buChar char="•"/>
            </a:pPr>
            <a:r>
              <a:rPr lang="en-US" b="true" sz="2704" spc="189">
                <a:solidFill>
                  <a:srgbClr val="393E46"/>
                </a:solidFill>
                <a:latin typeface="Poppins Bold"/>
                <a:ea typeface="Poppins Bold"/>
                <a:cs typeface="Poppins Bold"/>
                <a:sym typeface="Poppins Bold"/>
              </a:rPr>
              <a:t>This setup also supports alerts for any orientation shifts, environmental fluctuations, or potential tampering. </a:t>
            </a:r>
          </a:p>
          <a:p>
            <a:pPr algn="l" marL="583872" indent="-291936" lvl="1">
              <a:lnSpc>
                <a:spcPts val="3786"/>
              </a:lnSpc>
              <a:buFont typeface="Arial"/>
              <a:buChar char="•"/>
            </a:pPr>
            <a:r>
              <a:rPr lang="en-US" b="true" sz="2704" spc="189">
                <a:solidFill>
                  <a:srgbClr val="393E46"/>
                </a:solidFill>
                <a:latin typeface="Poppins Bold"/>
                <a:ea typeface="Poppins Bold"/>
                <a:cs typeface="Poppins Bold"/>
                <a:sym typeface="Poppins Bold"/>
              </a:rPr>
              <a:t>Together, these components provide comprehensive tracking and protection for sensitive shipments.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857699" y="859154"/>
            <a:ext cx="8304631" cy="858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0"/>
              </a:lnSpc>
            </a:pPr>
            <a:r>
              <a:rPr lang="en-US" b="true" sz="571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3283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5400000">
            <a:off x="16330450" y="-79220"/>
            <a:ext cx="1857699" cy="1857699"/>
            <a:chOff x="0" y="0"/>
            <a:chExt cx="2476932" cy="247693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3283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-10800000">
            <a:off x="15596457" y="7602439"/>
            <a:ext cx="2684561" cy="2684561"/>
            <a:chOff x="0" y="0"/>
            <a:chExt cx="3579415" cy="3579415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789708" cy="1789708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32830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1789708"/>
              <a:ext cx="1789708" cy="1789708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789708" y="0"/>
              <a:ext cx="1789708" cy="1789708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93E46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sp>
        <p:nvSpPr>
          <p:cNvPr name="Freeform 32" id="32"/>
          <p:cNvSpPr/>
          <p:nvPr/>
        </p:nvSpPr>
        <p:spPr>
          <a:xfrm flipH="false" flipV="false" rot="0">
            <a:off x="2003825" y="1794568"/>
            <a:ext cx="14280351" cy="6697864"/>
          </a:xfrm>
          <a:custGeom>
            <a:avLst/>
            <a:gdLst/>
            <a:ahLst/>
            <a:cxnLst/>
            <a:rect r="r" b="b" t="t" l="l"/>
            <a:pathLst>
              <a:path h="6697864" w="14280351">
                <a:moveTo>
                  <a:pt x="0" y="0"/>
                </a:moveTo>
                <a:lnTo>
                  <a:pt x="14280350" y="0"/>
                </a:lnTo>
                <a:lnTo>
                  <a:pt x="14280350" y="6697864"/>
                </a:lnTo>
                <a:lnTo>
                  <a:pt x="0" y="6697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857699" y="859154"/>
            <a:ext cx="8304631" cy="858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0"/>
              </a:lnSpc>
            </a:pPr>
            <a:r>
              <a:rPr lang="en-US" b="true" sz="571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89551" y="1028700"/>
            <a:ext cx="1857699" cy="1857699"/>
            <a:chOff x="0" y="0"/>
            <a:chExt cx="2476932" cy="247693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-5400000">
            <a:off x="0" y="8209327"/>
            <a:ext cx="1857699" cy="1857699"/>
            <a:chOff x="0" y="0"/>
            <a:chExt cx="2476932" cy="247693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0">
            <a:off x="99850" y="961542"/>
            <a:ext cx="1857699" cy="1857699"/>
            <a:chOff x="0" y="0"/>
            <a:chExt cx="2476932" cy="2476932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0">
            <a:off x="14564046" y="7412969"/>
            <a:ext cx="1857699" cy="1857699"/>
            <a:chOff x="0" y="0"/>
            <a:chExt cx="2476932" cy="2476932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sp>
        <p:nvSpPr>
          <p:cNvPr name="Freeform 42" id="42"/>
          <p:cNvSpPr/>
          <p:nvPr/>
        </p:nvSpPr>
        <p:spPr>
          <a:xfrm flipH="false" flipV="false" rot="0">
            <a:off x="11124008" y="3201165"/>
            <a:ext cx="5409035" cy="3884671"/>
          </a:xfrm>
          <a:custGeom>
            <a:avLst/>
            <a:gdLst/>
            <a:ahLst/>
            <a:cxnLst/>
            <a:rect r="r" b="b" t="t" l="l"/>
            <a:pathLst>
              <a:path h="3884671" w="5409035">
                <a:moveTo>
                  <a:pt x="0" y="0"/>
                </a:moveTo>
                <a:lnTo>
                  <a:pt x="5409035" y="0"/>
                </a:lnTo>
                <a:lnTo>
                  <a:pt x="5409035" y="3884670"/>
                </a:lnTo>
                <a:lnTo>
                  <a:pt x="0" y="3884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820500" y="1625762"/>
            <a:ext cx="7276532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00"/>
              </a:lnSpc>
              <a:spcBef>
                <a:spcPct val="0"/>
              </a:spcBef>
            </a:pPr>
            <a:r>
              <a:rPr lang="en-US" b="true" sz="5000" spc="-5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What it does?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820500" y="2477472"/>
            <a:ext cx="8069051" cy="6297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4"/>
              </a:lnSpc>
            </a:pPr>
            <a:r>
              <a:rPr lang="en-US" b="true" sz="2760" spc="-55">
                <a:solidFill>
                  <a:srgbClr val="676E7B"/>
                </a:solidFill>
                <a:latin typeface="Poppins Bold"/>
                <a:ea typeface="Poppins Bold"/>
                <a:cs typeface="Poppins Bold"/>
                <a:sym typeface="Poppins Bold"/>
              </a:rPr>
              <a:t>Our Automatic Package Tracker offers real-time monitoring of a package’s journey using GPS, allowing both sender and recipient to track its location accurately.</a:t>
            </a:r>
          </a:p>
          <a:p>
            <a:pPr algn="just">
              <a:lnSpc>
                <a:spcPts val="3864"/>
              </a:lnSpc>
            </a:pPr>
            <a:r>
              <a:rPr lang="en-US" b="true" sz="2760" spc="-55">
                <a:solidFill>
                  <a:srgbClr val="676E7B"/>
                </a:solidFill>
                <a:latin typeface="Poppins Bold"/>
                <a:ea typeface="Poppins Bold"/>
                <a:cs typeface="Poppins Bold"/>
                <a:sym typeface="Poppins Bold"/>
              </a:rPr>
              <a:t>It detects mishandling, such as crashes, vibrations, tilting, or being turned upside down—ideal for protecting fragile or high-value items.</a:t>
            </a:r>
          </a:p>
          <a:p>
            <a:pPr algn="just">
              <a:lnSpc>
                <a:spcPts val="3864"/>
              </a:lnSpc>
            </a:pPr>
            <a:r>
              <a:rPr lang="en-US" b="true" sz="2760" spc="-55">
                <a:solidFill>
                  <a:srgbClr val="676E7B"/>
                </a:solidFill>
                <a:latin typeface="Poppins Bold"/>
                <a:ea typeface="Poppins Bold"/>
                <a:cs typeface="Poppins Bold"/>
                <a:sym typeface="Poppins Bold"/>
              </a:rPr>
              <a:t>Security sensors detect tampering, including seal breaking or unauthorized opening, and send instant alerts to ensure the package remains safe throughout transit.</a:t>
            </a:r>
          </a:p>
          <a:p>
            <a:pPr algn="just" marL="0" indent="0" lvl="0">
              <a:lnSpc>
                <a:spcPts val="38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9037502" y="8058006"/>
            <a:ext cx="3522171" cy="3522171"/>
            <a:chOff x="0" y="0"/>
            <a:chExt cx="4696228" cy="4696228"/>
          </a:xfrm>
        </p:grpSpPr>
        <p:grpSp>
          <p:nvGrpSpPr>
            <p:cNvPr name="Group 13" id="13"/>
            <p:cNvGrpSpPr/>
            <p:nvPr/>
          </p:nvGrpSpPr>
          <p:grpSpPr>
            <a:xfrm rot="5400000">
              <a:off x="1565409" y="0"/>
              <a:ext cx="1565409" cy="1565409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5400000">
              <a:off x="3130819" y="1565409"/>
              <a:ext cx="1565409" cy="1565409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5400000">
              <a:off x="1565409" y="3130819"/>
              <a:ext cx="1565409" cy="1565409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5400000">
              <a:off x="0" y="1565409"/>
              <a:ext cx="1565409" cy="1565409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4704373" y="5800985"/>
            <a:ext cx="9099474" cy="8917548"/>
            <a:chOff x="0" y="0"/>
            <a:chExt cx="835143" cy="81844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35143" cy="818446"/>
            </a:xfrm>
            <a:custGeom>
              <a:avLst/>
              <a:gdLst/>
              <a:ahLst/>
              <a:cxnLst/>
              <a:rect r="r" b="b" t="t" l="l"/>
              <a:pathLst>
                <a:path h="818446" w="835143">
                  <a:moveTo>
                    <a:pt x="417572" y="0"/>
                  </a:moveTo>
                  <a:cubicBezTo>
                    <a:pt x="186953" y="0"/>
                    <a:pt x="0" y="183215"/>
                    <a:pt x="0" y="409223"/>
                  </a:cubicBezTo>
                  <a:cubicBezTo>
                    <a:pt x="0" y="635231"/>
                    <a:pt x="186953" y="818446"/>
                    <a:pt x="417572" y="818446"/>
                  </a:cubicBezTo>
                  <a:cubicBezTo>
                    <a:pt x="648190" y="818446"/>
                    <a:pt x="835143" y="635231"/>
                    <a:pt x="835143" y="409223"/>
                  </a:cubicBezTo>
                  <a:cubicBezTo>
                    <a:pt x="835143" y="183215"/>
                    <a:pt x="648190" y="0"/>
                    <a:pt x="4175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6A6A6"/>
              </a:solidFill>
              <a:prstDash val="sysDot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8295" y="19579"/>
              <a:ext cx="678554" cy="722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751136" y="5867660"/>
            <a:ext cx="9010650" cy="9010650"/>
            <a:chOff x="0" y="0"/>
            <a:chExt cx="813004" cy="81300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3004" cy="813004"/>
            </a:xfrm>
            <a:custGeom>
              <a:avLst/>
              <a:gdLst/>
              <a:ahLst/>
              <a:cxnLst/>
              <a:rect r="r" b="b" t="t" l="l"/>
              <a:pathLst>
                <a:path h="813004" w="813004">
                  <a:moveTo>
                    <a:pt x="406502" y="0"/>
                  </a:moveTo>
                  <a:cubicBezTo>
                    <a:pt x="181997" y="0"/>
                    <a:pt x="0" y="181997"/>
                    <a:pt x="0" y="406502"/>
                  </a:cubicBezTo>
                  <a:cubicBezTo>
                    <a:pt x="0" y="631007"/>
                    <a:pt x="181997" y="813004"/>
                    <a:pt x="406502" y="813004"/>
                  </a:cubicBezTo>
                  <a:cubicBezTo>
                    <a:pt x="631007" y="813004"/>
                    <a:pt x="813004" y="631007"/>
                    <a:pt x="813004" y="406502"/>
                  </a:cubicBezTo>
                  <a:cubicBezTo>
                    <a:pt x="813004" y="181997"/>
                    <a:pt x="631007" y="0"/>
                    <a:pt x="4065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FF5757">
                      <a:alpha val="100000"/>
                    </a:srgbClr>
                  </a:gs>
                  <a:gs pos="100000">
                    <a:srgbClr val="8C52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19" y="19069"/>
              <a:ext cx="660566" cy="717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2320945" y="1861027"/>
            <a:ext cx="13646110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00"/>
              </a:lnSpc>
              <a:spcBef>
                <a:spcPct val="0"/>
              </a:spcBef>
            </a:pPr>
            <a:r>
              <a:rPr lang="en-US" b="true" sz="5000" spc="-5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Features and functions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7016734" y="6140243"/>
            <a:ext cx="363624" cy="363624"/>
            <a:chOff x="0" y="0"/>
            <a:chExt cx="484832" cy="484832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484832" cy="484832"/>
              <a:chOff x="0" y="0"/>
              <a:chExt cx="813004" cy="81300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3004" cy="813004"/>
              </a:xfrm>
              <a:custGeom>
                <a:avLst/>
                <a:gdLst/>
                <a:ahLst/>
                <a:cxnLst/>
                <a:rect r="r" b="b" t="t" l="l"/>
                <a:pathLst>
                  <a:path h="813004" w="813004">
                    <a:moveTo>
                      <a:pt x="406502" y="0"/>
                    </a:moveTo>
                    <a:cubicBezTo>
                      <a:pt x="181997" y="0"/>
                      <a:pt x="0" y="181997"/>
                      <a:pt x="0" y="406502"/>
                    </a:cubicBezTo>
                    <a:cubicBezTo>
                      <a:pt x="0" y="631007"/>
                      <a:pt x="181997" y="813004"/>
                      <a:pt x="406502" y="813004"/>
                    </a:cubicBezTo>
                    <a:cubicBezTo>
                      <a:pt x="631007" y="813004"/>
                      <a:pt x="813004" y="631007"/>
                      <a:pt x="813004" y="406502"/>
                    </a:cubicBezTo>
                    <a:cubicBezTo>
                      <a:pt x="813004" y="181997"/>
                      <a:pt x="631007" y="0"/>
                      <a:pt x="406502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19" y="28594"/>
                <a:ext cx="660566" cy="7081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56447" y="51316"/>
              <a:ext cx="371937" cy="382200"/>
              <a:chOff x="0" y="0"/>
              <a:chExt cx="796469" cy="818446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796469" cy="818446"/>
              </a:xfrm>
              <a:custGeom>
                <a:avLst/>
                <a:gdLst/>
                <a:ahLst/>
                <a:cxnLst/>
                <a:rect r="r" b="b" t="t" l="l"/>
                <a:pathLst>
                  <a:path h="818446" w="796469">
                    <a:moveTo>
                      <a:pt x="398235" y="0"/>
                    </a:moveTo>
                    <a:cubicBezTo>
                      <a:pt x="178296" y="0"/>
                      <a:pt x="0" y="183215"/>
                      <a:pt x="0" y="409223"/>
                    </a:cubicBezTo>
                    <a:cubicBezTo>
                      <a:pt x="0" y="635231"/>
                      <a:pt x="178296" y="818446"/>
                      <a:pt x="398235" y="818446"/>
                    </a:cubicBezTo>
                    <a:cubicBezTo>
                      <a:pt x="618174" y="818446"/>
                      <a:pt x="796469" y="635231"/>
                      <a:pt x="796469" y="409223"/>
                    </a:cubicBezTo>
                    <a:cubicBezTo>
                      <a:pt x="796469" y="183215"/>
                      <a:pt x="618174" y="0"/>
                      <a:pt x="398235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ysDot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4669" y="29104"/>
                <a:ext cx="647131" cy="7126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39" id="39"/>
          <p:cNvGrpSpPr/>
          <p:nvPr/>
        </p:nvGrpSpPr>
        <p:grpSpPr>
          <a:xfrm rot="0">
            <a:off x="5295854" y="7683349"/>
            <a:ext cx="363624" cy="363624"/>
            <a:chOff x="0" y="0"/>
            <a:chExt cx="484832" cy="484832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484832" cy="484832"/>
              <a:chOff x="0" y="0"/>
              <a:chExt cx="813004" cy="813004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3004" cy="813004"/>
              </a:xfrm>
              <a:custGeom>
                <a:avLst/>
                <a:gdLst/>
                <a:ahLst/>
                <a:cxnLst/>
                <a:rect r="r" b="b" t="t" l="l"/>
                <a:pathLst>
                  <a:path h="813004" w="813004">
                    <a:moveTo>
                      <a:pt x="406502" y="0"/>
                    </a:moveTo>
                    <a:cubicBezTo>
                      <a:pt x="181997" y="0"/>
                      <a:pt x="0" y="181997"/>
                      <a:pt x="0" y="406502"/>
                    </a:cubicBezTo>
                    <a:cubicBezTo>
                      <a:pt x="0" y="631007"/>
                      <a:pt x="181997" y="813004"/>
                      <a:pt x="406502" y="813004"/>
                    </a:cubicBezTo>
                    <a:cubicBezTo>
                      <a:pt x="631007" y="813004"/>
                      <a:pt x="813004" y="631007"/>
                      <a:pt x="813004" y="406502"/>
                    </a:cubicBezTo>
                    <a:cubicBezTo>
                      <a:pt x="813004" y="181997"/>
                      <a:pt x="631007" y="0"/>
                      <a:pt x="406502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olid"/>
                <a:miter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19" y="28594"/>
                <a:ext cx="660566" cy="7081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0">
              <a:off x="56447" y="51316"/>
              <a:ext cx="371937" cy="382200"/>
              <a:chOff x="0" y="0"/>
              <a:chExt cx="796469" cy="818446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796469" cy="818446"/>
              </a:xfrm>
              <a:custGeom>
                <a:avLst/>
                <a:gdLst/>
                <a:ahLst/>
                <a:cxnLst/>
                <a:rect r="r" b="b" t="t" l="l"/>
                <a:pathLst>
                  <a:path h="818446" w="796469">
                    <a:moveTo>
                      <a:pt x="398235" y="0"/>
                    </a:moveTo>
                    <a:cubicBezTo>
                      <a:pt x="178296" y="0"/>
                      <a:pt x="0" y="183215"/>
                      <a:pt x="0" y="409223"/>
                    </a:cubicBezTo>
                    <a:cubicBezTo>
                      <a:pt x="0" y="635231"/>
                      <a:pt x="178296" y="818446"/>
                      <a:pt x="398235" y="818446"/>
                    </a:cubicBezTo>
                    <a:cubicBezTo>
                      <a:pt x="618174" y="818446"/>
                      <a:pt x="796469" y="635231"/>
                      <a:pt x="796469" y="409223"/>
                    </a:cubicBezTo>
                    <a:cubicBezTo>
                      <a:pt x="796469" y="183215"/>
                      <a:pt x="618174" y="0"/>
                      <a:pt x="398235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ysDot"/>
                <a:miter/>
              </a:ln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74669" y="29104"/>
                <a:ext cx="647131" cy="7126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46" id="46"/>
          <p:cNvGrpSpPr/>
          <p:nvPr/>
        </p:nvGrpSpPr>
        <p:grpSpPr>
          <a:xfrm rot="0">
            <a:off x="10999138" y="6140243"/>
            <a:ext cx="363624" cy="363624"/>
            <a:chOff x="0" y="0"/>
            <a:chExt cx="484832" cy="484832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0"/>
              <a:ext cx="484832" cy="484832"/>
              <a:chOff x="0" y="0"/>
              <a:chExt cx="813004" cy="813004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3004" cy="813004"/>
              </a:xfrm>
              <a:custGeom>
                <a:avLst/>
                <a:gdLst/>
                <a:ahLst/>
                <a:cxnLst/>
                <a:rect r="r" b="b" t="t" l="l"/>
                <a:pathLst>
                  <a:path h="813004" w="813004">
                    <a:moveTo>
                      <a:pt x="406502" y="0"/>
                    </a:moveTo>
                    <a:cubicBezTo>
                      <a:pt x="181997" y="0"/>
                      <a:pt x="0" y="181997"/>
                      <a:pt x="0" y="406502"/>
                    </a:cubicBezTo>
                    <a:cubicBezTo>
                      <a:pt x="0" y="631007"/>
                      <a:pt x="181997" y="813004"/>
                      <a:pt x="406502" y="813004"/>
                    </a:cubicBezTo>
                    <a:cubicBezTo>
                      <a:pt x="631007" y="813004"/>
                      <a:pt x="813004" y="631007"/>
                      <a:pt x="813004" y="406502"/>
                    </a:cubicBezTo>
                    <a:cubicBezTo>
                      <a:pt x="813004" y="181997"/>
                      <a:pt x="631007" y="0"/>
                      <a:pt x="406502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olid"/>
                <a:miter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76219" y="28594"/>
                <a:ext cx="660566" cy="7081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0">
              <a:off x="56447" y="51316"/>
              <a:ext cx="371937" cy="382200"/>
              <a:chOff x="0" y="0"/>
              <a:chExt cx="796469" cy="818446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796469" cy="818446"/>
              </a:xfrm>
              <a:custGeom>
                <a:avLst/>
                <a:gdLst/>
                <a:ahLst/>
                <a:cxnLst/>
                <a:rect r="r" b="b" t="t" l="l"/>
                <a:pathLst>
                  <a:path h="818446" w="796469">
                    <a:moveTo>
                      <a:pt x="398235" y="0"/>
                    </a:moveTo>
                    <a:cubicBezTo>
                      <a:pt x="178296" y="0"/>
                      <a:pt x="0" y="183215"/>
                      <a:pt x="0" y="409223"/>
                    </a:cubicBezTo>
                    <a:cubicBezTo>
                      <a:pt x="0" y="635231"/>
                      <a:pt x="178296" y="818446"/>
                      <a:pt x="398235" y="818446"/>
                    </a:cubicBezTo>
                    <a:cubicBezTo>
                      <a:pt x="618174" y="818446"/>
                      <a:pt x="796469" y="635231"/>
                      <a:pt x="796469" y="409223"/>
                    </a:cubicBezTo>
                    <a:cubicBezTo>
                      <a:pt x="796469" y="183215"/>
                      <a:pt x="618174" y="0"/>
                      <a:pt x="398235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ysDot"/>
                <a:miter/>
              </a:ln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4669" y="29104"/>
                <a:ext cx="647131" cy="7126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53" id="53"/>
          <p:cNvGrpSpPr/>
          <p:nvPr/>
        </p:nvGrpSpPr>
        <p:grpSpPr>
          <a:xfrm rot="0">
            <a:off x="12817952" y="7683349"/>
            <a:ext cx="363624" cy="363624"/>
            <a:chOff x="0" y="0"/>
            <a:chExt cx="484832" cy="484832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0" y="0"/>
              <a:ext cx="484832" cy="484832"/>
              <a:chOff x="0" y="0"/>
              <a:chExt cx="813004" cy="813004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813004" cy="813004"/>
              </a:xfrm>
              <a:custGeom>
                <a:avLst/>
                <a:gdLst/>
                <a:ahLst/>
                <a:cxnLst/>
                <a:rect r="r" b="b" t="t" l="l"/>
                <a:pathLst>
                  <a:path h="813004" w="813004">
                    <a:moveTo>
                      <a:pt x="406502" y="0"/>
                    </a:moveTo>
                    <a:cubicBezTo>
                      <a:pt x="181997" y="0"/>
                      <a:pt x="0" y="181997"/>
                      <a:pt x="0" y="406502"/>
                    </a:cubicBezTo>
                    <a:cubicBezTo>
                      <a:pt x="0" y="631007"/>
                      <a:pt x="181997" y="813004"/>
                      <a:pt x="406502" y="813004"/>
                    </a:cubicBezTo>
                    <a:cubicBezTo>
                      <a:pt x="631007" y="813004"/>
                      <a:pt x="813004" y="631007"/>
                      <a:pt x="813004" y="406502"/>
                    </a:cubicBezTo>
                    <a:cubicBezTo>
                      <a:pt x="813004" y="181997"/>
                      <a:pt x="631007" y="0"/>
                      <a:pt x="406502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olid"/>
                <a:miter/>
              </a:ln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76219" y="28594"/>
                <a:ext cx="660566" cy="70819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grpSp>
          <p:nvGrpSpPr>
            <p:cNvPr name="Group 57" id="57"/>
            <p:cNvGrpSpPr/>
            <p:nvPr/>
          </p:nvGrpSpPr>
          <p:grpSpPr>
            <a:xfrm rot="0">
              <a:off x="56447" y="51316"/>
              <a:ext cx="371937" cy="382200"/>
              <a:chOff x="0" y="0"/>
              <a:chExt cx="796469" cy="818446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796469" cy="818446"/>
              </a:xfrm>
              <a:custGeom>
                <a:avLst/>
                <a:gdLst/>
                <a:ahLst/>
                <a:cxnLst/>
                <a:rect r="r" b="b" t="t" l="l"/>
                <a:pathLst>
                  <a:path h="818446" w="796469">
                    <a:moveTo>
                      <a:pt x="398235" y="0"/>
                    </a:moveTo>
                    <a:cubicBezTo>
                      <a:pt x="178296" y="0"/>
                      <a:pt x="0" y="183215"/>
                      <a:pt x="0" y="409223"/>
                    </a:cubicBezTo>
                    <a:cubicBezTo>
                      <a:pt x="0" y="635231"/>
                      <a:pt x="178296" y="818446"/>
                      <a:pt x="398235" y="818446"/>
                    </a:cubicBezTo>
                    <a:cubicBezTo>
                      <a:pt x="618174" y="818446"/>
                      <a:pt x="796469" y="635231"/>
                      <a:pt x="796469" y="409223"/>
                    </a:cubicBezTo>
                    <a:cubicBezTo>
                      <a:pt x="796469" y="183215"/>
                      <a:pt x="618174" y="0"/>
                      <a:pt x="398235" y="0"/>
                    </a:cubicBezTo>
                    <a:close/>
                  </a:path>
                </a:pathLst>
              </a:custGeom>
              <a:solidFill>
                <a:srgbClr val="EEEEEF"/>
              </a:solidFill>
              <a:ln w="19050" cap="sq">
                <a:solidFill>
                  <a:srgbClr val="A6A6A6"/>
                </a:solidFill>
                <a:prstDash val="sysDot"/>
                <a:miter/>
              </a:ln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74669" y="29104"/>
                <a:ext cx="647131" cy="7126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</p:grpSp>
      <p:grpSp>
        <p:nvGrpSpPr>
          <p:cNvPr name="Group 60" id="60"/>
          <p:cNvGrpSpPr/>
          <p:nvPr/>
        </p:nvGrpSpPr>
        <p:grpSpPr>
          <a:xfrm rot="5400000">
            <a:off x="2202757" y="2288065"/>
            <a:ext cx="1174057" cy="1174057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  <a:ln cap="sq">
              <a:noFill/>
              <a:prstDash val="solid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9525"/>
              <a:ext cx="812800" cy="822325"/>
            </a:xfrm>
            <a:prstGeom prst="rect">
              <a:avLst/>
            </a:prstGeom>
          </p:spPr>
          <p:txBody>
            <a:bodyPr anchor="ctr" rtlCol="false" tIns="104561" lIns="104561" bIns="104561" rIns="104561"/>
            <a:lstStyle/>
            <a:p>
              <a:pPr algn="ctr" marL="0" indent="0" lvl="0">
                <a:lnSpc>
                  <a:spcPts val="250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5400000">
            <a:off x="1028700" y="2288065"/>
            <a:ext cx="1174057" cy="1174057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104561" lIns="104561" bIns="104561" rIns="104561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5400000">
            <a:off x="3234969" y="9354667"/>
            <a:ext cx="928850" cy="928850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82723" lIns="82723" bIns="82723" rIns="82723"/>
            <a:lstStyle/>
            <a:p>
              <a:pPr algn="ctr">
                <a:lnSpc>
                  <a:spcPts val="1979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5736621" y="803205"/>
            <a:ext cx="1857699" cy="3715398"/>
            <a:chOff x="0" y="0"/>
            <a:chExt cx="2476932" cy="4953864"/>
          </a:xfrm>
        </p:grpSpPr>
        <p:grpSp>
          <p:nvGrpSpPr>
            <p:cNvPr name="Group 70" id="70"/>
            <p:cNvGrpSpPr/>
            <p:nvPr/>
          </p:nvGrpSpPr>
          <p:grpSpPr>
            <a:xfrm rot="540000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72" id="72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73" id="73"/>
            <p:cNvGrpSpPr/>
            <p:nvPr/>
          </p:nvGrpSpPr>
          <p:grpSpPr>
            <a:xfrm rot="540000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74" id="7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75" id="75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76" id="76"/>
            <p:cNvGrpSpPr/>
            <p:nvPr/>
          </p:nvGrpSpPr>
          <p:grpSpPr>
            <a:xfrm rot="5400000">
              <a:off x="1238466" y="1238466"/>
              <a:ext cx="1238466" cy="1238466"/>
              <a:chOff x="0" y="0"/>
              <a:chExt cx="812800" cy="812800"/>
            </a:xfrm>
          </p:grpSpPr>
          <p:sp>
            <p:nvSpPr>
              <p:cNvPr name="Freeform 77" id="7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78" id="78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79" id="79"/>
            <p:cNvGrpSpPr/>
            <p:nvPr/>
          </p:nvGrpSpPr>
          <p:grpSpPr>
            <a:xfrm rot="5400000">
              <a:off x="1238466" y="2476932"/>
              <a:ext cx="1238466" cy="1238466"/>
              <a:chOff x="0" y="0"/>
              <a:chExt cx="812800" cy="812800"/>
            </a:xfrm>
          </p:grpSpPr>
          <p:sp>
            <p:nvSpPr>
              <p:cNvPr name="Freeform 80" id="8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81" id="8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82" id="82"/>
            <p:cNvGrpSpPr/>
            <p:nvPr/>
          </p:nvGrpSpPr>
          <p:grpSpPr>
            <a:xfrm rot="5400000">
              <a:off x="1238466" y="3715398"/>
              <a:ext cx="1238466" cy="1238466"/>
              <a:chOff x="0" y="0"/>
              <a:chExt cx="812800" cy="812800"/>
            </a:xfrm>
          </p:grpSpPr>
          <p:sp>
            <p:nvSpPr>
              <p:cNvPr name="Freeform 83" id="8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84" id="8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82723" lIns="82723" bIns="82723" rIns="82723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sp>
        <p:nvSpPr>
          <p:cNvPr name="Freeform 85" id="85"/>
          <p:cNvSpPr/>
          <p:nvPr/>
        </p:nvSpPr>
        <p:spPr>
          <a:xfrm flipH="false" flipV="false" rot="0">
            <a:off x="6922125" y="7787418"/>
            <a:ext cx="4443751" cy="2472341"/>
          </a:xfrm>
          <a:custGeom>
            <a:avLst/>
            <a:gdLst/>
            <a:ahLst/>
            <a:cxnLst/>
            <a:rect r="r" b="b" t="t" l="l"/>
            <a:pathLst>
              <a:path h="2472341" w="4443751">
                <a:moveTo>
                  <a:pt x="0" y="0"/>
                </a:moveTo>
                <a:lnTo>
                  <a:pt x="4443750" y="0"/>
                </a:lnTo>
                <a:lnTo>
                  <a:pt x="4443750" y="2472342"/>
                </a:lnTo>
                <a:lnTo>
                  <a:pt x="0" y="24723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6" id="86"/>
          <p:cNvSpPr txBox="true"/>
          <p:nvPr/>
        </p:nvSpPr>
        <p:spPr>
          <a:xfrm rot="0">
            <a:off x="4722490" y="3861503"/>
            <a:ext cx="3298889" cy="189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676E7B"/>
                </a:solidFill>
                <a:latin typeface="Poppins Bold"/>
                <a:ea typeface="Poppins Bold"/>
                <a:cs typeface="Poppins Bold"/>
                <a:sym typeface="Poppins Bold"/>
              </a:rPr>
              <a:t>They identify unauthorized openings, broken seals, or cut tape. Instant notifications are sent to secure the package during transit.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4722490" y="3402399"/>
            <a:ext cx="3295011" cy="3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Tamper Sensing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185265" y="6845554"/>
            <a:ext cx="3936347" cy="1583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676E7B"/>
                </a:solidFill>
                <a:latin typeface="Poppins Bold"/>
                <a:ea typeface="Poppins Bold"/>
                <a:cs typeface="Poppins Bold"/>
                <a:sym typeface="Poppins Bold"/>
              </a:rPr>
              <a:t>Our system offers real-time location updates for both sender and recipient. This ensures transparent monitoring of   package movement.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185265" y="6386450"/>
            <a:ext cx="3931720" cy="3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GPS tracking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0524377" y="3864076"/>
            <a:ext cx="3598997" cy="1583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676E7B"/>
                </a:solidFill>
                <a:latin typeface="Poppins Bold"/>
                <a:ea typeface="Poppins Bold"/>
                <a:cs typeface="Poppins Bold"/>
                <a:sym typeface="Poppins Bold"/>
              </a:rPr>
              <a:t>It detects any changes in orientation, signaling if the package is flipped. Alerts are triggered to prevent mishandling of fragile items.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0524377" y="3404972"/>
            <a:ext cx="4070592" cy="37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Crash Sensing 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3803846" y="7376096"/>
            <a:ext cx="3298889" cy="189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676E7B"/>
                </a:solidFill>
                <a:latin typeface="Poppins Bold"/>
                <a:ea typeface="Poppins Bold"/>
                <a:cs typeface="Poppins Bold"/>
                <a:sym typeface="Poppins Bold"/>
              </a:rPr>
              <a:t>It continuously monitors ambient conditions to protect sensitive goods. Safe thresholds are maintained to prevent spoilage or damage.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3803846" y="6545517"/>
            <a:ext cx="3295011" cy="746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Temperature and Moisture Sensing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EEE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65439" y="4207911"/>
            <a:ext cx="7757122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00"/>
              </a:lnSpc>
              <a:spcBef>
                <a:spcPct val="0"/>
              </a:spcBef>
            </a:pPr>
            <a:r>
              <a:rPr lang="en-US" b="true" sz="5000" spc="-5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0" y="8429301"/>
            <a:ext cx="1857699" cy="1857699"/>
            <a:chOff x="0" y="0"/>
            <a:chExt cx="2476932" cy="247693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5400000">
            <a:off x="11411802" y="2066203"/>
            <a:ext cx="2977181" cy="2977181"/>
            <a:chOff x="0" y="0"/>
            <a:chExt cx="3969575" cy="3969575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984788" cy="1984788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1984788"/>
              <a:ext cx="1984788" cy="1984788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984788" y="0"/>
              <a:ext cx="1984788" cy="1984788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80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5400000">
            <a:off x="5525495" y="1967693"/>
            <a:ext cx="1488591" cy="148859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5400000">
            <a:off x="4036904" y="6940710"/>
            <a:ext cx="1488591" cy="148859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BEBE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5400000">
            <a:off x="4036904" y="3456284"/>
            <a:ext cx="1488591" cy="148859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AEAEB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5400000">
            <a:off x="11089327" y="7417953"/>
            <a:ext cx="1488591" cy="148859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5400000">
            <a:off x="2548314" y="6940710"/>
            <a:ext cx="1488591" cy="148859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1E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132573" lIns="132573" bIns="132573" rIns="132573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-5400000">
            <a:off x="152400" y="8581701"/>
            <a:ext cx="1857699" cy="1857699"/>
            <a:chOff x="0" y="0"/>
            <a:chExt cx="2476932" cy="2476932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1238466" cy="1238466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1E1E2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0" y="1238466"/>
              <a:ext cx="1238466" cy="1238466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BEBEC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1238466" y="0"/>
              <a:ext cx="1238466" cy="1238466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EAEAEB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19050"/>
                <a:ext cx="812800" cy="7937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79"/>
                  </a:lnSpc>
                </a:pPr>
              </a:p>
            </p:txBody>
          </p:sp>
        </p:grpSp>
      </p:grpSp>
    </p:spTree>
  </p:cSld>
  <p:clrMapOvr>
    <a:masterClrMapping/>
  </p:clrMapOvr>
</p:sld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3.xml" val="3838601075"/>
  <p:tag name="ppt/media/image1.png" val="90145349"/>
  <p:tag name="ppt/media/image2.png" val="151210246"/>
  <p:tag name="ppt/media/image3.png" val="1425584453"/>
  <p:tag name="ppt/media/image4.svg" val="4133290763"/>
  <p:tag name="ppt/media/image5.png" val="3078275268"/>
  <p:tag name="ppt/media/image6.svg" val="141053042"/>
  <p:tag name="ppt/slideLayouts/slideLayout1.xml" val="570340096"/>
  <p:tag name="ppt/slideLayouts/slideLayout2.xml" val="2383022199"/>
  <p:tag name="ppt/slideLayouts/slideLayout3.xml" val="182607473"/>
  <p:tag name="ppt/slideLayouts/slideLayout4.xml" val="1946837309"/>
  <p:tag name="ppt/slideLayouts/slideLayout5.xml" val="3836247968"/>
  <p:tag name="ppt/slideLayouts/slideLayout6.xml" val="2596273127"/>
  <p:tag name="ppt/slideLayouts/slideLayout7.xml" val="3175146494"/>
  <p:tag name="ppt/slideLayouts/slideLayout8.xml" val="3756007313"/>
  <p:tag name="ppt/slideLayouts/slideLayout9.xml" val="742714069"/>
  <p:tag name="ppt/slideLayouts/slideLayout10.xml" val="3489222304"/>
  <p:tag name="ppt/slideLayouts/slideLayout11.xml" val="2539766215"/>
  <p:tag name="ppt/slideMasters/slideMaster1.xml" val="1854975728"/>
  <p:tag name="ppt/slides/slide1.xml" val="4075914270"/>
  <p:tag name="ppt/slides/slide2.xml" val="3798367362"/>
  <p:tag name="ppt/slides/slide4.xml" val="3597568918"/>
  <p:tag name="ppt/slides/slide5.xml" val="2101939701"/>
  <p:tag name="ppt/slides/slide6.xml" val="3271278"/>
  <p:tag name="ppt/slides/slide7.xml" val="3981195845"/>
  <p:tag name="ppt/slides/slide9.xml" val="4177157802"/>
  <p:tag name="ppt/theme/theme1.xml" val="195538180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