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1" r:id="rId4"/>
    <p:sldId id="257" r:id="rId5"/>
    <p:sldId id="258" r:id="rId6"/>
    <p:sldId id="260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 nossa Aplicação" id="{D710556A-4C3A-470D-8B99-6BBA1170EED7}">
          <p14:sldIdLst>
            <p14:sldId id="256"/>
          </p14:sldIdLst>
        </p14:section>
        <p14:section name="Índice da Apresentação" id="{B4472B9F-920E-4E8F-860A-2FB03A72F075}">
          <p14:sldIdLst>
            <p14:sldId id="263"/>
          </p14:sldIdLst>
        </p14:section>
        <p14:section name="Contextualização do Projeto" id="{9D8D5E07-B559-4C82-9772-1DB3D90BF018}">
          <p14:sldIdLst>
            <p14:sldId id="261"/>
          </p14:sldIdLst>
        </p14:section>
        <p14:section name="Justificação de opções/ideias" id="{1D4519C8-0EFF-4F11-8D18-52DC8AD94266}">
          <p14:sldIdLst>
            <p14:sldId id="257"/>
          </p14:sldIdLst>
        </p14:section>
        <p14:section name="Planeamento" id="{01968D6E-9CAD-40B7-9384-01AF0B069005}">
          <p14:sldIdLst>
            <p14:sldId id="258"/>
          </p14:sldIdLst>
        </p14:section>
        <p14:section name="Mockups" id="{08136075-CC3C-48FA-8936-A4766604F3AE}">
          <p14:sldIdLst>
            <p14:sldId id="260"/>
          </p14:sldIdLst>
        </p14:section>
        <p14:section name="Dificuldades Esperadas" id="{A0096A38-5477-43C1-A4E0-FED23C119BF6}">
          <p14:sldIdLst>
            <p14:sldId id="259"/>
          </p14:sldIdLst>
        </p14:section>
        <p14:section name="Q&amp;A" id="{337CFB19-5362-4AC9-8193-955BAD732C6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95F23-CDAF-4B3E-A98C-4668253A1254}" type="datetimeFigureOut">
              <a:rPr lang="pt-PT" smtClean="0"/>
              <a:t>10/02/2019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08F8-260F-48A2-8FCB-1321C40D7F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77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D6EC-732F-4CB9-9B88-DE63AB9894FA}" type="datetime1">
              <a:rPr lang="pt-PT" smtClean="0"/>
              <a:t>10/02/2019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0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8478-466D-46D6-8217-B3DDA64241EF}" type="datetime1">
              <a:rPr lang="pt-PT" smtClean="0"/>
              <a:t>10/02/2019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2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D5C6-2FFE-4064-837D-07F18BA6652A}" type="datetime1">
              <a:rPr lang="pt-PT" smtClean="0"/>
              <a:t>10/02/2019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579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1B8-FA97-462F-A43B-D71E5D119971}" type="datetime1">
              <a:rPr lang="pt-PT" smtClean="0"/>
              <a:t>10/02/2019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3B4B-4BCD-40D3-8455-D57C4EA6168B}" type="datetime1">
              <a:rPr lang="pt-PT" smtClean="0"/>
              <a:t>10/02/2019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D10-AC3D-4DB4-9126-83C1BEDD3D23}" type="datetime1">
              <a:rPr lang="pt-PT" smtClean="0"/>
              <a:t>10/02/2019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8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7A33-7068-4E6C-9C76-186C5B2D2359}" type="datetime1">
              <a:rPr lang="pt-PT" smtClean="0"/>
              <a:t>10/02/2019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72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B022-5566-49CD-8F77-00800BA51D78}" type="datetime1">
              <a:rPr lang="pt-PT" smtClean="0"/>
              <a:t>10/02/2019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8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5C92-BEE8-4383-83F2-FC9473B74F12}" type="datetime1">
              <a:rPr lang="pt-PT" smtClean="0"/>
              <a:t>10/02/2019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2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C5D1-442D-4649-8495-62588CB63746}" type="datetime1">
              <a:rPr lang="pt-PT" smtClean="0"/>
              <a:t>10/02/2019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F223-233F-479D-9167-02204910D0C1}" type="datetime1">
              <a:rPr lang="pt-PT" smtClean="0"/>
              <a:t>10/02/2019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4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C4-B1B2-4B0B-AA89-D950AE2A85E4}" type="datetime1">
              <a:rPr lang="pt-PT" smtClean="0"/>
              <a:t>10/02/2019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AFEE-14BA-463E-8F7F-68058916CB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3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3.xml"/><Relationship Id="rId17" Type="http://schemas.openxmlformats.org/officeDocument/2006/relationships/slide" Target="slide8.xml"/><Relationship Id="rId2" Type="http://schemas.openxmlformats.org/officeDocument/2006/relationships/image" Target="../media/image3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2.xml"/><Relationship Id="rId5" Type="http://schemas.openxmlformats.org/officeDocument/2006/relationships/image" Target="../media/image6.png"/><Relationship Id="rId15" Type="http://schemas.openxmlformats.org/officeDocument/2006/relationships/slide" Target="slide6.xml"/><Relationship Id="rId10" Type="http://schemas.openxmlformats.org/officeDocument/2006/relationships/slide" Target="slide1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sf.pt/sociedade/interior/canis-sem-espaco-para-acolher-mais-animais--10144768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observador.pt/2018/09/23/entra-em-vigor-a-lei-que-proibe-o-abate-de-animais-nos-canis-municipai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Ex1zTT9Pq_xsB0QN8HmQVTGGZ52kPDJ4b7a6Pr8Q4Fk/edit?ts=5baa4570#gid=0" TargetMode="External"/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ipleiria-my.sharepoint.com/personal/2170372_my_ipleiria_pt/Documents/Projeto%20IPL%20PSI/Gest&#227;o/Projeto1.mpp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trello.com/b/2urBa2jl/tesp-psi-pl2-08" TargetMode="Externa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mathe\OneDrive%20-%20IPLeiria\Projeto%20IPL%20PSI\Mockups\Mockup%20Projeto%20PSI%20Mobile.xd" TargetMode="Externa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4859180-2546-4FF0-9BCF-B7628666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486460"/>
            <a:ext cx="6858000" cy="124182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Procurar um animal mais fácil que nunca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46B6323-16DA-4343-988A-CBFC01DF779A}"/>
              </a:ext>
            </a:extLst>
          </p:cNvPr>
          <p:cNvSpPr/>
          <p:nvPr/>
        </p:nvSpPr>
        <p:spPr>
          <a:xfrm>
            <a:off x="2434775" y="775189"/>
            <a:ext cx="5250656" cy="709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3CA5A7-B457-4028-8FE6-0B522AAE5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1" y="3487516"/>
            <a:ext cx="8711125" cy="385063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6BA9D616-00D1-48DF-8615-DF49305A4B23}"/>
              </a:ext>
            </a:extLst>
          </p:cNvPr>
          <p:cNvSpPr/>
          <p:nvPr/>
        </p:nvSpPr>
        <p:spPr>
          <a:xfrm rot="12600000">
            <a:off x="-473969" y="2910676"/>
            <a:ext cx="1698149" cy="1463922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0948891A-5998-4689-99E4-AB553C18C2D6}"/>
              </a:ext>
            </a:extLst>
          </p:cNvPr>
          <p:cNvCxnSpPr>
            <a:cxnSpLocks/>
          </p:cNvCxnSpPr>
          <p:nvPr/>
        </p:nvCxnSpPr>
        <p:spPr>
          <a:xfrm>
            <a:off x="1112613" y="3429000"/>
            <a:ext cx="821557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5543157-E31B-4B37-992A-98DAEBFAE0A8}"/>
              </a:ext>
            </a:extLst>
          </p:cNvPr>
          <p:cNvCxnSpPr/>
          <p:nvPr/>
        </p:nvCxnSpPr>
        <p:spPr>
          <a:xfrm flipH="1">
            <a:off x="2509943" y="1486460"/>
            <a:ext cx="42884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DFEA7F8-DE0A-4354-A6FE-F943D8F83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11412"/>
            <a:ext cx="6858000" cy="903314"/>
          </a:xfrm>
        </p:spPr>
        <p:txBody>
          <a:bodyPr>
            <a:normAutofit fontScale="90000"/>
          </a:bodyPr>
          <a:lstStyle/>
          <a:p>
            <a:r>
              <a:rPr lang="pt-PT" dirty="0">
                <a:latin typeface="Ravie" panose="04040805050809020602" pitchFamily="82" charset="0"/>
                <a:cs typeface="Raavi" panose="020B0502040204020203" pitchFamily="34" charset="0"/>
              </a:rPr>
              <a:t>Pet4All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C2D906-B435-429F-AE79-373E7D0A9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600" r="90000">
                        <a14:foregroundMark x1="5800" y1="76000" x2="14600" y2="55333"/>
                        <a14:foregroundMark x1="14600" y1="55333" x2="8800" y2="24000"/>
                        <a14:foregroundMark x1="8800" y1="24000" x2="7600" y2="58000"/>
                        <a14:foregroundMark x1="7600" y1="58000" x2="13400" y2="86000"/>
                        <a14:foregroundMark x1="13400" y1="86000" x2="24200" y2="90000"/>
                        <a14:foregroundMark x1="24200" y1="90000" x2="21600" y2="70667"/>
                        <a14:foregroundMark x1="27400" y1="24667" x2="30800" y2="22000"/>
                        <a14:foregroundMark x1="29200" y1="16667" x2="24400" y2="4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06" y="198315"/>
            <a:ext cx="4762500" cy="142875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323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C1908-C9BD-4BBA-9546-79041B71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365126"/>
            <a:ext cx="7886700" cy="1325563"/>
          </a:xfrm>
        </p:spPr>
        <p:txBody>
          <a:bodyPr/>
          <a:lstStyle/>
          <a:p>
            <a:r>
              <a:rPr lang="pt-PT" dirty="0"/>
              <a:t>Índice da Apresentação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BF04E5DB-F5BF-4432-8BE3-C4306D1726B8}"/>
              </a:ext>
            </a:extLst>
          </p:cNvPr>
          <p:cNvSpPr/>
          <p:nvPr/>
        </p:nvSpPr>
        <p:spPr>
          <a:xfrm rot="12600000">
            <a:off x="-609770" y="826691"/>
            <a:ext cx="1698149" cy="1463922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775D075-3316-4FE2-8125-71B871C85A3D}"/>
              </a:ext>
            </a:extLst>
          </p:cNvPr>
          <p:cNvCxnSpPr>
            <a:cxnSpLocks/>
          </p:cNvCxnSpPr>
          <p:nvPr/>
        </p:nvCxnSpPr>
        <p:spPr>
          <a:xfrm>
            <a:off x="-500062" y="1351306"/>
            <a:ext cx="997981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4C5988-F255-4F5E-85FE-D58906FF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2</a:t>
            </a:fld>
            <a:endParaRPr lang="pt-PT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7" name="Índice Visual 6">
                <a:extLst>
                  <a:ext uri="{FF2B5EF4-FFF2-40B4-BE49-F238E27FC236}">
                    <a16:creationId xmlns:a16="http://schemas.microsoft.com/office/drawing/2014/main" id="{BE535BA2-DE05-492C-BD7D-F60DABB536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3342742"/>
                  </p:ext>
                </p:extLst>
              </p:nvPr>
            </p:nvGraphicFramePr>
            <p:xfrm>
              <a:off x="781050" y="1978025"/>
              <a:ext cx="7886700" cy="4351338"/>
            </p:xfrm>
            <a:graphic>
              <a:graphicData uri="http://schemas.microsoft.com/office/powerpoint/2016/summaryzoom">
                <psuz:summaryZm>
                  <psuz:summaryZmObj sectionId="{D710556A-4C3A-470D-8B99-6BBA1170EED7}">
                    <psuz:zmPr id="{4D9657F1-2AF6-4EC9-A4C5-5CFAFEA37654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246" y="800426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4472B9F-920E-4E8F-860A-2FB03A72F075}">
                    <psuz:zmPr id="{99ECA264-2A7C-4F3A-B47F-9FE8E8F55EB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24479" y="800426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D8D5E07-B559-4C82-9772-1DB3D90BF018}">
                    <psuz:zmPr id="{EDC23AC9-4E75-4BF6-8860-89436EA481D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7712" y="800426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D4519C8-0EFF-4F11-8D18-52DC8AD94266}">
                    <psuz:zmPr id="{F5F85687-B429-4305-A02B-5FA24687C332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850945" y="800426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968D6E-9CAD-40B7-9384-01AF0B069005}">
                    <psuz:zmPr id="{DC5700FE-81D0-4B39-B020-C893AC57E54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246" y="2220031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8136075-CC3C-48FA-8936-A4766604F3AE}">
                    <psuz:zmPr id="{9AA3D669-CD6D-4739-93E6-9C689220B48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24479" y="2220031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0096A38-5477-43C1-A4E0-FED23C119BF6}">
                    <psuz:zmPr id="{DD7944FB-0166-4166-A9D9-C36573887A8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87712" y="2220031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37CFB19-5362-4AC9-8193-955BAD732C63}">
                    <psuz:zmPr id="{5C8269B8-0DF2-46B0-9CB9-A226D889221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850945" y="2220031"/>
                          <a:ext cx="1774508" cy="13308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7" name="Índice Visual 6">
                <a:extLst>
                  <a:ext uri="{FF2B5EF4-FFF2-40B4-BE49-F238E27FC236}">
                    <a16:creationId xmlns:a16="http://schemas.microsoft.com/office/drawing/2014/main" id="{BE535BA2-DE05-492C-BD7D-F60DABB5366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781050" y="1978025"/>
                <a:ext cx="7886700" cy="4351338"/>
                <a:chOff x="781050" y="1978025"/>
                <a:chExt cx="7886700" cy="4351338"/>
              </a:xfrm>
            </p:grpSpPr>
            <p:pic>
              <p:nvPicPr>
                <p:cNvPr id="3" name="Imagem 3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2296" y="2778451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m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05529" y="2778451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m 9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68762" y="2778451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m 10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1995" y="2778451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m 11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2296" y="4198056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m 12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05529" y="4198056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agem 1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68762" y="4198056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Imagem 14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31995" y="4198056"/>
                  <a:ext cx="1774508" cy="133088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4577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874585-89E7-4542-A40A-DFBAA77C16A0}"/>
              </a:ext>
            </a:extLst>
          </p:cNvPr>
          <p:cNvSpPr txBox="1"/>
          <p:nvPr/>
        </p:nvSpPr>
        <p:spPr>
          <a:xfrm>
            <a:off x="1806870" y="2814938"/>
            <a:ext cx="6174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Os canis podem adicionar e disponibilizar os animais que estão para adoção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4BCE7B5-5EC9-48C6-B305-0D1BC993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4" y="4632599"/>
            <a:ext cx="9144000" cy="28567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457BEE-110E-4BF4-978F-FEE0133C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4" y="720080"/>
            <a:ext cx="7886700" cy="994172"/>
          </a:xfrm>
        </p:spPr>
        <p:txBody>
          <a:bodyPr/>
          <a:lstStyle/>
          <a:p>
            <a:r>
              <a:rPr lang="pt-PT" dirty="0"/>
              <a:t>Contextualização do Projeto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1A5BDDB-5565-4E9D-946D-3194E626028A}"/>
              </a:ext>
            </a:extLst>
          </p:cNvPr>
          <p:cNvCxnSpPr>
            <a:cxnSpLocks/>
          </p:cNvCxnSpPr>
          <p:nvPr/>
        </p:nvCxnSpPr>
        <p:spPr>
          <a:xfrm flipH="1">
            <a:off x="1076706" y="3531872"/>
            <a:ext cx="817763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14CD94-6153-470F-A63A-B83D2C7F55F2}"/>
              </a:ext>
            </a:extLst>
          </p:cNvPr>
          <p:cNvSpPr txBox="1"/>
          <p:nvPr/>
        </p:nvSpPr>
        <p:spPr>
          <a:xfrm>
            <a:off x="814350" y="2017642"/>
            <a:ext cx="61744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Facilitar a procura de animais para adoção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E1B74F-A7EB-4E19-9E95-B187D0CB2508}"/>
              </a:ext>
            </a:extLst>
          </p:cNvPr>
          <p:cNvSpPr txBox="1"/>
          <p:nvPr/>
        </p:nvSpPr>
        <p:spPr>
          <a:xfrm>
            <a:off x="821243" y="2385347"/>
            <a:ext cx="84366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pt-PT" sz="1350" dirty="0"/>
              <a:t>Os utilizadores podem ver os animais disponíveis e entrar em contacto através de mensagens com o canil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599D3A-8C28-4324-9285-EAD6801CEC2B}"/>
              </a:ext>
            </a:extLst>
          </p:cNvPr>
          <p:cNvSpPr txBox="1"/>
          <p:nvPr/>
        </p:nvSpPr>
        <p:spPr>
          <a:xfrm>
            <a:off x="1818779" y="4023941"/>
            <a:ext cx="7515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Informações como idade , género e outros atributos são disponibilizados ao utilizador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4A8A4489-AB48-4804-995A-A80502C64546}"/>
              </a:ext>
            </a:extLst>
          </p:cNvPr>
          <p:cNvSpPr/>
          <p:nvPr/>
        </p:nvSpPr>
        <p:spPr>
          <a:xfrm rot="12600000">
            <a:off x="-909685" y="2586011"/>
            <a:ext cx="3076672" cy="2652304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10071D2-5747-420C-971E-1E412CC63C9E}"/>
              </a:ext>
            </a:extLst>
          </p:cNvPr>
          <p:cNvSpPr txBox="1"/>
          <p:nvPr/>
        </p:nvSpPr>
        <p:spPr>
          <a:xfrm>
            <a:off x="1274764" y="4474514"/>
            <a:ext cx="4535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Permitir a criação de um utilizador e o acesso ao seu perfil.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81D4BC-17A1-4ABE-AF3C-659B4A43E10C}"/>
              </a:ext>
            </a:extLst>
          </p:cNvPr>
          <p:cNvSpPr txBox="1"/>
          <p:nvPr/>
        </p:nvSpPr>
        <p:spPr>
          <a:xfrm>
            <a:off x="814350" y="4815426"/>
            <a:ext cx="4148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PT" sz="1350" dirty="0"/>
              <a:t>Utilizará um UI simples e intuitivo para facilitar o uso.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1B61C14-BDD6-451B-B071-A9C87A06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30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8" grpId="0"/>
      <p:bldP spid="6" grpId="0"/>
      <p:bldP spid="7" grpId="0"/>
      <p:bldP spid="4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2A568-82E3-4E2F-BFBC-0F910943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59100"/>
            <a:ext cx="7886700" cy="1702511"/>
          </a:xfrm>
        </p:spPr>
        <p:txBody>
          <a:bodyPr/>
          <a:lstStyle/>
          <a:p>
            <a:r>
              <a:rPr lang="pt-PT" dirty="0"/>
              <a:t>Justificação de opções/ideias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9F1F1627-D063-4CC9-AAB3-F23CA3A7E9B3}"/>
              </a:ext>
            </a:extLst>
          </p:cNvPr>
          <p:cNvSpPr/>
          <p:nvPr/>
        </p:nvSpPr>
        <p:spPr>
          <a:xfrm rot="12600000">
            <a:off x="-609770" y="826691"/>
            <a:ext cx="1698149" cy="1463922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4873B163-6991-4FB8-B672-96F9856EB63B}"/>
              </a:ext>
            </a:extLst>
          </p:cNvPr>
          <p:cNvCxnSpPr>
            <a:cxnSpLocks/>
          </p:cNvCxnSpPr>
          <p:nvPr/>
        </p:nvCxnSpPr>
        <p:spPr>
          <a:xfrm>
            <a:off x="-500062" y="1351306"/>
            <a:ext cx="997981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B345C1A-3195-4660-BF00-CABEB2B2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233506"/>
            <a:ext cx="4666689" cy="1467179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F84EC7B-D3DF-4D30-847C-325A25182ADC}"/>
              </a:ext>
            </a:extLst>
          </p:cNvPr>
          <p:cNvGrpSpPr/>
          <p:nvPr/>
        </p:nvGrpSpPr>
        <p:grpSpPr>
          <a:xfrm>
            <a:off x="352044" y="4113018"/>
            <a:ext cx="5408859" cy="1693310"/>
            <a:chOff x="2950703" y="4728270"/>
            <a:chExt cx="6222252" cy="194795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A194519-A41D-4719-8CA4-0E0A978DD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0703" y="4728270"/>
              <a:ext cx="5919117" cy="1754435"/>
            </a:xfrm>
            <a:prstGeom prst="rect">
              <a:avLst/>
            </a:prstGeom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5B02B0E-CAE2-4948-AA1E-25A88A0A0D37}"/>
                </a:ext>
              </a:extLst>
            </p:cNvPr>
            <p:cNvSpPr/>
            <p:nvPr/>
          </p:nvSpPr>
          <p:spPr>
            <a:xfrm>
              <a:off x="7083846" y="5605487"/>
              <a:ext cx="2089109" cy="10707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</p:grpSp>
      <p:pic>
        <p:nvPicPr>
          <p:cNvPr id="17" name="Imagem 16">
            <a:hlinkClick r:id="rId4"/>
            <a:extLst>
              <a:ext uri="{FF2B5EF4-FFF2-40B4-BE49-F238E27FC236}">
                <a16:creationId xmlns:a16="http://schemas.microsoft.com/office/drawing/2014/main" id="{22EDA72F-967B-4A47-8B73-85DA974B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614" y="2724156"/>
            <a:ext cx="1566832" cy="312510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6F6FF2F3-4CFE-49CA-BEB9-4E7DF3294EDA}"/>
              </a:ext>
            </a:extLst>
          </p:cNvPr>
          <p:cNvGrpSpPr/>
          <p:nvPr/>
        </p:nvGrpSpPr>
        <p:grpSpPr>
          <a:xfrm>
            <a:off x="5453581" y="4045074"/>
            <a:ext cx="1273400" cy="942739"/>
            <a:chOff x="9860149" y="4892983"/>
            <a:chExt cx="1697867" cy="1256985"/>
          </a:xfrm>
        </p:grpSpPr>
        <p:pic>
          <p:nvPicPr>
            <p:cNvPr id="18" name="Imagem 17">
              <a:hlinkClick r:id="rId6"/>
              <a:extLst>
                <a:ext uri="{FF2B5EF4-FFF2-40B4-BE49-F238E27FC236}">
                  <a16:creationId xmlns:a16="http://schemas.microsoft.com/office/drawing/2014/main" id="{DD1EDFAA-1AD0-402E-914C-3CAB62F7D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0149" y="4892983"/>
              <a:ext cx="1606530" cy="966641"/>
            </a:xfrm>
            <a:prstGeom prst="rect">
              <a:avLst/>
            </a:prstGeom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1F7E0F7-3D66-4F08-9B6D-1D1EEFB9BC51}"/>
                </a:ext>
              </a:extLst>
            </p:cNvPr>
            <p:cNvSpPr/>
            <p:nvPr/>
          </p:nvSpPr>
          <p:spPr>
            <a:xfrm>
              <a:off x="9860149" y="5733288"/>
              <a:ext cx="1697867" cy="416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350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9EC7AD-44E0-43FE-BC8C-DE65ABF2B9F8}"/>
              </a:ext>
            </a:extLst>
          </p:cNvPr>
          <p:cNvSpPr txBox="1"/>
          <p:nvPr/>
        </p:nvSpPr>
        <p:spPr>
          <a:xfrm>
            <a:off x="475488" y="3700684"/>
            <a:ext cx="42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Nem 2 meses depois….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C07EAE-5AA8-44E8-8095-48E86F751F49}"/>
              </a:ext>
            </a:extLst>
          </p:cNvPr>
          <p:cNvSpPr txBox="1"/>
          <p:nvPr/>
        </p:nvSpPr>
        <p:spPr>
          <a:xfrm>
            <a:off x="5380512" y="3036667"/>
            <a:ext cx="1273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23 de Setembro</a:t>
            </a:r>
          </a:p>
          <a:p>
            <a:pPr algn="ctr"/>
            <a:r>
              <a:rPr lang="pt-PT" sz="1350" dirty="0"/>
              <a:t>2018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062406-97A5-45A1-8AF7-000DFD79C247}"/>
              </a:ext>
            </a:extLst>
          </p:cNvPr>
          <p:cNvSpPr txBox="1"/>
          <p:nvPr/>
        </p:nvSpPr>
        <p:spPr>
          <a:xfrm>
            <a:off x="5380512" y="4664491"/>
            <a:ext cx="1454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350" dirty="0"/>
              <a:t>07 de Novembro</a:t>
            </a:r>
          </a:p>
          <a:p>
            <a:pPr algn="ctr"/>
            <a:r>
              <a:rPr lang="pt-PT" sz="1350" dirty="0"/>
              <a:t>2018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22FD231C-FD7C-4BB1-8F4D-9D4DABCAF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492" y="138097"/>
            <a:ext cx="5751929" cy="1845193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D8C088-F379-4159-9966-93A3D740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21" grpId="0"/>
      <p:bldP spid="3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12663-0411-485F-AF6D-AB677B1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84" y="369821"/>
            <a:ext cx="7886700" cy="1325563"/>
          </a:xfrm>
        </p:spPr>
        <p:txBody>
          <a:bodyPr/>
          <a:lstStyle/>
          <a:p>
            <a:r>
              <a:rPr lang="pt-PT" dirty="0"/>
              <a:t>Planeamento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741CB60F-B7A7-4779-98B6-BC9016068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04" y="3968882"/>
            <a:ext cx="2921580" cy="2889118"/>
          </a:xfr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2E4509D6-D9EF-48E5-9026-80A69B09A3C0}"/>
              </a:ext>
            </a:extLst>
          </p:cNvPr>
          <p:cNvSpPr/>
          <p:nvPr/>
        </p:nvSpPr>
        <p:spPr>
          <a:xfrm>
            <a:off x="628650" y="1968522"/>
            <a:ext cx="2416302" cy="403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6C934BC6-B58E-4B98-9A3C-BF54CA88D597}"/>
              </a:ext>
            </a:extLst>
          </p:cNvPr>
          <p:cNvSpPr/>
          <p:nvPr/>
        </p:nvSpPr>
        <p:spPr>
          <a:xfrm rot="12600000">
            <a:off x="-1082829" y="706855"/>
            <a:ext cx="1698149" cy="1463922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AFC9461-7593-4FE5-8732-411872144BDE}"/>
              </a:ext>
            </a:extLst>
          </p:cNvPr>
          <p:cNvCxnSpPr>
            <a:cxnSpLocks/>
          </p:cNvCxnSpPr>
          <p:nvPr/>
        </p:nvCxnSpPr>
        <p:spPr>
          <a:xfrm>
            <a:off x="-348472" y="1231470"/>
            <a:ext cx="984094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D87F94E-B83F-492E-996D-97B9728C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755" y="4360750"/>
            <a:ext cx="2202602" cy="3204164"/>
          </a:xfrm>
          <a:prstGeom prst="rect">
            <a:avLst/>
          </a:prstGeom>
        </p:spPr>
      </p:pic>
      <p:pic>
        <p:nvPicPr>
          <p:cNvPr id="10" name="Imagem 9">
            <a:hlinkClick r:id="rId4"/>
            <a:extLst>
              <a:ext uri="{FF2B5EF4-FFF2-40B4-BE49-F238E27FC236}">
                <a16:creationId xmlns:a16="http://schemas.microsoft.com/office/drawing/2014/main" id="{1EAF8316-7747-4867-A463-D9AB2FAF4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39" y="1883301"/>
            <a:ext cx="1842796" cy="1079763"/>
          </a:xfrm>
          <a:prstGeom prst="rect">
            <a:avLst/>
          </a:prstGeom>
        </p:spPr>
      </p:pic>
      <p:pic>
        <p:nvPicPr>
          <p:cNvPr id="12" name="Imagem 11">
            <a:hlinkClick r:id="rId6"/>
            <a:extLst>
              <a:ext uri="{FF2B5EF4-FFF2-40B4-BE49-F238E27FC236}">
                <a16:creationId xmlns:a16="http://schemas.microsoft.com/office/drawing/2014/main" id="{C686F027-9159-4E1D-BAA8-D22FACCB6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37" y="3740676"/>
            <a:ext cx="1079763" cy="1079763"/>
          </a:xfrm>
          <a:prstGeom prst="rect">
            <a:avLst/>
          </a:prstGeom>
        </p:spPr>
      </p:pic>
      <p:pic>
        <p:nvPicPr>
          <p:cNvPr id="14" name="Imagem 13">
            <a:hlinkClick r:id="rId8"/>
            <a:extLst>
              <a:ext uri="{FF2B5EF4-FFF2-40B4-BE49-F238E27FC236}">
                <a16:creationId xmlns:a16="http://schemas.microsoft.com/office/drawing/2014/main" id="{463A71A0-23A2-45F2-804A-C62E2C5F6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40" y="1883301"/>
            <a:ext cx="2267220" cy="1079763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47FD60C-BB16-40C3-9F3D-89C63293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31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9026-A839-4833-9940-499FB23C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39" y="276550"/>
            <a:ext cx="7886700" cy="1325563"/>
          </a:xfrm>
        </p:spPr>
        <p:txBody>
          <a:bodyPr/>
          <a:lstStyle/>
          <a:p>
            <a:r>
              <a:rPr lang="pt-PT" i="1" dirty="0" err="1"/>
              <a:t>Mockups</a:t>
            </a:r>
            <a:endParaRPr lang="pt-PT" i="1" dirty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0880262D-A210-456A-B1E5-C140F4229CC1}"/>
              </a:ext>
            </a:extLst>
          </p:cNvPr>
          <p:cNvSpPr/>
          <p:nvPr/>
        </p:nvSpPr>
        <p:spPr>
          <a:xfrm rot="12600000">
            <a:off x="-1143169" y="691599"/>
            <a:ext cx="1698149" cy="1463922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8C67C984-601D-4096-84F4-06A4BDC7ADC2}"/>
              </a:ext>
            </a:extLst>
          </p:cNvPr>
          <p:cNvCxnSpPr>
            <a:cxnSpLocks/>
          </p:cNvCxnSpPr>
          <p:nvPr/>
        </p:nvCxnSpPr>
        <p:spPr>
          <a:xfrm>
            <a:off x="-196214" y="1216214"/>
            <a:ext cx="962834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878B8D8-AA66-49EB-B268-69902BE3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3" y="2175868"/>
            <a:ext cx="2536031" cy="2028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B5064D-5D75-4BA3-89EC-5152C67B1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00" y="2428207"/>
            <a:ext cx="2536032" cy="20288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931E0F-0F6C-4935-B525-4BA134072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80" y="3599364"/>
            <a:ext cx="2138401" cy="1710721"/>
          </a:xfrm>
          <a:prstGeom prst="rect">
            <a:avLst/>
          </a:prstGeom>
        </p:spPr>
      </p:pic>
      <p:sp>
        <p:nvSpPr>
          <p:cNvPr id="15" name="Triângulo isósceles 14">
            <a:hlinkClick r:id="rId5" action="ppaction://hlinkfile"/>
            <a:extLst>
              <a:ext uri="{FF2B5EF4-FFF2-40B4-BE49-F238E27FC236}">
                <a16:creationId xmlns:a16="http://schemas.microsoft.com/office/drawing/2014/main" id="{560F6685-98A2-48E5-BB75-B5C1E12F48FC}"/>
              </a:ext>
            </a:extLst>
          </p:cNvPr>
          <p:cNvSpPr/>
          <p:nvPr/>
        </p:nvSpPr>
        <p:spPr>
          <a:xfrm rot="12600000">
            <a:off x="3158012" y="3090431"/>
            <a:ext cx="1698149" cy="1463922"/>
          </a:xfrm>
          <a:prstGeom prst="triangle">
            <a:avLst/>
          </a:prstGeom>
          <a:solidFill>
            <a:schemeClr val="accent3"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010D73E-7C37-47ED-A273-B82718AA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4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68E56-E10C-499C-A6A2-D65410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Lições aprendidas com o projeto</a:t>
            </a: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C222092-4D3C-4DE0-A8DD-BF1324ECCDB0}"/>
              </a:ext>
            </a:extLst>
          </p:cNvPr>
          <p:cNvSpPr/>
          <p:nvPr/>
        </p:nvSpPr>
        <p:spPr>
          <a:xfrm rot="12600000">
            <a:off x="-1237888" y="763027"/>
            <a:ext cx="1698149" cy="1463922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05A73F1-7FDD-463B-B271-A5D09B9181A8}"/>
              </a:ext>
            </a:extLst>
          </p:cNvPr>
          <p:cNvCxnSpPr>
            <a:cxnSpLocks/>
          </p:cNvCxnSpPr>
          <p:nvPr/>
        </p:nvCxnSpPr>
        <p:spPr>
          <a:xfrm>
            <a:off x="-215495" y="1287642"/>
            <a:ext cx="955290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B54257CB-66A8-43EA-AF36-FF84C72A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6" y="2443080"/>
            <a:ext cx="4163000" cy="2764212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CF270594-E922-4D2B-89B2-316A433DDA20}"/>
              </a:ext>
            </a:extLst>
          </p:cNvPr>
          <p:cNvSpPr txBox="1"/>
          <p:nvPr/>
        </p:nvSpPr>
        <p:spPr>
          <a:xfrm>
            <a:off x="628650" y="1891223"/>
            <a:ext cx="545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O grupo em geral concorda que num futuro projeto a atenção à gestão de tarefas é importante para o produto final ficar mais próximo à visão inicial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B098FF5-DEC0-4AD3-A60B-8705620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44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472419-4812-42BC-97DC-D236E7408B91}"/>
              </a:ext>
            </a:extLst>
          </p:cNvPr>
          <p:cNvSpPr txBox="1"/>
          <p:nvPr/>
        </p:nvSpPr>
        <p:spPr>
          <a:xfrm>
            <a:off x="5841050" y="5641839"/>
            <a:ext cx="33392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50" dirty="0"/>
              <a:t>Programação de Sistemas de Informação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D6BCCC0-FE1B-411F-AD6C-E7CA9875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47" y="5065180"/>
            <a:ext cx="1857375" cy="5715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D6BE39D-CDA6-4495-972F-55D59C2DEF95}"/>
              </a:ext>
            </a:extLst>
          </p:cNvPr>
          <p:cNvSpPr/>
          <p:nvPr/>
        </p:nvSpPr>
        <p:spPr>
          <a:xfrm>
            <a:off x="5602734" y="5978317"/>
            <a:ext cx="3303141" cy="8796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49C9D67-F53A-4AE1-BFA0-F980DB0A7BDF}"/>
              </a:ext>
            </a:extLst>
          </p:cNvPr>
          <p:cNvSpPr/>
          <p:nvPr/>
        </p:nvSpPr>
        <p:spPr>
          <a:xfrm>
            <a:off x="2521077" y="0"/>
            <a:ext cx="3586734" cy="147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A64F4F-9217-4A1D-8CDA-BACAA01FA0B1}"/>
              </a:ext>
            </a:extLst>
          </p:cNvPr>
          <p:cNvSpPr txBox="1"/>
          <p:nvPr/>
        </p:nvSpPr>
        <p:spPr>
          <a:xfrm>
            <a:off x="903297" y="4182914"/>
            <a:ext cx="3807152" cy="12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1350" dirty="0"/>
              <a:t>Matheus Ferreira – 217037</a:t>
            </a:r>
          </a:p>
          <a:p>
            <a:pPr>
              <a:lnSpc>
                <a:spcPct val="200000"/>
              </a:lnSpc>
            </a:pPr>
            <a:r>
              <a:rPr lang="pt-PT" sz="1350" dirty="0"/>
              <a:t>	     Valter Pacheco -  2170377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1350" dirty="0"/>
              <a:t>		 	 Francisco Fernandes - 2170336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3377C-18F2-4904-87D6-76BF2F15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309" y="633807"/>
            <a:ext cx="1692425" cy="994172"/>
          </a:xfrm>
        </p:spPr>
        <p:txBody>
          <a:bodyPr>
            <a:noAutofit/>
          </a:bodyPr>
          <a:lstStyle/>
          <a:p>
            <a:r>
              <a:rPr lang="pt-PT" sz="4800" dirty="0"/>
              <a:t>Fim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9AC78673-71BC-4DF5-99E4-34C734D7C759}"/>
              </a:ext>
            </a:extLst>
          </p:cNvPr>
          <p:cNvSpPr/>
          <p:nvPr/>
        </p:nvSpPr>
        <p:spPr>
          <a:xfrm rot="12600000">
            <a:off x="-1078006" y="4824458"/>
            <a:ext cx="3754471" cy="3236613"/>
          </a:xfrm>
          <a:prstGeom prst="triangl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A9DEAA10-C06C-4956-B7E0-D31810427AB8}"/>
              </a:ext>
            </a:extLst>
          </p:cNvPr>
          <p:cNvCxnSpPr>
            <a:cxnSpLocks/>
          </p:cNvCxnSpPr>
          <p:nvPr/>
        </p:nvCxnSpPr>
        <p:spPr>
          <a:xfrm>
            <a:off x="1363360" y="5978317"/>
            <a:ext cx="899501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D102782C-7675-4FBD-8B60-065FB0A716C7}"/>
              </a:ext>
            </a:extLst>
          </p:cNvPr>
          <p:cNvCxnSpPr/>
          <p:nvPr/>
        </p:nvCxnSpPr>
        <p:spPr>
          <a:xfrm flipH="1">
            <a:off x="2521309" y="1477188"/>
            <a:ext cx="42884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A4B760-DC9A-414D-9E14-F6248DA2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AFEE-14BA-463E-8F7F-68058916CB0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79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155</Words>
  <Application>Microsoft Office PowerPoint</Application>
  <PresentationFormat>Apresentação no Ecrã (4:3)</PresentationFormat>
  <Paragraphs>32</Paragraphs>
  <Slides>8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Raavi</vt:lpstr>
      <vt:lpstr>Ravie</vt:lpstr>
      <vt:lpstr>Tema do Office</vt:lpstr>
      <vt:lpstr>Pet4All</vt:lpstr>
      <vt:lpstr>Índice da Apresentação</vt:lpstr>
      <vt:lpstr>Contextualização do Projeto</vt:lpstr>
      <vt:lpstr>Justificação de opções/ideias</vt:lpstr>
      <vt:lpstr>Planeamento</vt:lpstr>
      <vt:lpstr>Mockups</vt:lpstr>
      <vt:lpstr>Lições aprendidas com o projeto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de Oliveira Ferreira</dc:creator>
  <cp:lastModifiedBy>Matheus de Oliveira Ferreira</cp:lastModifiedBy>
  <cp:revision>28</cp:revision>
  <dcterms:created xsi:type="dcterms:W3CDTF">2018-11-13T13:43:29Z</dcterms:created>
  <dcterms:modified xsi:type="dcterms:W3CDTF">2019-02-10T19:28:28Z</dcterms:modified>
</cp:coreProperties>
</file>