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9144000" cy="5143500" type="screen16x9"/>
  <p:notesSz cx="6858000" cy="9144000"/>
  <p:embeddedFontLst>
    <p:embeddedFont>
      <p:font typeface="Consolas" panose="020B0609020204030204" pitchFamily="49" charset="0"/>
      <p:regular r:id="rId182"/>
      <p:bold r:id="rId183"/>
      <p:italic r:id="rId184"/>
      <p:boldItalic r:id="rId185"/>
    </p:embeddedFont>
    <p:embeddedFont>
      <p:font typeface="Nixie One" panose="020B0604020202020204" charset="0"/>
      <p:regular r:id="rId186"/>
    </p:embeddedFont>
    <p:embeddedFont>
      <p:font typeface="Roboto Slab" pitchFamily="2" charset="0"/>
      <p:regular r:id="rId187"/>
      <p:bold r:id="rId1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9" roundtripDataSignature="AMtx7mhmAIFBZeVtp5HTU1jfAa2PAFro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font" Target="fonts/font1.fntdata"/><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3.fntdata"/><Relationship Id="rId189" Type="http://customschemas.google.com/relationships/presentationmetadata" Target="meta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font" Target="fonts/font5.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6.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6" name="Google Shape;656;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4" name="Google Shape;674;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0" name="Google Shape;68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6" name="Google Shape;68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2" name="Google Shape;692;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4" name="Google Shape;704;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0" name="Google Shape;710;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8" name="Google Shape;728;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4" name="Google Shape;734;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6" name="Google Shape;746;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4" name="Google Shape;764;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0" name="Google Shape;770;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6" name="Google Shape;776;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2" name="Google Shape;782;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4" name="Google Shape;794;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0" name="Google Shape;800;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6" name="Google Shape;806;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8" name="Google Shape;818;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5" name="Google Shape;825;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1" name="Google Shape;831;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7" name="Google Shape;837;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9" name="Google Shape;849;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5" name="Google Shape;855;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1" name="Google Shape;861;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7" name="Google Shape;867;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3" name="Google Shape;873;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9" name="Google Shape;879;p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5" name="Google Shape;885;p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1" name="Google Shape;891;p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7" name="Google Shape;897;p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p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p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5" name="Google Shape;915;p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1" name="Google Shape;921;p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7" name="Google Shape;927;p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3" name="Google Shape;933;p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9" name="Google Shape;939;p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5" name="Google Shape;945;p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p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1" name="Google Shape;951;p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7" name="Google Shape;957;p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3" name="Google Shape;963;p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9" name="Google Shape;969;p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5" name="Google Shape;975;p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1" name="Google Shape;981;p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7" name="Google Shape;987;p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3" name="Google Shape;993;p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9" name="Google Shape;999;p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5" name="Google Shape;1005;p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1" name="Google Shape;1011;p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7" name="Google Shape;1017;p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3" name="Google Shape;1023;p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9" name="Google Shape;1029;p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5" name="Google Shape;1035;p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1" name="Google Shape;1041;p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 name="Google Shape;1047;p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3" name="Google Shape;1053;p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9" name="Google Shape;1059;p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5" name="Google Shape;1065;p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1" name="Google Shape;1071;p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7" name="Google Shape;1077;p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3" name="Google Shape;1083;p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9" name="Google Shape;1089;p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5" name="Google Shape;1095;p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1" name="Google Shape;1101;p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7" name="Google Shape;1107;p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4" name="Google Shape;1114;p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0" name="Google Shape;1120;p1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6" name="Google Shape;1126;p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p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2" name="Google Shape;1132;p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6" name="Google Shape;476;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2" name="Google Shape;572;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8" name="Google Shape;578;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6" name="Google Shape;626;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8" name="Google Shape;638;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4" name="Google Shape;64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181"/>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81"/>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12" name="Google Shape;12;p181"/>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81"/>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81"/>
          <p:cNvSpPr txBox="1">
            <a:spLocks noGrp="1"/>
          </p:cNvSpPr>
          <p:nvPr>
            <p:ph type="ctrTitle"/>
          </p:nvPr>
        </p:nvSpPr>
        <p:spPr>
          <a:xfrm>
            <a:off x="685800" y="2601425"/>
            <a:ext cx="5810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182"/>
          <p:cNvSpPr txBox="1">
            <a:spLocks noGrp="1"/>
          </p:cNvSpPr>
          <p:nvPr>
            <p:ph type="ctrTitle"/>
          </p:nvPr>
        </p:nvSpPr>
        <p:spPr>
          <a:xfrm>
            <a:off x="4113600" y="2878750"/>
            <a:ext cx="4505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None/>
              <a:defRPr sz="4800">
                <a:solidFill>
                  <a:schemeClr val="accent1"/>
                </a:solidFill>
              </a:defRPr>
            </a:lvl2pPr>
            <a:lvl3pPr lvl="2" algn="l">
              <a:lnSpc>
                <a:spcPct val="100000"/>
              </a:lnSpc>
              <a:spcBef>
                <a:spcPts val="0"/>
              </a:spcBef>
              <a:spcAft>
                <a:spcPts val="0"/>
              </a:spcAft>
              <a:buClr>
                <a:schemeClr val="accent1"/>
              </a:buClr>
              <a:buSzPts val="4800"/>
              <a:buNone/>
              <a:defRPr sz="4800">
                <a:solidFill>
                  <a:schemeClr val="accent1"/>
                </a:solidFill>
              </a:defRPr>
            </a:lvl3pPr>
            <a:lvl4pPr lvl="3" algn="l">
              <a:lnSpc>
                <a:spcPct val="100000"/>
              </a:lnSpc>
              <a:spcBef>
                <a:spcPts val="0"/>
              </a:spcBef>
              <a:spcAft>
                <a:spcPts val="0"/>
              </a:spcAft>
              <a:buClr>
                <a:schemeClr val="accent1"/>
              </a:buClr>
              <a:buSzPts val="4800"/>
              <a:buNone/>
              <a:defRPr sz="4800">
                <a:solidFill>
                  <a:schemeClr val="accent1"/>
                </a:solidFill>
              </a:defRPr>
            </a:lvl4pPr>
            <a:lvl5pPr lvl="4" algn="l">
              <a:lnSpc>
                <a:spcPct val="100000"/>
              </a:lnSpc>
              <a:spcBef>
                <a:spcPts val="0"/>
              </a:spcBef>
              <a:spcAft>
                <a:spcPts val="0"/>
              </a:spcAft>
              <a:buClr>
                <a:schemeClr val="accent1"/>
              </a:buClr>
              <a:buSzPts val="4800"/>
              <a:buNone/>
              <a:defRPr sz="4800">
                <a:solidFill>
                  <a:schemeClr val="accent1"/>
                </a:solidFill>
              </a:defRPr>
            </a:lvl5pPr>
            <a:lvl6pPr lvl="5" algn="l">
              <a:lnSpc>
                <a:spcPct val="100000"/>
              </a:lnSpc>
              <a:spcBef>
                <a:spcPts val="0"/>
              </a:spcBef>
              <a:spcAft>
                <a:spcPts val="0"/>
              </a:spcAft>
              <a:buClr>
                <a:schemeClr val="accent1"/>
              </a:buClr>
              <a:buSzPts val="4800"/>
              <a:buNone/>
              <a:defRPr sz="4800">
                <a:solidFill>
                  <a:schemeClr val="accent1"/>
                </a:solidFill>
              </a:defRPr>
            </a:lvl6pPr>
            <a:lvl7pPr lvl="6" algn="l">
              <a:lnSpc>
                <a:spcPct val="100000"/>
              </a:lnSpc>
              <a:spcBef>
                <a:spcPts val="0"/>
              </a:spcBef>
              <a:spcAft>
                <a:spcPts val="0"/>
              </a:spcAft>
              <a:buClr>
                <a:schemeClr val="accent1"/>
              </a:buClr>
              <a:buSzPts val="4800"/>
              <a:buNone/>
              <a:defRPr sz="4800">
                <a:solidFill>
                  <a:schemeClr val="accent1"/>
                </a:solidFill>
              </a:defRPr>
            </a:lvl7pPr>
            <a:lvl8pPr lvl="7" algn="l">
              <a:lnSpc>
                <a:spcPct val="100000"/>
              </a:lnSpc>
              <a:spcBef>
                <a:spcPts val="0"/>
              </a:spcBef>
              <a:spcAft>
                <a:spcPts val="0"/>
              </a:spcAft>
              <a:buClr>
                <a:schemeClr val="accent1"/>
              </a:buClr>
              <a:buSzPts val="4800"/>
              <a:buNone/>
              <a:defRPr sz="4800">
                <a:solidFill>
                  <a:schemeClr val="accent1"/>
                </a:solidFill>
              </a:defRPr>
            </a:lvl8pPr>
            <a:lvl9pPr lvl="8" algn="l">
              <a:lnSpc>
                <a:spcPct val="100000"/>
              </a:lnSpc>
              <a:spcBef>
                <a:spcPts val="0"/>
              </a:spcBef>
              <a:spcAft>
                <a:spcPts val="0"/>
              </a:spcAft>
              <a:buClr>
                <a:schemeClr val="accent1"/>
              </a:buClr>
              <a:buSzPts val="4800"/>
              <a:buNone/>
              <a:defRPr sz="4800">
                <a:solidFill>
                  <a:schemeClr val="accent1"/>
                </a:solidFill>
              </a:defRPr>
            </a:lvl9pPr>
          </a:lstStyle>
          <a:p>
            <a:endParaRPr/>
          </a:p>
        </p:txBody>
      </p:sp>
      <p:sp>
        <p:nvSpPr>
          <p:cNvPr id="17" name="Google Shape;17;p182"/>
          <p:cNvSpPr txBox="1">
            <a:spLocks noGrp="1"/>
          </p:cNvSpPr>
          <p:nvPr>
            <p:ph type="subTitle" idx="1"/>
          </p:nvPr>
        </p:nvSpPr>
        <p:spPr>
          <a:xfrm>
            <a:off x="4113600" y="3983050"/>
            <a:ext cx="45057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6"/>
              </a:buClr>
              <a:buSzPts val="1800"/>
              <a:buNone/>
              <a:defRPr sz="1800" b="1">
                <a:solidFill>
                  <a:schemeClr val="accent6"/>
                </a:solidFill>
              </a:defRPr>
            </a:lvl1pPr>
            <a:lvl2pPr lvl="1" algn="l">
              <a:lnSpc>
                <a:spcPct val="100000"/>
              </a:lnSpc>
              <a:spcBef>
                <a:spcPts val="0"/>
              </a:spcBef>
              <a:spcAft>
                <a:spcPts val="0"/>
              </a:spcAft>
              <a:buClr>
                <a:schemeClr val="accent6"/>
              </a:buClr>
              <a:buSzPts val="1800"/>
              <a:buNone/>
              <a:defRPr sz="1800" b="1">
                <a:solidFill>
                  <a:schemeClr val="accent6"/>
                </a:solidFill>
              </a:defRPr>
            </a:lvl2pPr>
            <a:lvl3pPr lvl="2" algn="l">
              <a:lnSpc>
                <a:spcPct val="100000"/>
              </a:lnSpc>
              <a:spcBef>
                <a:spcPts val="0"/>
              </a:spcBef>
              <a:spcAft>
                <a:spcPts val="0"/>
              </a:spcAft>
              <a:buClr>
                <a:schemeClr val="accent6"/>
              </a:buClr>
              <a:buSzPts val="1800"/>
              <a:buNone/>
              <a:defRPr sz="1800" b="1">
                <a:solidFill>
                  <a:schemeClr val="accent6"/>
                </a:solidFill>
              </a:defRPr>
            </a:lvl3pPr>
            <a:lvl4pPr lvl="3" algn="l">
              <a:lnSpc>
                <a:spcPct val="100000"/>
              </a:lnSpc>
              <a:spcBef>
                <a:spcPts val="0"/>
              </a:spcBef>
              <a:spcAft>
                <a:spcPts val="0"/>
              </a:spcAft>
              <a:buClr>
                <a:schemeClr val="accent6"/>
              </a:buClr>
              <a:buSzPts val="1800"/>
              <a:buNone/>
              <a:defRPr b="1">
                <a:solidFill>
                  <a:schemeClr val="accent6"/>
                </a:solidFill>
              </a:defRPr>
            </a:lvl4pPr>
            <a:lvl5pPr lvl="4" algn="l">
              <a:lnSpc>
                <a:spcPct val="100000"/>
              </a:lnSpc>
              <a:spcBef>
                <a:spcPts val="0"/>
              </a:spcBef>
              <a:spcAft>
                <a:spcPts val="0"/>
              </a:spcAft>
              <a:buClr>
                <a:schemeClr val="accent6"/>
              </a:buClr>
              <a:buSzPts val="1800"/>
              <a:buNone/>
              <a:defRPr b="1">
                <a:solidFill>
                  <a:schemeClr val="accent6"/>
                </a:solidFill>
              </a:defRPr>
            </a:lvl5pPr>
            <a:lvl6pPr lvl="5" algn="l">
              <a:lnSpc>
                <a:spcPct val="100000"/>
              </a:lnSpc>
              <a:spcBef>
                <a:spcPts val="0"/>
              </a:spcBef>
              <a:spcAft>
                <a:spcPts val="0"/>
              </a:spcAft>
              <a:buClr>
                <a:schemeClr val="accent6"/>
              </a:buClr>
              <a:buSzPts val="1800"/>
              <a:buNone/>
              <a:defRPr b="1">
                <a:solidFill>
                  <a:schemeClr val="accent6"/>
                </a:solidFill>
              </a:defRPr>
            </a:lvl6pPr>
            <a:lvl7pPr lvl="6" algn="l">
              <a:lnSpc>
                <a:spcPct val="100000"/>
              </a:lnSpc>
              <a:spcBef>
                <a:spcPts val="0"/>
              </a:spcBef>
              <a:spcAft>
                <a:spcPts val="0"/>
              </a:spcAft>
              <a:buClr>
                <a:schemeClr val="accent6"/>
              </a:buClr>
              <a:buSzPts val="1800"/>
              <a:buNone/>
              <a:defRPr b="1">
                <a:solidFill>
                  <a:schemeClr val="accent6"/>
                </a:solidFill>
              </a:defRPr>
            </a:lvl7pPr>
            <a:lvl8pPr lvl="7" algn="l">
              <a:lnSpc>
                <a:spcPct val="100000"/>
              </a:lnSpc>
              <a:spcBef>
                <a:spcPts val="0"/>
              </a:spcBef>
              <a:spcAft>
                <a:spcPts val="0"/>
              </a:spcAft>
              <a:buClr>
                <a:schemeClr val="accent6"/>
              </a:buClr>
              <a:buSzPts val="1800"/>
              <a:buNone/>
              <a:defRPr b="1">
                <a:solidFill>
                  <a:schemeClr val="accent6"/>
                </a:solidFill>
              </a:defRPr>
            </a:lvl8pPr>
            <a:lvl9pPr lvl="8" algn="l">
              <a:lnSpc>
                <a:spcPct val="100000"/>
              </a:lnSpc>
              <a:spcBef>
                <a:spcPts val="0"/>
              </a:spcBef>
              <a:spcAft>
                <a:spcPts val="0"/>
              </a:spcAft>
              <a:buClr>
                <a:schemeClr val="accent6"/>
              </a:buClr>
              <a:buSzPts val="1800"/>
              <a:buNone/>
              <a:defRPr b="1">
                <a:solidFill>
                  <a:schemeClr val="accent6"/>
                </a:solidFill>
              </a:defRPr>
            </a:lvl9pPr>
          </a:lstStyle>
          <a:p>
            <a:endParaRPr/>
          </a:p>
        </p:txBody>
      </p:sp>
      <p:sp>
        <p:nvSpPr>
          <p:cNvPr id="18" name="Google Shape;18;p182"/>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82"/>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20" name="Google Shape;20;p182"/>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82"/>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82"/>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82"/>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83"/>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26" name="Google Shape;26;p183"/>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83"/>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83"/>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83"/>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83"/>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tyle B">
  <p:cSld name="BLANK_1_1_1">
    <p:bg>
      <p:bgPr>
        <a:solidFill>
          <a:schemeClr val="accent1"/>
        </a:solidFill>
        <a:effectLst/>
      </p:bgPr>
    </p:bg>
    <p:spTree>
      <p:nvGrpSpPr>
        <p:cNvPr id="1" name="Shape 31"/>
        <p:cNvGrpSpPr/>
        <p:nvPr/>
      </p:nvGrpSpPr>
      <p:grpSpPr>
        <a:xfrm>
          <a:off x="0" y="0"/>
          <a:ext cx="0" cy="0"/>
          <a:chOff x="0" y="0"/>
          <a:chExt cx="0" cy="0"/>
        </a:xfrm>
      </p:grpSpPr>
      <p:sp>
        <p:nvSpPr>
          <p:cNvPr id="32" name="Google Shape;32;p184"/>
          <p:cNvSpPr/>
          <p:nvPr/>
        </p:nvSpPr>
        <p:spPr>
          <a:xfrm>
            <a:off x="0" y="4294550"/>
            <a:ext cx="9144000" cy="241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84"/>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34" name="Google Shape;34;p184"/>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84"/>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84"/>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80"/>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endParaRPr/>
          </a:p>
        </p:txBody>
      </p:sp>
      <p:sp>
        <p:nvSpPr>
          <p:cNvPr id="7" name="Google Shape;7;p180"/>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2"/>
              </a:buClr>
              <a:buSzPts val="3000"/>
              <a:buFont typeface="Nixie One"/>
              <a:buChar char="▪"/>
              <a:defRPr sz="3000" b="0" i="0" u="none" strike="noStrike" cap="none">
                <a:solidFill>
                  <a:schemeClr val="accent1"/>
                </a:solidFill>
                <a:latin typeface="Nixie One"/>
                <a:ea typeface="Nixie One"/>
                <a:cs typeface="Nixie One"/>
                <a:sym typeface="Nixie One"/>
              </a:defRPr>
            </a:lvl1pPr>
            <a:lvl2pPr marL="914400" marR="0" lvl="1" indent="-381000" algn="l" rtl="0">
              <a:lnSpc>
                <a:spcPct val="100000"/>
              </a:lnSpc>
              <a:spcBef>
                <a:spcPts val="0"/>
              </a:spcBef>
              <a:spcAft>
                <a:spcPts val="0"/>
              </a:spcAft>
              <a:buClr>
                <a:schemeClr val="accent2"/>
              </a:buClr>
              <a:buSzPts val="2400"/>
              <a:buFont typeface="Nixie One"/>
              <a:buChar char="▫"/>
              <a:defRPr sz="2400" b="0" i="0" u="none" strike="noStrike" cap="none">
                <a:solidFill>
                  <a:schemeClr val="accent1"/>
                </a:solidFill>
                <a:latin typeface="Nixie One"/>
                <a:ea typeface="Nixie One"/>
                <a:cs typeface="Nixie One"/>
                <a:sym typeface="Nixie One"/>
              </a:defRPr>
            </a:lvl2pPr>
            <a:lvl3pPr marL="1371600" marR="0" lvl="2" indent="-381000" algn="l" rtl="0">
              <a:lnSpc>
                <a:spcPct val="100000"/>
              </a:lnSpc>
              <a:spcBef>
                <a:spcPts val="0"/>
              </a:spcBef>
              <a:spcAft>
                <a:spcPts val="0"/>
              </a:spcAft>
              <a:buClr>
                <a:schemeClr val="accent2"/>
              </a:buClr>
              <a:buSzPts val="2400"/>
              <a:buFont typeface="Nixie One"/>
              <a:buChar char="■"/>
              <a:defRPr sz="2400" b="0" i="0" u="none" strike="noStrike" cap="none">
                <a:solidFill>
                  <a:schemeClr val="accent1"/>
                </a:solidFill>
                <a:latin typeface="Nixie One"/>
                <a:ea typeface="Nixie One"/>
                <a:cs typeface="Nixie One"/>
                <a:sym typeface="Nixie One"/>
              </a:defRPr>
            </a:lvl3pPr>
            <a:lvl4pPr marL="1828800" marR="0" lvl="3"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4pPr>
            <a:lvl5pPr marL="2286000" marR="0" lvl="4"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5pPr>
            <a:lvl6pPr marL="2743200" marR="0" lvl="5"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6pPr>
            <a:lvl7pPr marL="3200400" marR="0" lvl="6"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7pPr>
            <a:lvl8pPr marL="3657600" marR="0" lvl="7"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8pPr>
            <a:lvl9pPr marL="4114800" marR="0" lvl="8"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9pPr>
          </a:lstStyle>
          <a:p>
            <a:endParaRPr/>
          </a:p>
        </p:txBody>
      </p:sp>
      <p:sp>
        <p:nvSpPr>
          <p:cNvPr id="8" name="Google Shape;8;p180"/>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685800" y="2601425"/>
            <a:ext cx="5810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s-ES"/>
              <a:t>MODULO I</a:t>
            </a:r>
            <a:endParaRPr/>
          </a:p>
        </p:txBody>
      </p:sp>
      <p:grpSp>
        <p:nvGrpSpPr>
          <p:cNvPr id="42" name="Google Shape;42;p1"/>
          <p:cNvGrpSpPr/>
          <p:nvPr/>
        </p:nvGrpSpPr>
        <p:grpSpPr>
          <a:xfrm>
            <a:off x="753267" y="1029785"/>
            <a:ext cx="964541" cy="1011307"/>
            <a:chOff x="5961125" y="1623900"/>
            <a:chExt cx="427450" cy="448175"/>
          </a:xfrm>
        </p:grpSpPr>
        <p:sp>
          <p:nvSpPr>
            <p:cNvPr id="43" name="Google Shape;43;p1"/>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Asignar el valor de una variable a otra variable</a:t>
            </a:r>
            <a:endParaRPr/>
          </a:p>
        </p:txBody>
      </p:sp>
      <p:sp>
        <p:nvSpPr>
          <p:cNvPr id="118" name="Google Shape;118;p10"/>
          <p:cNvSpPr txBox="1"/>
          <p:nvPr/>
        </p:nvSpPr>
        <p:spPr>
          <a:xfrm>
            <a:off x="298150" y="460537"/>
            <a:ext cx="8719035" cy="385783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Ejemplo04.html: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var a = 5;</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var b = 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0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Ejemplo76.html: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esMenorQue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if(a &lt; b){</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return true;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 else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return false;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esMenorQue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59" name="Google Shape;659;p10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Retornar valores booleanos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Ejemplo77.html: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miFuncion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"Hola"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"Adios"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miFuncion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65" name="Google Shape;665;p10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Patron de retorno anticipado</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10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Un objeto es algo abstraido de la vida real, que tiene atributos o un array.</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Ejemplo78.html: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miPerro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"nombre"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"Gino"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"edad"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"peso"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"raza"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"Beagle"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D4D4D4"/>
                </a:solidFill>
                <a:latin typeface="Consolas"/>
                <a:ea typeface="Consolas"/>
                <a:cs typeface="Consolas"/>
                <a:sym typeface="Consolas"/>
              </a:rPr>
              <a:t>    </a:t>
            </a:r>
            <a:r>
              <a:rPr lang="es-ES" sz="1400" b="0" i="0" u="none" strike="noStrike" cap="none">
                <a:solidFill>
                  <a:srgbClr val="9CDCFE"/>
                </a:solidFill>
                <a:latin typeface="Consolas"/>
                <a:ea typeface="Consolas"/>
                <a:cs typeface="Consolas"/>
                <a:sym typeface="Consolas"/>
              </a:rPr>
              <a:t>console</a:t>
            </a:r>
            <a:r>
              <a:rPr lang="es-ES" sz="1400" b="0" i="0" u="none" strike="noStrike" cap="none">
                <a:solidFill>
                  <a:srgbClr val="D4D4D4"/>
                </a:solidFill>
                <a:latin typeface="Consolas"/>
                <a:ea typeface="Consolas"/>
                <a:cs typeface="Consolas"/>
                <a:sym typeface="Consolas"/>
              </a:rPr>
              <a:t>.</a:t>
            </a:r>
            <a:r>
              <a:rPr lang="es-ES" sz="1400" b="0" i="0" u="none" strike="noStrike" cap="none">
                <a:solidFill>
                  <a:srgbClr val="DCDCAA"/>
                </a:solidFill>
                <a:latin typeface="Consolas"/>
                <a:ea typeface="Consolas"/>
                <a:cs typeface="Consolas"/>
                <a:sym typeface="Consolas"/>
              </a:rPr>
              <a:t>log</a:t>
            </a:r>
            <a:r>
              <a:rPr lang="es-ES" sz="1400" b="0" i="0" u="none" strike="noStrike" cap="none">
                <a:solidFill>
                  <a:srgbClr val="D4D4D4"/>
                </a:solidFill>
                <a:latin typeface="Consolas"/>
                <a:ea typeface="Consolas"/>
                <a:cs typeface="Consolas"/>
                <a:sym typeface="Consolas"/>
              </a:rPr>
              <a:t>(</a:t>
            </a:r>
            <a:r>
              <a:rPr lang="es-ES" sz="1400" b="0" i="0" u="none" strike="noStrike" cap="none">
                <a:solidFill>
                  <a:srgbClr val="9CDCFE"/>
                </a:solidFill>
                <a:latin typeface="Consolas"/>
                <a:ea typeface="Consolas"/>
                <a:cs typeface="Consolas"/>
                <a:sym typeface="Consolas"/>
              </a:rPr>
              <a:t>miPerro</a:t>
            </a:r>
            <a:r>
              <a:rPr lang="es-ES" sz="1400" b="0" i="0" u="none" strike="noStrike" cap="none">
                <a:solidFill>
                  <a:srgbClr val="D4D4D4"/>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71" name="Google Shape;671;p10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Crear objetos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0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Ejemplo79.html: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miPerro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"nombre"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"Gino"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"edad"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"peso"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"raza"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"Beagle"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miPerro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nombre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miPerro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peso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miPerro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raza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77" name="Google Shape;677;p10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Acceder a propiedades: notación de punto</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0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Ejemplo80.html: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miCuaderno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"color"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"verde"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"categoria"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"numero de paginas"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200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"numero de hojas"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miCuaderno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"color"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miCuaderno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"numero de paginas"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83" name="Google Shape;683;p10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Acceder a propiedades: notación de corchetes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0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Ejemplo81.html: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"nora256"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"gino577"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"estef543"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"kiara566"</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posicion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posicion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89" name="Google Shape;689;p10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Acceder a propiedades: variables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0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Ejemplo82.html: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"color"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"azul"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"tamano"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"mediano"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"contenido"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"botella de agua"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"cuaderno"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color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"verde"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color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contenido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contenido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push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"lapiz"</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contenido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contenido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mochila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contenido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95" name="Google Shape;695;p10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Actualizar propiedades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10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Ejemplo83.html: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curso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"titulo"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"Aprende JavaScript desde cero"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"Español"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"duracion"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curso.vistas = 34500;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curso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"vistas"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34500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curso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vistas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01" name="Google Shape;701;p10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Agregar propiedades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0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Ejemplo84.html: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curso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"titulo"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"Aprende JavaScript desde cero"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"Español"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"duracion"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curso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duracion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delete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curso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duracion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curso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duracion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curso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07" name="Google Shape;707;p10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Eliminar propiedades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10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Ejemplo85.html: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function</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buscarElementoQuimico</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simbolo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5C6773"/>
                </a:solidFill>
                <a:latin typeface="Consolas"/>
                <a:ea typeface="Consolas"/>
                <a:cs typeface="Consolas"/>
                <a:sym typeface="Consolas"/>
              </a:rPr>
              <a: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var elementoQuimico = "";</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5C6773"/>
                </a:solidFill>
                <a:latin typeface="Consolas"/>
                <a:ea typeface="Consolas"/>
                <a:cs typeface="Consolas"/>
                <a:sym typeface="Consolas"/>
              </a:rPr>
              <a:t>      switch(simbolo){</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case "Al":</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elementoQuimico = "Aluminio";</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break;</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case "S":</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elementoQuimico = "Azufre";</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break;</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case "Cl":</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elementoQuimico = "Cloro";</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break;</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case "He":</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elementoQuimico = "Helio";</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break;</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case "B":</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elementoQuimico = "Boro";</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break;</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case "Li":</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elementoQuimico = "Litio";</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break;</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5C6773"/>
                </a:solidFill>
                <a:latin typeface="Consolas"/>
                <a:ea typeface="Consolas"/>
                <a:cs typeface="Consolas"/>
                <a:sym typeface="Consolas"/>
              </a:rPr>
              <a:t>      return elementoQuimico;</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13" name="Google Shape;713;p10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 para busquedas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Inicializar variables</a:t>
            </a:r>
            <a:endParaRPr/>
          </a:p>
        </p:txBody>
      </p:sp>
      <p:sp>
        <p:nvSpPr>
          <p:cNvPr id="124" name="Google Shape;124;p11"/>
          <p:cNvSpPr txBox="1"/>
          <p:nvPr/>
        </p:nvSpPr>
        <p:spPr>
          <a:xfrm>
            <a:off x="298150" y="460537"/>
            <a:ext cx="8719035" cy="259636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Ejemplo05.html: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//Inicializar la variable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miIdioma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"Español"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11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simbolosQuimicos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"Aluminio"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"Azufre"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"Cloro"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"Helio"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"Boro"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"Litio"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simbolosQuimicos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simbolo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buscarElementoQuimico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buscarElementoQuimico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buscarElementoQuimico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"Cl"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buscarElementoQuimico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buscarElementoQuimico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buscarElementoQuimico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"Li"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19" name="Google Shape;719;p11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 para busquedas</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11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Ejemplo86.html: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miCuaderno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"color"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"verde"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"categoria"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"precio"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4.56</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//Verifica si se tiene una propiedad</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miCuaderno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hasOwnProperty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"color"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miCuaderno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hasOwnProperty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"origen"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25" name="Google Shape;725;p11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Verificar propiedades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11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Ejemplo87.html: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ordenesDePizzas</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"tipo"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"margarita"</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"tamano"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"individual"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"precio"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5.67</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"toppings"</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"extra queso"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"champiñones"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"piña"</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"paraLlevar"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true</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"tipo"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"cuatro quesos"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"tamano"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"familiar"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"precio"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18.34</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"toppings"</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"extra queso"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"pimenton"</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"piña"</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"paraLlevar"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true</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sz="1400" b="0" i="0" u="none" strike="noStrike" cap="none">
              <a:solidFill>
                <a:schemeClr val="dk1"/>
              </a:solidFill>
              <a:latin typeface="Nixie One"/>
              <a:ea typeface="Nixie One"/>
              <a:cs typeface="Nixie One"/>
              <a:sym typeface="Nixie One"/>
            </a:endParaRPr>
          </a:p>
        </p:txBody>
      </p:sp>
      <p:sp>
        <p:nvSpPr>
          <p:cNvPr id="731" name="Google Shape;731;p11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 complejos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11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"tipo"</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"cuatro quesos"</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"tamano"</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"familiar"</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"precio"</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18.34</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"toppings"</a:t>
            </a: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"extra queso"</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"pimenton"</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"paraLlevar"</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false</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100" b="0" i="0" u="none" strike="noStrike" cap="none">
                <a:solidFill>
                  <a:srgbClr val="97A7C8"/>
                </a:solidFill>
                <a:latin typeface="Consolas"/>
                <a:ea typeface="Consolas"/>
                <a:cs typeface="Consolas"/>
                <a:sym typeface="Consolas"/>
              </a:rPr>
            </a:b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ordenesDePizzas</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0</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B8CC52"/>
                </a:solidFill>
                <a:latin typeface="Consolas"/>
                <a:ea typeface="Consolas"/>
                <a:cs typeface="Consolas"/>
                <a:sym typeface="Consolas"/>
              </a:rPr>
              <a:t>"precio"</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ordenesDePizzas</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1</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B8CC52"/>
                </a:solidFill>
                <a:latin typeface="Consolas"/>
                <a:ea typeface="Consolas"/>
                <a:cs typeface="Consolas"/>
                <a:sym typeface="Consolas"/>
              </a:rPr>
              <a:t>"toppings"</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ordenesDePizzas</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2</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paraLlevar</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61AFEF"/>
                </a:solidFill>
                <a:latin typeface="Consolas"/>
                <a:ea typeface="Consolas"/>
                <a:cs typeface="Consolas"/>
                <a:sym typeface="Consolas"/>
              </a:rPr>
              <a:t>&lt;/script&gt;</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737" name="Google Shape;737;p11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 complejos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11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Ejemplo88.html: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"descripcion"</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"mi postre favorito"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"costo"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15.6</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"ingredientes"</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"masa"</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"harina"</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"100 grs"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"sal"</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"1 cucharadita"</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"agua"</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"1 taza"</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"cobertura"</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"azucar"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"120 grs"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"chocolate"</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"4 cucharadas"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"mantequilla"</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"200 grs"</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descripcion</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costo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ingredientes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ingredientes</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masa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harina</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ingredientes</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masa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sal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ingredientes.masa.agua</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ingredientes.cobertura.azucar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ingredientes.cobertura.chocolate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miReceta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ingredientes.cobertura.mantequilla</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43" name="Google Shape;743;p11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 anidados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11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Ejemplo89.html: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misPlantas</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tipo: </a:t>
            </a:r>
            <a:r>
              <a:rPr lang="es-ES" sz="1000" b="0" i="0" u="none" strike="noStrike" cap="none">
                <a:solidFill>
                  <a:srgbClr val="B8CC52"/>
                </a:solidFill>
                <a:latin typeface="Consolas"/>
                <a:ea typeface="Consolas"/>
                <a:cs typeface="Consolas"/>
                <a:sym typeface="Consolas"/>
              </a:rPr>
              <a:t>"flores"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lista: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"rosas"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"tulipanes"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"dientes de leon"</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tipo: </a:t>
            </a:r>
            <a:r>
              <a:rPr lang="es-ES" sz="1000" b="0" i="0" u="none" strike="noStrike" cap="none">
                <a:solidFill>
                  <a:srgbClr val="B8CC52"/>
                </a:solidFill>
                <a:latin typeface="Consolas"/>
                <a:ea typeface="Consolas"/>
                <a:cs typeface="Consolas"/>
                <a:sym typeface="Consolas"/>
              </a:rPr>
              <a:t>"arboles"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lista: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"abeto"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"pino"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"abedul"</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primeraFlor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misPlantas</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0</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lista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0</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segundoArbol</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misPlantas</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1</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lista</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1</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primeraFlor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segundoArbol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49" name="Google Shape;749;p11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Arreglos anidados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11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Los ciclicos nos permite repetir una secuencia de instrucciones un numero especifico de veces.</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Forma general:</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while(condicion_verdadera){</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instrucciones_a_ejecutarse</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Ejemplo90.html: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while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"Hola 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55" name="Google Shape;755;p11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Ciclicos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while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11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Forma general:</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for(valor_de_inicio; condicion; incremento o decremento){</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instrucciones_a_ejecutarse</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Ejemplo91.html: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push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61" name="Google Shape;761;p11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Ciclicos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for</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11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Ejemplo92.html: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push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rgbClr val="61AFEF"/>
              </a:solidFill>
              <a:latin typeface="Consolas"/>
              <a:ea typeface="Consolas"/>
              <a:cs typeface="Consolas"/>
              <a:sym typeface="Consolas"/>
            </a:endParaRPr>
          </a:p>
        </p:txBody>
      </p:sp>
      <p:sp>
        <p:nvSpPr>
          <p:cNvPr id="767" name="Google Shape;767;p11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Ciclicos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for: números impares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1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Ejemplo93.html: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773" name="Google Shape;773;p11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Ciclicos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for: contar hacia atras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2"/>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Variables no inicializadas</a:t>
            </a:r>
            <a:endParaRPr/>
          </a:p>
        </p:txBody>
      </p:sp>
      <p:sp>
        <p:nvSpPr>
          <p:cNvPr id="130" name="Google Shape;130;p12"/>
          <p:cNvSpPr txBox="1"/>
          <p:nvPr/>
        </p:nvSpPr>
        <p:spPr>
          <a:xfrm>
            <a:off x="298150" y="460537"/>
            <a:ext cx="8719035" cy="29701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Ejemplo06.html: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//Variables no inicializadas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2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Ejemplo94.html: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total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.length;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"iteracion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total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total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lenguajes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"Python"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"Java"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lenguajes</a:t>
            </a:r>
            <a:r>
              <a:rPr lang="es-ES" sz="1400" b="0" i="0" u="none" strike="noStrike" cap="none">
                <a:solidFill>
                  <a:srgbClr val="97A7C8"/>
                </a:solidFill>
                <a:latin typeface="Consolas"/>
                <a:ea typeface="Consolas"/>
                <a:cs typeface="Consolas"/>
                <a:sym typeface="Consolas"/>
              </a:rPr>
              <a:t>.length;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lenguajes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toUpperCase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Convierte la cadena a mayuscula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779" name="Google Shape;779;p12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Ciclicos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Iterar sobre un arreglo con un ciclo for</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2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Ejemplo95.html: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.length;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arregloAnidado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j</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j</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arregloAnidado</a:t>
            </a:r>
            <a:r>
              <a:rPr lang="es-ES" sz="1400" b="0" i="0" u="none" strike="noStrike" cap="none">
                <a:solidFill>
                  <a:srgbClr val="97A7C8"/>
                </a:solidFill>
                <a:latin typeface="Consolas"/>
                <a:ea typeface="Consolas"/>
                <a:cs typeface="Consolas"/>
                <a:sym typeface="Consolas"/>
              </a:rPr>
              <a:t>.length; </a:t>
            </a:r>
            <a:r>
              <a:rPr lang="es-ES" sz="1400" b="0" i="0" u="none" strike="noStrike" cap="none">
                <a:solidFill>
                  <a:schemeClr val="dk1"/>
                </a:solidFill>
                <a:latin typeface="Consolas"/>
                <a:ea typeface="Consolas"/>
                <a:cs typeface="Consolas"/>
                <a:sym typeface="Consolas"/>
              </a:rPr>
              <a:t>j</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arregloAnidado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j</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785" name="Google Shape;785;p12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Ciclicos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for: anidados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2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do{</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instrucciones_por_condicion_de_verdad</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 while(condicion)</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while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91" name="Google Shape;791;p12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Ciclicos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Do…while</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12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Ejemplo97.html: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generarFraccionAleatoria</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Math</a:t>
            </a:r>
            <a:r>
              <a:rPr lang="es-ES" sz="1400" b="0" i="0" u="none" strike="noStrike" cap="none">
                <a:solidFill>
                  <a:srgbClr val="97A7C8"/>
                </a:solidFill>
                <a:latin typeface="Consolas"/>
                <a:ea typeface="Consolas"/>
                <a:cs typeface="Consolas"/>
                <a:sym typeface="Consolas"/>
              </a:rPr>
              <a:t>.random(); </a:t>
            </a:r>
            <a:r>
              <a:rPr lang="es-ES" sz="1400" b="0" i="0" u="none" strike="noStrike" cap="none">
                <a:solidFill>
                  <a:srgbClr val="5C6773"/>
                </a:solidFill>
                <a:latin typeface="Consolas"/>
                <a:ea typeface="Consolas"/>
                <a:cs typeface="Consolas"/>
                <a:sym typeface="Consolas"/>
              </a:rPr>
              <a:t>//Entre 0 y 0.9</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generarFraccionAleatoria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generarFraccionAleatoria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generarFraccionAleatoria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generarFraccionAleatoria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generarFraccionAleatoria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generarFraccionAleatoria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797" name="Google Shape;797;p12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Numeros aleatorios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2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Math.floor </a:t>
            </a:r>
            <a:r>
              <a:rPr lang="es-ES" sz="1400" b="0" i="0" u="none" strike="noStrike" cap="none">
                <a:solidFill>
                  <a:schemeClr val="dk1"/>
                </a:solidFill>
                <a:latin typeface="Nixie One"/>
                <a:ea typeface="Nixie One"/>
                <a:cs typeface="Nixie One"/>
                <a:sym typeface="Nixie One"/>
              </a:rPr>
              <a:t>devuelve el valor entero de un numero.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Ejemplo98.html: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//Devuelve el valor entero de un numero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numeroEntero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Math</a:t>
            </a:r>
            <a:r>
              <a:rPr lang="es-ES" sz="1400" b="0" i="0" u="none" strike="noStrike" cap="none">
                <a:solidFill>
                  <a:srgbClr val="97A7C8"/>
                </a:solidFill>
                <a:latin typeface="Consolas"/>
                <a:ea typeface="Consolas"/>
                <a:cs typeface="Consolas"/>
                <a:sym typeface="Consolas"/>
              </a:rPr>
              <a:t>.floor(</a:t>
            </a:r>
            <a:r>
              <a:rPr lang="es-ES" sz="1400" b="0" i="0" u="none" strike="noStrike" cap="none">
                <a:solidFill>
                  <a:srgbClr val="FFCC00"/>
                </a:solidFill>
                <a:latin typeface="Consolas"/>
                <a:ea typeface="Consolas"/>
                <a:cs typeface="Consolas"/>
                <a:sym typeface="Consolas"/>
              </a:rPr>
              <a:t>23.6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numeroEntero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numeroAleatorioEntre0y19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Math</a:t>
            </a:r>
            <a:r>
              <a:rPr lang="es-ES" sz="1400" b="0" i="0" u="none" strike="noStrike" cap="none">
                <a:solidFill>
                  <a:srgbClr val="97A7C8"/>
                </a:solidFill>
                <a:latin typeface="Consolas"/>
                <a:ea typeface="Consolas"/>
                <a:cs typeface="Consolas"/>
                <a:sym typeface="Consolas"/>
              </a:rPr>
              <a:t>.floor(</a:t>
            </a:r>
            <a:r>
              <a:rPr lang="es-ES" sz="1400" b="0" i="0" u="none" strike="noStrike" cap="none">
                <a:solidFill>
                  <a:srgbClr val="FFCC00"/>
                </a:solidFill>
                <a:latin typeface="Consolas"/>
                <a:ea typeface="Consolas"/>
                <a:cs typeface="Consolas"/>
                <a:sym typeface="Consolas"/>
              </a:rPr>
              <a:t>Math</a:t>
            </a:r>
            <a:r>
              <a:rPr lang="es-ES" sz="1400" b="0" i="0" u="none" strike="noStrike" cap="none">
                <a:solidFill>
                  <a:srgbClr val="97A7C8"/>
                </a:solidFill>
                <a:latin typeface="Consolas"/>
                <a:ea typeface="Consolas"/>
                <a:cs typeface="Consolas"/>
                <a:sym typeface="Consolas"/>
              </a:rPr>
              <a:t>.random()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numeroAleatorioEntre0y19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generarEnteroAleatorio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limiteSuperior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Math</a:t>
            </a:r>
            <a:r>
              <a:rPr lang="es-ES" sz="1400" b="0" i="0" u="none" strike="noStrike" cap="none">
                <a:solidFill>
                  <a:srgbClr val="97A7C8"/>
                </a:solidFill>
                <a:latin typeface="Consolas"/>
                <a:ea typeface="Consolas"/>
                <a:cs typeface="Consolas"/>
                <a:sym typeface="Consolas"/>
              </a:rPr>
              <a:t>.floor(</a:t>
            </a:r>
            <a:r>
              <a:rPr lang="es-ES" sz="1400" b="0" i="0" u="none" strike="noStrike" cap="none">
                <a:solidFill>
                  <a:srgbClr val="FFCC00"/>
                </a:solidFill>
                <a:latin typeface="Consolas"/>
                <a:ea typeface="Consolas"/>
                <a:cs typeface="Consolas"/>
                <a:sym typeface="Consolas"/>
              </a:rPr>
              <a:t>Math</a:t>
            </a:r>
            <a:r>
              <a:rPr lang="es-ES" sz="1400" b="0" i="0" u="none" strike="noStrike" cap="none">
                <a:solidFill>
                  <a:srgbClr val="97A7C8"/>
                </a:solidFill>
                <a:latin typeface="Consolas"/>
                <a:ea typeface="Consolas"/>
                <a:cs typeface="Consolas"/>
                <a:sym typeface="Consolas"/>
              </a:rPr>
              <a:t>.random()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limiteSuperior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generarEnteroAleatorio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03" name="Google Shape;803;p12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Numeros enteros aleatorios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2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Ejemplo99.html: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rangoAleatorio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limiteInferior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limiteSuperior</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Math</a:t>
            </a:r>
            <a:r>
              <a:rPr lang="es-ES" sz="1400" b="0" i="0" u="none" strike="noStrike" cap="none">
                <a:solidFill>
                  <a:srgbClr val="97A7C8"/>
                </a:solidFill>
                <a:latin typeface="Consolas"/>
                <a:ea typeface="Consolas"/>
                <a:cs typeface="Consolas"/>
                <a:sym typeface="Consolas"/>
              </a:rPr>
              <a:t>.floor(</a:t>
            </a:r>
            <a:r>
              <a:rPr lang="es-ES" sz="1400" b="0" i="0" u="none" strike="noStrike" cap="none">
                <a:solidFill>
                  <a:srgbClr val="FFCC00"/>
                </a:solidFill>
                <a:latin typeface="Consolas"/>
                <a:ea typeface="Consolas"/>
                <a:cs typeface="Consolas"/>
                <a:sym typeface="Consolas"/>
              </a:rPr>
              <a:t>Math</a:t>
            </a:r>
            <a:r>
              <a:rPr lang="es-ES" sz="1400" b="0" i="0" u="none" strike="noStrike" cap="none">
                <a:solidFill>
                  <a:srgbClr val="97A7C8"/>
                </a:solidFill>
                <a:latin typeface="Consolas"/>
                <a:ea typeface="Consolas"/>
                <a:cs typeface="Consolas"/>
                <a:sym typeface="Consolas"/>
              </a:rPr>
              <a:t>.random()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limiteSuperior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limiteInferior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limiteInferior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rangoAleatorio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09" name="Google Shape;809;p12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Numeros enteros aleatorios en un rango</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2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Convierte una cadena a entero.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Ejemplo100.html:</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(parseInt(</a:t>
            </a:r>
            <a:r>
              <a:rPr lang="es-ES" sz="1400" b="0" i="0" u="none" strike="noStrike" cap="none">
                <a:solidFill>
                  <a:srgbClr val="B8CC52"/>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Cuando es un decimal obtiene la parte entera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(parseInt(</a:t>
            </a:r>
            <a:r>
              <a:rPr lang="es-ES" sz="1400" b="0" i="0" u="none" strike="noStrike" cap="none">
                <a:solidFill>
                  <a:srgbClr val="B8CC52"/>
                </a:solidFill>
                <a:latin typeface="Consolas"/>
                <a:ea typeface="Consolas"/>
                <a:cs typeface="Consolas"/>
                <a:sym typeface="Consolas"/>
              </a:rPr>
              <a:t>"6.7"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15" name="Google Shape;815;p12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 parseInt()</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2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//Primer parametro numero a convertir, segundo parametro es la base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(parseInt(</a:t>
            </a:r>
            <a:r>
              <a:rPr lang="es-ES" sz="1400" b="0" i="0" u="none" strike="noStrike" cap="none">
                <a:solidFill>
                  <a:srgbClr val="B8CC52"/>
                </a:solidFill>
                <a:latin typeface="Consolas"/>
                <a:ea typeface="Consolas"/>
                <a:cs typeface="Consolas"/>
                <a:sym typeface="Consolas"/>
              </a:rPr>
              <a:t>"110111"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Convertir numero de base 2 a base 10:</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1         1         0         1        1         1</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2^5 + 2^4 +  2^3 +  2^2 + 2^1  + 2^0</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32 + 16 + 0 + 4 + 2 + 1</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55</a:t>
            </a:r>
            <a:endParaRPr/>
          </a:p>
        </p:txBody>
      </p:sp>
      <p:sp>
        <p:nvSpPr>
          <p:cNvPr id="821" name="Google Shape;821;p12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 parseInt() con una base</a:t>
            </a:r>
            <a:endParaRPr/>
          </a:p>
        </p:txBody>
      </p:sp>
      <p:cxnSp>
        <p:nvCxnSpPr>
          <p:cNvPr id="822" name="Google Shape;822;p127"/>
          <p:cNvCxnSpPr/>
          <p:nvPr/>
        </p:nvCxnSpPr>
        <p:spPr>
          <a:xfrm rot="10800000" flipH="1">
            <a:off x="1348239" y="2509594"/>
            <a:ext cx="500584" cy="253629"/>
          </a:xfrm>
          <a:prstGeom prst="straightConnector1">
            <a:avLst/>
          </a:prstGeom>
          <a:noFill/>
          <a:ln w="9525" cap="flat" cmpd="sng">
            <a:solidFill>
              <a:srgbClr val="0E4253"/>
            </a:solidFill>
            <a:prstDash val="solid"/>
            <a:round/>
            <a:headEnd type="none" w="sm" len="sm"/>
            <a:tailEnd type="triangle" w="med" len="med"/>
          </a:ln>
        </p:spPr>
      </p:cxn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2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Formula general:</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condicion ? valor_por_verdad : valor_por_falso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Ejemplo102.html: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retornarMinimo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CC00"/>
                </a:solidFill>
                <a:latin typeface="Consolas"/>
                <a:ea typeface="Consolas"/>
                <a:cs typeface="Consolas"/>
                <a:sym typeface="Consolas"/>
              </a:rPr>
              <a:t>y</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if(x &lt; y)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return x;</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 else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return y;</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y</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retornarMinimo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28" name="Google Shape;828;p12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condicional (ternario)</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2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Ejemplo103.html: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compararNumeros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if(a === b)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return "a y b son iguales"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 else if(a &gt; b)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return "a es mayor que b"</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 else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return "b es mayor que 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 y b son iguales"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 es mayor que 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 es mayor que 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compararNumeros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34" name="Google Shape;834;p12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Multiples operadores condicionales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Mayusculas y minusculas</a:t>
            </a:r>
            <a:endParaRPr/>
          </a:p>
        </p:txBody>
      </p:sp>
      <p:sp>
        <p:nvSpPr>
          <p:cNvPr id="136" name="Google Shape;136;p13"/>
          <p:cNvSpPr txBox="1"/>
          <p:nvPr/>
        </p:nvSpPr>
        <p:spPr>
          <a:xfrm>
            <a:off x="298150" y="460537"/>
            <a:ext cx="8719035" cy="403804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Ejemplo07.html: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miVariable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console.log(MIVARIABLE);  //Error</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console.log(Mivariable);  //Error</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console.log(MIvARIABLE);  //Error</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console.log(mivariable);  //Error</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miVariable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A esto se le denomina </a:t>
            </a:r>
            <a:r>
              <a:rPr lang="es-ES" sz="1400" b="1" i="0" u="none" strike="noStrike" cap="none">
                <a:solidFill>
                  <a:schemeClr val="dk1"/>
                </a:solidFill>
                <a:latin typeface="Nixie One"/>
                <a:ea typeface="Nixie One"/>
                <a:cs typeface="Nixie One"/>
                <a:sym typeface="Nixie One"/>
              </a:rPr>
              <a:t>case-sensitive</a:t>
            </a:r>
            <a:r>
              <a:rPr lang="es-ES" sz="1400" b="0" i="0" u="none" strike="noStrike" cap="none">
                <a:solidFill>
                  <a:schemeClr val="dk1"/>
                </a:solidFill>
                <a:latin typeface="Nixie One"/>
                <a:ea typeface="Nixie One"/>
                <a:cs typeface="Nixie One"/>
                <a:sym typeface="Nixie One"/>
              </a:rPr>
              <a:t>, porque una variable es sensible a mayusculas y minusculas.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3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Como ocurre con todos los avances tecnológicos, Javascript ha pasado por diferentes versiones, cada una con novedades que mejoraban la anterior. ECMA es quien se encargó de estandarizar Javascript y ya va por la versión ES6.</a:t>
            </a:r>
            <a:endParaRPr sz="1400" b="0" i="0" u="none" strike="noStrike" cap="none">
              <a:solidFill>
                <a:schemeClr val="dk1"/>
              </a:solidFill>
              <a:latin typeface="Nixie One"/>
              <a:ea typeface="Nixie One"/>
              <a:cs typeface="Nixie One"/>
              <a:sym typeface="Nixie One"/>
            </a:endParaRPr>
          </a:p>
        </p:txBody>
      </p:sp>
      <p:sp>
        <p:nvSpPr>
          <p:cNvPr id="840" name="Google Shape;840;p13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Que es ECMAScript 6</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3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var</a:t>
            </a:r>
            <a:r>
              <a:rPr lang="es-ES" sz="1400" b="0" i="0" u="none" strike="noStrike" cap="none">
                <a:solidFill>
                  <a:schemeClr val="dk1"/>
                </a:solidFill>
                <a:latin typeface="Nixie One"/>
                <a:ea typeface="Nixie One"/>
                <a:cs typeface="Nixie One"/>
                <a:sym typeface="Nixie One"/>
              </a:rPr>
              <a:t>.- Es una variable que </a:t>
            </a:r>
            <a:r>
              <a:rPr lang="es-ES" sz="1400" b="1" i="0" u="none" strike="noStrike" cap="none">
                <a:solidFill>
                  <a:schemeClr val="dk1"/>
                </a:solidFill>
                <a:latin typeface="Nixie One"/>
                <a:ea typeface="Nixie One"/>
                <a:cs typeface="Nixie One"/>
                <a:sym typeface="Nixie One"/>
              </a:rPr>
              <a:t>SI</a:t>
            </a:r>
            <a:r>
              <a:rPr lang="es-ES" sz="1400" b="0" i="0" u="none" strike="noStrike" cap="none">
                <a:solidFill>
                  <a:schemeClr val="dk1"/>
                </a:solidFill>
                <a:latin typeface="Nixie One"/>
                <a:ea typeface="Nixie One"/>
                <a:cs typeface="Nixie One"/>
                <a:sym typeface="Nixie One"/>
              </a:rPr>
              <a:t> puede cambiar su valor y su scope es local o global.</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let</a:t>
            </a:r>
            <a:r>
              <a:rPr lang="es-ES" sz="1400" b="0" i="0" u="none" strike="noStrike" cap="none">
                <a:solidFill>
                  <a:schemeClr val="dk1"/>
                </a:solidFill>
                <a:latin typeface="Nixie One"/>
                <a:ea typeface="Nixie One"/>
                <a:cs typeface="Nixie One"/>
                <a:sym typeface="Nixie One"/>
              </a:rPr>
              <a:t>.- Es una variable que también podra cambiar su valor, pero solo vivirá(funcionara) en el bloque donde fue declarada.</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Ejemplo104.html: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campista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"James"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campista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"David"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campista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Da un error al declarar 2 veces una variable con let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Solo puedes usar let una sola vez, para declarar una variable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campista2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"Francisco"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//let campista2 = "Pedro"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campista2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"Pedro"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campista2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46" name="Google Shape;846;p13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var vs let</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3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Ejemplo105.html: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miVariableGlobal</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4</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miVariableGlobal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function</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miFuncion</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miVariableGlobal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miVariableLocal</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8</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miVariableLocal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miFuncion</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miVariableGlobal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5C6773"/>
                </a:solidFill>
                <a:latin typeface="Consolas"/>
                <a:ea typeface="Consolas"/>
                <a:cs typeface="Consolas"/>
                <a:sym typeface="Consolas"/>
              </a:rPr>
              <a:t>// console.log(miVariableLocal); //Error</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for</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i</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0</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i</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3</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i</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for</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7733"/>
                </a:solidFill>
                <a:latin typeface="Consolas"/>
                <a:ea typeface="Consolas"/>
                <a:cs typeface="Consolas"/>
                <a:sym typeface="Consolas"/>
              </a:rPr>
              <a:t>let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j</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0</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j</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3</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j</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j</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endParaRPr sz="1400" b="0" i="0" u="none" strike="noStrike" cap="none">
              <a:solidFill>
                <a:schemeClr val="dk1"/>
              </a:solidFill>
              <a:latin typeface="Nixie One"/>
              <a:ea typeface="Nixie One"/>
              <a:cs typeface="Nixie One"/>
              <a:sym typeface="Nixie One"/>
            </a:endParaRPr>
          </a:p>
        </p:txBody>
      </p:sp>
      <p:sp>
        <p:nvSpPr>
          <p:cNvPr id="852" name="Google Shape;852;p13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Ambito</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var vs let</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3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5C6773"/>
                </a:solidFill>
                <a:latin typeface="Consolas"/>
                <a:ea typeface="Consolas"/>
                <a:cs typeface="Consolas"/>
                <a:sym typeface="Consolas"/>
              </a:rPr>
              <a:t>// console.log(j); //Error por el ambito de let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var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mostrarColor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true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if</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mostrarColor</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color</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"verde"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color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color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58" name="Google Shape;858;p13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Ambito</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var vs let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3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const.- Es una constante la cual </a:t>
            </a:r>
            <a:r>
              <a:rPr lang="es-ES" sz="1400" b="1" i="0" u="none" strike="noStrike" cap="none">
                <a:solidFill>
                  <a:schemeClr val="dk1"/>
                </a:solidFill>
                <a:latin typeface="Nixie One"/>
                <a:ea typeface="Nixie One"/>
                <a:cs typeface="Nixie One"/>
                <a:sym typeface="Nixie One"/>
              </a:rPr>
              <a:t>NO</a:t>
            </a:r>
            <a:r>
              <a:rPr lang="es-ES" sz="1400" b="0" i="0" u="none" strike="noStrike" cap="none">
                <a:solidFill>
                  <a:schemeClr val="dk1"/>
                </a:solidFill>
                <a:latin typeface="Nixie One"/>
                <a:ea typeface="Nixie One"/>
                <a:cs typeface="Nixie One"/>
                <a:sym typeface="Nixie One"/>
              </a:rPr>
              <a:t> cambiara su valor en ningún momento en el futuro, pero solo vivirá(funcionara) en el bloque donde fue declarada.</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Ejemplo106.html: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const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miConstante</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35</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miConstante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5C6773"/>
                </a:solidFill>
                <a:latin typeface="Consolas"/>
                <a:ea typeface="Consolas"/>
                <a:cs typeface="Consolas"/>
                <a:sym typeface="Consolas"/>
              </a:rPr>
              <a:t>// miConstante = 15;</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5C6773"/>
                </a:solidFill>
                <a:latin typeface="Consolas"/>
                <a:ea typeface="Consolas"/>
                <a:cs typeface="Consolas"/>
                <a:sym typeface="Consolas"/>
              </a:rPr>
              <a: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const miConstante2;</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miConstante2 = 35;</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console.log(miConstante2);</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5C6773"/>
                </a:solidFill>
                <a:latin typeface="Consolas"/>
                <a:ea typeface="Consolas"/>
                <a:cs typeface="Consolas"/>
                <a:sym typeface="Consolas"/>
              </a:rPr>
              <a:t>    */</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function</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calcularAreaCirculo</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radio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const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PI</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3.14</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if</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radio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0</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return</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undefined</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return</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PI</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Math</a:t>
            </a:r>
            <a:r>
              <a:rPr lang="es-ES" sz="1000" b="0" i="0" u="none" strike="noStrike" cap="none">
                <a:solidFill>
                  <a:srgbClr val="97A7C8"/>
                </a:solidFill>
                <a:latin typeface="Consolas"/>
                <a:ea typeface="Consolas"/>
                <a:cs typeface="Consolas"/>
                <a:sym typeface="Consolas"/>
              </a:rPr>
              <a:t>.pow(</a:t>
            </a:r>
            <a:r>
              <a:rPr lang="es-ES" sz="1000" b="0" i="0" u="none" strike="noStrike" cap="none">
                <a:solidFill>
                  <a:schemeClr val="dk1"/>
                </a:solidFill>
                <a:latin typeface="Consolas"/>
                <a:ea typeface="Consolas"/>
                <a:cs typeface="Consolas"/>
                <a:sym typeface="Consolas"/>
              </a:rPr>
              <a:t>radio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2</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calcularAreaCirculo</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10</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64" name="Google Shape;864;p13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Const</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3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Ejemplo107.html: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MI_ARREGLO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MI_ARREGLO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MI_ARREGLO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MI_ARREGLO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MI_ARREGLO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MI_ARREGLO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70" name="Google Shape;870;p13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Mutar un arreglo declarado con const</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3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Ejemplo108.html: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colores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"verde"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"#10e04b"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"azul"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"#1b50e0"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"negro"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"#000000"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"blanco"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"#ffffff"</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Previene la modificacion de propiedades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Object</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freeze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colores</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colores.amarillo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"#fff200"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colores.verde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"#345sgS"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colores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76" name="Google Shape;876;p13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Crear un objeto inmutable</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3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Las utilizamos cuando necesitamos definir funciones anonimas. Las funciones anonimas son funciones que no tienen un nombre especifico.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Ejemplo109.html: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const fecha = function(){</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return new Date();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fecha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new</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Date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fecha(Date)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82" name="Google Shape;882;p13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Funciones flecha</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3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Ejemplo110.html: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sumarTres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sumarTres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//Concatena un arreglo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concatenarArreglos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arr1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arr2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arr1</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concat</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concatenarArreglos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Si tiene mas de una linea de codigo se colocan las llaves y return</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CDCFE"/>
                </a:solidFill>
                <a:latin typeface="Consolas"/>
                <a:ea typeface="Consolas"/>
                <a:cs typeface="Consolas"/>
                <a:sym typeface="Consolas"/>
              </a:rPr>
              <a:t>    console</a:t>
            </a:r>
            <a:r>
              <a:rPr lang="es-ES" sz="1400" b="0" i="0" u="none" strike="noStrike" cap="none">
                <a:solidFill>
                  <a:srgbClr val="D4D4D4"/>
                </a:solidFill>
                <a:latin typeface="Consolas"/>
                <a:ea typeface="Consolas"/>
                <a:cs typeface="Consolas"/>
                <a:sym typeface="Consolas"/>
              </a:rPr>
              <a:t>.</a:t>
            </a:r>
            <a:r>
              <a:rPr lang="es-ES" sz="1400" b="0" i="0" u="none" strike="noStrike" cap="none">
                <a:solidFill>
                  <a:srgbClr val="DCDCAA"/>
                </a:solidFill>
                <a:latin typeface="Consolas"/>
                <a:ea typeface="Consolas"/>
                <a:cs typeface="Consolas"/>
                <a:sym typeface="Consolas"/>
              </a:rPr>
              <a:t>log</a:t>
            </a:r>
            <a:r>
              <a:rPr lang="es-ES" sz="1400" b="0" i="0" u="none" strike="noStrike" cap="none">
                <a:solidFill>
                  <a:srgbClr val="D4D4D4"/>
                </a:solidFill>
                <a:latin typeface="Consolas"/>
                <a:ea typeface="Consolas"/>
                <a:cs typeface="Consolas"/>
                <a:sym typeface="Consolas"/>
              </a:rPr>
              <a:t>(</a:t>
            </a:r>
            <a:r>
              <a:rPr lang="es-ES" sz="1400" b="0" i="0" u="none" strike="noStrike" cap="none">
                <a:solidFill>
                  <a:srgbClr val="DCDCAA"/>
                </a:solidFill>
                <a:latin typeface="Consolas"/>
                <a:ea typeface="Consolas"/>
                <a:cs typeface="Consolas"/>
                <a:sym typeface="Consolas"/>
              </a:rPr>
              <a:t>sumar</a:t>
            </a:r>
            <a:r>
              <a:rPr lang="es-ES" sz="1400" b="0" i="0" u="none" strike="noStrike" cap="none">
                <a:solidFill>
                  <a:srgbClr val="D4D4D4"/>
                </a:solidFill>
                <a:latin typeface="Consolas"/>
                <a:ea typeface="Consolas"/>
                <a:cs typeface="Consolas"/>
                <a:sym typeface="Consolas"/>
              </a:rPr>
              <a:t>(</a:t>
            </a:r>
            <a:r>
              <a:rPr lang="es-ES" sz="1400" b="0" i="0" u="none" strike="noStrike" cap="none">
                <a:solidFill>
                  <a:srgbClr val="B5CEA8"/>
                </a:solidFill>
                <a:latin typeface="Consolas"/>
                <a:ea typeface="Consolas"/>
                <a:cs typeface="Consolas"/>
                <a:sym typeface="Consolas"/>
              </a:rPr>
              <a:t>2</a:t>
            </a:r>
            <a:r>
              <a:rPr lang="es-ES" sz="1400" b="0" i="0" u="none" strike="noStrike" cap="none">
                <a:solidFill>
                  <a:srgbClr val="D4D4D4"/>
                </a:solidFill>
                <a:latin typeface="Consolas"/>
                <a:ea typeface="Consolas"/>
                <a:cs typeface="Consolas"/>
                <a:sym typeface="Consolas"/>
              </a:rPr>
              <a:t>, </a:t>
            </a:r>
            <a:r>
              <a:rPr lang="es-ES" sz="1400" b="0" i="0" u="none" strike="noStrike" cap="none">
                <a:solidFill>
                  <a:srgbClr val="B5CEA8"/>
                </a:solidFill>
                <a:latin typeface="Consolas"/>
                <a:ea typeface="Consolas"/>
                <a:cs typeface="Consolas"/>
                <a:sym typeface="Consolas"/>
              </a:rPr>
              <a:t>3</a:t>
            </a:r>
            <a:r>
              <a:rPr lang="es-ES"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88" name="Google Shape;888;p13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Funciones flecha</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Con parametro</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3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Ejemplo111.html: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incrementar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num</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incrementar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incrementar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894" name="Google Shape;894;p13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Valores por defecto para parametros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aritmeticas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Suma</a:t>
            </a:r>
            <a:endParaRPr/>
          </a:p>
        </p:txBody>
      </p:sp>
      <p:sp>
        <p:nvSpPr>
          <p:cNvPr id="142" name="Google Shape;142;p14"/>
          <p:cNvSpPr txBox="1"/>
          <p:nvPr/>
        </p:nvSpPr>
        <p:spPr>
          <a:xfrm>
            <a:off x="298150" y="460538"/>
            <a:ext cx="8719035" cy="30835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Ejemplo08.html: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suma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suma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4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Son metodos que tienen integrados los array.</a:t>
            </a:r>
            <a:endParaRPr/>
          </a:p>
        </p:txBody>
      </p:sp>
      <p:sp>
        <p:nvSpPr>
          <p:cNvPr id="900" name="Google Shape;900;p14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4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map() </a:t>
            </a:r>
            <a:r>
              <a:rPr lang="es-ES" sz="1400" b="0" i="0" u="none" strike="noStrike" cap="none">
                <a:solidFill>
                  <a:schemeClr val="dk1"/>
                </a:solidFill>
                <a:latin typeface="Nixie One"/>
                <a:ea typeface="Nixie One"/>
                <a:cs typeface="Nixie One"/>
                <a:sym typeface="Nixie One"/>
              </a:rPr>
              <a:t>crea un nuevo array con los resultados de la llamada a la función indicada aplicados a cada uno de sus elementos.</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Ejemplo112.html: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number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doubles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number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map</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number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doubles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06" name="Google Shape;906;p14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map</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4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filter() </a:t>
            </a:r>
            <a:r>
              <a:rPr lang="es-ES" sz="1400" b="0" i="0" u="none" strike="noStrike" cap="none">
                <a:solidFill>
                  <a:schemeClr val="dk1"/>
                </a:solidFill>
                <a:latin typeface="Nixie One"/>
                <a:ea typeface="Nixie One"/>
                <a:cs typeface="Nixie One"/>
                <a:sym typeface="Nixie One"/>
              </a:rPr>
              <a:t>crea un nuevo array con todos los elementos que cumplan la condición implementada por la función dada.</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Ejemplo113.html: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words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'spray'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'limit'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'elite'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'exuberant'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'destruction'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'present'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words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filter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word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word</a:t>
            </a:r>
            <a:r>
              <a:rPr lang="es-ES" sz="1400" b="0" i="0" u="none" strike="noStrike" cap="none">
                <a:solidFill>
                  <a:srgbClr val="97A7C8"/>
                </a:solidFill>
                <a:latin typeface="Consolas"/>
                <a:ea typeface="Consolas"/>
                <a:cs typeface="Consolas"/>
                <a:sym typeface="Consolas"/>
              </a:rPr>
              <a:t>.length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12" name="Google Shape;912;p14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filter</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4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find() </a:t>
            </a:r>
            <a:r>
              <a:rPr lang="es-ES" sz="1400" b="0" i="0" u="none" strike="noStrike" cap="none">
                <a:solidFill>
                  <a:schemeClr val="dk1"/>
                </a:solidFill>
                <a:latin typeface="Nixie One"/>
                <a:ea typeface="Nixie One"/>
                <a:cs typeface="Nixie One"/>
                <a:sym typeface="Nixie One"/>
              </a:rPr>
              <a:t>devuelve el valor del primer elemento del array que cumple la condición proporcionada.</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Ejemplo114.html: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130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found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find</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element)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element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found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18" name="Google Shape;918;p14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find</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4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findIndex() </a:t>
            </a:r>
            <a:r>
              <a:rPr lang="es-ES" sz="1400" b="0" i="0" u="none" strike="noStrike" cap="none">
                <a:solidFill>
                  <a:schemeClr val="dk1"/>
                </a:solidFill>
                <a:latin typeface="Nixie One"/>
                <a:ea typeface="Nixie One"/>
                <a:cs typeface="Nixie One"/>
                <a:sym typeface="Nixie One"/>
              </a:rPr>
              <a:t>devuelve el índice del primer elemento del array que cumple la condición proporcionada. En caso contrario devuelve -1.</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Ejemplo115.html: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130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isLargeNumber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findIndex</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element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element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isLargeNumber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24" name="Google Shape;924;p14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findIndex</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14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fill() </a:t>
            </a:r>
            <a:r>
              <a:rPr lang="es-ES" sz="1400" b="0" i="0" u="none" strike="noStrike" cap="none">
                <a:solidFill>
                  <a:schemeClr val="dk1"/>
                </a:solidFill>
                <a:latin typeface="Nixie One"/>
                <a:ea typeface="Nixie One"/>
                <a:cs typeface="Nixie One"/>
                <a:sym typeface="Nixie One"/>
              </a:rPr>
              <a:t>cambia todos los elementos en un arreglo por un valor estático, desde el índice start (por defecto 0) hasta el índice end (por defecto array.length). Devuelve el arreglo modificado.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Ejemplo116.html: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fill with 0 from position 2 until position 4</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fill</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[1, 2, 0, 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fill with 5 from position 1</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fill</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[1, 5, 5, 5]</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fill</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[6, 6, 6, 6]</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30" name="Google Shape;930;p14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fill</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4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copyWithin() </a:t>
            </a:r>
            <a:r>
              <a:rPr lang="es-ES" sz="1400" b="0" i="0" u="none" strike="noStrike" cap="none">
                <a:solidFill>
                  <a:schemeClr val="dk1"/>
                </a:solidFill>
                <a:latin typeface="Nixie One"/>
                <a:ea typeface="Nixie One"/>
                <a:cs typeface="Nixie One"/>
                <a:sym typeface="Nixie One"/>
              </a:rPr>
              <a:t>transfiere una copia  plana de una sección a otra dentro del mismo array ( o contexto similar ), sin modificar su propiedad length y lo devuelve.</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Ejemplo117.html: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copy to index 0 the element at index 3</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copyWithin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Array ["d", "b", "c", "d", "e"]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copy to index 1 all elements from index 3 to the end</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copyWithin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Array ["d", "d", "e", "d", "e"]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36" name="Google Shape;936;p14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copyWithin</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4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some() </a:t>
            </a:r>
            <a:r>
              <a:rPr lang="es-ES" sz="1400" b="0" i="0" u="none" strike="noStrike" cap="none">
                <a:solidFill>
                  <a:schemeClr val="dk1"/>
                </a:solidFill>
                <a:latin typeface="Nixie One"/>
                <a:ea typeface="Nixie One"/>
                <a:cs typeface="Nixie One"/>
                <a:sym typeface="Nixie One"/>
              </a:rPr>
              <a:t>comprueba si al menos un elemento del array cumple con la condición implementada por la función proporcionada.</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Nota: </a:t>
            </a:r>
            <a:r>
              <a:rPr lang="es-ES" sz="1400" b="0" i="0" u="none" strike="noStrike" cap="none">
                <a:solidFill>
                  <a:schemeClr val="dk1"/>
                </a:solidFill>
                <a:latin typeface="Nixie One"/>
                <a:ea typeface="Nixie One"/>
                <a:cs typeface="Nixie One"/>
                <a:sym typeface="Nixie One"/>
              </a:rPr>
              <a:t>Este método devuelve false para cualquier condición colocado en un array vacío.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Ejemplo118.html: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checks whether an element is even</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even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element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element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some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even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true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42" name="Google Shape;942;p14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some</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4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Determina si todos los elementos en el array satisfacen una condición.</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Nota.- </a:t>
            </a:r>
            <a:r>
              <a:rPr lang="es-ES" sz="1400" b="0" i="0" u="none" strike="noStrike" cap="none">
                <a:solidFill>
                  <a:schemeClr val="dk1"/>
                </a:solidFill>
                <a:latin typeface="Nixie One"/>
                <a:ea typeface="Nixie One"/>
                <a:cs typeface="Nixie One"/>
                <a:sym typeface="Nixie One"/>
              </a:rPr>
              <a:t>Llamar este método en un array vacío devuelve true para cualquier condición.</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Ejemplo119.html: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isBelowThreshold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currentValue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currentValue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every</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isBelowThreshold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true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48" name="Google Shape;948;p14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every</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14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Ejemplo120.html: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array1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reducer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previousValue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currentValue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previousValue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currentValue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1 + 2 + 3 + 4</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array1</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reduce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reducer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10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5 + 1 + 2 + 3 + 4</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array1</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reduce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reducer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expected output: 15</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54" name="Google Shape;954;p14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reduce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298150" y="460538"/>
            <a:ext cx="8719035" cy="78758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Ejemplo09.html: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//Positivo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//Negativo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//Cero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48" name="Google Shape;148;p1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aritmeticas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Resta</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15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concat </a:t>
            </a:r>
            <a:r>
              <a:rPr lang="es-ES" sz="1400" b="0" i="0" u="none" strike="noStrike" cap="none">
                <a:solidFill>
                  <a:schemeClr val="dk1"/>
                </a:solidFill>
                <a:latin typeface="Nixie One"/>
                <a:ea typeface="Nixie One"/>
                <a:cs typeface="Nixie One"/>
                <a:sym typeface="Nixie One"/>
              </a:rPr>
              <a:t>une 2 o mas arrays, el metodo retorna un nuevo array, conteniendo la union de los arrays, el metodo no cambia el array existente.</a:t>
            </a:r>
            <a:endParaRPr sz="1400" b="1"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concat-array.html</a:t>
            </a:r>
            <a:r>
              <a:rPr lang="es-ES" sz="1400" b="0"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'Cecilia'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'Laura'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'Ernesto'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'Tami'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'Leonardo'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arr1</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concat</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60" name="Google Shape;960;p15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concat</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15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includes </a:t>
            </a:r>
            <a:r>
              <a:rPr lang="es-ES" sz="1400" b="0" i="0" u="none" strike="noStrike" cap="none">
                <a:solidFill>
                  <a:schemeClr val="dk1"/>
                </a:solidFill>
                <a:latin typeface="Nixie One"/>
                <a:ea typeface="Nixie One"/>
                <a:cs typeface="Nixie One"/>
                <a:sym typeface="Nixie One"/>
              </a:rPr>
              <a:t>retorna true si un array contiene un valor especifico y retorna false si el valor no es encontrado, el metodo es </a:t>
            </a:r>
            <a:r>
              <a:rPr lang="es-ES" sz="1400" b="1" i="0" u="none" strike="noStrike" cap="none">
                <a:solidFill>
                  <a:schemeClr val="dk1"/>
                </a:solidFill>
                <a:latin typeface="Nixie One"/>
                <a:ea typeface="Nixie One"/>
                <a:cs typeface="Nixie One"/>
                <a:sym typeface="Nixie One"/>
              </a:rPr>
              <a:t>case sensitive</a:t>
            </a:r>
            <a:r>
              <a:rPr lang="es-ES" sz="1400" b="0" i="0" u="none" strike="noStrike" cap="none">
                <a:solidFill>
                  <a:schemeClr val="dk1"/>
                </a:solidFill>
                <a:latin typeface="Nixie One"/>
                <a:ea typeface="Nixie One"/>
                <a:cs typeface="Nixie One"/>
                <a:sym typeface="Nixie One"/>
              </a:rPr>
              <a:t>.</a:t>
            </a:r>
            <a:endParaRPr sz="1400" b="1"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includes-array.html</a:t>
            </a:r>
            <a:r>
              <a:rPr lang="es-ES" sz="1400" b="0"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includes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fruta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66" name="Google Shape;966;p15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includes</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15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join </a:t>
            </a:r>
            <a:r>
              <a:rPr lang="es-ES" sz="1400" b="0" i="0" u="none" strike="noStrike" cap="none">
                <a:solidFill>
                  <a:schemeClr val="dk1"/>
                </a:solidFill>
                <a:latin typeface="Nixie One"/>
                <a:ea typeface="Nixie One"/>
                <a:cs typeface="Nixie One"/>
                <a:sym typeface="Nixie One"/>
              </a:rPr>
              <a:t>retorna un array como una cadena, el metodo no cambia el array original, si algun separador no es especificado se coloca la coma por defecto.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join-array.html</a:t>
            </a:r>
            <a:r>
              <a:rPr lang="es-ES" sz="1400" b="0"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join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join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texto2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72" name="Google Shape;972;p15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join</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5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length </a:t>
            </a:r>
            <a:r>
              <a:rPr lang="es-ES" sz="1400" b="0" i="0" u="none" strike="noStrike" cap="none">
                <a:solidFill>
                  <a:schemeClr val="dk1"/>
                </a:solidFill>
                <a:latin typeface="Nixie One"/>
                <a:ea typeface="Nixie One"/>
                <a:cs typeface="Nixie One"/>
                <a:sym typeface="Nixie One"/>
              </a:rPr>
              <a:t>retorna el numero de elementos de un array.</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length-array.html</a:t>
            </a:r>
            <a:r>
              <a:rPr lang="es-ES" sz="1400" b="0"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longitud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.length;</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longitud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78" name="Google Shape;978;p15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length</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15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indexOf </a:t>
            </a:r>
            <a:r>
              <a:rPr lang="es-ES" sz="1400" b="0" i="0" u="none" strike="noStrike" cap="none">
                <a:solidFill>
                  <a:schemeClr val="dk1"/>
                </a:solidFill>
                <a:latin typeface="Nixie One"/>
                <a:ea typeface="Nixie One"/>
                <a:cs typeface="Nixie One"/>
                <a:sym typeface="Nixie One"/>
              </a:rPr>
              <a:t>retorna el primer indice de la posicion de un valor especifico, el metodo retorna -1 si el valor no es encontrado.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indexOf-array.html</a:t>
            </a:r>
            <a:r>
              <a:rPr lang="es-ES" sz="1400" b="0"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index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indexOf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index</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84" name="Google Shape;984;p15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indexOf</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15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lastIndexOf</a:t>
            </a:r>
            <a:r>
              <a:rPr lang="es-ES" sz="1400" b="0" i="0" u="none" strike="noStrike" cap="none">
                <a:solidFill>
                  <a:schemeClr val="dk1"/>
                </a:solidFill>
                <a:latin typeface="Nixie One"/>
                <a:ea typeface="Nixie One"/>
                <a:cs typeface="Nixie One"/>
                <a:sym typeface="Nixie One"/>
              </a:rPr>
              <a:t> el metodo retorna el ultimo indice(posición) de un valor especificado, el metodo retorna -1 si el valor no es especificado, por defecto la busqueda inicia en el ultimo elemento y termina en el primero.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lastIndexOf-array.html</a:t>
            </a:r>
            <a:r>
              <a:rPr lang="es-ES" sz="1400" b="0"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'Pera'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indice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lastIndexOf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indice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90" name="Google Shape;990;p15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lastIndexOf</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15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reverse </a:t>
            </a:r>
            <a:r>
              <a:rPr lang="es-ES" sz="1400" b="0" i="0" u="none" strike="noStrike" cap="none">
                <a:solidFill>
                  <a:schemeClr val="dk1"/>
                </a:solidFill>
                <a:latin typeface="Nixie One"/>
                <a:ea typeface="Nixie One"/>
                <a:cs typeface="Nixie One"/>
                <a:sym typeface="Nixie One"/>
              </a:rPr>
              <a:t>revierte el orden de los elementos de un array, este metodo sobrescribe el array original</a:t>
            </a:r>
            <a:r>
              <a:rPr lang="es-ES" sz="1400" b="1"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reverse-array.html</a:t>
            </a:r>
            <a:r>
              <a:rPr lang="es-ES" sz="1400" b="0"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arrInvertido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reverse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arrInvertido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996" name="Google Shape;996;p15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reverse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15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sort </a:t>
            </a:r>
            <a:r>
              <a:rPr lang="es-ES" sz="1400" b="0" i="0" u="none" strike="noStrike" cap="none">
                <a:solidFill>
                  <a:schemeClr val="dk1"/>
                </a:solidFill>
                <a:latin typeface="Nixie One"/>
                <a:ea typeface="Nixie One"/>
                <a:cs typeface="Nixie One"/>
                <a:sym typeface="Nixie One"/>
              </a:rPr>
              <a:t>ordena los elementos de un array, sobrescribe el array original, ordena los elementos que son cadenas en orden alfabetico y ascendente.</a:t>
            </a:r>
            <a:endParaRPr sz="1400" b="1"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sort-array.html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arrOrdenado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sort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arrNumOrdenado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sort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arrOrdenado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arrNumOrdenado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Podemos ver que se realiza un ordenado adecuado para el array de cadenas, pero para el array de números no se ordena de forma correcta.</a:t>
            </a:r>
            <a:endParaRPr/>
          </a:p>
        </p:txBody>
      </p:sp>
      <p:sp>
        <p:nvSpPr>
          <p:cNvPr id="1002" name="Google Shape;1002;p15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sort</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15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Podemos complementar el método </a:t>
            </a:r>
            <a:r>
              <a:rPr lang="es-ES" sz="1400" b="1" i="0" u="none" strike="noStrike" cap="none">
                <a:solidFill>
                  <a:schemeClr val="dk1"/>
                </a:solidFill>
                <a:latin typeface="Nixie One"/>
                <a:ea typeface="Nixie One"/>
                <a:cs typeface="Nixie One"/>
                <a:sym typeface="Nixie One"/>
              </a:rPr>
              <a:t>sort() </a:t>
            </a:r>
            <a:r>
              <a:rPr lang="es-ES" sz="1400" b="0" i="0" u="none" strike="noStrike" cap="none">
                <a:solidFill>
                  <a:schemeClr val="dk1"/>
                </a:solidFill>
                <a:latin typeface="Nixie One"/>
                <a:ea typeface="Nixie One"/>
                <a:cs typeface="Nixie One"/>
                <a:sym typeface="Nixie One"/>
              </a:rPr>
              <a:t>con una función de comparación básica que haga el truco:</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function(a, b) {return a - b}</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sort() </a:t>
            </a:r>
            <a:r>
              <a:rPr lang="es-ES" sz="1400" b="0" i="0" u="none" strike="noStrike" cap="none">
                <a:solidFill>
                  <a:schemeClr val="dk1"/>
                </a:solidFill>
                <a:latin typeface="Nixie One"/>
                <a:ea typeface="Nixie One"/>
                <a:cs typeface="Nixie One"/>
                <a:sym typeface="Nixie One"/>
              </a:rPr>
              <a:t>puede ordenar valores negativos, cero y positivos en el orden correcto. Cuando compara dos valores, los envía a nuestra función de comparación y luego ordena los valores de acuerdo al resultado devuelto.</a:t>
            </a:r>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Si el resultado es negativo, a se ordena antes que b.</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Si el resultado es positivo, b se ordena antes de a.</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Si el resultado es 0, nada cambia.</a:t>
            </a:r>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Todo lo que necesitamos es usar la función de comparación dentro del método </a:t>
            </a:r>
            <a:r>
              <a:rPr lang="es-ES" sz="1400" b="1" i="0" u="none" strike="noStrike" cap="none">
                <a:solidFill>
                  <a:schemeClr val="dk1"/>
                </a:solidFill>
                <a:latin typeface="Nixie One"/>
                <a:ea typeface="Nixie One"/>
                <a:cs typeface="Nixie One"/>
                <a:sym typeface="Nixie One"/>
              </a:rPr>
              <a:t>sort():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sort-numeros-array.html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200" b="0" i="0" u="none" strike="noStrike" cap="none">
                <a:solidFill>
                  <a:srgbClr val="61AFEF"/>
                </a:solidFill>
                <a:latin typeface="Consolas"/>
                <a:ea typeface="Consolas"/>
                <a:cs typeface="Consolas"/>
                <a:sym typeface="Consolas"/>
              </a:rPr>
              <a:t>&lt;script&gt;</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const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numeros</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10</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4</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1</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15</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8</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const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arrNumOrdenado</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numeros</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sort</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a</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b</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=&gt;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return</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a-b</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console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log</a:t>
            </a:r>
            <a:r>
              <a:rPr lang="es-ES" sz="1200" b="0" i="0" u="none" strike="noStrike" cap="none">
                <a:solidFill>
                  <a:srgbClr val="97A7C8"/>
                </a:solidFill>
                <a:latin typeface="Consolas"/>
                <a:ea typeface="Consolas"/>
                <a:cs typeface="Consolas"/>
                <a:sym typeface="Consolas"/>
              </a:rPr>
              <a:t>(</a:t>
            </a:r>
            <a:r>
              <a:rPr lang="es-ES" sz="1200" b="0" i="0" u="none" strike="noStrike" cap="none">
                <a:solidFill>
                  <a:schemeClr val="dk1"/>
                </a:solidFill>
                <a:latin typeface="Consolas"/>
                <a:ea typeface="Consolas"/>
                <a:cs typeface="Consolas"/>
                <a:sym typeface="Consolas"/>
              </a:rPr>
              <a:t>arrNumOrdenado</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61AFEF"/>
                </a:solidFill>
                <a:latin typeface="Consolas"/>
                <a:ea typeface="Consolas"/>
                <a:cs typeface="Consolas"/>
                <a:sym typeface="Consolas"/>
              </a:rPr>
              <a:t>&lt;/script&gt;</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1" i="0" u="none" strike="noStrike" cap="none">
              <a:solidFill>
                <a:schemeClr val="dk1"/>
              </a:solidFill>
              <a:latin typeface="Nixie One"/>
              <a:ea typeface="Nixie One"/>
              <a:cs typeface="Nixie One"/>
              <a:sym typeface="Nixie One"/>
            </a:endParaRPr>
          </a:p>
        </p:txBody>
      </p:sp>
      <p:sp>
        <p:nvSpPr>
          <p:cNvPr id="1008" name="Google Shape;1008;p15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Ordenar un array de números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5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toString </a:t>
            </a:r>
            <a:r>
              <a:rPr lang="es-ES" sz="1400" b="0" i="0" u="none" strike="noStrike" cap="none">
                <a:solidFill>
                  <a:schemeClr val="dk1"/>
                </a:solidFill>
                <a:latin typeface="Nixie One"/>
                <a:ea typeface="Nixie One"/>
                <a:cs typeface="Nixie One"/>
                <a:sym typeface="Nixie One"/>
              </a:rPr>
              <a:t>retorna una cadena con los valores del array separados por comas, el metodo no cambia el array original.</a:t>
            </a:r>
            <a:endParaRPr sz="1400" b="1"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toString-array.html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endParaRPr sz="1800" b="0" i="0" u="none" strike="noStrike" cap="none">
              <a:solidFill>
                <a:srgbClr val="FF7733"/>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114454"/>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114454"/>
                </a:solidFill>
                <a:latin typeface="Consolas"/>
                <a:ea typeface="Consolas"/>
                <a:cs typeface="Consolas"/>
                <a:sym typeface="Consolas"/>
              </a:rPr>
              <a:t>cadenas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114454"/>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toString</a:t>
            </a:r>
            <a:r>
              <a:rPr lang="es-ES" sz="1400" b="0" i="0" u="none" strike="noStrike" cap="none">
                <a:solidFill>
                  <a:srgbClr val="97A7C8"/>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114454"/>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114454"/>
                </a:solidFill>
                <a:latin typeface="Consolas"/>
                <a:ea typeface="Consolas"/>
                <a:cs typeface="Consolas"/>
                <a:sym typeface="Consolas"/>
              </a:rPr>
              <a:t>cadenas</a:t>
            </a:r>
            <a:r>
              <a:rPr lang="es-ES" sz="1400" b="0" i="0" u="none" strike="noStrike" cap="none">
                <a:solidFill>
                  <a:srgbClr val="97A7C8"/>
                </a:solidFill>
                <a:latin typeface="Consolas"/>
                <a:ea typeface="Consolas"/>
                <a:cs typeface="Consolas"/>
                <a:sym typeface="Consolas"/>
              </a:rPr>
              <a:t>);</a:t>
            </a:r>
            <a:endParaRPr sz="1400" b="0" i="0" u="none" strike="noStrike" cap="none">
              <a:solidFill>
                <a:schemeClr val="dk1"/>
              </a:solidFill>
              <a:latin typeface="Nixie One"/>
              <a:ea typeface="Nixie One"/>
              <a:cs typeface="Nixie One"/>
              <a:sym typeface="Nixie One"/>
            </a:endParaRPr>
          </a:p>
        </p:txBody>
      </p:sp>
      <p:sp>
        <p:nvSpPr>
          <p:cNvPr id="1014" name="Google Shape;1014;p15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toString</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298150" y="460538"/>
            <a:ext cx="8719035" cy="443851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Ejemplo10.html:</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54" name="Google Shape;154;p1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aritmeticas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Multiplicacion</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6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slice </a:t>
            </a:r>
            <a:r>
              <a:rPr lang="es-ES" sz="1400" b="0" i="0" u="none" strike="noStrike" cap="none">
                <a:solidFill>
                  <a:schemeClr val="dk1"/>
                </a:solidFill>
                <a:latin typeface="Nixie One"/>
                <a:ea typeface="Nixie One"/>
                <a:cs typeface="Nixie One"/>
                <a:sym typeface="Nixie One"/>
              </a:rPr>
              <a:t>retorna los elementos seleccionados en el array como un nuevo array, el metodo no cambia el array original. </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slice-array.html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‘Limon'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slice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1020" name="Google Shape;1020;p16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slice</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6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metodo </a:t>
            </a:r>
            <a:r>
              <a:rPr lang="es-ES" sz="1400" b="1" i="0" u="none" strike="noStrike" cap="none">
                <a:solidFill>
                  <a:schemeClr val="dk1"/>
                </a:solidFill>
                <a:latin typeface="Nixie One"/>
                <a:ea typeface="Nixie One"/>
                <a:cs typeface="Nixie One"/>
                <a:sym typeface="Nixie One"/>
              </a:rPr>
              <a:t>splice </a:t>
            </a:r>
            <a:r>
              <a:rPr lang="es-ES" sz="1400" b="0" i="0" u="none" strike="noStrike" cap="none">
                <a:solidFill>
                  <a:schemeClr val="dk1"/>
                </a:solidFill>
                <a:latin typeface="Nixie One"/>
                <a:ea typeface="Nixie One"/>
                <a:cs typeface="Nixie One"/>
                <a:sym typeface="Nixie One"/>
              </a:rPr>
              <a:t>adiciona o remueve elementos del array, este metodo sobrescribe el array original.</a:t>
            </a:r>
            <a:endParaRPr sz="1400" b="1"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splice-array.html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//En la posicion 2, adiciona 2 elementos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splice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'Limon'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'Kiwi'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frutas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'Platano'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'Naranja'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'Manzana'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'Mango'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'Pera'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//En la posicion 2, remueve 2 elementos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frutas2</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splice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frutas2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1026" name="Google Shape;1026;p16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con Arrays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splice</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6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Permite pasar varios argumentos a una funcion y esos argumentos se agrupan como un arreglo.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Ejemplo121.html: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miFuncion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args</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args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args</a:t>
            </a:r>
            <a:r>
              <a:rPr lang="es-ES" sz="1400" b="0" i="0" u="none" strike="noStrike" cap="none">
                <a:solidFill>
                  <a:srgbClr val="97A7C8"/>
                </a:solidFill>
                <a:latin typeface="Consolas"/>
                <a:ea typeface="Consolas"/>
                <a:cs typeface="Consolas"/>
                <a:sym typeface="Consolas"/>
              </a:rPr>
              <a:t>.length);</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miFuncion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32" name="Google Shape;1032;p16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rest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16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El operador toma un arreglo y lo descompone en sus elementos individuales.</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Ejemplo122.html: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z</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y</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z</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z</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numeros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38" name="Google Shape;1038;p16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spread</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16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Nos permite asignar las propiedades de un objeto a variables.</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Ejemplo123.html: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usuario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nombre: </a:t>
            </a:r>
            <a:r>
              <a:rPr lang="es-ES" sz="1400" b="0" i="0" u="none" strike="noStrike" cap="none">
                <a:solidFill>
                  <a:srgbClr val="B8CC52"/>
                </a:solidFill>
                <a:latin typeface="Consolas"/>
                <a:ea typeface="Consolas"/>
                <a:cs typeface="Consolas"/>
                <a:sym typeface="Consolas"/>
              </a:rPr>
              <a:t>"Gino Smith"</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edad: </a:t>
            </a:r>
            <a:r>
              <a:rPr lang="es-ES" sz="1400" b="0" i="0" u="none" strike="noStrike" cap="none">
                <a:solidFill>
                  <a:srgbClr val="FFCC00"/>
                </a:solidFill>
                <a:latin typeface="Consolas"/>
                <a:ea typeface="Consolas"/>
                <a:cs typeface="Consolas"/>
                <a:sym typeface="Consolas"/>
              </a:rPr>
              <a:t>34</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Se coloca los nombres de las propiedades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nombre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edad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usuario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nombre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edad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44" name="Google Shape;1044;p16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Sintaxis de desestructuración</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6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Ejemplo124.html: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usuario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johnDoe: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edad: </a:t>
            </a:r>
            <a:r>
              <a:rPr lang="es-ES" sz="1400" b="0" i="0" u="none" strike="noStrike" cap="none">
                <a:solidFill>
                  <a:srgbClr val="FFCC00"/>
                </a:solidFill>
                <a:latin typeface="Consolas"/>
                <a:ea typeface="Consolas"/>
                <a:cs typeface="Consolas"/>
                <a:sym typeface="Consolas"/>
              </a:rPr>
              <a:t>27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correo: </a:t>
            </a:r>
            <a:r>
              <a:rPr lang="es-ES" sz="1400" b="0" i="0" u="none" strike="noStrike" cap="none">
                <a:solidFill>
                  <a:srgbClr val="B8CC52"/>
                </a:solidFill>
                <a:latin typeface="Consolas"/>
                <a:ea typeface="Consolas"/>
                <a:cs typeface="Consolas"/>
                <a:sym typeface="Consolas"/>
              </a:rPr>
              <a:t>"johmDoe@freecodecamp.com"</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johnDoe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edad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correo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usuario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edad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correo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50" name="Google Shape;1050;p16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Sintaxis de desestructuración</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Objetos anidados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16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Ejemplo125.html: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56" name="Google Shape;1056;p16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Sintaxis de desestructuración</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arreglos</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16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Ejemplo126.html: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arr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arr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62" name="Google Shape;1062;p16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Sintaxis de desestructuración</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Con el operador rest</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6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Ejemplo127.html: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nuevoPerfilCliente</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nombre: </a:t>
            </a:r>
            <a:r>
              <a:rPr lang="es-ES" sz="1000" b="0" i="0" u="none" strike="noStrike" cap="none">
                <a:solidFill>
                  <a:srgbClr val="B8CC52"/>
                </a:solidFill>
                <a:latin typeface="Consolas"/>
                <a:ea typeface="Consolas"/>
                <a:cs typeface="Consolas"/>
                <a:sym typeface="Consolas"/>
              </a:rPr>
              <a:t>"Jane Doe"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edad: </a:t>
            </a:r>
            <a:r>
              <a:rPr lang="es-ES" sz="1000" b="0" i="0" u="none" strike="noStrike" cap="none">
                <a:solidFill>
                  <a:srgbClr val="FFCC00"/>
                </a:solidFill>
                <a:latin typeface="Consolas"/>
                <a:ea typeface="Consolas"/>
                <a:cs typeface="Consolas"/>
                <a:sym typeface="Consolas"/>
              </a:rPr>
              <a:t>24</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nacionalidad: </a:t>
            </a:r>
            <a:r>
              <a:rPr lang="es-ES" sz="1000" b="0" i="0" u="none" strike="noStrike" cap="none">
                <a:solidFill>
                  <a:srgbClr val="B8CC52"/>
                </a:solidFill>
                <a:latin typeface="Consolas"/>
                <a:ea typeface="Consolas"/>
                <a:cs typeface="Consolas"/>
                <a:sym typeface="Consolas"/>
              </a:rPr>
              <a:t>"Española"</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ubicacion: </a:t>
            </a:r>
            <a:r>
              <a:rPr lang="es-ES" sz="1000" b="0" i="0" u="none" strike="noStrike" cap="none">
                <a:solidFill>
                  <a:srgbClr val="B8CC52"/>
                </a:solidFill>
                <a:latin typeface="Consolas"/>
                <a:ea typeface="Consolas"/>
                <a:cs typeface="Consolas"/>
                <a:sym typeface="Consolas"/>
              </a:rPr>
              <a:t>"España"</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const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actualizarPerfil</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informacionDePerfil</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=&gt;</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informacionDePerfil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const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nombre, edad, nacionalidad, ubicacion</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informacionDePerfil</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nombre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edad</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nacionalidad</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ubicacion</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const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actualizarPerfil2</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nombre</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edad</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nacionalidad</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ubicacion</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=&gt;</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nombre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edad</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nacionalidad</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ubicacion</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actualizarPerfil</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nuevoPerfilCliente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actualizarPerfil2</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nuevoPerfilCliente</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68" name="Google Shape;1068;p16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Sintaxis de desestructuración</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Pasar objeto como argumento</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6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600"/>
              </a:spcBef>
              <a:spcAft>
                <a:spcPts val="0"/>
              </a:spcAft>
              <a:buClr>
                <a:srgbClr val="000000"/>
              </a:buClr>
              <a:buSzPts val="1400"/>
              <a:buFont typeface="Arial"/>
              <a:buChar char="•"/>
            </a:pPr>
            <a:r>
              <a:rPr lang="es-ES" sz="1400" b="0" i="0" u="none" strike="noStrike" cap="none">
                <a:solidFill>
                  <a:schemeClr val="dk1"/>
                </a:solidFill>
                <a:latin typeface="Nixie One"/>
                <a:ea typeface="Nixie One"/>
                <a:cs typeface="Nixie One"/>
                <a:sym typeface="Nixie One"/>
              </a:rPr>
              <a:t>Se usa el acento invertido (backtick) ` en lugar de comillas.</a:t>
            </a:r>
            <a:endParaRPr/>
          </a:p>
          <a:p>
            <a:pPr marL="285750" marR="0" lvl="0" indent="-285750" algn="l" rtl="0">
              <a:lnSpc>
                <a:spcPct val="100000"/>
              </a:lnSpc>
              <a:spcBef>
                <a:spcPts val="600"/>
              </a:spcBef>
              <a:spcAft>
                <a:spcPts val="0"/>
              </a:spcAft>
              <a:buClr>
                <a:srgbClr val="000000"/>
              </a:buClr>
              <a:buSzPts val="1400"/>
              <a:buFont typeface="Arial"/>
              <a:buChar char="•"/>
            </a:pPr>
            <a:r>
              <a:rPr lang="es-ES" sz="1400" b="0" i="0" u="none" strike="noStrike" cap="none">
                <a:solidFill>
                  <a:schemeClr val="dk1"/>
                </a:solidFill>
                <a:latin typeface="Nixie One"/>
                <a:ea typeface="Nixie One"/>
                <a:cs typeface="Nixie One"/>
                <a:sym typeface="Nixie One"/>
              </a:rPr>
              <a:t>Pueden contener comillas simples y dobles.</a:t>
            </a:r>
            <a:endParaRPr/>
          </a:p>
          <a:p>
            <a:pPr marL="285750" marR="0" lvl="0" indent="-285750" algn="l" rtl="0">
              <a:lnSpc>
                <a:spcPct val="100000"/>
              </a:lnSpc>
              <a:spcBef>
                <a:spcPts val="600"/>
              </a:spcBef>
              <a:spcAft>
                <a:spcPts val="0"/>
              </a:spcAft>
              <a:buClr>
                <a:srgbClr val="000000"/>
              </a:buClr>
              <a:buSzPts val="1400"/>
              <a:buFont typeface="Arial"/>
              <a:buChar char="•"/>
            </a:pPr>
            <a:r>
              <a:rPr lang="es-ES" sz="1400" b="0" i="0" u="none" strike="noStrike" cap="none">
                <a:solidFill>
                  <a:schemeClr val="dk1"/>
                </a:solidFill>
                <a:latin typeface="Nixie One"/>
                <a:ea typeface="Nixie One"/>
                <a:cs typeface="Nixie One"/>
                <a:sym typeface="Nixie One"/>
              </a:rPr>
              <a:t>Las lineas se preservan como se escriben en el codigo.</a:t>
            </a:r>
            <a:endParaRPr/>
          </a:p>
          <a:p>
            <a:pPr marL="285750" marR="0" lvl="0" indent="-285750" algn="l" rtl="0">
              <a:lnSpc>
                <a:spcPct val="100000"/>
              </a:lnSpc>
              <a:spcBef>
                <a:spcPts val="600"/>
              </a:spcBef>
              <a:spcAft>
                <a:spcPts val="0"/>
              </a:spcAft>
              <a:buClr>
                <a:srgbClr val="000000"/>
              </a:buClr>
              <a:buSzPts val="1400"/>
              <a:buFont typeface="Arial"/>
              <a:buChar char="•"/>
            </a:pPr>
            <a:r>
              <a:rPr lang="es-ES" sz="1400" b="0" i="0" u="none" strike="noStrike" cap="none">
                <a:solidFill>
                  <a:schemeClr val="dk1"/>
                </a:solidFill>
                <a:latin typeface="Nixie One"/>
                <a:ea typeface="Nixie One"/>
                <a:cs typeface="Nixie One"/>
                <a:sym typeface="Nixie One"/>
              </a:rPr>
              <a:t>Para reemplazar una variable se escribe ${variable}.</a:t>
            </a:r>
            <a:endParaRPr/>
          </a:p>
          <a:p>
            <a:pPr marL="285750" marR="0" lvl="0" indent="-285750" algn="l" rtl="0">
              <a:lnSpc>
                <a:spcPct val="100000"/>
              </a:lnSpc>
              <a:spcBef>
                <a:spcPts val="600"/>
              </a:spcBef>
              <a:spcAft>
                <a:spcPts val="0"/>
              </a:spcAft>
              <a:buClr>
                <a:srgbClr val="000000"/>
              </a:buClr>
              <a:buSzPts val="1400"/>
              <a:buFont typeface="Arial"/>
              <a:buChar char="•"/>
            </a:pPr>
            <a:r>
              <a:rPr lang="es-ES" sz="1400" b="0" i="0" u="none" strike="noStrike" cap="none">
                <a:solidFill>
                  <a:schemeClr val="dk1"/>
                </a:solidFill>
                <a:latin typeface="Nixie One"/>
                <a:ea typeface="Nixie One"/>
                <a:cs typeface="Nixie One"/>
                <a:sym typeface="Nixie One"/>
              </a:rPr>
              <a:t>Dentro de ${} tambien puedes escribir expresiones.</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Ejemplo128.html: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a</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6</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B8CC52"/>
                </a:solidFill>
                <a:latin typeface="Consolas"/>
                <a:ea typeface="Consolas"/>
                <a:cs typeface="Consolas"/>
                <a:sym typeface="Consolas"/>
              </a:rPr>
              <a:t>`El valor de a es ${</a:t>
            </a:r>
            <a:r>
              <a:rPr lang="es-ES" sz="1000" b="0" i="0" u="none" strike="noStrike" cap="none">
                <a:solidFill>
                  <a:schemeClr val="dk1"/>
                </a:solidFill>
                <a:latin typeface="Consolas"/>
                <a:ea typeface="Consolas"/>
                <a:cs typeface="Consolas"/>
                <a:sym typeface="Consolas"/>
              </a:rPr>
              <a:t>a</a:t>
            </a:r>
            <a:r>
              <a:rPr lang="es-ES" sz="1000" b="0" i="0" u="none" strike="noStrike" cap="none">
                <a:solidFill>
                  <a:srgbClr val="B8CC52"/>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nombre</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"Nora"</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edad</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6</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B8CC52"/>
                </a:solidFill>
                <a:latin typeface="Consolas"/>
                <a:ea typeface="Consolas"/>
                <a:cs typeface="Consolas"/>
                <a:sym typeface="Consolas"/>
              </a:rPr>
              <a:t>`Mi nombre es ${</a:t>
            </a:r>
            <a:r>
              <a:rPr lang="es-ES" sz="1000" b="0" i="0" u="none" strike="noStrike" cap="none">
                <a:solidFill>
                  <a:schemeClr val="dk1"/>
                </a:solidFill>
                <a:latin typeface="Consolas"/>
                <a:ea typeface="Consolas"/>
                <a:cs typeface="Consolas"/>
                <a:sym typeface="Consolas"/>
              </a:rPr>
              <a:t>nombre</a:t>
            </a:r>
            <a:r>
              <a:rPr lang="es-ES" sz="1000" b="0" i="0" u="none" strike="noStrike" cap="none">
                <a:solidFill>
                  <a:srgbClr val="B8CC52"/>
                </a:solidFill>
                <a:latin typeface="Consolas"/>
                <a:ea typeface="Consolas"/>
                <a:cs typeface="Consolas"/>
                <a:sym typeface="Consolas"/>
              </a:rPr>
              <a:t>} y tengo ${</a:t>
            </a:r>
            <a:r>
              <a:rPr lang="es-ES" sz="1000" b="0" i="0" u="none" strike="noStrike" cap="none">
                <a:solidFill>
                  <a:schemeClr val="dk1"/>
                </a:solidFill>
                <a:latin typeface="Consolas"/>
                <a:ea typeface="Consolas"/>
                <a:cs typeface="Consolas"/>
                <a:sym typeface="Consolas"/>
              </a:rPr>
              <a:t>edad</a:t>
            </a:r>
            <a:r>
              <a:rPr lang="es-ES" sz="1000" b="0" i="0" u="none" strike="noStrike" cap="none">
                <a:solidFill>
                  <a:srgbClr val="B8CC52"/>
                </a:solidFill>
                <a:latin typeface="Consolas"/>
                <a:ea typeface="Consolas"/>
                <a:cs typeface="Consolas"/>
                <a:sym typeface="Consolas"/>
              </a:rPr>
              <a:t>} años.`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miArreglo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1</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2</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3</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CC00"/>
                </a:solidFill>
                <a:latin typeface="Consolas"/>
                <a:ea typeface="Consolas"/>
                <a:cs typeface="Consolas"/>
                <a:sym typeface="Consolas"/>
              </a:rPr>
              <a:t>4</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B8CC52"/>
                </a:solidFill>
                <a:latin typeface="Consolas"/>
                <a:ea typeface="Consolas"/>
                <a:cs typeface="Consolas"/>
                <a:sym typeface="Consolas"/>
              </a:rPr>
              <a:t>`El arreglo es ${</a:t>
            </a:r>
            <a:r>
              <a:rPr lang="es-ES" sz="1000" b="0" i="0" u="none" strike="noStrike" cap="none">
                <a:solidFill>
                  <a:schemeClr val="dk1"/>
                </a:solidFill>
                <a:latin typeface="Consolas"/>
                <a:ea typeface="Consolas"/>
                <a:cs typeface="Consolas"/>
                <a:sym typeface="Consolas"/>
              </a:rPr>
              <a:t>miArreglo</a:t>
            </a:r>
            <a:r>
              <a:rPr lang="es-ES" sz="1000" b="0" i="0" u="none" strike="noStrike" cap="none">
                <a:solidFill>
                  <a:srgbClr val="B8CC52"/>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let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persona</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nombre: </a:t>
            </a:r>
            <a:r>
              <a:rPr lang="es-ES" sz="1000" b="0" i="0" u="none" strike="noStrike" cap="none">
                <a:solidFill>
                  <a:srgbClr val="B8CC52"/>
                </a:solidFill>
                <a:latin typeface="Consolas"/>
                <a:ea typeface="Consolas"/>
                <a:cs typeface="Consolas"/>
                <a:sym typeface="Consolas"/>
              </a:rPr>
              <a:t>"Gino Cass"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edad: </a:t>
            </a:r>
            <a:r>
              <a:rPr lang="es-ES" sz="1000" b="0" i="0" u="none" strike="noStrike" cap="none">
                <a:solidFill>
                  <a:srgbClr val="FFCC00"/>
                </a:solidFill>
                <a:latin typeface="Consolas"/>
                <a:ea typeface="Consolas"/>
                <a:cs typeface="Consolas"/>
                <a:sym typeface="Consolas"/>
              </a:rPr>
              <a:t>10</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const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saludo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`Hola mi nombre es ${</a:t>
            </a:r>
            <a:r>
              <a:rPr lang="es-ES" sz="1000" b="0" i="0" u="none" strike="noStrike" cap="none">
                <a:solidFill>
                  <a:schemeClr val="dk1"/>
                </a:solidFill>
                <a:latin typeface="Consolas"/>
                <a:ea typeface="Consolas"/>
                <a:cs typeface="Consolas"/>
                <a:sym typeface="Consolas"/>
              </a:rPr>
              <a:t>persona</a:t>
            </a:r>
            <a:r>
              <a:rPr lang="es-ES" sz="1000" b="0" i="0" u="none" strike="noStrike" cap="none">
                <a:solidFill>
                  <a:srgbClr val="B8CC52"/>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nombre</a:t>
            </a:r>
            <a:r>
              <a:rPr lang="es-ES" sz="1000" b="0" i="0" u="none" strike="noStrike" cap="none">
                <a:solidFill>
                  <a:srgbClr val="B8CC52"/>
                </a:solidFill>
                <a:latin typeface="Consolas"/>
                <a:ea typeface="Consolas"/>
                <a:cs typeface="Consolas"/>
                <a:sym typeface="Consolas"/>
              </a:rPr>
              <a:t>} y tengo ${</a:t>
            </a:r>
            <a:r>
              <a:rPr lang="es-ES" sz="1000" b="0" i="0" u="none" strike="noStrike" cap="none">
                <a:solidFill>
                  <a:schemeClr val="dk1"/>
                </a:solidFill>
                <a:latin typeface="Consolas"/>
                <a:ea typeface="Consolas"/>
                <a:cs typeface="Consolas"/>
                <a:sym typeface="Consolas"/>
              </a:rPr>
              <a:t>persona</a:t>
            </a:r>
            <a:r>
              <a:rPr lang="es-ES" sz="1000" b="0" i="0" u="none" strike="noStrike" cap="none">
                <a:solidFill>
                  <a:srgbClr val="B8CC52"/>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edad</a:t>
            </a:r>
            <a:r>
              <a:rPr lang="es-ES" sz="1000" b="0" i="0" u="none" strike="noStrike" cap="none">
                <a:solidFill>
                  <a:srgbClr val="B8CC52"/>
                </a:solidFill>
                <a:latin typeface="Consolas"/>
                <a:ea typeface="Consolas"/>
                <a:cs typeface="Consolas"/>
                <a:sym typeface="Consolas"/>
              </a:rPr>
              <a:t>} años`</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74" name="Google Shape;1074;p16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Plantillas literales o plantillas de cadenas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//Infinity</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60" name="Google Shape;160;p1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Operaciones aritmeticas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Division</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17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Ejemplo129.html: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crearPersona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nombre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edad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nombre: </a:t>
            </a:r>
            <a:r>
              <a:rPr lang="es-ES" sz="1400" b="0" i="0" u="none" strike="noStrike" cap="none">
                <a:solidFill>
                  <a:schemeClr val="dk1"/>
                </a:solidFill>
                <a:latin typeface="Consolas"/>
                <a:ea typeface="Consolas"/>
                <a:cs typeface="Consolas"/>
                <a:sym typeface="Consolas"/>
              </a:rPr>
              <a:t>nombre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edad: </a:t>
            </a:r>
            <a:r>
              <a:rPr lang="es-ES" sz="1400" b="0" i="0" u="none" strike="noStrike" cap="none">
                <a:solidFill>
                  <a:schemeClr val="dk1"/>
                </a:solidFill>
                <a:latin typeface="Consolas"/>
                <a:ea typeface="Consolas"/>
                <a:cs typeface="Consolas"/>
                <a:sym typeface="Consolas"/>
              </a:rPr>
              <a:t>edad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idioma: </a:t>
            </a:r>
            <a:r>
              <a:rPr lang="es-ES" sz="1400" b="0" i="0" u="none" strike="noStrike" cap="none">
                <a:solidFill>
                  <a:schemeClr val="dk1"/>
                </a:solidFill>
                <a:latin typeface="Consolas"/>
                <a:ea typeface="Consolas"/>
                <a:cs typeface="Consolas"/>
                <a:sym typeface="Consolas"/>
              </a:rPr>
              <a:t>idioma</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crearPersona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"Gino Smith"</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28</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"Español"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80" name="Google Shape;1080;p17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Crear objetos de forma concisa</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7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Ejemplo130.html: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persona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nombre: </a:t>
            </a:r>
            <a:r>
              <a:rPr lang="es-ES" sz="1400" b="0" i="0" u="none" strike="noStrike" cap="none">
                <a:solidFill>
                  <a:srgbClr val="B8CC52"/>
                </a:solidFill>
                <a:latin typeface="Consolas"/>
                <a:ea typeface="Consolas"/>
                <a:cs typeface="Consolas"/>
                <a:sym typeface="Consolas"/>
              </a:rPr>
              <a:t>"Isabel"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presentarse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mi nombre es ${</a:t>
            </a:r>
            <a:r>
              <a:rPr lang="es-ES" sz="1400" b="0" i="1" u="none" strike="noStrike" cap="none">
                <a:solidFill>
                  <a:srgbClr val="61AFEF"/>
                </a:solidFill>
                <a:latin typeface="Consolas"/>
                <a:ea typeface="Consolas"/>
                <a:cs typeface="Consolas"/>
                <a:sym typeface="Consolas"/>
              </a:rPr>
              <a:t>this</a:t>
            </a:r>
            <a:r>
              <a:rPr lang="es-ES" sz="1400" b="0" i="0" u="none" strike="noStrike" cap="none">
                <a:solidFill>
                  <a:srgbClr val="B8CC52"/>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nombre</a:t>
            </a:r>
            <a:r>
              <a:rPr lang="es-ES" sz="1400" b="0" i="0" u="none" strike="noStrike" cap="none">
                <a:solidFill>
                  <a:srgbClr val="B8CC52"/>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persona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presentarse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86" name="Google Shape;1086;p17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7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Una clase es una generalizacion o abstraccion el cual tiene nombre, atributos y metodos de un tipo especifico de objeto.</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Ejemplo131.html: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class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TransbordadorEspacial</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constructor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planetaDestino</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1" u="none" strike="noStrike" cap="none">
                <a:solidFill>
                  <a:srgbClr val="61AFEF"/>
                </a:solidFill>
                <a:latin typeface="Consolas"/>
                <a:ea typeface="Consolas"/>
                <a:cs typeface="Consolas"/>
                <a:sym typeface="Consolas"/>
              </a:rPr>
              <a:t>this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planetaDestino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planetaDestino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zeus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new</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TransbordadorEspacial</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"Jupiter"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zeus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planetaDestino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apolo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new</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TransbordadorEspacial</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"Marte"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apolo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planetaDestino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92" name="Google Shape;1092;p17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Definir una clase</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7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Nos permiten proteger las propiedades de un objeto.</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Get</a:t>
            </a:r>
            <a:r>
              <a:rPr lang="es-ES" sz="1400" b="0" i="0" u="none" strike="noStrike" cap="none">
                <a:solidFill>
                  <a:schemeClr val="dk1"/>
                </a:solidFill>
                <a:latin typeface="Nixie One"/>
                <a:ea typeface="Nixie One"/>
                <a:cs typeface="Nixie One"/>
                <a:sym typeface="Nixie One"/>
              </a:rPr>
              <a:t> es obtener un atributo.</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Set</a:t>
            </a:r>
            <a:r>
              <a:rPr lang="es-ES" sz="1400" b="0" i="0" u="none" strike="noStrike" cap="none">
                <a:solidFill>
                  <a:schemeClr val="dk1"/>
                </a:solidFill>
                <a:latin typeface="Nixie One"/>
                <a:ea typeface="Nixie One"/>
                <a:cs typeface="Nixie One"/>
                <a:sym typeface="Nixie One"/>
              </a:rPr>
              <a:t> es modificar un atributo.</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Ejemplo132.html: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class</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61AFEF"/>
                </a:solidFill>
                <a:latin typeface="Consolas"/>
                <a:ea typeface="Consolas"/>
                <a:cs typeface="Consolas"/>
                <a:sym typeface="Consolas"/>
              </a:rPr>
              <a:t>Libro</a:t>
            </a: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constructor</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autor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1" u="none" strike="noStrike" cap="none">
                <a:solidFill>
                  <a:srgbClr val="61AFEF"/>
                </a:solidFill>
                <a:latin typeface="Consolas"/>
                <a:ea typeface="Consolas"/>
                <a:cs typeface="Consolas"/>
                <a:sym typeface="Consolas"/>
              </a:rPr>
              <a:t>this</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_autor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autor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get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getAutor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B8CC52"/>
                </a:solidFill>
                <a:latin typeface="Consolas"/>
                <a:ea typeface="Consolas"/>
                <a:cs typeface="Consolas"/>
                <a:sym typeface="Consolas"/>
              </a:rPr>
              <a:t>"getter"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return</a:t>
            </a:r>
            <a:r>
              <a:rPr lang="es-ES" sz="1000" b="0" i="0" u="none" strike="noStrike" cap="none">
                <a:solidFill>
                  <a:srgbClr val="97A7C8"/>
                </a:solidFill>
                <a:latin typeface="Consolas"/>
                <a:ea typeface="Consolas"/>
                <a:cs typeface="Consolas"/>
                <a:sym typeface="Consolas"/>
              </a:rPr>
              <a:t> </a:t>
            </a:r>
            <a:r>
              <a:rPr lang="es-ES" sz="1000" b="0" i="1" u="none" strike="noStrike" cap="none">
                <a:solidFill>
                  <a:srgbClr val="61AFEF"/>
                </a:solidFill>
                <a:latin typeface="Consolas"/>
                <a:ea typeface="Consolas"/>
                <a:cs typeface="Consolas"/>
                <a:sym typeface="Consolas"/>
              </a:rPr>
              <a:t>this</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_autor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set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setAutor</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CC00"/>
                </a:solidFill>
                <a:latin typeface="Consolas"/>
                <a:ea typeface="Consolas"/>
                <a:cs typeface="Consolas"/>
                <a:sym typeface="Consolas"/>
              </a:rPr>
              <a:t>nuevoAutor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B8CC52"/>
                </a:solidFill>
                <a:latin typeface="Consolas"/>
                <a:ea typeface="Consolas"/>
                <a:cs typeface="Consolas"/>
                <a:sym typeface="Consolas"/>
              </a:rPr>
              <a:t>"setter"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1" u="none" strike="noStrike" cap="none">
                <a:solidFill>
                  <a:srgbClr val="61AFEF"/>
                </a:solidFill>
                <a:latin typeface="Consolas"/>
                <a:ea typeface="Consolas"/>
                <a:cs typeface="Consolas"/>
                <a:sym typeface="Consolas"/>
              </a:rPr>
              <a:t>this</a:t>
            </a:r>
            <a:r>
              <a:rPr lang="es-ES" sz="1000" b="0" i="0" u="none" strike="noStrike" cap="none">
                <a:solidFill>
                  <a:schemeClr val="dk1"/>
                </a:solidFill>
                <a:latin typeface="Consolas"/>
                <a:ea typeface="Consolas"/>
                <a:cs typeface="Consolas"/>
                <a:sym typeface="Consolas"/>
              </a:rPr>
              <a:t>._autor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nuevoAutor;</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00" b="0" i="0" u="none" strike="noStrike" cap="none">
                <a:solidFill>
                  <a:srgbClr val="97A7C8"/>
                </a:solidFill>
                <a:latin typeface="Consolas"/>
                <a:ea typeface="Consolas"/>
                <a:cs typeface="Consolas"/>
                <a:sym typeface="Consolas"/>
              </a:rPr>
            </a:b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const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libro</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7733"/>
                </a:solidFill>
                <a:latin typeface="Consolas"/>
                <a:ea typeface="Consolas"/>
                <a:cs typeface="Consolas"/>
                <a:sym typeface="Consolas"/>
              </a:rPr>
              <a:t>new</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FFB454"/>
                </a:solidFill>
                <a:latin typeface="Consolas"/>
                <a:ea typeface="Consolas"/>
                <a:cs typeface="Consolas"/>
                <a:sym typeface="Consolas"/>
              </a:rPr>
              <a:t>Libro</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B8CC52"/>
                </a:solidFill>
                <a:latin typeface="Consolas"/>
                <a:ea typeface="Consolas"/>
                <a:cs typeface="Consolas"/>
                <a:sym typeface="Consolas"/>
              </a:rPr>
              <a:t>"anonimo"</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libro.getAutor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libro.setAutor </a:t>
            </a:r>
            <a:r>
              <a:rPr lang="es-ES" sz="1000" b="0" i="0" u="none" strike="noStrike" cap="none">
                <a:solidFill>
                  <a:srgbClr val="FF7733"/>
                </a:solidFill>
                <a:latin typeface="Consolas"/>
                <a:ea typeface="Consolas"/>
                <a:cs typeface="Consolas"/>
                <a:sym typeface="Consolas"/>
              </a:rPr>
              <a:t>=</a:t>
            </a: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B8CC52"/>
                </a:solidFill>
                <a:latin typeface="Consolas"/>
                <a:ea typeface="Consolas"/>
                <a:cs typeface="Consolas"/>
                <a:sym typeface="Consolas"/>
              </a:rPr>
              <a:t>"Gino Smith"</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chemeClr val="dk1"/>
                </a:solidFill>
                <a:latin typeface="Consolas"/>
                <a:ea typeface="Consolas"/>
                <a:cs typeface="Consolas"/>
                <a:sym typeface="Consolas"/>
              </a:rPr>
              <a:t>console</a:t>
            </a:r>
            <a:r>
              <a:rPr lang="es-ES" sz="1000" b="0" i="0" u="none" strike="noStrike" cap="none">
                <a:solidFill>
                  <a:srgbClr val="97A7C8"/>
                </a:solidFill>
                <a:latin typeface="Consolas"/>
                <a:ea typeface="Consolas"/>
                <a:cs typeface="Consolas"/>
                <a:sym typeface="Consolas"/>
              </a:rPr>
              <a:t>.</a:t>
            </a:r>
            <a:r>
              <a:rPr lang="es-ES" sz="1000" b="0" i="0" u="none" strike="noStrike" cap="none">
                <a:solidFill>
                  <a:srgbClr val="FFB454"/>
                </a:solidFill>
                <a:latin typeface="Consolas"/>
                <a:ea typeface="Consolas"/>
                <a:cs typeface="Consolas"/>
                <a:sym typeface="Consolas"/>
              </a:rPr>
              <a:t>log</a:t>
            </a:r>
            <a:r>
              <a:rPr lang="es-ES" sz="1000" b="0" i="0" u="none" strike="noStrike" cap="none">
                <a:solidFill>
                  <a:srgbClr val="97A7C8"/>
                </a:solidFill>
                <a:latin typeface="Consolas"/>
                <a:ea typeface="Consolas"/>
                <a:cs typeface="Consolas"/>
                <a:sym typeface="Consolas"/>
              </a:rPr>
              <a:t>(</a:t>
            </a:r>
            <a:r>
              <a:rPr lang="es-ES" sz="1000" b="0" i="0" u="none" strike="noStrike" cap="none">
                <a:solidFill>
                  <a:schemeClr val="dk1"/>
                </a:solidFill>
                <a:latin typeface="Consolas"/>
                <a:ea typeface="Consolas"/>
                <a:cs typeface="Consolas"/>
                <a:sym typeface="Consolas"/>
              </a:rPr>
              <a:t>libro.getAutor</a:t>
            </a:r>
            <a:r>
              <a:rPr lang="es-ES" sz="10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00" b="0" i="0" u="none" strike="noStrike" cap="none">
                <a:solidFill>
                  <a:srgbClr val="97A7C8"/>
                </a:solidFill>
                <a:latin typeface="Consolas"/>
                <a:ea typeface="Consolas"/>
                <a:cs typeface="Consolas"/>
                <a:sym typeface="Consolas"/>
              </a:rPr>
              <a:t>  </a:t>
            </a:r>
            <a:r>
              <a:rPr lang="es-ES" sz="1000" b="0" i="0" u="none" strike="noStrike" cap="none">
                <a:solidFill>
                  <a:srgbClr val="61AFEF"/>
                </a:solidFill>
                <a:latin typeface="Consolas"/>
                <a:ea typeface="Consolas"/>
                <a:cs typeface="Consolas"/>
                <a:sym typeface="Consolas"/>
              </a:rPr>
              <a:t>&lt;/script&gt;</a:t>
            </a:r>
            <a:endParaRPr sz="10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098" name="Google Shape;1098;p17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Getters y setters</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7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Es un tipo de funcion que se pasa como parametro otra función.</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Ejemplo133.html: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let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list</a:t>
            </a:r>
            <a:r>
              <a:rPr lang="es-ES" sz="1400" b="0" i="0" u="none" strike="noStrike" cap="none">
                <a:solidFill>
                  <a:srgbClr val="97A7C8"/>
                </a:solidFill>
                <a:latin typeface="Consolas"/>
                <a:ea typeface="Consolas"/>
                <a:cs typeface="Consolas"/>
                <a:sym typeface="Consolas"/>
              </a:rPr>
              <a:t>.length;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list="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list[i]</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list</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forEach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"list="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104" name="Google Shape;1104;p17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Callback</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17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La promesa sirve para ejecutar algo de forma asincrona, tiene 3 estados:</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La promesa se cumple (promesa resuelta)</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La promesa no se cumple (promesa se rechaza)</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La promesa se queda en un estado incierto indefinidamente (promesa pendiente)</a:t>
            </a:r>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110" name="Google Shape;1110;p17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Promesa</a:t>
            </a:r>
            <a:endParaRPr/>
          </a:p>
        </p:txBody>
      </p:sp>
      <p:pic>
        <p:nvPicPr>
          <p:cNvPr id="1111" name="Google Shape;1111;p175"/>
          <p:cNvPicPr preferRelativeResize="0"/>
          <p:nvPr/>
        </p:nvPicPr>
        <p:blipFill rotWithShape="1">
          <a:blip r:embed="rId3">
            <a:alphaModFix/>
          </a:blip>
          <a:srcRect/>
          <a:stretch/>
        </p:blipFill>
        <p:spPr>
          <a:xfrm>
            <a:off x="1641910" y="2149245"/>
            <a:ext cx="5724764" cy="2376000"/>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7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Ejemplo134.html: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fetch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'https://jsonplaceholder.typicode.com/users'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then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response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Devuelve una promesa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response</a:t>
            </a:r>
            <a:r>
              <a:rPr lang="es-ES" sz="1400" b="0" i="0" u="none" strike="noStrike" cap="none">
                <a:solidFill>
                  <a:srgbClr val="97A7C8"/>
                </a:solidFill>
                <a:latin typeface="Consolas"/>
                <a:ea typeface="Consolas"/>
                <a:cs typeface="Consolas"/>
                <a:sym typeface="Consolas"/>
              </a:rPr>
              <a:t>.json();</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then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data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Devuelve la informacion</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data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catch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error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Código a realizar cuando se rechaza la promesa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error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117" name="Google Shape;1117;p17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Promesa</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17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Ejemplo134-1.html: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200" b="0" i="0" u="none" strike="noStrike" cap="none">
                <a:solidFill>
                  <a:srgbClr val="61AFEF"/>
                </a:solidFill>
                <a:latin typeface="Consolas"/>
                <a:ea typeface="Consolas"/>
                <a:cs typeface="Consolas"/>
                <a:sym typeface="Consolas"/>
              </a:rPr>
              <a:t>&lt;script&gt;</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const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resultado</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new</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61AFEF"/>
                </a:solidFill>
                <a:latin typeface="Consolas"/>
                <a:ea typeface="Consolas"/>
                <a:cs typeface="Consolas"/>
                <a:sym typeface="Consolas"/>
              </a:rPr>
              <a:t>Promise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resolve</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reject)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=&gt;</a:t>
            </a: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const </a:t>
            </a:r>
            <a:r>
              <a:rPr lang="es-ES" sz="1200" b="0" i="0" u="none" strike="noStrike" cap="none">
                <a:solidFill>
                  <a:schemeClr val="dk1"/>
                </a:solidFill>
                <a:latin typeface="Consolas"/>
                <a:ea typeface="Consolas"/>
                <a:cs typeface="Consolas"/>
                <a:sym typeface="Consolas"/>
              </a:rPr>
              <a:t>url</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fetch</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B8CC52"/>
                </a:solidFill>
                <a:latin typeface="Consolas"/>
                <a:ea typeface="Consolas"/>
                <a:cs typeface="Consolas"/>
                <a:sym typeface="Consolas"/>
              </a:rPr>
              <a:t>'https://jsonplaceholder.typicode.com/users'</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resolve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chemeClr val="dk1"/>
                </a:solidFill>
                <a:latin typeface="Consolas"/>
                <a:ea typeface="Consolas"/>
                <a:cs typeface="Consolas"/>
                <a:sym typeface="Consolas"/>
              </a:rPr>
              <a:t>url</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reject</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7733"/>
                </a:solidFill>
                <a:latin typeface="Consolas"/>
                <a:ea typeface="Consolas"/>
                <a:cs typeface="Consolas"/>
                <a:sym typeface="Consolas"/>
              </a:rPr>
              <a:t>new</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61AFEF"/>
                </a:solidFill>
                <a:latin typeface="Consolas"/>
                <a:ea typeface="Consolas"/>
                <a:cs typeface="Consolas"/>
                <a:sym typeface="Consolas"/>
              </a:rPr>
              <a:t>Error</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B8CC52"/>
                </a:solidFill>
                <a:latin typeface="Consolas"/>
                <a:ea typeface="Consolas"/>
                <a:cs typeface="Consolas"/>
                <a:sym typeface="Consolas"/>
              </a:rPr>
              <a:t>'ocurrio un error al consumir el endpoint'</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200" b="0" i="0" u="none" strike="noStrike" cap="none">
                <a:solidFill>
                  <a:srgbClr val="97A7C8"/>
                </a:solidFill>
                <a:latin typeface="Consolas"/>
                <a:ea typeface="Consolas"/>
                <a:cs typeface="Consolas"/>
                <a:sym typeface="Consolas"/>
              </a:rPr>
            </a:b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resultado</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then</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response</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=&gt;</a:t>
            </a: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5C6773"/>
                </a:solidFill>
                <a:latin typeface="Consolas"/>
                <a:ea typeface="Consolas"/>
                <a:cs typeface="Consolas"/>
                <a:sym typeface="Consolas"/>
              </a:rPr>
              <a:t>// Devuelve una promesa</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return</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response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json</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then</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data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=&gt;</a:t>
            </a: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5C6773"/>
                </a:solidFill>
                <a:latin typeface="Consolas"/>
                <a:ea typeface="Consolas"/>
                <a:cs typeface="Consolas"/>
                <a:sym typeface="Consolas"/>
              </a:rPr>
              <a:t>// Devuelve la informacion</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console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log</a:t>
            </a:r>
            <a:r>
              <a:rPr lang="es-ES" sz="1200" b="0" i="0" u="none" strike="noStrike" cap="none">
                <a:solidFill>
                  <a:srgbClr val="97A7C8"/>
                </a:solidFill>
                <a:latin typeface="Consolas"/>
                <a:ea typeface="Consolas"/>
                <a:cs typeface="Consolas"/>
                <a:sym typeface="Consolas"/>
              </a:rPr>
              <a:t>(</a:t>
            </a:r>
            <a:r>
              <a:rPr lang="es-ES" sz="1200" b="0" i="0" u="none" strike="noStrike" cap="none">
                <a:solidFill>
                  <a:schemeClr val="dk1"/>
                </a:solidFill>
                <a:latin typeface="Consolas"/>
                <a:ea typeface="Consolas"/>
                <a:cs typeface="Consolas"/>
                <a:sym typeface="Consolas"/>
              </a:rPr>
              <a:t>data</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catch</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error</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=&gt;</a:t>
            </a: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5C6773"/>
                </a:solidFill>
                <a:latin typeface="Consolas"/>
                <a:ea typeface="Consolas"/>
                <a:cs typeface="Consolas"/>
                <a:sym typeface="Consolas"/>
              </a:rPr>
              <a:t>// Código a realizar cuando se rechaza la promesa</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console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log</a:t>
            </a:r>
            <a:r>
              <a:rPr lang="es-ES" sz="1200" b="0" i="0" u="none" strike="noStrike" cap="none">
                <a:solidFill>
                  <a:srgbClr val="97A7C8"/>
                </a:solidFill>
                <a:latin typeface="Consolas"/>
                <a:ea typeface="Consolas"/>
                <a:cs typeface="Consolas"/>
                <a:sym typeface="Consolas"/>
              </a:rPr>
              <a:t>(</a:t>
            </a:r>
            <a:r>
              <a:rPr lang="es-ES" sz="1200" b="0" i="0" u="none" strike="noStrike" cap="none">
                <a:solidFill>
                  <a:schemeClr val="dk1"/>
                </a:solidFill>
                <a:latin typeface="Consolas"/>
                <a:ea typeface="Consolas"/>
                <a:cs typeface="Consolas"/>
                <a:sym typeface="Consolas"/>
              </a:rPr>
              <a:t>error</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61AFEF"/>
                </a:solidFill>
                <a:latin typeface="Consolas"/>
                <a:ea typeface="Consolas"/>
                <a:cs typeface="Consolas"/>
                <a:sym typeface="Consolas"/>
              </a:rPr>
              <a:t>&lt;/script&gt;</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123" name="Google Shape;1123;p17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Promesa</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17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Se introducen las palabras clave </a:t>
            </a:r>
            <a:r>
              <a:rPr lang="es-ES" sz="1400" b="1" i="0" u="none" strike="noStrike" cap="none">
                <a:solidFill>
                  <a:schemeClr val="dk1"/>
                </a:solidFill>
                <a:latin typeface="Nixie One"/>
                <a:ea typeface="Nixie One"/>
                <a:cs typeface="Nixie One"/>
                <a:sym typeface="Nixie One"/>
              </a:rPr>
              <a:t>async/await</a:t>
            </a:r>
            <a:r>
              <a:rPr lang="es-ES" sz="1400" b="0" i="0" u="none" strike="noStrike" cap="none">
                <a:solidFill>
                  <a:schemeClr val="dk1"/>
                </a:solidFill>
                <a:latin typeface="Nixie One"/>
                <a:ea typeface="Nixie One"/>
                <a:cs typeface="Nixie One"/>
                <a:sym typeface="Nixie One"/>
              </a:rPr>
              <a:t>, que no son más que una forma de azúcar sintáctico para gestionar las promesas de una forma más sencilla. Con </a:t>
            </a:r>
            <a:r>
              <a:rPr lang="es-ES" sz="1400" b="1" i="0" u="none" strike="noStrike" cap="none">
                <a:solidFill>
                  <a:schemeClr val="dk1"/>
                </a:solidFill>
                <a:latin typeface="Nixie One"/>
                <a:ea typeface="Nixie One"/>
                <a:cs typeface="Nixie One"/>
                <a:sym typeface="Nixie One"/>
              </a:rPr>
              <a:t>async/await </a:t>
            </a:r>
            <a:r>
              <a:rPr lang="es-ES" sz="1400" b="0" i="0" u="none" strike="noStrike" cap="none">
                <a:solidFill>
                  <a:schemeClr val="dk1"/>
                </a:solidFill>
                <a:latin typeface="Nixie One"/>
                <a:ea typeface="Nixie One"/>
                <a:cs typeface="Nixie One"/>
                <a:sym typeface="Nixie One"/>
              </a:rPr>
              <a:t>seguimos utilizando promesas, pero abandonamos el modelo de encadenamiento de </a:t>
            </a:r>
            <a:r>
              <a:rPr lang="es-ES" sz="1400" b="1" i="0" u="none" strike="noStrike" cap="none">
                <a:solidFill>
                  <a:schemeClr val="dk1"/>
                </a:solidFill>
                <a:latin typeface="Nixie One"/>
                <a:ea typeface="Nixie One"/>
                <a:cs typeface="Nixie One"/>
                <a:sym typeface="Nixie One"/>
              </a:rPr>
              <a:t>.then() </a:t>
            </a:r>
            <a:r>
              <a:rPr lang="es-ES" sz="1400" b="0" i="0" u="none" strike="noStrike" cap="none">
                <a:solidFill>
                  <a:schemeClr val="dk1"/>
                </a:solidFill>
                <a:latin typeface="Nixie One"/>
                <a:ea typeface="Nixie One"/>
                <a:cs typeface="Nixie One"/>
                <a:sym typeface="Nixie One"/>
              </a:rPr>
              <a:t>para utilizar uno en el que trabajamos de forma más tradicional.</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Ejemplo135.html:</a:t>
            </a: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async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fetchUsers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try</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response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await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fetch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'https://jsonplaceholder.typicode.com/users'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const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users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await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response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json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users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catch</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error</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error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fetchUsers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129" name="Google Shape;1129;p17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Async y await</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179"/>
          <p:cNvSpPr txBox="1">
            <a:spLocks noGrp="1"/>
          </p:cNvSpPr>
          <p:nvPr>
            <p:ph type="subTitle" idx="4294967295"/>
          </p:nvPr>
        </p:nvSpPr>
        <p:spPr>
          <a:xfrm>
            <a:off x="685800" y="505225"/>
            <a:ext cx="7884600" cy="381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ES" sz="1800" b="1" i="0" u="none" strike="noStrike" cap="none">
                <a:solidFill>
                  <a:schemeClr val="lt1"/>
                </a:solidFill>
                <a:latin typeface="Roboto Slab"/>
                <a:ea typeface="Roboto Slab"/>
                <a:cs typeface="Roboto Slab"/>
                <a:sym typeface="Roboto Slab"/>
              </a:rPr>
              <a:t>GRACIAS!</a:t>
            </a:r>
            <a:endParaRPr sz="3600" b="1" i="0" u="none" strike="noStrike" cap="none">
              <a:solidFill>
                <a:srgbClr val="FFFFFF"/>
              </a:solidFill>
              <a:latin typeface="Nixie One"/>
              <a:ea typeface="Nixie One"/>
              <a:cs typeface="Nixie One"/>
              <a:sym typeface="Nixie One"/>
            </a:endParaRPr>
          </a:p>
          <a:p>
            <a:pPr marL="0" marR="0" lvl="0" indent="0" algn="l" rtl="0">
              <a:lnSpc>
                <a:spcPct val="100000"/>
              </a:lnSpc>
              <a:spcBef>
                <a:spcPts val="600"/>
              </a:spcBef>
              <a:spcAft>
                <a:spcPts val="0"/>
              </a:spcAft>
              <a:buClr>
                <a:schemeClr val="accent2"/>
              </a:buClr>
              <a:buSzPts val="3000"/>
              <a:buFont typeface="Nixie One"/>
              <a:buNone/>
            </a:pPr>
            <a:r>
              <a:rPr lang="es-ES" sz="3600" b="1" i="0" u="none" strike="noStrike" cap="none">
                <a:solidFill>
                  <a:srgbClr val="FFFFFF"/>
                </a:solidFill>
                <a:latin typeface="Nixie One"/>
                <a:ea typeface="Nixie One"/>
                <a:cs typeface="Nixie One"/>
                <a:sym typeface="Nixie One"/>
              </a:rPr>
              <a:t>Que preguntas tienen?</a:t>
            </a:r>
            <a:endParaRPr sz="3600" b="1" i="0" u="none" strike="noStrike" cap="none">
              <a:solidFill>
                <a:srgbClr val="FFFFFF"/>
              </a:solidFill>
              <a:latin typeface="Nixie One"/>
              <a:ea typeface="Nixie One"/>
              <a:cs typeface="Nixie One"/>
              <a:sym typeface="Nixie One"/>
            </a:endParaRPr>
          </a:p>
          <a:p>
            <a:pPr marL="0" marR="0" lvl="0" indent="0" algn="l" rtl="0">
              <a:lnSpc>
                <a:spcPct val="100000"/>
              </a:lnSpc>
              <a:spcBef>
                <a:spcPts val="600"/>
              </a:spcBef>
              <a:spcAft>
                <a:spcPts val="0"/>
              </a:spcAft>
              <a:buClr>
                <a:schemeClr val="dk1"/>
              </a:buClr>
              <a:buSzPts val="1100"/>
              <a:buFont typeface="Arial"/>
              <a:buNone/>
            </a:pPr>
            <a:endParaRPr sz="2400" b="0" i="0" u="none" strike="noStrike" cap="none">
              <a:solidFill>
                <a:srgbClr val="FFFFFF"/>
              </a:solidFill>
              <a:latin typeface="Nixie One"/>
              <a:ea typeface="Nixie One"/>
              <a:cs typeface="Nixie One"/>
              <a:sym typeface="Nixie One"/>
            </a:endParaRPr>
          </a:p>
          <a:p>
            <a:pPr marL="0" marR="0" lvl="0" indent="0" algn="l" rtl="0">
              <a:lnSpc>
                <a:spcPct val="100000"/>
              </a:lnSpc>
              <a:spcBef>
                <a:spcPts val="600"/>
              </a:spcBef>
              <a:spcAft>
                <a:spcPts val="0"/>
              </a:spcAft>
              <a:buClr>
                <a:schemeClr val="dk1"/>
              </a:buClr>
              <a:buSzPts val="1100"/>
              <a:buFont typeface="Arial"/>
              <a:buNone/>
            </a:pPr>
            <a:r>
              <a:rPr lang="es-ES" sz="2400" b="0" i="0" u="none" strike="noStrike" cap="none">
                <a:solidFill>
                  <a:srgbClr val="FFFFFF"/>
                </a:solidFill>
                <a:latin typeface="Nixie One"/>
                <a:ea typeface="Nixie One"/>
                <a:cs typeface="Nixie One"/>
                <a:sym typeface="Nixie One"/>
              </a:rPr>
              <a:t>Puedes encontrarme en vhamxyz@gmail.com</a:t>
            </a:r>
            <a:endParaRPr sz="2400" b="1" i="0" u="none" strike="noStrike" cap="none">
              <a:solidFill>
                <a:srgbClr val="FFFFFF"/>
              </a:solidFill>
              <a:latin typeface="Nixie One"/>
              <a:ea typeface="Nixie One"/>
              <a:cs typeface="Nixie One"/>
              <a:sym typeface="Nixie O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Ejemplo12.html: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miNumeroDecimal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23.4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peso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78.34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66" name="Google Shape;166;p1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Numeros decimales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Ejemplo13.html: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producto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72" name="Google Shape;172;p1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Multiplicar números decimales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ctrTitle"/>
          </p:nvPr>
        </p:nvSpPr>
        <p:spPr>
          <a:xfrm>
            <a:off x="4113600" y="2409477"/>
            <a:ext cx="4505700" cy="162907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s-ES"/>
              <a:t>JavaScript y ECMAScript 6</a:t>
            </a:r>
            <a:endParaRPr/>
          </a:p>
        </p:txBody>
      </p:sp>
      <p:sp>
        <p:nvSpPr>
          <p:cNvPr id="55" name="Google Shape;55;p2"/>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0"/>
              <a:buFont typeface="Arial"/>
              <a:buNone/>
            </a:pPr>
            <a:r>
              <a:rPr lang="es-ES" sz="20000" b="0" i="0" u="none" strike="noStrike" cap="none">
                <a:solidFill>
                  <a:schemeClr val="accent2"/>
                </a:solidFill>
                <a:latin typeface="Roboto Slab"/>
                <a:ea typeface="Roboto Slab"/>
                <a:cs typeface="Roboto Slab"/>
                <a:sym typeface="Roboto Slab"/>
              </a:rPr>
              <a:t>5</a:t>
            </a:r>
            <a:endParaRPr sz="20000" b="0" i="0" u="none" strike="noStrike" cap="none">
              <a:solidFill>
                <a:schemeClr val="accent2"/>
              </a:solidFill>
              <a:latin typeface="Roboto Slab"/>
              <a:ea typeface="Roboto Slab"/>
              <a:cs typeface="Roboto Slab"/>
              <a:sym typeface="Roboto Slab"/>
            </a:endParaRPr>
          </a:p>
        </p:txBody>
      </p:sp>
      <p:sp>
        <p:nvSpPr>
          <p:cNvPr id="56" name="Google Shape;56;p2"/>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800"/>
              <a:buNone/>
            </a:pPr>
            <a:fld id="{00000000-1234-1234-1234-123412341234}" type="slidenum">
              <a:rPr lang="es-E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Ejemplo14.html: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0.0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cociente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78" name="Google Shape;178;p2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Dividir números decimales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Ejemplo15.html: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84" name="Google Shape;184;p2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Resto de una división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librosComprados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librosComprados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//Inicialmente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Opcion 1</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librosComprados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librosComprados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librosComprados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Opcion 2</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librosComprados</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librosComprados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90" name="Google Shape;190;p2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Incrementar el valor de una variable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Ejemplo17.html: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numeroDeEstudiantes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256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numeroDeEstudiantes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//Opcion 1</a:t>
            </a: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numeroDeEstudiantes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numeroDeEstudiantes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numeroDeEstudiantes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//Opcion 2</a:t>
            </a: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numeroDeEstudiantes-</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numeroDeEstudiantes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196" name="Google Shape;196;p2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Reducir el valor de una variable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Ejemplo18.html: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totalVentas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13567.34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totalVentas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totalVentas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345.67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totalVentas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02" name="Google Shape;202;p2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Asignacion de suma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Ejemplo19.html: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totalDeuda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2446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totalDeuda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totalDeuda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345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totalDeuda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08" name="Google Shape;208;p2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Asignacion de resta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Ejemplo20.html: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c</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salario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45000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salario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salario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salario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14" name="Google Shape;214;p2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Asignación de multiplicación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salario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45000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salario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salario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salario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20" name="Google Shape;220;p2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Asignación de división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Ejemplo22.html:</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Cualquier valor que este entre comillas dobles se lo denomina cadena de caracteres (Es un texto).</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nombre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"Alan"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apellido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"Turing"</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26" name="Google Shape;226;p2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Variables con cadenas de caracteres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Ejemplo23.html:</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Con el \ realizamos un escape a las comillas dobles.</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"Soy una cadena de caracteres </a:t>
            </a:r>
            <a:r>
              <a:rPr lang="es-ES" sz="1400" b="0" i="0" u="none" strike="noStrike" cap="none">
                <a:solidFill>
                  <a:srgbClr val="95E6CB"/>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con comillas</a:t>
            </a:r>
            <a:r>
              <a:rPr lang="es-ES" sz="1400" b="0" i="0" u="none" strike="noStrike" cap="none">
                <a:solidFill>
                  <a:srgbClr val="95E6CB"/>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//Escape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32" name="Google Shape;232;p2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Escapar comillas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ctrTitle" idx="4294967295"/>
          </p:nvPr>
        </p:nvSpPr>
        <p:spPr>
          <a:xfrm>
            <a:off x="695109" y="594026"/>
            <a:ext cx="4153200" cy="217483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6000" b="1" i="0" u="none" strike="noStrike" cap="none">
                <a:solidFill>
                  <a:schemeClr val="accent6"/>
                </a:solidFill>
                <a:latin typeface="Roboto Slab"/>
                <a:ea typeface="Roboto Slab"/>
                <a:cs typeface="Roboto Slab"/>
                <a:sym typeface="Roboto Slab"/>
              </a:rPr>
              <a:t>Objetivos</a:t>
            </a:r>
            <a:br>
              <a:rPr lang="es-ES" sz="6000" b="1" i="0" u="none" strike="noStrike" cap="none">
                <a:solidFill>
                  <a:schemeClr val="accent6"/>
                </a:solidFill>
                <a:latin typeface="Roboto Slab"/>
                <a:ea typeface="Roboto Slab"/>
                <a:cs typeface="Roboto Slab"/>
                <a:sym typeface="Roboto Slab"/>
              </a:rPr>
            </a:br>
            <a:endParaRPr sz="6000" b="1" i="0" u="none" strike="noStrike" cap="none">
              <a:solidFill>
                <a:schemeClr val="accent6"/>
              </a:solidFill>
              <a:latin typeface="Roboto Slab"/>
              <a:ea typeface="Roboto Slab"/>
              <a:cs typeface="Roboto Slab"/>
              <a:sym typeface="Roboto Slab"/>
            </a:endParaRPr>
          </a:p>
        </p:txBody>
      </p:sp>
      <p:sp>
        <p:nvSpPr>
          <p:cNvPr id="62" name="Google Shape;62;p3"/>
          <p:cNvSpPr/>
          <p:nvPr/>
        </p:nvSpPr>
        <p:spPr>
          <a:xfrm>
            <a:off x="7214073" y="747704"/>
            <a:ext cx="354081" cy="3380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3"/>
          <p:cNvGrpSpPr/>
          <p:nvPr/>
        </p:nvGrpSpPr>
        <p:grpSpPr>
          <a:xfrm>
            <a:off x="6372292" y="1484384"/>
            <a:ext cx="2174700" cy="2174833"/>
            <a:chOff x="6643075" y="3664250"/>
            <a:chExt cx="407950" cy="407975"/>
          </a:xfrm>
        </p:grpSpPr>
        <p:sp>
          <p:nvSpPr>
            <p:cNvPr id="64" name="Google Shape;64;p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 name="Google Shape;66;p3"/>
          <p:cNvGrpSpPr/>
          <p:nvPr/>
        </p:nvGrpSpPr>
        <p:grpSpPr>
          <a:xfrm>
            <a:off x="4995953" y="3119892"/>
            <a:ext cx="981407" cy="981351"/>
            <a:chOff x="576250" y="4319400"/>
            <a:chExt cx="442075" cy="442050"/>
          </a:xfrm>
        </p:grpSpPr>
        <p:sp>
          <p:nvSpPr>
            <p:cNvPr id="67" name="Google Shape;67;p3"/>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3"/>
          <p:cNvSpPr/>
          <p:nvPr/>
        </p:nvSpPr>
        <p:spPr>
          <a:xfrm>
            <a:off x="5392191" y="1829072"/>
            <a:ext cx="585164" cy="5587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
          <p:cNvSpPr/>
          <p:nvPr/>
        </p:nvSpPr>
        <p:spPr>
          <a:xfrm rot="2384392">
            <a:off x="7003547" y="3733235"/>
            <a:ext cx="354079" cy="3380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800"/>
              <a:buNone/>
            </a:pPr>
            <a:fld id="{00000000-1234-1234-1234-123412341234}" type="slidenum">
              <a:rPr lang="es-ES"/>
              <a:t>3</a:t>
            </a:fld>
            <a:endParaRPr/>
          </a:p>
        </p:txBody>
      </p:sp>
      <p:sp>
        <p:nvSpPr>
          <p:cNvPr id="74" name="Google Shape;74;p3"/>
          <p:cNvSpPr txBox="1"/>
          <p:nvPr/>
        </p:nvSpPr>
        <p:spPr>
          <a:xfrm>
            <a:off x="752806" y="1914165"/>
            <a:ext cx="4153200" cy="148181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600"/>
              </a:spcBef>
              <a:spcAft>
                <a:spcPts val="0"/>
              </a:spcAft>
              <a:buClr>
                <a:schemeClr val="accent2"/>
              </a:buClr>
              <a:buSzPts val="3000"/>
              <a:buFont typeface="Nixie One"/>
              <a:buNone/>
            </a:pPr>
            <a:r>
              <a:rPr lang="es-ES" sz="2400" b="0" i="0" u="none" strike="noStrike" cap="none">
                <a:solidFill>
                  <a:schemeClr val="accent1"/>
                </a:solidFill>
                <a:latin typeface="Nixie One"/>
                <a:ea typeface="Nixie One"/>
                <a:cs typeface="Nixie One"/>
                <a:sym typeface="Nixie One"/>
              </a:rPr>
              <a:t>Aprender conceptos basicos sobre JavaScript y ECMAScript 6</a:t>
            </a:r>
            <a:endParaRPr sz="2400" b="0" i="0" u="none" strike="noStrike" cap="none">
              <a:solidFill>
                <a:schemeClr val="accent1"/>
              </a:solidFill>
              <a:latin typeface="Nixie One"/>
              <a:ea typeface="Nixie One"/>
              <a:cs typeface="Nixie One"/>
              <a:sym typeface="Nixie On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Ejemplo24.html: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"Soy una cadena de caracteres 'con comillas'"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38" name="Google Shape;238;p3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Cadenas de caracteres con comillas simples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Codigo</a:t>
            </a:r>
            <a:r>
              <a:rPr lang="es-ES" sz="1400" b="0" i="0" u="none" strike="noStrike" cap="none">
                <a:solidFill>
                  <a:schemeClr val="dk1"/>
                </a:solidFill>
                <a:latin typeface="Nixie One"/>
                <a:ea typeface="Nixie One"/>
                <a:cs typeface="Nixie One"/>
                <a:sym typeface="Nixie One"/>
              </a:rPr>
              <a:t>	</a:t>
            </a:r>
            <a:r>
              <a:rPr lang="es-ES" sz="1400" b="1" i="0" u="none" strike="noStrike" cap="none">
                <a:solidFill>
                  <a:schemeClr val="dk1"/>
                </a:solidFill>
                <a:latin typeface="Nixie One"/>
                <a:ea typeface="Nixie One"/>
                <a:cs typeface="Nixie One"/>
                <a:sym typeface="Nixie One"/>
              </a:rPr>
              <a:t>Resultado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Comilla simple</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Comilla doble</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	Barra invertida</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\n	Linea nueva</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\r	Retorno de carro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	Tabulacion</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\b	retroceso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	salto de pagina</a:t>
            </a:r>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44" name="Google Shape;244;p3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Secuencias de escape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Ejemplo25.html: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"Estoy aprendiendo </a:t>
            </a:r>
            <a:r>
              <a:rPr lang="es-ES" sz="1400" b="0" i="0" u="none" strike="noStrike" cap="none">
                <a:solidFill>
                  <a:srgbClr val="95E6CB"/>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5E6CB"/>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"Estoy aprendiendo </a:t>
            </a:r>
            <a:r>
              <a:rPr lang="es-ES" sz="1400" b="0" i="0" u="none" strike="noStrike" cap="none">
                <a:solidFill>
                  <a:srgbClr val="95E6CB"/>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5E6CB"/>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"Estoy aprendiendo: </a:t>
            </a:r>
            <a:r>
              <a:rPr lang="es-ES" sz="1400" b="0" i="0" u="none" strike="noStrike" cap="none">
                <a:solidFill>
                  <a:srgbClr val="95E6CB"/>
                </a:solidFill>
                <a:latin typeface="Consolas"/>
                <a:ea typeface="Consolas"/>
                <a:cs typeface="Consolas"/>
                <a:sym typeface="Consolas"/>
              </a:rPr>
              <a:t>\n</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50" name="Google Shape;250;p3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Secuencias de escape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Para unir o concatenar cadenas de caracteres se usa el +</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nombreCompleto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"Alan"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Turing"</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nombreCompleto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nombreCompleto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"Alan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"Turing"</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nombreCompleto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nombreCompleto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"Alan"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"Turing"</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nombreCompleto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56" name="Google Shape;256;p3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Concatenar cadenas de caracteres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Ejemplo27.html: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verbo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"programar"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mensaje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"Estoy aprendiendo a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verbo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con el curso"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mensaje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62" name="Google Shape;262;p3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Construir cadenas con variables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Ejemplo28.html: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mensajeCompleto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"Estoy aprendiendo a programar "</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parteFinal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"con el curso actual"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mensajeCompleto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mensajeCompleto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parteFinal</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mensajeCompleto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68" name="Google Shape;268;p3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Agregar variables a cadenas de caracteres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Ejemplo29.html: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 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.length);</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74" name="Google Shape;274;p3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Longitud de una cadena de caracteres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Ejemplo30.html: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lenguajeDeProgramacion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Cadena: J a v a S c r i p 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Indice: 0 1 2 3 4 5 6 7 8 9</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lenguajeDeProgramacion</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80" name="Google Shape;280;p3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Notación de corchetes: primer carácter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Inmutabilidad significa que no se puede cambiar.</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"Jola 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86" name="Google Shape;286;p3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Inmutabilidad de cadenas de caracteres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Ejemplo32.html: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Cadena: J a v a S c r i p 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Indice: 0 1 2 3 4 5 6 7 8 9</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92" name="Google Shape;292;p3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Notación de corchetes: enésimo carácter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4"/>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Que es javascript</a:t>
            </a:r>
            <a:endParaRPr/>
          </a:p>
        </p:txBody>
      </p:sp>
      <p:sp>
        <p:nvSpPr>
          <p:cNvPr id="80" name="Google Shape;80;p4"/>
          <p:cNvSpPr txBox="1"/>
          <p:nvPr/>
        </p:nvSpPr>
        <p:spPr>
          <a:xfrm>
            <a:off x="298150" y="460538"/>
            <a:ext cx="8719035" cy="78758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Es un lenguaje de programacion que funciona en un navegador web. </a:t>
            </a:r>
            <a:endParaRPr/>
          </a:p>
        </p:txBody>
      </p:sp>
      <p:pic>
        <p:nvPicPr>
          <p:cNvPr id="81" name="Google Shape;81;p4"/>
          <p:cNvPicPr preferRelativeResize="0"/>
          <p:nvPr/>
        </p:nvPicPr>
        <p:blipFill rotWithShape="1">
          <a:blip r:embed="rId3">
            <a:alphaModFix/>
          </a:blip>
          <a:srcRect/>
          <a:stretch/>
        </p:blipFill>
        <p:spPr>
          <a:xfrm>
            <a:off x="2290032" y="1101285"/>
            <a:ext cx="4563936" cy="3312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Ejemplo33.html: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El ultimo indice siempre es la longitud - 1 porque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comenzamos a contar desde 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micadena.length para "JavaScript" es 10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El ultimo indice es 9</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5C6773"/>
                </a:solidFill>
                <a:latin typeface="Consolas"/>
                <a:ea typeface="Consolas"/>
                <a:cs typeface="Consolas"/>
                <a:sym typeface="Consolas"/>
              </a:rPr>
              <a:t>    cadena: J a v a S c r i p 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indice: 0 1 2 3 4 5 6 7 8 9</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.length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298" name="Google Shape;298;p4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Notación de corchetes: ultimo carácter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Ejemplo34.html: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El penultimo indice es la longitud - 2 porque comenzamos a contar desde 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miCadena.length es 10. El penultimo indice es 8</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5C6773"/>
                </a:solidFill>
                <a:latin typeface="Consolas"/>
                <a:ea typeface="Consolas"/>
                <a:cs typeface="Consolas"/>
                <a:sym typeface="Consolas"/>
              </a:rPr>
              <a:t>    Cadena: J a v a S c r i p 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Indice: 0 1 2 3 4 5 6 7 8 9</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miCadena</a:t>
            </a:r>
            <a:r>
              <a:rPr lang="es-ES" sz="1400" b="0" i="0" u="none" strike="noStrike" cap="none">
                <a:solidFill>
                  <a:srgbClr val="97A7C8"/>
                </a:solidFill>
                <a:latin typeface="Consolas"/>
                <a:ea typeface="Consolas"/>
                <a:cs typeface="Consolas"/>
                <a:sym typeface="Consolas"/>
              </a:rPr>
              <a:t>.length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304" name="Google Shape;304;p4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Notación de corchetes: de derecha a izquierda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Ejemplo35.html: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miSustantivo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"perro"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miAdjetivo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"negro"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miVerbo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"corrio"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miAdverbio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"rapidamente"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Concatena las cadenas para crear una cadena que muestre un mensaje.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Puedes cambiar los valores de las variables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Por ejemplo: El perro negro corrio rapidamente a la tienda.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palabrasEnBlanco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"El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miSustantivo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miAdjetivo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miVerbo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miAdverbio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a la tienda."</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palabrasEnBlanco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endParaRPr sz="1400" b="0" i="0" u="none" strike="noStrike" cap="none">
              <a:solidFill>
                <a:schemeClr val="dk1"/>
              </a:solidFill>
              <a:latin typeface="Nixie One"/>
              <a:ea typeface="Nixie One"/>
              <a:cs typeface="Nixie One"/>
              <a:sym typeface="Nixie One"/>
            </a:endParaRPr>
          </a:p>
        </p:txBody>
      </p:sp>
      <p:sp>
        <p:nvSpPr>
          <p:cNvPr id="310" name="Google Shape;310;p4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Palabras en blanco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miSustantivo2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"bicicleta"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miAdjetivo2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"pequeña"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miVerbo2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"volo"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miAdverbio2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"lentamente"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Por ejemplo: La bicicleta pequeña volo a la tienda lentamente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palabrasEnBlanco2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"La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miSustantivo2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miAdjetivo2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miVerbo2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a la tienda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miAdverbio2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palabrasEnBlanco2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sz="1400" b="0" i="0" u="none" strike="noStrike" cap="none">
              <a:solidFill>
                <a:schemeClr val="dk1"/>
              </a:solidFill>
              <a:latin typeface="Nixie One"/>
              <a:ea typeface="Nixie One"/>
              <a:cs typeface="Nixie One"/>
              <a:sym typeface="Nixie One"/>
            </a:endParaRPr>
          </a:p>
        </p:txBody>
      </p:sp>
      <p:sp>
        <p:nvSpPr>
          <p:cNvPr id="316" name="Google Shape;316;p4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Palabras en blanco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Las cadenas tienen varios métodos integrados.</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concat</a:t>
            </a:r>
            <a:r>
              <a:rPr lang="es-ES" sz="1400" b="0" i="0" u="none" strike="noStrike" cap="none">
                <a:solidFill>
                  <a:schemeClr val="dk1"/>
                </a:solidFill>
                <a:latin typeface="Nixie One"/>
                <a:ea typeface="Nixie One"/>
                <a:cs typeface="Nixie One"/>
                <a:sym typeface="Nixie One"/>
              </a:rPr>
              <a:t> nos permite unir 2 cadenas.</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concat-cadena.html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'comida de '</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'mar'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texto1</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concat</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texto2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22" name="Google Shape;322;p4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concat</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endsWith</a:t>
            </a:r>
            <a:r>
              <a:rPr lang="es-ES" sz="1400" b="0" i="0" u="none" strike="noStrike" cap="none">
                <a:solidFill>
                  <a:schemeClr val="dk1"/>
                </a:solidFill>
                <a:latin typeface="Nixie One"/>
                <a:ea typeface="Nixie One"/>
                <a:cs typeface="Nixie One"/>
                <a:sym typeface="Nixie One"/>
              </a:rPr>
              <a:t> verifica si una cadena termina con un termino dado, si es verdadero retorna true, si es falso retorna false.</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endsWith-cadena.html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endsWith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28" name="Google Shape;328;p4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endsWith</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includes</a:t>
            </a:r>
            <a:r>
              <a:rPr lang="es-ES" sz="1400" b="0" i="0" u="none" strike="noStrike" cap="none">
                <a:solidFill>
                  <a:schemeClr val="dk1"/>
                </a:solidFill>
                <a:latin typeface="Nixie One"/>
                <a:ea typeface="Nixie One"/>
                <a:cs typeface="Nixie One"/>
                <a:sym typeface="Nixie One"/>
              </a:rPr>
              <a:t> verifica si una cadena contiene una cadena, si es así devuelve true, si no contiene la cadena devuelve false.</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includes-cadena.html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mundo, bienvenido a el universo."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includes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&lt;/body&gt;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34" name="Google Shape;334;p4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includes</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indexOf</a:t>
            </a:r>
            <a:r>
              <a:rPr lang="es-ES" sz="1400" b="0" i="0" u="none" strike="noStrike" cap="none">
                <a:solidFill>
                  <a:schemeClr val="dk1"/>
                </a:solidFill>
                <a:latin typeface="Nixie One"/>
                <a:ea typeface="Nixie One"/>
                <a:cs typeface="Nixie One"/>
                <a:sym typeface="Nixie One"/>
              </a:rPr>
              <a:t> retorna la posición de la primera ocurrencia de un valor en una cadena, si no existe una ocurrencia devuelve -1, el método es </a:t>
            </a:r>
            <a:r>
              <a:rPr lang="es-ES" sz="1400" b="1" i="0" u="none" strike="noStrike" cap="none">
                <a:solidFill>
                  <a:schemeClr val="dk1"/>
                </a:solidFill>
                <a:latin typeface="Nixie One"/>
                <a:ea typeface="Nixie One"/>
                <a:cs typeface="Nixie One"/>
                <a:sym typeface="Nixie One"/>
              </a:rPr>
              <a:t>case sensitive</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indexOf-cadena.html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como estas'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indexOf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'como'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indexOf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'u'</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40" name="Google Shape;340;p4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indexOf</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length</a:t>
            </a:r>
            <a:r>
              <a:rPr lang="es-ES" sz="1400" b="0" i="0" u="none" strike="noStrike" cap="none">
                <a:solidFill>
                  <a:schemeClr val="dk1"/>
                </a:solidFill>
                <a:latin typeface="Nixie One"/>
                <a:ea typeface="Nixie One"/>
                <a:cs typeface="Nixie One"/>
                <a:sym typeface="Nixie One"/>
              </a:rPr>
              <a:t> retorna la longitud de una cadena.</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length-cadena.html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'Bienvenido al aprendizaje'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longitud</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.length;</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longitud</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46" name="Google Shape;346;p4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length</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replace </a:t>
            </a:r>
            <a:r>
              <a:rPr lang="es-ES" sz="1400" b="0" i="0" u="none" strike="noStrike" cap="none">
                <a:solidFill>
                  <a:schemeClr val="dk1"/>
                </a:solidFill>
                <a:latin typeface="Nixie One"/>
                <a:ea typeface="Nixie One"/>
                <a:cs typeface="Nixie One"/>
                <a:sym typeface="Nixie One"/>
              </a:rPr>
              <a:t>busca una cadena por un valor, el método retorna una nueva cadena con el valor reemplazado, el método no cambia la cadena original.</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replace-cadena.html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"Esta es la empresa Google"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replace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'Google'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'Microsoft'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52" name="Google Shape;352;p4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replace</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Ejecutar javascript</a:t>
            </a:r>
            <a:endParaRPr/>
          </a:p>
        </p:txBody>
      </p:sp>
      <p:sp>
        <p:nvSpPr>
          <p:cNvPr id="87" name="Google Shape;87;p5"/>
          <p:cNvSpPr txBox="1"/>
          <p:nvPr/>
        </p:nvSpPr>
        <p:spPr>
          <a:xfrm>
            <a:off x="298150" y="460537"/>
            <a:ext cx="8719035" cy="46829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Javascript no se instala, se ejecuta en el navegador web.</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Se ejecuta en archivos html.</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Introduccion.html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"!Hola 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a:p>
          <a:p>
            <a:pPr marL="0" marR="0" lvl="0" indent="0" algn="l" rtl="0">
              <a:lnSpc>
                <a:spcPct val="100000"/>
              </a:lnSpc>
              <a:spcBef>
                <a:spcPts val="0"/>
              </a:spcBef>
              <a:spcAft>
                <a:spcPts val="0"/>
              </a:spcAft>
              <a:buNone/>
            </a:pP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search </a:t>
            </a:r>
            <a:r>
              <a:rPr lang="es-ES" sz="1400" b="0" i="0" u="none" strike="noStrike" cap="none">
                <a:solidFill>
                  <a:schemeClr val="dk1"/>
                </a:solidFill>
                <a:latin typeface="Nixie One"/>
                <a:ea typeface="Nixie One"/>
                <a:cs typeface="Nixie One"/>
                <a:sym typeface="Nixie One"/>
              </a:rPr>
              <a:t>empareja una cadena y retorna el índice de la posición si encuentra la cadena, el método retorna -1 si no se encuentra la cadena, el método es case sensitive.</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search-cadena.html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'El señor Perez, tiene una gran casa'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posicion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search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'Perez'</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posicion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58" name="Google Shape;358;p5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search</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slice </a:t>
            </a:r>
            <a:r>
              <a:rPr lang="es-ES" sz="1400" b="0" i="0" u="none" strike="noStrike" cap="none">
                <a:solidFill>
                  <a:schemeClr val="dk1"/>
                </a:solidFill>
                <a:latin typeface="Nixie One"/>
                <a:ea typeface="Nixie One"/>
                <a:cs typeface="Nixie One"/>
                <a:sym typeface="Nixie One"/>
              </a:rPr>
              <a:t>es un método que extrae una parte de una cadena, el método retorna la parte extraida a una nueva cadena. El método no cambia la cadena original.</a:t>
            </a:r>
            <a:endParaRPr sz="1400" b="1"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slice-cadena.html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como estas'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slice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64" name="Google Shape;364;p5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slice</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split </a:t>
            </a:r>
            <a:r>
              <a:rPr lang="es-ES" sz="1400" b="0" i="0" u="none" strike="noStrike" cap="none">
                <a:solidFill>
                  <a:schemeClr val="dk1"/>
                </a:solidFill>
                <a:latin typeface="Nixie One"/>
                <a:ea typeface="Nixie One"/>
                <a:cs typeface="Nixie One"/>
                <a:sym typeface="Nixie One"/>
              </a:rPr>
              <a:t>divide una cadena dentro de un array de subcadenas, el método retorna un nuevo array, el método no cambia la cadena original, se usa un separador para dividir las cadenas.</a:t>
            </a:r>
            <a:endParaRPr sz="1400" b="1"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split-cadena.html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'Que estas haciendo hoy?'</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myArray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split</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 '</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myArray</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70" name="Google Shape;370;p5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split</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startsWith </a:t>
            </a:r>
            <a:r>
              <a:rPr lang="es-ES" sz="1400" b="0" i="0" u="none" strike="noStrike" cap="none">
                <a:solidFill>
                  <a:schemeClr val="dk1"/>
                </a:solidFill>
                <a:latin typeface="Nixie One"/>
                <a:ea typeface="Nixie One"/>
                <a:cs typeface="Nixie One"/>
                <a:sym typeface="Nixie One"/>
              </a:rPr>
              <a:t>retorna true si una cadena inicia con una cadena especifica, de otra manera retorna false, el método es case sensitive.</a:t>
            </a:r>
            <a:endParaRPr sz="1400" b="1"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a:t>
            </a:r>
            <a:r>
              <a:rPr lang="es-ES" sz="1400" b="1" i="0" u="none" strike="noStrike" cap="none">
                <a:solidFill>
                  <a:schemeClr val="dk1"/>
                </a:solidFill>
                <a:latin typeface="Nixie One"/>
                <a:ea typeface="Nixie One"/>
                <a:cs typeface="Nixie One"/>
                <a:sym typeface="Nixie One"/>
              </a:rPr>
              <a:t>startsWith-cadena.html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como estas'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startsWith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'Hola'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76" name="Google Shape;376;p5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startsWith</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substring </a:t>
            </a:r>
            <a:r>
              <a:rPr lang="es-ES" sz="1400" b="0" i="0" u="none" strike="noStrike" cap="none">
                <a:solidFill>
                  <a:schemeClr val="dk1"/>
                </a:solidFill>
                <a:latin typeface="Nixie One"/>
                <a:ea typeface="Nixie One"/>
                <a:cs typeface="Nixie One"/>
                <a:sym typeface="Nixie One"/>
              </a:rPr>
              <a:t>extrae caracteres entre 2 índices (posiciones) de una cadena y retorna la subcadena que se extrajo, el método no cambia la cadena original.</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substring-cadena.html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substring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substring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1" i="0" u="none" strike="noStrike" cap="none">
                <a:solidFill>
                  <a:schemeClr val="dk1"/>
                </a:solidFill>
                <a:latin typeface="Nixie One"/>
                <a:ea typeface="Nixie One"/>
                <a:cs typeface="Nixie One"/>
                <a:sym typeface="Nixie One"/>
              </a:rPr>
              <a:t> </a:t>
            </a:r>
            <a:r>
              <a:rPr lang="es-ES" sz="1400" b="0" i="0" u="none" strike="noStrike" cap="none">
                <a:solidFill>
                  <a:srgbClr val="97A7C8"/>
                </a:solidFill>
                <a:latin typeface="Consolas"/>
                <a:ea typeface="Consolas"/>
                <a:cs typeface="Consolas"/>
                <a:sym typeface="Consolas"/>
              </a:rPr>
              <a:t> </a:t>
            </a:r>
            <a:endParaRPr sz="1400" b="0" i="0" u="none" strike="noStrike" cap="none">
              <a:solidFill>
                <a:schemeClr val="dk1"/>
              </a:solidFill>
              <a:latin typeface="Nixie One"/>
              <a:ea typeface="Nixie One"/>
              <a:cs typeface="Nixie One"/>
              <a:sym typeface="Nixie One"/>
            </a:endParaRPr>
          </a:p>
        </p:txBody>
      </p:sp>
      <p:sp>
        <p:nvSpPr>
          <p:cNvPr id="382" name="Google Shape;382;p5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substring</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toLowerCase </a:t>
            </a:r>
            <a:r>
              <a:rPr lang="es-ES" sz="1400" b="0" i="0" u="none" strike="noStrike" cap="none">
                <a:solidFill>
                  <a:schemeClr val="dk1"/>
                </a:solidFill>
                <a:latin typeface="Nixie One"/>
                <a:ea typeface="Nixie One"/>
                <a:cs typeface="Nixie One"/>
                <a:sym typeface="Nixie One"/>
              </a:rPr>
              <a:t>convierte una cadena a minúsculas. </a:t>
            </a:r>
            <a:r>
              <a:rPr lang="es-ES" sz="1400" b="1" i="0" u="none" strike="noStrike" cap="none">
                <a:solidFill>
                  <a:schemeClr val="dk1"/>
                </a:solidFill>
                <a:latin typeface="Nixie One"/>
                <a:ea typeface="Nixie One"/>
                <a:cs typeface="Nixie One"/>
                <a:sym typeface="Nixie One"/>
              </a:rPr>
              <a:t> </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toLowerCase-cadena.html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Bienvenido'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toLowerCase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88" name="Google Shape;388;p5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toLowerCase</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toUpperCase </a:t>
            </a:r>
            <a:r>
              <a:rPr lang="es-ES" sz="1400" b="0" i="0" u="none" strike="noStrike" cap="none">
                <a:solidFill>
                  <a:schemeClr val="dk1"/>
                </a:solidFill>
                <a:latin typeface="Nixie One"/>
                <a:ea typeface="Nixie One"/>
                <a:cs typeface="Nixie One"/>
                <a:sym typeface="Nixie One"/>
              </a:rPr>
              <a:t>convierte una cadena a mayusculas. </a:t>
            </a:r>
            <a:r>
              <a:rPr lang="es-ES" sz="1400" b="1" i="0" u="none" strike="noStrike" cap="none">
                <a:solidFill>
                  <a:schemeClr val="dk1"/>
                </a:solidFill>
                <a:latin typeface="Nixie One"/>
                <a:ea typeface="Nixie One"/>
                <a:cs typeface="Nixie One"/>
                <a:sym typeface="Nixie One"/>
              </a:rPr>
              <a:t> </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toUpperCase-cadena.html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 Bienvenido'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toUpperCase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p:txBody>
      </p:sp>
      <p:sp>
        <p:nvSpPr>
          <p:cNvPr id="394" name="Google Shape;394;p5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ToUpperCase</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El método </a:t>
            </a:r>
            <a:r>
              <a:rPr lang="es-ES" sz="1400" b="1" i="0" u="none" strike="noStrike" cap="none">
                <a:solidFill>
                  <a:schemeClr val="dk1"/>
                </a:solidFill>
                <a:latin typeface="Nixie One"/>
                <a:ea typeface="Nixie One"/>
                <a:cs typeface="Nixie One"/>
                <a:sym typeface="Nixie One"/>
              </a:rPr>
              <a:t>trim </a:t>
            </a:r>
            <a:r>
              <a:rPr lang="es-ES" sz="1400" b="0" i="0" u="none" strike="noStrike" cap="none">
                <a:solidFill>
                  <a:schemeClr val="dk1"/>
                </a:solidFill>
                <a:latin typeface="Nixie One"/>
                <a:ea typeface="Nixie One"/>
                <a:cs typeface="Nixie One"/>
                <a:sym typeface="Nixie One"/>
              </a:rPr>
              <a:t>remueve los espacios en blanco de adelante y atrás de una cadena.</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Nixie One"/>
                <a:ea typeface="Nixie One"/>
                <a:cs typeface="Nixie One"/>
                <a:sym typeface="Nixie One"/>
              </a:rPr>
              <a:t>Ejemplo crear el archivo Ejemplo </a:t>
            </a:r>
            <a:r>
              <a:rPr lang="es-ES" sz="1400" b="1" i="0" u="none" strike="noStrike" cap="none">
                <a:solidFill>
                  <a:schemeClr val="dk1"/>
                </a:solidFill>
                <a:latin typeface="Nixie One"/>
                <a:ea typeface="Nixie One"/>
                <a:cs typeface="Nixie One"/>
                <a:sym typeface="Nixie One"/>
              </a:rPr>
              <a:t>trim-cadena.html</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      Como va  Juan    '</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texto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trim</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trim</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sz="1400" b="0" i="0" u="none" strike="noStrike" cap="none">
              <a:solidFill>
                <a:schemeClr val="dk1"/>
              </a:solidFill>
              <a:latin typeface="Nixie One"/>
              <a:ea typeface="Nixie One"/>
              <a:cs typeface="Nixie One"/>
              <a:sym typeface="Nixie One"/>
            </a:endParaRPr>
          </a:p>
        </p:txBody>
      </p:sp>
      <p:sp>
        <p:nvSpPr>
          <p:cNvPr id="400" name="Google Shape;400;p5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Métodos en cadenas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trim</a:t>
            </a:r>
            <a:endParaRPr sz="1800" b="1" i="0" u="none" strike="noStrike" cap="none">
              <a:solidFill>
                <a:schemeClr val="dk1"/>
              </a:solidFill>
              <a:latin typeface="Roboto Slab"/>
              <a:ea typeface="Roboto Slab"/>
              <a:cs typeface="Roboto Slab"/>
              <a:sym typeface="Roboto Slab"/>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dirty="0">
                <a:solidFill>
                  <a:schemeClr val="dk1"/>
                </a:solidFill>
                <a:latin typeface="Nixie One"/>
                <a:ea typeface="Nixie One"/>
                <a:cs typeface="Nixie One"/>
                <a:sym typeface="Nixie One"/>
              </a:rPr>
              <a:t>Un arreglo es como una caja que tiene varios compartimientos donde almacenar cosas.</a:t>
            </a:r>
            <a:endParaRPr dirty="0"/>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chemeClr val="dk1"/>
              </a:solidFill>
              <a:latin typeface="Nixie One"/>
              <a:ea typeface="Nixie One"/>
              <a:cs typeface="Nixie One"/>
              <a:sym typeface="Nixie One"/>
            </a:endParaRPr>
          </a:p>
        </p:txBody>
      </p:sp>
      <p:sp>
        <p:nvSpPr>
          <p:cNvPr id="406" name="Google Shape;406;p5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Arreglos</a:t>
            </a:r>
            <a:endParaRPr/>
          </a:p>
        </p:txBody>
      </p:sp>
      <p:sp>
        <p:nvSpPr>
          <p:cNvPr id="407" name="Google Shape;407;p58"/>
          <p:cNvSpPr/>
          <p:nvPr/>
        </p:nvSpPr>
        <p:spPr>
          <a:xfrm>
            <a:off x="3070174" y="1154963"/>
            <a:ext cx="3528000" cy="3528000"/>
          </a:xfrm>
          <a:prstGeom prst="rect">
            <a:avLst/>
          </a:prstGeom>
          <a:noFill/>
          <a:ln>
            <a:noFill/>
          </a:ln>
        </p:spPr>
      </p:sp>
      <p:pic>
        <p:nvPicPr>
          <p:cNvPr id="4" name="Imagen 3">
            <a:extLst>
              <a:ext uri="{FF2B5EF4-FFF2-40B4-BE49-F238E27FC236}">
                <a16:creationId xmlns:a16="http://schemas.microsoft.com/office/drawing/2014/main" id="{2857E636-B735-6EE1-0AB9-8595D20AD52E}"/>
              </a:ext>
            </a:extLst>
          </p:cNvPr>
          <p:cNvPicPr>
            <a:picLocks noChangeAspect="1"/>
          </p:cNvPicPr>
          <p:nvPr/>
        </p:nvPicPr>
        <p:blipFill>
          <a:blip r:embed="rId3"/>
          <a:stretch>
            <a:fillRect/>
          </a:stretch>
        </p:blipFill>
        <p:spPr>
          <a:xfrm>
            <a:off x="2293926" y="1036548"/>
            <a:ext cx="3960000" cy="39600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"John"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estudiantes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"Nora"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"Gino"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"Emily"</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"Juan"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estudiantes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notas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notas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13" name="Google Shape;413;p5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Arreglos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Comentarios</a:t>
            </a:r>
            <a:endParaRPr/>
          </a:p>
        </p:txBody>
      </p:sp>
      <p:sp>
        <p:nvSpPr>
          <p:cNvPr id="93" name="Google Shape;93;p6"/>
          <p:cNvSpPr txBox="1"/>
          <p:nvPr/>
        </p:nvSpPr>
        <p:spPr>
          <a:xfrm>
            <a:off x="298150" y="460538"/>
            <a:ext cx="8719035" cy="46829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Es una parte de nuestro codigo que nos sirve para dar comentarios o datos, en base a la logica del codigo.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creamos el archivo Ejemplo01.html: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//Este es un comentario de una linea</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Este es un comentario de varias lineas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Ejemplo37.html: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listaDeEstudiantes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"Nora"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"Gino"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78</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listaDeEstudiantes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listaDeProductos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"Camisa"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5.67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"S1.34"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"Celular"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250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"S356"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"Zapatos"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36.7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"S678"</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listaDeProductos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19" name="Google Shape;419;p6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Arreglos anidados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Ejemplo38.html: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Arreglo: [10, 20, 30]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Indice:    0   1   2</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//10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//20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//30</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suma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suma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25" name="Google Shape;425;p6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Acceder a los elementos de un arreglo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Ejemplo39.html: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31" name="Google Shape;431;p6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Modificar elementos de un arreglo</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Ejemplo40.html: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Arreglo: [[1, 2, 3], [4, 5, 6], [7, 8, 9]]</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Indices:       0          1          2</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Indices</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internos:  0  1  2    0  1  2    0  1  2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5C6773"/>
                </a:solidFill>
                <a:latin typeface="Consolas"/>
                <a:ea typeface="Consolas"/>
                <a:cs typeface="Consolas"/>
                <a:sym typeface="Consolas"/>
              </a:rPr>
              <a:t>    */</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//[1, 2, 3]</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//[4, 5, 6]</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//[7, 8, 9]</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miArreglo</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//6</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37" name="Google Shape;437;p6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Acceder a arreglos multidimensionales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push</a:t>
            </a:r>
            <a:r>
              <a:rPr lang="es-ES" sz="1400" b="0" i="0" u="none" strike="noStrike" cap="none">
                <a:solidFill>
                  <a:schemeClr val="dk1"/>
                </a:solidFill>
                <a:latin typeface="Nixie One"/>
                <a:ea typeface="Nixie One"/>
                <a:cs typeface="Nixie One"/>
                <a:sym typeface="Nixie One"/>
              </a:rPr>
              <a:t> nos permite añadir un elemento al final del arreglo.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"Invierno"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"Otoño"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"Primavera"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push</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"Verano"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43" name="Google Shape;443;p6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Metodo .push()</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pop</a:t>
            </a:r>
            <a:r>
              <a:rPr lang="es-ES" sz="1400" b="0" i="0" u="none" strike="noStrike" cap="none">
                <a:solidFill>
                  <a:schemeClr val="dk1"/>
                </a:solidFill>
                <a:latin typeface="Nixie One"/>
                <a:ea typeface="Nixie One"/>
                <a:cs typeface="Nixie One"/>
                <a:sym typeface="Nixie One"/>
              </a:rPr>
              <a:t> nos permite remover el ultimo elemento de un arreglo. </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Ejemplo42.html: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"Invierno"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"Otoño"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"Primavera"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"Verano"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pop</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estacion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49" name="Google Shape;449;p6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Metodo .pop()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shift</a:t>
            </a:r>
            <a:r>
              <a:rPr lang="es-ES" sz="1400" b="0" i="0" u="none" strike="noStrike" cap="none">
                <a:solidFill>
                  <a:schemeClr val="dk1"/>
                </a:solidFill>
                <a:latin typeface="Nixie One"/>
                <a:ea typeface="Nixie One"/>
                <a:cs typeface="Nixie One"/>
                <a:sym typeface="Nixie One"/>
              </a:rPr>
              <a:t> elimina el primer elemento del arreglo.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Ejemplo43.html: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"Invierno"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"Otoño"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"Primavera"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"Verano"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shift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55" name="Google Shape;455;p6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Metodo .shift()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unshift</a:t>
            </a:r>
            <a:r>
              <a:rPr lang="es-ES" sz="1400" b="0" i="0" u="none" strike="noStrike" cap="none">
                <a:solidFill>
                  <a:schemeClr val="dk1"/>
                </a:solidFill>
                <a:latin typeface="Nixie One"/>
                <a:ea typeface="Nixie One"/>
                <a:cs typeface="Nixie One"/>
                <a:sym typeface="Nixie One"/>
              </a:rPr>
              <a:t> agrega un elemento al principio del arreglo.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Ejemplo44.html: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"Invierno"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"Otoño"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"Primavera"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unshift</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"Verano"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//Agregar al principio del arreglo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estaciones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61" name="Google Shape;461;p6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Metodo .unshift()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Ejemplo45.html: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miListaDeCompras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"cereal"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"leche"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"galletas"</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"pan"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"refresco"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"pollo"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"Voy a comprar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miListaDeCompras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 unidades de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miListaDeCompras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"Voy a comprar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miListaDeCompras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 unidades de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miListaDeCompras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"Voy a comprar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miListaDeCompras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 unidades de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miListaDeCompras</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67" name="Google Shape;467;p6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Lista de compras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Una funcion es una sección de un programa que calcula un valor de manera independiente al resto del programa. Nos ayuda a no repetir código fuente.</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Crear una función:</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function nombre_funcion(){</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Llamar a una funcion:</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nombre_funcion();</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mostrarMensaje</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"Hola Mundo"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mostrarMensaje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mostrarMensaje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mostrarMensaje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mostrarMensaje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mostrarMensaje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73" name="Google Shape;473;p6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Variables</a:t>
            </a:r>
            <a:endParaRPr/>
          </a:p>
        </p:txBody>
      </p:sp>
      <p:sp>
        <p:nvSpPr>
          <p:cNvPr id="99" name="Google Shape;99;p7"/>
          <p:cNvSpPr txBox="1"/>
          <p:nvPr/>
        </p:nvSpPr>
        <p:spPr>
          <a:xfrm>
            <a:off x="298150" y="460537"/>
            <a:ext cx="8719035" cy="463206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Una variable es como una caja donde podemos guardar un valor, lo que hace es crear un espacio en la memoria del dispositivo para que guardemos un valor especifico en ese lugar de la memoria.</a:t>
            </a:r>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Ejemplo02.html: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miVariable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"Bienvenido"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miVariable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miVariable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miVariable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pic>
        <p:nvPicPr>
          <p:cNvPr id="100" name="Google Shape;100;p7"/>
          <p:cNvPicPr preferRelativeResize="0"/>
          <p:nvPr/>
        </p:nvPicPr>
        <p:blipFill rotWithShape="1">
          <a:blip r:embed="rId3">
            <a:alphaModFix/>
          </a:blip>
          <a:srcRect/>
          <a:stretch/>
        </p:blipFill>
        <p:spPr>
          <a:xfrm>
            <a:off x="3276047" y="1350248"/>
            <a:ext cx="2324928" cy="1908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Crear una funcion:</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function nombre_funcion(parámetro_1, parámetro_2, ……, parámetro_n){</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600"/>
              </a:spcBef>
              <a:spcAft>
                <a:spcPts val="0"/>
              </a:spcAft>
              <a:buNone/>
            </a:pPr>
            <a:r>
              <a:rPr lang="es-ES" sz="1400" b="0" i="0" u="none" strike="noStrike" cap="none">
                <a:solidFill>
                  <a:schemeClr val="dk1"/>
                </a:solidFill>
                <a:latin typeface="Nixie One"/>
                <a:ea typeface="Nixie One"/>
                <a:cs typeface="Nixie One"/>
                <a:sym typeface="Nixie One"/>
              </a:rPr>
              <a:t>Llamar a una funcion:</a:t>
            </a:r>
            <a:endParaRPr/>
          </a:p>
          <a:p>
            <a:pPr marL="0" marR="0" lvl="0" indent="0" algn="l" rtl="0">
              <a:lnSpc>
                <a:spcPct val="100000"/>
              </a:lnSpc>
              <a:spcBef>
                <a:spcPts val="600"/>
              </a:spcBef>
              <a:spcAft>
                <a:spcPts val="0"/>
              </a:spcAft>
              <a:buNone/>
            </a:pPr>
            <a:r>
              <a:rPr lang="es-ES" sz="1400" b="1" i="0" u="none" strike="noStrike" cap="none">
                <a:solidFill>
                  <a:schemeClr val="dk1"/>
                </a:solidFill>
                <a:latin typeface="Nixie One"/>
                <a:ea typeface="Nixie One"/>
                <a:cs typeface="Nixie One"/>
                <a:sym typeface="Nixie One"/>
              </a:rPr>
              <a:t>nombre_funcion(paramtro_1, parámetro_2,…….., parámetro_n);</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Ejemplo47.html:</a:t>
            </a:r>
            <a:endParaRPr/>
          </a:p>
          <a:p>
            <a:pPr marL="0" marR="0" lvl="0" indent="0" algn="l" rtl="0">
              <a:lnSpc>
                <a:spcPct val="100000"/>
              </a:lnSpc>
              <a:spcBef>
                <a:spcPts val="0"/>
              </a:spcBef>
              <a:spcAft>
                <a:spcPts val="0"/>
              </a:spcAft>
              <a:buNone/>
            </a:pPr>
            <a:r>
              <a:rPr lang="es-ES" sz="1200" b="0" i="0" u="none" strike="noStrike" cap="none">
                <a:solidFill>
                  <a:srgbClr val="61AFEF"/>
                </a:solidFill>
                <a:latin typeface="Consolas"/>
                <a:ea typeface="Consolas"/>
                <a:cs typeface="Consolas"/>
                <a:sym typeface="Consolas"/>
              </a:rPr>
              <a:t>&lt;script&gt;</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function</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sumar</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b</a:t>
            </a: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var</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suma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b</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console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log</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B8CC52"/>
                </a:solidFill>
                <a:latin typeface="Consolas"/>
                <a:ea typeface="Consolas"/>
                <a:cs typeface="Consolas"/>
                <a:sym typeface="Consolas"/>
              </a:rPr>
              <a:t>"El resultado de "</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B8CC52"/>
                </a:solidFill>
                <a:latin typeface="Consolas"/>
                <a:ea typeface="Consolas"/>
                <a:cs typeface="Consolas"/>
                <a:sym typeface="Consolas"/>
              </a:rPr>
              <a:t>" + "</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b</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B8CC52"/>
                </a:solidFill>
                <a:latin typeface="Consolas"/>
                <a:ea typeface="Consolas"/>
                <a:cs typeface="Consolas"/>
                <a:sym typeface="Consolas"/>
              </a:rPr>
              <a:t>" es: "</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suma</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200" b="0" i="0" u="none" strike="noStrike" cap="none">
                <a:solidFill>
                  <a:srgbClr val="97A7C8"/>
                </a:solidFill>
                <a:latin typeface="Consolas"/>
                <a:ea typeface="Consolas"/>
                <a:cs typeface="Consolas"/>
                <a:sym typeface="Consolas"/>
              </a:rPr>
            </a:b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sumar</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5</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3</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sumar</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8</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9</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sumar</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2</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4</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sumar</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5</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5</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200" b="0" i="0" u="none" strike="noStrike" cap="none">
                <a:solidFill>
                  <a:srgbClr val="97A7C8"/>
                </a:solidFill>
                <a:latin typeface="Consolas"/>
                <a:ea typeface="Consolas"/>
                <a:cs typeface="Consolas"/>
                <a:sym typeface="Consolas"/>
              </a:rPr>
            </a:b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var</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x</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9</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var</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y</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10</a:t>
            </a:r>
            <a:r>
              <a:rPr lang="es-ES" sz="1200" b="0" i="0" u="none" strike="noStrike" cap="none">
                <a:solidFill>
                  <a:srgbClr val="97A7C8"/>
                </a:solidFill>
                <a:latin typeface="Consolas"/>
                <a:ea typeface="Consolas"/>
                <a:cs typeface="Consolas"/>
                <a:sym typeface="Consolas"/>
              </a:rPr>
              <a:t>;</a:t>
            </a:r>
            <a:br>
              <a:rPr lang="es-ES" sz="1200" b="0" i="0" u="none" strike="noStrike" cap="none">
                <a:solidFill>
                  <a:srgbClr val="97A7C8"/>
                </a:solidFill>
                <a:latin typeface="Consolas"/>
                <a:ea typeface="Consolas"/>
                <a:cs typeface="Consolas"/>
                <a:sym typeface="Consolas"/>
              </a:rPr>
            </a:b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sumar</a:t>
            </a:r>
            <a:r>
              <a:rPr lang="es-ES" sz="1200" b="0" i="0" u="none" strike="noStrike" cap="none">
                <a:solidFill>
                  <a:srgbClr val="97A7C8"/>
                </a:solidFill>
                <a:latin typeface="Consolas"/>
                <a:ea typeface="Consolas"/>
                <a:cs typeface="Consolas"/>
                <a:sym typeface="Consolas"/>
              </a:rPr>
              <a:t>(</a:t>
            </a:r>
            <a:r>
              <a:rPr lang="es-ES" sz="1200" b="0" i="0" u="none" strike="noStrike" cap="none">
                <a:solidFill>
                  <a:schemeClr val="dk1"/>
                </a:solidFill>
                <a:latin typeface="Consolas"/>
                <a:ea typeface="Consolas"/>
                <a:cs typeface="Consolas"/>
                <a:sym typeface="Consolas"/>
              </a:rPr>
              <a:t>x</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y</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61AFEF"/>
                </a:solidFill>
                <a:latin typeface="Consolas"/>
                <a:ea typeface="Consolas"/>
                <a:cs typeface="Consolas"/>
                <a:sym typeface="Consolas"/>
              </a:rPr>
              <a:t>&lt;/script&gt;</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79" name="Google Shape;479;p7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Parametros y argumentos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Variable global es una variable que se puede usar en cualquier lugar del programa, porque esta definida en el programa principal.</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Ejemplo48.html: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miVariableGlobal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miVariableGlobal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miFuncion</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miVariableGlobal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miFuncion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miVariableGlobal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85" name="Google Shape;485;p7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Ambito global y variables globales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Variable local son locales para una funcion, son variables que definimos dentro de una funcion y solo se pueden utilizar dentro de una funcion.</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Ejemplo49.html:</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miFuncion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miVariableLocal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miVariableLocal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miFuncion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miVariableLocal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91" name="Google Shape;491;p7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Ambito local y variables locales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Ejemplo50.html: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miNombre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"Nora"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mostrarMiNombre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miNombre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"Gino"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miNombre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mostrarMiNombre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miNombre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497" name="Google Shape;497;p7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Ambito global vs Ambito local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03" name="Google Shape;503;p7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Funciones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Retornar un valor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Las funciones retornan siempre un valor.</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Ejemplo52.html: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Como no devuelve un valor con el console.log externo obtiene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el valor de undefined</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09" name="Google Shape;509;p7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undefined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Un valor null es el que se le asigna a una variable.</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Ejemplo53.html:</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null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15" name="Google Shape;515;p7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null</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Ejemplo54.html: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sumar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resultado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crearCadenaConMeta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lenguajeDeProgramacion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"Mi meta es aprender "</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lenguajeDeProgramacion</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miMeta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crearCadenaConMeta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miMeta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21" name="Google Shape;521;p7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Asignar un valor retornado a una variable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Tiene los valores true o false.</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Ejemplo55.html:</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console.log(True);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console.log(TRUE);</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27" name="Google Shape;527;p7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Valores booleanos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Operador de igualdad</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"Hola"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"Hola"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"Hola"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No comparar arreglos con el operador de igualdad.</a:t>
            </a:r>
            <a:endParaRPr/>
          </a:p>
        </p:txBody>
      </p:sp>
      <p:sp>
        <p:nvSpPr>
          <p:cNvPr id="533" name="Google Shape;533;p7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de igualdad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Variables</a:t>
            </a:r>
            <a:endParaRPr/>
          </a:p>
        </p:txBody>
      </p:sp>
      <p:sp>
        <p:nvSpPr>
          <p:cNvPr id="106" name="Google Shape;106;p8"/>
          <p:cNvSpPr txBox="1"/>
          <p:nvPr/>
        </p:nvSpPr>
        <p:spPr>
          <a:xfrm>
            <a:off x="298150" y="460537"/>
            <a:ext cx="8719035" cy="34506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En javascript tenemos los siguientes tipos de datos:</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undefined = Cuando no existe un valor asignado.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null = Cuando un valor en el codigo es nulo o no existe. </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boolean = Son los valores de verdad true y false.</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string = Son valores usados para representar cadenas de caracteres</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number = Se usa para representar un numero</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object = Se usa para representar un objeto, es una estructura que nos permite relacionar propiedades y funciones bajo una misma estructura que llamamos objeto.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8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El operador de igualdad estricta es ===</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Ejemplo57.html: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39" name="Google Shape;539;p8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de igualdad estricta</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Ejemplo58.html: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"JavaScript"</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45" name="Google Shape;545;p8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de desigualdad</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Ejemplo59.html: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Compara el valor no importandole el tipo de dato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Compara el valor importandole el tipo de dato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51" name="Google Shape;551;p8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de desigualdad estricta</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Ejemplo60.html: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En javascript las cadenas se comparan en orden alfabetico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"ACB"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"ABC"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Pregunta A &gt; A no son iguales, C &gt; B si C es mayor a B</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Cuando la cantidad de caracteres es mayor a otra en comparacion siempre sera mayor</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57" name="Google Shape;557;p8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mayor que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  &lt;script&gt;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63" name="Google Shape;563;p8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mayor o igual que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Ejemplo62.html: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6</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//Se compara por orden alfabetico</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"ABC"</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"ACB"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Se compara caracter a carácter</a:t>
            </a:r>
            <a:endParaRPr/>
          </a:p>
          <a:p>
            <a:pPr marL="0" marR="0" lvl="0" indent="0" algn="l" rtl="0">
              <a:lnSpc>
                <a:spcPct val="100000"/>
              </a:lnSpc>
              <a:spcBef>
                <a:spcPts val="0"/>
              </a:spcBef>
              <a:spcAft>
                <a:spcPts val="0"/>
              </a:spcAft>
              <a:buNone/>
            </a:pPr>
            <a:endParaRPr sz="1400" b="0" i="0" u="none" strike="noStrike" cap="none">
              <a:solidFill>
                <a:srgbClr val="5C6773"/>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FF7733"/>
                </a:solidFill>
                <a:latin typeface="Consolas"/>
                <a:ea typeface="Consolas"/>
                <a:cs typeface="Consolas"/>
                <a:sym typeface="Consolas"/>
              </a:rPr>
              <a:t>    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69" name="Google Shape;569;p8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menor que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8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Ejemplo63.html: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75" name="Google Shape;575;p8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menor o igual que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Tabla de verdad del operador AND.</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Para x &amp;&amp; y:</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x	y	x &amp;&amp; y</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	T	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	F	F</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	T	F</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	F	F</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La expresion solo es verdadera cuando ambos operandos son verdaderos. </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Ejemplo64.html: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&amp;&amp;</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&amp;&amp;</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&amp;&amp;</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&amp;&amp;</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FF7733"/>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FF7733"/>
                </a:solidFill>
                <a:latin typeface="Consolas"/>
                <a:ea typeface="Consolas"/>
                <a:cs typeface="Consolas"/>
                <a:sym typeface="Consolas"/>
              </a:rPr>
              <a:t>    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a:t>
            </a: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&amp;&amp;</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81" name="Google Shape;581;p8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lógico and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Tabla de verdad del operador or.</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Para x || y:</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x	y	x || y</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	T	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	F	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	T	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	F	F</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La expression es verdadera si alguno de los dos operandos o ambos son verdaderos.</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Ejemplo65.html: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a:t>
            </a: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87" name="Google Shape;587;p8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lógico or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8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Nos sirve para negar una expresion.</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Tabla de verdad del operador </a:t>
            </a:r>
            <a:r>
              <a:rPr lang="es-ES" sz="1400" b="1" i="0" u="none" strike="noStrike" cap="none">
                <a:solidFill>
                  <a:schemeClr val="dk1"/>
                </a:solidFill>
                <a:latin typeface="Nixie One"/>
                <a:ea typeface="Nixie One"/>
                <a:cs typeface="Nixie One"/>
                <a:sym typeface="Nixie One"/>
              </a:rPr>
              <a:t>NOT</a:t>
            </a:r>
            <a:r>
              <a:rPr lang="es-ES" sz="1400" b="0"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Para !x:</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x	!x</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T	F</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	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Ejemplo66.html: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false</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8</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93" name="Google Shape;593;p8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lógico not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p:nvPr/>
        </p:nvSpPr>
        <p:spPr>
          <a:xfrm>
            <a:off x="298150" y="-1154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Operador de asignación</a:t>
            </a:r>
            <a:endParaRPr/>
          </a:p>
        </p:txBody>
      </p:sp>
      <p:sp>
        <p:nvSpPr>
          <p:cNvPr id="112" name="Google Shape;112;p9"/>
          <p:cNvSpPr txBox="1"/>
          <p:nvPr/>
        </p:nvSpPr>
        <p:spPr>
          <a:xfrm>
            <a:off x="298150" y="460538"/>
            <a:ext cx="8719035" cy="45586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Ejemplo03.html:</a:t>
            </a:r>
            <a:endParaRPr/>
          </a:p>
          <a:p>
            <a:pPr marL="0" marR="0" lvl="0" indent="0" algn="l" rtl="0">
              <a:lnSpc>
                <a:spcPct val="100000"/>
              </a:lnSpc>
              <a:spcBef>
                <a:spcPts val="0"/>
              </a:spcBef>
              <a:spcAft>
                <a:spcPts val="0"/>
              </a:spcAft>
              <a:buNone/>
            </a:pPr>
            <a:endParaRPr sz="1400" b="0" i="0" u="none" strike="noStrike" cap="none">
              <a:solidFill>
                <a:srgbClr val="61AFEF"/>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//undefined</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b</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//Tienen un valor</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5C6773"/>
                </a:solidFill>
                <a:latin typeface="Consolas"/>
                <a:ea typeface="Consolas"/>
                <a:cs typeface="Consolas"/>
                <a:sym typeface="Consolas"/>
              </a:rPr>
              <a:t>// = es el operador de asignacion</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undefined</a:t>
            </a:r>
            <a:r>
              <a:rPr lang="es-ES" sz="1400" b="0" i="0" u="none" strike="noStrike" cap="none">
                <a:solidFill>
                  <a:schemeClr val="dk1"/>
                </a:solidFill>
                <a:latin typeface="Nixie One"/>
                <a:ea typeface="Nixie One"/>
                <a:cs typeface="Nixie One"/>
                <a:sym typeface="Nixie One"/>
              </a:rPr>
              <a:t> es el valor que se le asigna a una variable, a la cual no se le asigna un valor.</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90"/>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Forma general:</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if(condicion){</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instrucciones por verdad</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a:t>
            </a:r>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Ejemplo67.html: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true</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"La condicion es verdadera"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x</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&gt;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"La condicion es verdadera"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599" name="Google Shape;599;p90"/>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1"/>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Forma general:</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if(condicion){</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instrucciones por verdad</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 else {</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instrucciones por falso</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Ejemplo68.html:</a:t>
            </a:r>
            <a:endParaRPr/>
          </a:p>
          <a:p>
            <a:pPr marL="0" marR="0" lvl="0" indent="0" algn="l" rtl="0">
              <a:lnSpc>
                <a:spcPct val="100000"/>
              </a:lnSpc>
              <a:spcBef>
                <a:spcPts val="0"/>
              </a:spcBef>
              <a:spcAft>
                <a:spcPts val="0"/>
              </a:spcAft>
              <a:buNone/>
            </a:pPr>
            <a:r>
              <a:rPr lang="es-ES" sz="1100" b="0" i="0" u="none" strike="noStrike" cap="none">
                <a:solidFill>
                  <a:srgbClr val="61AFEF"/>
                </a:solidFill>
                <a:latin typeface="Consolas"/>
                <a:ea typeface="Consolas"/>
                <a:cs typeface="Consolas"/>
                <a:sym typeface="Consolas"/>
              </a:rPr>
              <a:t>&lt;script&gt;</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if</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false</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B8CC52"/>
                </a:solidFill>
                <a:latin typeface="Consolas"/>
                <a:ea typeface="Consolas"/>
                <a:cs typeface="Consolas"/>
                <a:sym typeface="Consolas"/>
              </a:rPr>
              <a:t>"La condicion es verdadera"</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 </a:t>
            </a:r>
            <a:r>
              <a:rPr lang="es-ES" sz="1100" b="0" i="0" u="none" strike="noStrike" cap="none">
                <a:solidFill>
                  <a:srgbClr val="FF7733"/>
                </a:solidFill>
                <a:latin typeface="Consolas"/>
                <a:ea typeface="Consolas"/>
                <a:cs typeface="Consolas"/>
                <a:sym typeface="Consolas"/>
              </a:rPr>
              <a:t>else</a:t>
            </a: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B8CC52"/>
                </a:solidFill>
                <a:latin typeface="Consolas"/>
                <a:ea typeface="Consolas"/>
                <a:cs typeface="Consolas"/>
                <a:sym typeface="Consolas"/>
              </a:rPr>
              <a:t>"La condicion es falsa"</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100" b="0" i="0" u="none" strike="noStrike" cap="none">
                <a:solidFill>
                  <a:srgbClr val="97A7C8"/>
                </a:solidFill>
                <a:latin typeface="Consolas"/>
                <a:ea typeface="Consolas"/>
                <a:cs typeface="Consolas"/>
                <a:sym typeface="Consolas"/>
              </a:rPr>
            </a:b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var</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x</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5</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if</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x</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&lt;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2</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x</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 Es menor que 2"</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 </a:t>
            </a:r>
            <a:r>
              <a:rPr lang="es-ES" sz="1100" b="0" i="0" u="none" strike="noStrike" cap="none">
                <a:solidFill>
                  <a:srgbClr val="FF7733"/>
                </a:solidFill>
                <a:latin typeface="Consolas"/>
                <a:ea typeface="Consolas"/>
                <a:cs typeface="Consolas"/>
                <a:sym typeface="Consolas"/>
              </a:rPr>
              <a:t>else</a:t>
            </a: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x</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 Es mayor que 2"</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61AFEF"/>
                </a:solidFill>
                <a:latin typeface="Consolas"/>
                <a:ea typeface="Consolas"/>
                <a:cs typeface="Consolas"/>
                <a:sym typeface="Consolas"/>
              </a:rPr>
              <a:t>&lt;/script&gt;</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05" name="Google Shape;605;p91"/>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Clausula else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92"/>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Forma general:</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if(condicion){</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instrucciones por verdad</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 else if (condicion){</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instrucciones por verdad</a:t>
            </a:r>
            <a:endParaRPr/>
          </a:p>
          <a:p>
            <a:pPr marL="0" marR="0" lvl="0" indent="0" algn="l" rtl="0">
              <a:lnSpc>
                <a:spcPct val="100000"/>
              </a:lnSpc>
              <a:spcBef>
                <a:spcPts val="600"/>
              </a:spcBef>
              <a:spcAft>
                <a:spcPts val="0"/>
              </a:spcAft>
              <a:buClr>
                <a:srgbClr val="000000"/>
              </a:buClr>
              <a:buSzPts val="1400"/>
              <a:buFont typeface="Arial"/>
              <a:buNone/>
            </a:pPr>
            <a:r>
              <a:rPr lang="es-ES" sz="1400" b="1" i="0" u="none" strike="noStrike" cap="none">
                <a:solidFill>
                  <a:schemeClr val="dk1"/>
                </a:solidFill>
                <a:latin typeface="Nixie One"/>
                <a:ea typeface="Nixie One"/>
                <a:cs typeface="Nixie One"/>
                <a:sym typeface="Nixie One"/>
              </a:rPr>
              <a:t>}</a:t>
            </a:r>
            <a:endParaRPr sz="1400" b="0" i="0" u="none" strike="noStrike" cap="none">
              <a:solidFill>
                <a:schemeClr val="dk1"/>
              </a:solidFill>
              <a:latin typeface="Nixie One"/>
              <a:ea typeface="Nixie One"/>
              <a:cs typeface="Nixie One"/>
              <a:sym typeface="Nixie One"/>
            </a:endParaRPr>
          </a:p>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Ejemplo69.html:</a:t>
            </a:r>
            <a:endParaRPr/>
          </a:p>
          <a:p>
            <a:pPr marL="0" marR="0" lvl="0" indent="0" algn="l" rtl="0">
              <a:lnSpc>
                <a:spcPct val="100000"/>
              </a:lnSpc>
              <a:spcBef>
                <a:spcPts val="0"/>
              </a:spcBef>
              <a:spcAft>
                <a:spcPts val="0"/>
              </a:spcAft>
              <a:buNone/>
            </a:pPr>
            <a:r>
              <a:rPr lang="es-ES" sz="1100" b="0" i="0" u="none" strike="noStrike" cap="none">
                <a:solidFill>
                  <a:srgbClr val="61AFEF"/>
                </a:solidFill>
                <a:latin typeface="Consolas"/>
                <a:ea typeface="Consolas"/>
                <a:cs typeface="Consolas"/>
                <a:sym typeface="Consolas"/>
              </a:rPr>
              <a:t>&lt;script&gt;</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function</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B454"/>
                </a:solidFill>
                <a:latin typeface="Consolas"/>
                <a:ea typeface="Consolas"/>
                <a:cs typeface="Consolas"/>
                <a:sym typeface="Consolas"/>
              </a:rPr>
              <a:t>clasificarValor</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valor</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if</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valor</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2</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0</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B8CC52"/>
                </a:solidFill>
                <a:latin typeface="Consolas"/>
                <a:ea typeface="Consolas"/>
                <a:cs typeface="Consolas"/>
                <a:sym typeface="Consolas"/>
              </a:rPr>
              <a:t>"Divisible entre 2"</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 </a:t>
            </a:r>
            <a:r>
              <a:rPr lang="es-ES" sz="1100" b="0" i="0" u="none" strike="noStrike" cap="none">
                <a:solidFill>
                  <a:srgbClr val="FF7733"/>
                </a:solidFill>
                <a:latin typeface="Consolas"/>
                <a:ea typeface="Consolas"/>
                <a:cs typeface="Consolas"/>
                <a:sym typeface="Consolas"/>
              </a:rPr>
              <a:t>else</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if</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valor</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3</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0</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B8CC52"/>
                </a:solidFill>
                <a:latin typeface="Consolas"/>
                <a:ea typeface="Consolas"/>
                <a:cs typeface="Consolas"/>
                <a:sym typeface="Consolas"/>
              </a:rPr>
              <a:t>"Divisible entre 3"</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 </a:t>
            </a:r>
            <a:r>
              <a:rPr lang="es-ES" sz="1100" b="0" i="0" u="none" strike="noStrike" cap="none">
                <a:solidFill>
                  <a:srgbClr val="FF7733"/>
                </a:solidFill>
                <a:latin typeface="Consolas"/>
                <a:ea typeface="Consolas"/>
                <a:cs typeface="Consolas"/>
                <a:sym typeface="Consolas"/>
              </a:rPr>
              <a:t>else</a:t>
            </a: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B8CC52"/>
                </a:solidFill>
                <a:latin typeface="Consolas"/>
                <a:ea typeface="Consolas"/>
                <a:cs typeface="Consolas"/>
                <a:sym typeface="Consolas"/>
              </a:rPr>
              <a:t>"No es divisible entre las opciones"</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100" b="0" i="0" u="none" strike="noStrike" cap="none">
                <a:solidFill>
                  <a:srgbClr val="97A7C8"/>
                </a:solidFill>
                <a:latin typeface="Consolas"/>
                <a:ea typeface="Consolas"/>
                <a:cs typeface="Consolas"/>
                <a:sym typeface="Consolas"/>
              </a:rPr>
            </a:b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B454"/>
                </a:solidFill>
                <a:latin typeface="Consolas"/>
                <a:ea typeface="Consolas"/>
                <a:cs typeface="Consolas"/>
                <a:sym typeface="Consolas"/>
              </a:rPr>
              <a:t>clasificarValor</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2</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B454"/>
                </a:solidFill>
                <a:latin typeface="Consolas"/>
                <a:ea typeface="Consolas"/>
                <a:cs typeface="Consolas"/>
                <a:sym typeface="Consolas"/>
              </a:rPr>
              <a:t>clasificarValor</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15</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B454"/>
                </a:solidFill>
                <a:latin typeface="Consolas"/>
                <a:ea typeface="Consolas"/>
                <a:cs typeface="Consolas"/>
                <a:sym typeface="Consolas"/>
              </a:rPr>
              <a:t>clasificarValor</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7</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61AFEF"/>
                </a:solidFill>
                <a:latin typeface="Consolas"/>
                <a:ea typeface="Consolas"/>
                <a:cs typeface="Consolas"/>
                <a:sym typeface="Consolas"/>
              </a:rPr>
              <a:t>&lt;/script&gt;</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11" name="Google Shape;611;p92"/>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Clausula else if</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93"/>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Ejemplo70.html: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clasificarValor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5</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"Menor que 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else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10</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"Menor que 10"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else</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"Mayor a 10"</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clasificarValor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clasificarValor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7</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clasificarValor</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17" name="Google Shape;617;p93"/>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Condicionales: orden logico</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Ejemplo71.html: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interpretarIMC</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indiceDeMasaCorporal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indiceDeMasaCorporal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18.5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"Bajo Peso"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else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indiceDeMasaCorporal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24.9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"Normal"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else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indiceDeMasaCorporal</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&lt;=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29.9</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"Sobrepeso"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else</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B8CC52"/>
                </a:solidFill>
                <a:latin typeface="Consolas"/>
                <a:ea typeface="Consolas"/>
                <a:cs typeface="Consolas"/>
                <a:sym typeface="Consolas"/>
              </a:rPr>
              <a:t>"Obeso"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interpretarIMC</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17.8</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interpretarIMC</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22.2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interpretarIMC</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28.5</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interpretarIMC</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32.2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23" name="Google Shape;623;p94"/>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Encadenar sentencias if…else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95"/>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Ejemplo72.html:</a:t>
            </a:r>
            <a:endParaRPr/>
          </a:p>
          <a:p>
            <a:pPr marL="0" marR="0" lvl="0" indent="0" algn="l" rtl="0">
              <a:lnSpc>
                <a:spcPct val="100000"/>
              </a:lnSpc>
              <a:spcBef>
                <a:spcPts val="0"/>
              </a:spcBef>
              <a:spcAft>
                <a:spcPts val="0"/>
              </a:spcAft>
              <a:buNone/>
            </a:pPr>
            <a:r>
              <a:rPr lang="es-ES" sz="1050" b="0" i="0" u="none" strike="noStrike" cap="none">
                <a:solidFill>
                  <a:srgbClr val="61AFEF"/>
                </a:solidFill>
                <a:latin typeface="Consolas"/>
                <a:ea typeface="Consolas"/>
                <a:cs typeface="Consolas"/>
                <a:sym typeface="Consolas"/>
              </a:rPr>
              <a:t>&lt;script&gt;</a:t>
            </a:r>
            <a:endParaRPr sz="105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function</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B454"/>
                </a:solidFill>
                <a:latin typeface="Consolas"/>
                <a:ea typeface="Consolas"/>
                <a:cs typeface="Consolas"/>
                <a:sym typeface="Consolas"/>
              </a:rPr>
              <a:t>clasificarValor</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valor</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var</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respuesta</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50" b="0" i="0" u="none" strike="noStrike" cap="none">
                <a:solidFill>
                  <a:srgbClr val="97A7C8"/>
                </a:solidFill>
                <a:latin typeface="Consolas"/>
                <a:ea typeface="Consolas"/>
                <a:cs typeface="Consolas"/>
                <a:sym typeface="Consolas"/>
              </a:rPr>
            </a:b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switch</a:t>
            </a:r>
            <a:r>
              <a:rPr lang="es-ES" sz="1050" b="0" i="0" u="none" strike="noStrike" cap="none">
                <a:solidFill>
                  <a:srgbClr val="97A7C8"/>
                </a:solidFill>
                <a:latin typeface="Consolas"/>
                <a:ea typeface="Consolas"/>
                <a:cs typeface="Consolas"/>
                <a:sym typeface="Consolas"/>
              </a:rPr>
              <a:t>(</a:t>
            </a:r>
            <a:r>
              <a:rPr lang="es-ES" sz="1050" b="0" i="0" u="none" strike="noStrike" cap="none">
                <a:solidFill>
                  <a:schemeClr val="dk1"/>
                </a:solidFill>
                <a:latin typeface="Consolas"/>
                <a:ea typeface="Consolas"/>
                <a:cs typeface="Consolas"/>
                <a:sym typeface="Consolas"/>
              </a:rPr>
              <a:t>valor</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case</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CC00"/>
                </a:solidFill>
                <a:latin typeface="Consolas"/>
                <a:ea typeface="Consolas"/>
                <a:cs typeface="Consolas"/>
                <a:sym typeface="Consolas"/>
              </a:rPr>
              <a:t>1</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respuesta</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B8CC52"/>
                </a:solidFill>
                <a:latin typeface="Consolas"/>
                <a:ea typeface="Consolas"/>
                <a:cs typeface="Consolas"/>
                <a:sym typeface="Consolas"/>
              </a:rPr>
              <a:t>"alpha"</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break</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case</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CC00"/>
                </a:solidFill>
                <a:latin typeface="Consolas"/>
                <a:ea typeface="Consolas"/>
                <a:cs typeface="Consolas"/>
                <a:sym typeface="Consolas"/>
              </a:rPr>
              <a:t>2</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respuesta</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B8CC52"/>
                </a:solidFill>
                <a:latin typeface="Consolas"/>
                <a:ea typeface="Consolas"/>
                <a:cs typeface="Consolas"/>
                <a:sym typeface="Consolas"/>
              </a:rPr>
              <a:t>"beta"</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break</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case</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CC00"/>
                </a:solidFill>
                <a:latin typeface="Consolas"/>
                <a:ea typeface="Consolas"/>
                <a:cs typeface="Consolas"/>
                <a:sym typeface="Consolas"/>
              </a:rPr>
              <a:t>3</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respuesta</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B8CC52"/>
                </a:solidFill>
                <a:latin typeface="Consolas"/>
                <a:ea typeface="Consolas"/>
                <a:cs typeface="Consolas"/>
                <a:sym typeface="Consolas"/>
              </a:rPr>
              <a:t>"gamma"</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break</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case</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CC00"/>
                </a:solidFill>
                <a:latin typeface="Consolas"/>
                <a:ea typeface="Consolas"/>
                <a:cs typeface="Consolas"/>
                <a:sym typeface="Consolas"/>
              </a:rPr>
              <a:t>4</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respuesta</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B8CC52"/>
                </a:solidFill>
                <a:latin typeface="Consolas"/>
                <a:ea typeface="Consolas"/>
                <a:cs typeface="Consolas"/>
                <a:sym typeface="Consolas"/>
              </a:rPr>
              <a:t>"delta"</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break</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return</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respuesta</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50" b="0" i="0" u="none" strike="noStrike" cap="none">
                <a:solidFill>
                  <a:srgbClr val="97A7C8"/>
                </a:solidFill>
                <a:latin typeface="Consolas"/>
                <a:ea typeface="Consolas"/>
                <a:cs typeface="Consolas"/>
                <a:sym typeface="Consolas"/>
              </a:rPr>
            </a:b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console</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log</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clasificarValor</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1</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console</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log</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clasificarValor</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2</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console</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log</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clasificarValor</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3</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console</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log</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clasificarValor</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4</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61AFEF"/>
                </a:solidFill>
                <a:latin typeface="Consolas"/>
                <a:ea typeface="Consolas"/>
                <a:cs typeface="Consolas"/>
                <a:sym typeface="Consolas"/>
              </a:rPr>
              <a:t>&lt;/script&gt;</a:t>
            </a:r>
            <a:endParaRPr sz="105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29" name="Google Shape;629;p95"/>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 switch</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96"/>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Ejemplo73.html:</a:t>
            </a:r>
            <a:endParaRPr/>
          </a:p>
          <a:p>
            <a:pPr marL="0" marR="0" lvl="0" indent="0" algn="l" rtl="0">
              <a:lnSpc>
                <a:spcPct val="100000"/>
              </a:lnSpc>
              <a:spcBef>
                <a:spcPts val="0"/>
              </a:spcBef>
              <a:spcAft>
                <a:spcPts val="0"/>
              </a:spcAft>
              <a:buNone/>
            </a:pPr>
            <a:r>
              <a:rPr lang="es-ES" sz="1050" b="0" i="0" u="none" strike="noStrike" cap="none">
                <a:solidFill>
                  <a:srgbClr val="61AFEF"/>
                </a:solidFill>
                <a:latin typeface="Consolas"/>
                <a:ea typeface="Consolas"/>
                <a:cs typeface="Consolas"/>
                <a:sym typeface="Consolas"/>
              </a:rPr>
              <a:t>&lt;script&gt;</a:t>
            </a:r>
            <a:endParaRPr sz="105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function</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B454"/>
                </a:solidFill>
                <a:latin typeface="Consolas"/>
                <a:ea typeface="Consolas"/>
                <a:cs typeface="Consolas"/>
                <a:sym typeface="Consolas"/>
              </a:rPr>
              <a:t>seleccionarIdioma</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valor</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var</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idioma</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050" b="0" i="0" u="none" strike="noStrike" cap="none">
                <a:solidFill>
                  <a:srgbClr val="97A7C8"/>
                </a:solidFill>
                <a:latin typeface="Consolas"/>
                <a:ea typeface="Consolas"/>
                <a:cs typeface="Consolas"/>
                <a:sym typeface="Consolas"/>
              </a:rPr>
            </a:b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switch</a:t>
            </a:r>
            <a:r>
              <a:rPr lang="es-ES" sz="1050" b="0" i="0" u="none" strike="noStrike" cap="none">
                <a:solidFill>
                  <a:srgbClr val="97A7C8"/>
                </a:solidFill>
                <a:latin typeface="Consolas"/>
                <a:ea typeface="Consolas"/>
                <a:cs typeface="Consolas"/>
                <a:sym typeface="Consolas"/>
              </a:rPr>
              <a:t>(</a:t>
            </a:r>
            <a:r>
              <a:rPr lang="es-ES" sz="1050" b="0" i="0" u="none" strike="noStrike" cap="none">
                <a:solidFill>
                  <a:schemeClr val="dk1"/>
                </a:solidFill>
                <a:latin typeface="Consolas"/>
                <a:ea typeface="Consolas"/>
                <a:cs typeface="Consolas"/>
                <a:sym typeface="Consolas"/>
              </a:rPr>
              <a:t>valor</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case</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CC00"/>
                </a:solidFill>
                <a:latin typeface="Consolas"/>
                <a:ea typeface="Consolas"/>
                <a:cs typeface="Consolas"/>
                <a:sym typeface="Consolas"/>
              </a:rPr>
              <a:t>1</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idioma</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B8CC52"/>
                </a:solidFill>
                <a:latin typeface="Consolas"/>
                <a:ea typeface="Consolas"/>
                <a:cs typeface="Consolas"/>
                <a:sym typeface="Consolas"/>
              </a:rPr>
              <a:t>"Español"</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break</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case</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CC00"/>
                </a:solidFill>
                <a:latin typeface="Consolas"/>
                <a:ea typeface="Consolas"/>
                <a:cs typeface="Consolas"/>
                <a:sym typeface="Consolas"/>
              </a:rPr>
              <a:t>2</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idioma</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B8CC52"/>
                </a:solidFill>
                <a:latin typeface="Consolas"/>
                <a:ea typeface="Consolas"/>
                <a:cs typeface="Consolas"/>
                <a:sym typeface="Consolas"/>
              </a:rPr>
              <a:t>"Frances"</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break</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case</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CC00"/>
                </a:solidFill>
                <a:latin typeface="Consolas"/>
                <a:ea typeface="Consolas"/>
                <a:cs typeface="Consolas"/>
                <a:sym typeface="Consolas"/>
              </a:rPr>
              <a:t>3</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idioma</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B8CC52"/>
                </a:solidFill>
                <a:latin typeface="Consolas"/>
                <a:ea typeface="Consolas"/>
                <a:cs typeface="Consolas"/>
                <a:sym typeface="Consolas"/>
              </a:rPr>
              <a:t>"Italiano"</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break</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default</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idioma</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B8CC52"/>
                </a:solidFill>
                <a:latin typeface="Consolas"/>
                <a:ea typeface="Consolas"/>
                <a:cs typeface="Consolas"/>
                <a:sym typeface="Consolas"/>
              </a:rPr>
              <a:t>"Ingles"</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break</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50" b="0" i="0" u="none" strike="noStrike" cap="none">
                <a:solidFill>
                  <a:srgbClr val="97A7C8"/>
                </a:solidFill>
                <a:latin typeface="Consolas"/>
                <a:ea typeface="Consolas"/>
                <a:cs typeface="Consolas"/>
                <a:sym typeface="Consolas"/>
              </a:rPr>
            </a:b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FF7733"/>
                </a:solidFill>
                <a:latin typeface="Consolas"/>
                <a:ea typeface="Consolas"/>
                <a:cs typeface="Consolas"/>
                <a:sym typeface="Consolas"/>
              </a:rPr>
              <a:t>return</a:t>
            </a: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idioma</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050" b="0" i="0" u="none" strike="noStrike" cap="none">
                <a:solidFill>
                  <a:srgbClr val="97A7C8"/>
                </a:solidFill>
                <a:latin typeface="Consolas"/>
                <a:ea typeface="Consolas"/>
                <a:cs typeface="Consolas"/>
                <a:sym typeface="Consolas"/>
              </a:rPr>
            </a:b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console</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log</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seleccionarIdioma</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1</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console</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log</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seleccionarIdioma</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2</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console</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log</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seleccionarIdioma</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3</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chemeClr val="dk1"/>
                </a:solidFill>
                <a:latin typeface="Consolas"/>
                <a:ea typeface="Consolas"/>
                <a:cs typeface="Consolas"/>
                <a:sym typeface="Consolas"/>
              </a:rPr>
              <a:t>console</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log</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B454"/>
                </a:solidFill>
                <a:latin typeface="Consolas"/>
                <a:ea typeface="Consolas"/>
                <a:cs typeface="Consolas"/>
                <a:sym typeface="Consolas"/>
              </a:rPr>
              <a:t>seleccionarIdioma</a:t>
            </a:r>
            <a:r>
              <a:rPr lang="es-ES" sz="1050" b="0" i="0" u="none" strike="noStrike" cap="none">
                <a:solidFill>
                  <a:srgbClr val="97A7C8"/>
                </a:solidFill>
                <a:latin typeface="Consolas"/>
                <a:ea typeface="Consolas"/>
                <a:cs typeface="Consolas"/>
                <a:sym typeface="Consolas"/>
              </a:rPr>
              <a:t>(</a:t>
            </a:r>
            <a:r>
              <a:rPr lang="es-ES" sz="1050" b="0" i="0" u="none" strike="noStrike" cap="none">
                <a:solidFill>
                  <a:srgbClr val="FFCC00"/>
                </a:solidFill>
                <a:latin typeface="Consolas"/>
                <a:ea typeface="Consolas"/>
                <a:cs typeface="Consolas"/>
                <a:sym typeface="Consolas"/>
              </a:rPr>
              <a:t>4</a:t>
            </a:r>
            <a:r>
              <a:rPr lang="es-ES" sz="105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050" b="0" i="0" u="none" strike="noStrike" cap="none">
                <a:solidFill>
                  <a:srgbClr val="97A7C8"/>
                </a:solidFill>
                <a:latin typeface="Consolas"/>
                <a:ea typeface="Consolas"/>
                <a:cs typeface="Consolas"/>
                <a:sym typeface="Consolas"/>
              </a:rPr>
              <a:t>  </a:t>
            </a:r>
            <a:r>
              <a:rPr lang="es-ES" sz="1050" b="0" i="0" u="none" strike="noStrike" cap="none">
                <a:solidFill>
                  <a:srgbClr val="61AFEF"/>
                </a:solidFill>
                <a:latin typeface="Consolas"/>
                <a:ea typeface="Consolas"/>
                <a:cs typeface="Consolas"/>
                <a:sym typeface="Consolas"/>
              </a:rPr>
              <a:t>&lt;/script&gt;</a:t>
            </a:r>
            <a:endParaRPr sz="105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35" name="Google Shape;635;p96"/>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 switch: opción predeterminada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97"/>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Ejemplo74.html:</a:t>
            </a:r>
            <a:endParaRPr/>
          </a:p>
          <a:p>
            <a:pPr marL="0" marR="0" lvl="0" indent="0" algn="l" rtl="0">
              <a:lnSpc>
                <a:spcPct val="100000"/>
              </a:lnSpc>
              <a:spcBef>
                <a:spcPts val="0"/>
              </a:spcBef>
              <a:spcAft>
                <a:spcPts val="0"/>
              </a:spcAft>
              <a:buNone/>
            </a:pPr>
            <a:r>
              <a:rPr lang="es-ES" sz="1100" b="0" i="0" u="none" strike="noStrike" cap="none">
                <a:solidFill>
                  <a:srgbClr val="61AFEF"/>
                </a:solidFill>
                <a:latin typeface="Consolas"/>
                <a:ea typeface="Consolas"/>
                <a:cs typeface="Consolas"/>
                <a:sym typeface="Consolas"/>
              </a:rPr>
              <a:t>&lt;script&gt;</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function</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B454"/>
                </a:solidFill>
                <a:latin typeface="Consolas"/>
                <a:ea typeface="Consolas"/>
                <a:cs typeface="Consolas"/>
                <a:sym typeface="Consolas"/>
              </a:rPr>
              <a:t>clasificarVolumen</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valor</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var</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volumen</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switch</a:t>
            </a:r>
            <a:r>
              <a:rPr lang="es-ES" sz="1100" b="0" i="0" u="none" strike="noStrike" cap="none">
                <a:solidFill>
                  <a:srgbClr val="97A7C8"/>
                </a:solidFill>
                <a:latin typeface="Consolas"/>
                <a:ea typeface="Consolas"/>
                <a:cs typeface="Consolas"/>
                <a:sym typeface="Consolas"/>
              </a:rPr>
              <a:t>(</a:t>
            </a:r>
            <a:r>
              <a:rPr lang="es-ES" sz="1100" b="0" i="0" u="none" strike="noStrike" cap="none">
                <a:solidFill>
                  <a:schemeClr val="dk1"/>
                </a:solidFill>
                <a:latin typeface="Consolas"/>
                <a:ea typeface="Consolas"/>
                <a:cs typeface="Consolas"/>
                <a:sym typeface="Consolas"/>
              </a:rPr>
              <a:t>valor</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case</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1</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volumen</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"bajo"</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break</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case</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2</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case</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3</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volumen</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"intermedio"</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break</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case</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4</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case</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5</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case</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CC00"/>
                </a:solidFill>
                <a:latin typeface="Consolas"/>
                <a:ea typeface="Consolas"/>
                <a:cs typeface="Consolas"/>
                <a:sym typeface="Consolas"/>
              </a:rPr>
              <a:t>6</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volumen</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B8CC52"/>
                </a:solidFill>
                <a:latin typeface="Consolas"/>
                <a:ea typeface="Consolas"/>
                <a:cs typeface="Consolas"/>
                <a:sym typeface="Consolas"/>
              </a:rPr>
              <a:t>"alto"</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break</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C586C0"/>
                </a:solidFill>
                <a:latin typeface="Consolas"/>
                <a:ea typeface="Consolas"/>
                <a:cs typeface="Consolas"/>
                <a:sym typeface="Consolas"/>
              </a:rPr>
              <a:t>default</a:t>
            </a:r>
            <a:r>
              <a:rPr lang="es-ES"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D4D4D4"/>
                </a:solidFill>
                <a:latin typeface="Consolas"/>
                <a:ea typeface="Consolas"/>
                <a:cs typeface="Consolas"/>
                <a:sym typeface="Consolas"/>
              </a:rPr>
              <a:t>          </a:t>
            </a:r>
            <a:r>
              <a:rPr lang="es-ES" sz="1100" b="0" i="0" u="none" strike="noStrike" cap="none">
                <a:solidFill>
                  <a:srgbClr val="9CDCFE"/>
                </a:solidFill>
                <a:latin typeface="Consolas"/>
                <a:ea typeface="Consolas"/>
                <a:cs typeface="Consolas"/>
                <a:sym typeface="Consolas"/>
              </a:rPr>
              <a:t>volumen</a:t>
            </a:r>
            <a:r>
              <a:rPr lang="es-ES" sz="1100" b="0" i="0" u="none" strike="noStrike" cap="none">
                <a:solidFill>
                  <a:srgbClr val="D4D4D4"/>
                </a:solidFill>
                <a:latin typeface="Consolas"/>
                <a:ea typeface="Consolas"/>
                <a:cs typeface="Consolas"/>
                <a:sym typeface="Consolas"/>
              </a:rPr>
              <a:t> = </a:t>
            </a:r>
            <a:r>
              <a:rPr lang="es-ES" sz="1100" b="0" i="0" u="none" strike="noStrike" cap="none">
                <a:solidFill>
                  <a:srgbClr val="CE9178"/>
                </a:solidFill>
                <a:latin typeface="Consolas"/>
                <a:ea typeface="Consolas"/>
                <a:cs typeface="Consolas"/>
                <a:sym typeface="Consolas"/>
              </a:rPr>
              <a:t>'valor fuera de rango’</a:t>
            </a:r>
            <a:r>
              <a:rPr lang="es-ES"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D4D4D4"/>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break</a:t>
            </a:r>
            <a:r>
              <a:rPr lang="es-ES" sz="1100" b="0" i="0" u="none" strike="noStrike" cap="none">
                <a:solidFill>
                  <a:srgbClr val="97A7C8"/>
                </a:solidFill>
                <a:latin typeface="Consolas"/>
                <a:ea typeface="Consolas"/>
                <a:cs typeface="Consolas"/>
                <a:sym typeface="Consolas"/>
              </a:rPr>
              <a:t>;</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100" b="0" i="0" u="none" strike="noStrike" cap="none">
                <a:solidFill>
                  <a:srgbClr val="97A7C8"/>
                </a:solidFill>
                <a:latin typeface="Consolas"/>
                <a:ea typeface="Consolas"/>
                <a:cs typeface="Consolas"/>
                <a:sym typeface="Consolas"/>
              </a:rPr>
            </a:b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FF7733"/>
                </a:solidFill>
                <a:latin typeface="Consolas"/>
                <a:ea typeface="Consolas"/>
                <a:cs typeface="Consolas"/>
                <a:sym typeface="Consolas"/>
              </a:rPr>
              <a:t>return</a:t>
            </a: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volumen</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100" b="0" i="0" u="none" strike="noStrike" cap="none">
                <a:solidFill>
                  <a:srgbClr val="97A7C8"/>
                </a:solidFill>
                <a:latin typeface="Consolas"/>
                <a:ea typeface="Consolas"/>
                <a:cs typeface="Consolas"/>
                <a:sym typeface="Consolas"/>
              </a:rPr>
            </a:b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clasificarVolumen</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1</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clasificarVolumen</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3</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chemeClr val="dk1"/>
                </a:solidFill>
                <a:latin typeface="Consolas"/>
                <a:ea typeface="Consolas"/>
                <a:cs typeface="Consolas"/>
                <a:sym typeface="Consolas"/>
              </a:rPr>
              <a:t>console</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log</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B454"/>
                </a:solidFill>
                <a:latin typeface="Consolas"/>
                <a:ea typeface="Consolas"/>
                <a:cs typeface="Consolas"/>
                <a:sym typeface="Consolas"/>
              </a:rPr>
              <a:t>clasificarVolumen</a:t>
            </a:r>
            <a:r>
              <a:rPr lang="es-ES" sz="1100" b="0" i="0" u="none" strike="noStrike" cap="none">
                <a:solidFill>
                  <a:srgbClr val="97A7C8"/>
                </a:solidFill>
                <a:latin typeface="Consolas"/>
                <a:ea typeface="Consolas"/>
                <a:cs typeface="Consolas"/>
                <a:sym typeface="Consolas"/>
              </a:rPr>
              <a:t>(</a:t>
            </a:r>
            <a:r>
              <a:rPr lang="es-ES" sz="1100" b="0" i="0" u="none" strike="noStrike" cap="none">
                <a:solidFill>
                  <a:srgbClr val="FFCC00"/>
                </a:solidFill>
                <a:latin typeface="Consolas"/>
                <a:ea typeface="Consolas"/>
                <a:cs typeface="Consolas"/>
                <a:sym typeface="Consolas"/>
              </a:rPr>
              <a:t>5</a:t>
            </a:r>
            <a:r>
              <a:rPr lang="es-ES" sz="11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100" b="0" i="0" u="none" strike="noStrike" cap="none">
                <a:solidFill>
                  <a:srgbClr val="97A7C8"/>
                </a:solidFill>
                <a:latin typeface="Consolas"/>
                <a:ea typeface="Consolas"/>
                <a:cs typeface="Consolas"/>
                <a:sym typeface="Consolas"/>
              </a:rPr>
              <a:t>  </a:t>
            </a:r>
            <a:r>
              <a:rPr lang="es-ES" sz="1100" b="0" i="0" u="none" strike="noStrike" cap="none">
                <a:solidFill>
                  <a:srgbClr val="61AFEF"/>
                </a:solidFill>
                <a:latin typeface="Consolas"/>
                <a:ea typeface="Consolas"/>
                <a:cs typeface="Consolas"/>
                <a:sym typeface="Consolas"/>
              </a:rPr>
              <a:t>&lt;/script&gt;</a:t>
            </a:r>
            <a:endParaRPr sz="11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41" name="Google Shape;641;p97"/>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 switch: multiples casos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98"/>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s-ES" sz="1400" b="0" i="0" u="none" strike="noStrike" cap="none">
                <a:solidFill>
                  <a:schemeClr val="dk1"/>
                </a:solidFill>
                <a:latin typeface="Nixie One"/>
                <a:ea typeface="Nixie One"/>
                <a:cs typeface="Nixie One"/>
                <a:sym typeface="Nixie One"/>
              </a:rPr>
              <a:t>Ejemplo crear el archivo Ejemplo75.html:</a:t>
            </a:r>
            <a:endParaRPr/>
          </a:p>
          <a:p>
            <a:pPr marL="0" marR="0" lvl="0" indent="0" algn="l" rtl="0">
              <a:lnSpc>
                <a:spcPct val="100000"/>
              </a:lnSpc>
              <a:spcBef>
                <a:spcPts val="0"/>
              </a:spcBef>
              <a:spcAft>
                <a:spcPts val="0"/>
              </a:spcAft>
              <a:buNone/>
            </a:pPr>
            <a:r>
              <a:rPr lang="es-ES" sz="1400" b="0" i="0" u="none" strike="noStrike" cap="none">
                <a:solidFill>
                  <a:srgbClr val="61AFEF"/>
                </a:solidFill>
                <a:latin typeface="Consolas"/>
                <a:ea typeface="Consolas"/>
                <a:cs typeface="Consolas"/>
                <a:sym typeface="Consolas"/>
              </a:rPr>
              <a:t>&lt;script&gt;</a:t>
            </a:r>
            <a:endParaRPr sz="1400" b="0" i="0" u="none" strike="noStrike" cap="none">
              <a:solidFill>
                <a:srgbClr val="97A7C8"/>
              </a:solidFill>
              <a:latin typeface="Consolas"/>
              <a:ea typeface="Consolas"/>
              <a:cs typeface="Consolas"/>
              <a:sym typeface="Consolas"/>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function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B454"/>
                </a:solidFill>
                <a:latin typeface="Consolas"/>
                <a:ea typeface="Consolas"/>
                <a:cs typeface="Consolas"/>
                <a:sym typeface="Consolas"/>
              </a:rPr>
              <a:t>seleccionarIdioma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var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1</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"Español"</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else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"Frances"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else</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if</a:t>
            </a:r>
            <a:r>
              <a:rPr lang="es-ES" sz="1400" b="0" i="0" u="none" strike="noStrike" cap="none">
                <a:solidFill>
                  <a:srgbClr val="97A7C8"/>
                </a:solidFill>
                <a:latin typeface="Consolas"/>
                <a:ea typeface="Consolas"/>
                <a:cs typeface="Consolas"/>
                <a:sym typeface="Consolas"/>
              </a:rPr>
              <a:t>(</a:t>
            </a:r>
            <a:r>
              <a:rPr lang="es-ES" sz="1400" b="0" i="0" u="none" strike="noStrike" cap="none">
                <a:solidFill>
                  <a:schemeClr val="dk1"/>
                </a:solidFill>
                <a:latin typeface="Consolas"/>
                <a:ea typeface="Consolas"/>
                <a:cs typeface="Consolas"/>
                <a:sym typeface="Consolas"/>
              </a:rPr>
              <a:t>valor</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CC00"/>
                </a:solidFill>
                <a:latin typeface="Consolas"/>
                <a:ea typeface="Consolas"/>
                <a:cs typeface="Consolas"/>
                <a:sym typeface="Consolas"/>
              </a:rPr>
              <a:t>3</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"Italiano"</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 </a:t>
            </a:r>
            <a:r>
              <a:rPr lang="es-ES" sz="1400" b="0" i="0" u="none" strike="noStrike" cap="none">
                <a:solidFill>
                  <a:srgbClr val="FF7733"/>
                </a:solidFill>
                <a:latin typeface="Consolas"/>
                <a:ea typeface="Consolas"/>
                <a:cs typeface="Consolas"/>
                <a:sym typeface="Consolas"/>
              </a:rPr>
              <a:t>else</a:t>
            </a: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B8CC52"/>
                </a:solidFill>
                <a:latin typeface="Consolas"/>
                <a:ea typeface="Consolas"/>
                <a:cs typeface="Consolas"/>
                <a:sym typeface="Consolas"/>
              </a:rPr>
              <a:t>"Ingles"</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rgbClr val="FF7733"/>
                </a:solidFill>
                <a:latin typeface="Consolas"/>
                <a:ea typeface="Consolas"/>
                <a:cs typeface="Consolas"/>
                <a:sym typeface="Consolas"/>
              </a:rPr>
              <a:t>return</a:t>
            </a: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idioma</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400" b="0" i="0" u="none" strike="noStrike" cap="none">
                <a:solidFill>
                  <a:srgbClr val="97A7C8"/>
                </a:solidFill>
                <a:latin typeface="Consolas"/>
                <a:ea typeface="Consolas"/>
                <a:cs typeface="Consolas"/>
                <a:sym typeface="Consolas"/>
              </a:rPr>
            </a:b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seleccionarIdioma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2</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400" b="0" i="0" u="none" strike="noStrike" cap="none">
                <a:solidFill>
                  <a:srgbClr val="97A7C8"/>
                </a:solidFill>
                <a:latin typeface="Consolas"/>
                <a:ea typeface="Consolas"/>
                <a:cs typeface="Consolas"/>
                <a:sym typeface="Consolas"/>
              </a:rPr>
              <a:t>    </a:t>
            </a:r>
            <a:r>
              <a:rPr lang="es-ES" sz="1400" b="0" i="0" u="none" strike="noStrike" cap="none">
                <a:solidFill>
                  <a:schemeClr val="dk1"/>
                </a:solidFill>
                <a:latin typeface="Consolas"/>
                <a:ea typeface="Consolas"/>
                <a:cs typeface="Consolas"/>
                <a:sym typeface="Consolas"/>
              </a:rPr>
              <a:t>console</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log</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B454"/>
                </a:solidFill>
                <a:latin typeface="Consolas"/>
                <a:ea typeface="Consolas"/>
                <a:cs typeface="Consolas"/>
                <a:sym typeface="Consolas"/>
              </a:rPr>
              <a:t>seleccionarIdioma</a:t>
            </a:r>
            <a:r>
              <a:rPr lang="es-ES" sz="1400" b="0" i="0" u="none" strike="noStrike" cap="none">
                <a:solidFill>
                  <a:srgbClr val="97A7C8"/>
                </a:solidFill>
                <a:latin typeface="Consolas"/>
                <a:ea typeface="Consolas"/>
                <a:cs typeface="Consolas"/>
                <a:sym typeface="Consolas"/>
              </a:rPr>
              <a:t>(</a:t>
            </a:r>
            <a:r>
              <a:rPr lang="es-ES" sz="1400" b="0" i="0" u="none" strike="noStrike" cap="none">
                <a:solidFill>
                  <a:srgbClr val="FFCC00"/>
                </a:solidFill>
                <a:latin typeface="Consolas"/>
                <a:ea typeface="Consolas"/>
                <a:cs typeface="Consolas"/>
                <a:sym typeface="Consolas"/>
              </a:rPr>
              <a:t>4</a:t>
            </a:r>
            <a:r>
              <a:rPr lang="es-ES" sz="14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47" name="Google Shape;647;p98"/>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Reemplazar “if…else” por “switch”</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9"/>
          <p:cNvSpPr txBox="1"/>
          <p:nvPr/>
        </p:nvSpPr>
        <p:spPr>
          <a:xfrm>
            <a:off x="298150" y="460537"/>
            <a:ext cx="8719035" cy="45052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200" b="0" i="0" u="none" strike="noStrike" cap="none">
                <a:solidFill>
                  <a:srgbClr val="FF7733"/>
                </a:solidFill>
                <a:latin typeface="Consolas"/>
                <a:ea typeface="Consolas"/>
                <a:cs typeface="Consolas"/>
                <a:sym typeface="Consolas"/>
              </a:rPr>
              <a:t>function</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B454"/>
                </a:solidFill>
                <a:latin typeface="Consolas"/>
                <a:ea typeface="Consolas"/>
                <a:cs typeface="Consolas"/>
                <a:sym typeface="Consolas"/>
              </a:rPr>
              <a:t>seleccionarIdiomaSwitch</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valor</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var</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idioma</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ES" sz="1200" b="0" i="0" u="none" strike="noStrike" cap="none">
                <a:solidFill>
                  <a:srgbClr val="97A7C8"/>
                </a:solidFill>
                <a:latin typeface="Consolas"/>
                <a:ea typeface="Consolas"/>
                <a:cs typeface="Consolas"/>
                <a:sym typeface="Consolas"/>
              </a:rPr>
            </a:b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switch</a:t>
            </a:r>
            <a:r>
              <a:rPr lang="es-ES" sz="1200" b="0" i="0" u="none" strike="noStrike" cap="none">
                <a:solidFill>
                  <a:srgbClr val="97A7C8"/>
                </a:solidFill>
                <a:latin typeface="Consolas"/>
                <a:ea typeface="Consolas"/>
                <a:cs typeface="Consolas"/>
                <a:sym typeface="Consolas"/>
              </a:rPr>
              <a:t>(</a:t>
            </a:r>
            <a:r>
              <a:rPr lang="es-ES" sz="1200" b="0" i="0" u="none" strike="noStrike" cap="none">
                <a:solidFill>
                  <a:schemeClr val="dk1"/>
                </a:solidFill>
                <a:latin typeface="Consolas"/>
                <a:ea typeface="Consolas"/>
                <a:cs typeface="Consolas"/>
                <a:sym typeface="Consolas"/>
              </a:rPr>
              <a:t>valor</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case</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1</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idioma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B8CC52"/>
                </a:solidFill>
                <a:latin typeface="Consolas"/>
                <a:ea typeface="Consolas"/>
                <a:cs typeface="Consolas"/>
                <a:sym typeface="Consolas"/>
              </a:rPr>
              <a:t>"Español"</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break</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case</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2</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idioma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B8CC52"/>
                </a:solidFill>
                <a:latin typeface="Consolas"/>
                <a:ea typeface="Consolas"/>
                <a:cs typeface="Consolas"/>
                <a:sym typeface="Consolas"/>
              </a:rPr>
              <a:t>"Frances"</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break</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case</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CC00"/>
                </a:solidFill>
                <a:latin typeface="Consolas"/>
                <a:ea typeface="Consolas"/>
                <a:cs typeface="Consolas"/>
                <a:sym typeface="Consolas"/>
              </a:rPr>
              <a:t>3</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idioma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B8CC52"/>
                </a:solidFill>
                <a:latin typeface="Consolas"/>
                <a:ea typeface="Consolas"/>
                <a:cs typeface="Consolas"/>
                <a:sym typeface="Consolas"/>
              </a:rPr>
              <a:t>"Italiano"</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break</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default</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idioma</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B8CC52"/>
                </a:solidFill>
                <a:latin typeface="Consolas"/>
                <a:ea typeface="Consolas"/>
                <a:cs typeface="Consolas"/>
                <a:sym typeface="Consolas"/>
              </a:rPr>
              <a:t>"Ingles"</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break</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200" b="0" i="0" u="none" strike="noStrike" cap="none">
                <a:solidFill>
                  <a:srgbClr val="97A7C8"/>
                </a:solidFill>
                <a:latin typeface="Consolas"/>
                <a:ea typeface="Consolas"/>
                <a:cs typeface="Consolas"/>
                <a:sym typeface="Consolas"/>
              </a:rPr>
            </a:b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FF7733"/>
                </a:solidFill>
                <a:latin typeface="Consolas"/>
                <a:ea typeface="Consolas"/>
                <a:cs typeface="Consolas"/>
                <a:sym typeface="Consolas"/>
              </a:rPr>
              <a:t>return</a:t>
            </a: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idioma</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ES" sz="1200" b="0" i="0" u="none" strike="noStrike" cap="none">
                <a:solidFill>
                  <a:srgbClr val="97A7C8"/>
                </a:solidFill>
                <a:latin typeface="Consolas"/>
                <a:ea typeface="Consolas"/>
                <a:cs typeface="Consolas"/>
                <a:sym typeface="Consolas"/>
              </a:rPr>
            </a:b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console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log</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seleccionarIdiomaSwitch</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1</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chemeClr val="dk1"/>
                </a:solidFill>
                <a:latin typeface="Consolas"/>
                <a:ea typeface="Consolas"/>
                <a:cs typeface="Consolas"/>
                <a:sym typeface="Consolas"/>
              </a:rPr>
              <a:t>console</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log</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B454"/>
                </a:solidFill>
                <a:latin typeface="Consolas"/>
                <a:ea typeface="Consolas"/>
                <a:cs typeface="Consolas"/>
                <a:sym typeface="Consolas"/>
              </a:rPr>
              <a:t>seleccionarIdiomaSwitch</a:t>
            </a:r>
            <a:r>
              <a:rPr lang="es-ES" sz="1200" b="0" i="0" u="none" strike="noStrike" cap="none">
                <a:solidFill>
                  <a:srgbClr val="97A7C8"/>
                </a:solidFill>
                <a:latin typeface="Consolas"/>
                <a:ea typeface="Consolas"/>
                <a:cs typeface="Consolas"/>
                <a:sym typeface="Consolas"/>
              </a:rPr>
              <a:t>(</a:t>
            </a:r>
            <a:r>
              <a:rPr lang="es-ES" sz="1200" b="0" i="0" u="none" strike="noStrike" cap="none">
                <a:solidFill>
                  <a:srgbClr val="FFCC00"/>
                </a:solidFill>
                <a:latin typeface="Consolas"/>
                <a:ea typeface="Consolas"/>
                <a:cs typeface="Consolas"/>
                <a:sym typeface="Consolas"/>
              </a:rPr>
              <a:t>5</a:t>
            </a:r>
            <a:r>
              <a:rPr lang="es-ES" sz="1200" b="0" i="0" u="none" strike="noStrike" cap="none">
                <a:solidFill>
                  <a:srgbClr val="97A7C8"/>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ES" sz="1200" b="0" i="0" u="none" strike="noStrike" cap="none">
                <a:solidFill>
                  <a:srgbClr val="97A7C8"/>
                </a:solidFill>
                <a:latin typeface="Consolas"/>
                <a:ea typeface="Consolas"/>
                <a:cs typeface="Consolas"/>
                <a:sym typeface="Consolas"/>
              </a:rPr>
              <a:t>  </a:t>
            </a:r>
            <a:r>
              <a:rPr lang="es-ES" sz="1200" b="0" i="0" u="none" strike="noStrike" cap="none">
                <a:solidFill>
                  <a:srgbClr val="61AFEF"/>
                </a:solidFill>
                <a:latin typeface="Consolas"/>
                <a:ea typeface="Consolas"/>
                <a:cs typeface="Consolas"/>
                <a:sym typeface="Consolas"/>
              </a:rPr>
              <a:t>&lt;/script&gt;</a:t>
            </a:r>
            <a:endParaRPr sz="1200" b="0" i="0" u="none" strike="noStrike" cap="none">
              <a:solidFill>
                <a:srgbClr val="97A7C8"/>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Nixie One"/>
              <a:ea typeface="Nixie One"/>
              <a:cs typeface="Nixie One"/>
              <a:sym typeface="Nixie One"/>
            </a:endParaRPr>
          </a:p>
        </p:txBody>
      </p:sp>
      <p:sp>
        <p:nvSpPr>
          <p:cNvPr id="653" name="Google Shape;653;p99"/>
          <p:cNvSpPr txBox="1"/>
          <p:nvPr/>
        </p:nvSpPr>
        <p:spPr>
          <a:xfrm>
            <a:off x="298150" y="-6674"/>
            <a:ext cx="6593700" cy="5760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Sentencias condicionales</a:t>
            </a:r>
            <a:endParaRPr/>
          </a:p>
          <a:p>
            <a:pPr marL="0" marR="0" lvl="0" indent="0" algn="l" rtl="0">
              <a:lnSpc>
                <a:spcPct val="100000"/>
              </a:lnSpc>
              <a:spcBef>
                <a:spcPts val="0"/>
              </a:spcBef>
              <a:spcAft>
                <a:spcPts val="0"/>
              </a:spcAft>
              <a:buClr>
                <a:schemeClr val="lt1"/>
              </a:buClr>
              <a:buSzPts val="1800"/>
              <a:buFont typeface="Roboto Slab"/>
              <a:buNone/>
            </a:pPr>
            <a:r>
              <a:rPr lang="es-ES" sz="1800" b="1" i="0" u="none" strike="noStrike" cap="none">
                <a:solidFill>
                  <a:schemeClr val="dk1"/>
                </a:solidFill>
                <a:latin typeface="Roboto Slab"/>
                <a:ea typeface="Roboto Slab"/>
                <a:cs typeface="Roboto Slab"/>
                <a:sym typeface="Roboto Slab"/>
              </a:rPr>
              <a:t>Reemplazar “if…else” por “switch”</a:t>
            </a:r>
            <a:endParaRPr/>
          </a:p>
        </p:txBody>
      </p:sp>
    </p:spTree>
  </p:cSld>
  <p:clrMapOvr>
    <a:masterClrMapping/>
  </p:clrMapOvr>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15132</Words>
  <Application>Microsoft Office PowerPoint</Application>
  <PresentationFormat>Presentación en pantalla (16:9)</PresentationFormat>
  <Paragraphs>2271</Paragraphs>
  <Slides>179</Slides>
  <Notes>179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179</vt:i4>
      </vt:variant>
    </vt:vector>
  </HeadingPairs>
  <TitlesOfParts>
    <vt:vector size="184" baseType="lpstr">
      <vt:lpstr>Roboto Slab</vt:lpstr>
      <vt:lpstr>Consolas</vt:lpstr>
      <vt:lpstr>Nixie One</vt:lpstr>
      <vt:lpstr>Arial</vt:lpstr>
      <vt:lpstr>Warwick template</vt:lpstr>
      <vt:lpstr>MODULO I</vt:lpstr>
      <vt:lpstr>JavaScript y ECMAScript 6</vt:lpstr>
      <vt:lpstr>Objetivos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 I</dc:title>
  <cp:lastModifiedBy>Victor Hugo Almendras Murillo</cp:lastModifiedBy>
  <cp:revision>3</cp:revision>
  <dcterms:modified xsi:type="dcterms:W3CDTF">2022-06-04T22:57:42Z</dcterms:modified>
</cp:coreProperties>
</file>