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
      <p:font typeface="Roboto Mon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E46540-C274-4A6D-B203-536409B46A96}">
  <a:tblStyle styleId="{63E46540-C274-4A6D-B203-536409B46A96}" styleName="Table_0">
    <a:wholeTbl>
      <a:tcTxStyle b="off" i="off">
        <a:font>
          <a:latin typeface="Calibri"/>
          <a:ea typeface="Calibri"/>
          <a:cs typeface="Calibri"/>
        </a:font>
        <a:srgbClr val="000000"/>
      </a:tcTxStyle>
      <a:tcStyle>
        <a:tcBdr>
          <a:left>
            <a:ln cap="flat" cmpd="sng" w="12700">
              <a:solidFill>
                <a:srgbClr val="8064A2"/>
              </a:solidFill>
              <a:prstDash val="solid"/>
              <a:round/>
              <a:headEnd len="sm" w="sm" type="none"/>
              <a:tailEnd len="sm" w="sm" type="none"/>
            </a:ln>
          </a:left>
          <a:right>
            <a:ln cap="flat" cmpd="sng" w="12700">
              <a:solidFill>
                <a:srgbClr val="8064A2"/>
              </a:solidFill>
              <a:prstDash val="solid"/>
              <a:round/>
              <a:headEnd len="sm" w="sm" type="none"/>
              <a:tailEnd len="sm" w="sm" type="none"/>
            </a:ln>
          </a:right>
          <a:top>
            <a:ln cap="flat" cmpd="sng" w="12700">
              <a:solidFill>
                <a:srgbClr val="8064A2"/>
              </a:solidFill>
              <a:prstDash val="solid"/>
              <a:round/>
              <a:headEnd len="sm" w="sm" type="none"/>
              <a:tailEnd len="sm" w="sm" type="none"/>
            </a:ln>
          </a:top>
          <a:bottom>
            <a:ln cap="flat" cmpd="sng" w="12700">
              <a:solidFill>
                <a:srgbClr val="8064A2"/>
              </a:solidFill>
              <a:prstDash val="solid"/>
              <a:round/>
              <a:headEnd len="sm" w="sm" type="none"/>
              <a:tailEnd len="sm" w="sm" type="none"/>
            </a:ln>
          </a:bottom>
          <a:insideH>
            <a:ln cap="flat" cmpd="sng" w="12700">
              <a:solidFill>
                <a:srgbClr val="8064A2"/>
              </a:solidFill>
              <a:prstDash val="solid"/>
              <a:round/>
              <a:headEnd len="sm" w="sm" type="none"/>
              <a:tailEnd len="sm" w="sm" type="none"/>
            </a:ln>
          </a:insideH>
          <a:insideV>
            <a:ln cap="flat" cmpd="sng" w="12700">
              <a:solidFill>
                <a:srgbClr val="8064A2"/>
              </a:solidFill>
              <a:prstDash val="solid"/>
              <a:round/>
              <a:headEnd len="sm" w="sm" type="none"/>
              <a:tailEnd len="sm" w="sm" type="none"/>
            </a:ln>
          </a:insideV>
        </a:tcBdr>
        <a:fill>
          <a:solidFill>
            <a:srgbClr val="FFFFFF">
              <a:alpha val="0"/>
            </a:srgbClr>
          </a:solidFill>
        </a:fill>
      </a:tcStyle>
    </a:wholeTbl>
    <a:band1H>
      <a:tcTxStyle/>
      <a:tcStyle>
        <a:fill>
          <a:solidFill>
            <a:srgbClr val="8064A2">
              <a:alpha val="20000"/>
            </a:srgbClr>
          </a:solidFill>
        </a:fill>
      </a:tcStyle>
    </a:band1H>
    <a:band2H>
      <a:tcTxStyle/>
    </a:band2H>
    <a:band1V>
      <a:tcTxStyle/>
      <a:tcStyle>
        <a:fill>
          <a:solidFill>
            <a:srgbClr val="8064A2">
              <a:alpha val="20000"/>
            </a:srgbClr>
          </a:solidFill>
        </a:fill>
      </a:tcStyle>
    </a:band1V>
    <a:band2V>
      <a:tcTxStyle/>
    </a:band2V>
    <a:lastCol>
      <a:tcTxStyle b="on" i="off"/>
    </a:lastCol>
    <a:firstCol>
      <a:tcTxStyle b="on" i="off"/>
    </a:firstCol>
    <a:lastRow>
      <a:tcTxStyle b="on" i="off"/>
      <a:tcStyle>
        <a:tcBdr>
          <a:top>
            <a:ln cap="flat" cmpd="sng" w="50800">
              <a:solidFill>
                <a:srgbClr val="8064A2"/>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rgbClr val="8064A2"/>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42" Type="http://schemas.openxmlformats.org/officeDocument/2006/relationships/font" Target="fonts/RobotoMono-bold.fntdata"/><Relationship Id="rId41" Type="http://schemas.openxmlformats.org/officeDocument/2006/relationships/font" Target="fonts/RobotoMono-regular.fntdata"/><Relationship Id="rId22" Type="http://schemas.openxmlformats.org/officeDocument/2006/relationships/slide" Target="slides/slide16.xml"/><Relationship Id="rId44" Type="http://schemas.openxmlformats.org/officeDocument/2006/relationships/font" Target="fonts/RobotoMono-boldItalic.fntdata"/><Relationship Id="rId21" Type="http://schemas.openxmlformats.org/officeDocument/2006/relationships/slide" Target="slides/slide15.xml"/><Relationship Id="rId43" Type="http://schemas.openxmlformats.org/officeDocument/2006/relationships/font" Target="fonts/RobotoMono-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dcd7016ae_0_1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dcd7016ae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dcd7016ae_0_10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dcd7016ae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dcd7016ae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dcd7016ae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5dcd7016ae_0_1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5dcd7016a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dcd7016ae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dcd7016a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dcd7016ae_0_1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dcd7016a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dcd7016ae_0_1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dcd7016ae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662f335a9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3662f335a9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662f335a9_1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3662f335a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dcd7016ae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dcd7016a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3662f335a9_1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3662f335a9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662f335a9_1_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662f335a9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3662f335a9_1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662f335a9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c7e26481a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c7e264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c7e26481a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c7e26481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c7e26481a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c7e26481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c7e26481a_0_8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c7e26481a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c7e26481a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c7e26481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5c7e26481a_0_9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5c7e26481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5c7e26481a_0_10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5c7e26481a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dcd7016ae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dcd7016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dcd7016ae_0_7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dcd7016a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dcd7016ae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dcd7016a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5dcd7016ae_0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5dcd7016ae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dcd7016ae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dcd7016a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dcd7016ae_0_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dcd7016a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dcd7016ae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dcd7016a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and Overview</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Chapter 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311700" y="410000"/>
            <a:ext cx="8395800" cy="473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Data Structures</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Non-Primitive Data Structures </a:t>
            </a:r>
            <a:r>
              <a:rPr lang="en" sz="1600">
                <a:solidFill>
                  <a:srgbClr val="000000"/>
                </a:solidFill>
                <a:latin typeface="Arial"/>
                <a:ea typeface="Arial"/>
                <a:cs typeface="Arial"/>
                <a:sym typeface="Arial"/>
              </a:rPr>
              <a:t>are classified into </a:t>
            </a:r>
            <a:r>
              <a:rPr b="1" lang="en" sz="1600">
                <a:solidFill>
                  <a:srgbClr val="000000"/>
                </a:solidFill>
                <a:latin typeface="Arial"/>
                <a:ea typeface="Arial"/>
                <a:cs typeface="Arial"/>
                <a:sym typeface="Arial"/>
              </a:rPr>
              <a:t>linear and non-linear </a:t>
            </a:r>
            <a:r>
              <a:rPr lang="en" sz="1600">
                <a:solidFill>
                  <a:srgbClr val="000000"/>
                </a:solidFill>
                <a:latin typeface="Arial"/>
                <a:ea typeface="Arial"/>
                <a:cs typeface="Arial"/>
                <a:sym typeface="Arial"/>
              </a:rPr>
              <a:t>data structures.</a:t>
            </a:r>
            <a:endParaRPr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Linear Data Structures</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 data structure is said to be </a:t>
            </a:r>
            <a:r>
              <a:rPr b="1" lang="en" sz="1600">
                <a:solidFill>
                  <a:srgbClr val="000000"/>
                </a:solidFill>
                <a:latin typeface="Arial"/>
                <a:ea typeface="Arial"/>
                <a:cs typeface="Arial"/>
                <a:sym typeface="Arial"/>
              </a:rPr>
              <a:t>linear</a:t>
            </a:r>
            <a:r>
              <a:rPr lang="en" sz="1600">
                <a:solidFill>
                  <a:srgbClr val="000000"/>
                </a:solidFill>
                <a:latin typeface="Arial"/>
                <a:ea typeface="Arial"/>
                <a:cs typeface="Arial"/>
                <a:sym typeface="Arial"/>
              </a:rPr>
              <a:t> if its elements form a </a:t>
            </a:r>
            <a:r>
              <a:rPr b="1" lang="en" sz="1600">
                <a:solidFill>
                  <a:srgbClr val="000000"/>
                </a:solidFill>
                <a:latin typeface="Arial"/>
                <a:ea typeface="Arial"/>
                <a:cs typeface="Arial"/>
                <a:sym typeface="Arial"/>
              </a:rPr>
              <a:t>sequence or a linear list</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 data is arranged in a </a:t>
            </a:r>
            <a:r>
              <a:rPr b="1" lang="en" sz="1600">
                <a:solidFill>
                  <a:srgbClr val="000000"/>
                </a:solidFill>
                <a:latin typeface="Arial"/>
                <a:ea typeface="Arial"/>
                <a:cs typeface="Arial"/>
                <a:sym typeface="Arial"/>
              </a:rPr>
              <a:t>linear fashion</a:t>
            </a:r>
            <a:r>
              <a:rPr lang="en" sz="1600">
                <a:solidFill>
                  <a:srgbClr val="000000"/>
                </a:solidFill>
                <a:latin typeface="Arial"/>
                <a:ea typeface="Arial"/>
                <a:cs typeface="Arial"/>
                <a:sym typeface="Arial"/>
              </a:rPr>
              <a:t>, although memory storage </a:t>
            </a:r>
            <a:r>
              <a:rPr b="1" lang="en" sz="1600">
                <a:solidFill>
                  <a:srgbClr val="000000"/>
                </a:solidFill>
                <a:latin typeface="Arial"/>
                <a:ea typeface="Arial"/>
                <a:cs typeface="Arial"/>
                <a:sym typeface="Arial"/>
              </a:rPr>
              <a:t>need not be sequential</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Examples: </a:t>
            </a:r>
            <a:r>
              <a:rPr b="1" lang="en" sz="1600">
                <a:solidFill>
                  <a:srgbClr val="000000"/>
                </a:solidFill>
                <a:latin typeface="Arial"/>
                <a:ea typeface="Arial"/>
                <a:cs typeface="Arial"/>
                <a:sym typeface="Arial"/>
              </a:rPr>
              <a:t>Arrays</a:t>
            </a: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Linked Lists</a:t>
            </a: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Stacks</a:t>
            </a: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Queues</a:t>
            </a:r>
            <a:endParaRPr b="1"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Non-Linear Data Structures</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 data structure is said to be </a:t>
            </a:r>
            <a:r>
              <a:rPr b="1" lang="en" sz="1600">
                <a:solidFill>
                  <a:srgbClr val="000000"/>
                </a:solidFill>
                <a:latin typeface="Arial"/>
                <a:ea typeface="Arial"/>
                <a:cs typeface="Arial"/>
                <a:sym typeface="Arial"/>
              </a:rPr>
              <a:t>non-linear</a:t>
            </a:r>
            <a:r>
              <a:rPr lang="en" sz="1600">
                <a:solidFill>
                  <a:srgbClr val="000000"/>
                </a:solidFill>
                <a:latin typeface="Arial"/>
                <a:ea typeface="Arial"/>
                <a:cs typeface="Arial"/>
                <a:sym typeface="Arial"/>
              </a:rPr>
              <a:t> if the data is </a:t>
            </a:r>
            <a:r>
              <a:rPr b="1" lang="en" sz="1600">
                <a:solidFill>
                  <a:srgbClr val="000000"/>
                </a:solidFill>
                <a:latin typeface="Arial"/>
                <a:ea typeface="Arial"/>
                <a:cs typeface="Arial"/>
                <a:sym typeface="Arial"/>
              </a:rPr>
              <a:t>not arranged in sequence</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Insertion and deletion</a:t>
            </a:r>
            <a:r>
              <a:rPr lang="en" sz="1600">
                <a:solidFill>
                  <a:srgbClr val="000000"/>
                </a:solidFill>
                <a:latin typeface="Arial"/>
                <a:ea typeface="Arial"/>
                <a:cs typeface="Arial"/>
                <a:sym typeface="Arial"/>
              </a:rPr>
              <a:t> are not possible in a strictly linear manner.</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Examples: </a:t>
            </a:r>
            <a:r>
              <a:rPr b="1" lang="en" sz="1600">
                <a:solidFill>
                  <a:srgbClr val="000000"/>
                </a:solidFill>
                <a:latin typeface="Arial"/>
                <a:ea typeface="Arial"/>
                <a:cs typeface="Arial"/>
                <a:sym typeface="Arial"/>
              </a:rPr>
              <a:t>Trees</a:t>
            </a: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Graphs</a:t>
            </a:r>
            <a:endParaRPr b="1" sz="16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Data Structures</a:t>
            </a:r>
            <a:endParaRPr/>
          </a:p>
          <a:p>
            <a:pPr indent="0" lvl="0" marL="0" rtl="0" algn="l">
              <a:spcBef>
                <a:spcPts val="0"/>
              </a:spcBef>
              <a:spcAft>
                <a:spcPts val="0"/>
              </a:spcAft>
              <a:buNone/>
            </a:pPr>
            <a:r>
              <a:t/>
            </a:r>
            <a:endParaRPr/>
          </a:p>
        </p:txBody>
      </p:sp>
      <p:pic>
        <p:nvPicPr>
          <p:cNvPr id="140" name="Google Shape;140;p23" title="Screenshot 2025-05-27 at 8.00.54 PM.png"/>
          <p:cNvPicPr preferRelativeResize="0"/>
          <p:nvPr/>
        </p:nvPicPr>
        <p:blipFill rotWithShape="1">
          <a:blip r:embed="rId3">
            <a:alphaModFix/>
          </a:blip>
          <a:srcRect b="0" l="2162" r="0" t="0"/>
          <a:stretch/>
        </p:blipFill>
        <p:spPr>
          <a:xfrm>
            <a:off x="197450" y="1365850"/>
            <a:ext cx="8662200" cy="3590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Primitive Data Structure</a:t>
            </a:r>
            <a:endParaRPr/>
          </a:p>
          <a:p>
            <a:pPr indent="0" lvl="0" marL="0" rtl="0" algn="just">
              <a:spcBef>
                <a:spcPts val="0"/>
              </a:spcBef>
              <a:spcAft>
                <a:spcPts val="0"/>
              </a:spcAft>
              <a:buClr>
                <a:srgbClr val="000000"/>
              </a:buClr>
              <a:buFont typeface="Arial"/>
              <a:buNone/>
            </a:pPr>
            <a:r>
              <a:t/>
            </a:r>
            <a:endParaRPr sz="1600">
              <a:solidFill>
                <a:srgbClr val="000000"/>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b="1" sz="1600">
              <a:solidFill>
                <a:srgbClr val="000000"/>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600">
                <a:solidFill>
                  <a:srgbClr val="000000"/>
                </a:solidFill>
                <a:latin typeface="Arial"/>
                <a:ea typeface="Arial"/>
                <a:cs typeface="Arial"/>
                <a:sym typeface="Arial"/>
              </a:rPr>
              <a:t>Integer:</a:t>
            </a:r>
            <a:r>
              <a:rPr lang="en" sz="1600">
                <a:solidFill>
                  <a:srgbClr val="000000"/>
                </a:solidFill>
                <a:latin typeface="Arial"/>
                <a:ea typeface="Arial"/>
                <a:cs typeface="Arial"/>
                <a:sym typeface="Arial"/>
              </a:rPr>
              <a:t> The integer data type contains the numeric values. It contains the whole numbers that can be either negative or positive. When the range of integer data type is not large enough then in that case, we can use long.</a:t>
            </a:r>
            <a:endParaRPr sz="1600">
              <a:solidFill>
                <a:srgbClr val="000000"/>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600">
              <a:solidFill>
                <a:srgbClr val="000000"/>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600">
                <a:solidFill>
                  <a:srgbClr val="000000"/>
                </a:solidFill>
                <a:latin typeface="Arial"/>
                <a:ea typeface="Arial"/>
                <a:cs typeface="Arial"/>
                <a:sym typeface="Arial"/>
              </a:rPr>
              <a:t>Float:</a:t>
            </a:r>
            <a:r>
              <a:rPr lang="en" sz="1600">
                <a:solidFill>
                  <a:srgbClr val="000000"/>
                </a:solidFill>
                <a:latin typeface="Arial"/>
                <a:ea typeface="Arial"/>
                <a:cs typeface="Arial"/>
                <a:sym typeface="Arial"/>
              </a:rPr>
              <a:t> The float is a data type that can hold decimal values. When the precision of decimal value increases then the Double data type is used.</a:t>
            </a:r>
            <a:endParaRPr sz="1600">
              <a:solidFill>
                <a:srgbClr val="000000"/>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600">
              <a:solidFill>
                <a:srgbClr val="000000"/>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600">
                <a:solidFill>
                  <a:srgbClr val="000000"/>
                </a:solidFill>
                <a:latin typeface="Arial"/>
                <a:ea typeface="Arial"/>
                <a:cs typeface="Arial"/>
                <a:sym typeface="Arial"/>
              </a:rPr>
              <a:t>Boolean:</a:t>
            </a:r>
            <a:r>
              <a:rPr lang="en" sz="1600">
                <a:solidFill>
                  <a:srgbClr val="000000"/>
                </a:solidFill>
                <a:latin typeface="Arial"/>
                <a:ea typeface="Arial"/>
                <a:cs typeface="Arial"/>
                <a:sym typeface="Arial"/>
              </a:rPr>
              <a:t> It is a data type that can hold either a True or a False value. It is mainly used for checking the condition.</a:t>
            </a:r>
            <a:endParaRPr sz="1600">
              <a:solidFill>
                <a:srgbClr val="000000"/>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600">
              <a:solidFill>
                <a:srgbClr val="000000"/>
              </a:solidFill>
              <a:latin typeface="Arial"/>
              <a:ea typeface="Arial"/>
              <a:cs typeface="Arial"/>
              <a:sym typeface="Arial"/>
            </a:endParaRPr>
          </a:p>
          <a:p>
            <a:pPr indent="0" lvl="0" marL="0" rtl="0" algn="just">
              <a:spcBef>
                <a:spcPts val="0"/>
              </a:spcBef>
              <a:spcAft>
                <a:spcPts val="0"/>
              </a:spcAft>
              <a:buClr>
                <a:srgbClr val="000000"/>
              </a:buClr>
              <a:buFont typeface="Arial"/>
              <a:buNone/>
            </a:pPr>
            <a:r>
              <a:rPr b="1" lang="en" sz="1600">
                <a:solidFill>
                  <a:srgbClr val="000000"/>
                </a:solidFill>
                <a:latin typeface="Arial"/>
                <a:ea typeface="Arial"/>
                <a:cs typeface="Arial"/>
                <a:sym typeface="Arial"/>
              </a:rPr>
              <a:t>Character:</a:t>
            </a:r>
            <a:r>
              <a:rPr lang="en" sz="1600">
                <a:solidFill>
                  <a:srgbClr val="000000"/>
                </a:solidFill>
                <a:latin typeface="Arial"/>
                <a:ea typeface="Arial"/>
                <a:cs typeface="Arial"/>
                <a:sym typeface="Arial"/>
              </a:rPr>
              <a:t> It is a data type that can hold a single character value both uppercase and lowercase such as 'A' or 'a'.</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Non-Primitive Data Structure (Linear)</a:t>
            </a:r>
            <a:endParaRPr/>
          </a:p>
          <a:p>
            <a:pPr indent="0" lvl="0" marL="0" rtl="0" algn="just">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Arrays : </a:t>
            </a:r>
            <a:r>
              <a:rPr lang="en" sz="1600">
                <a:solidFill>
                  <a:srgbClr val="000000"/>
                </a:solidFill>
                <a:latin typeface="Arial"/>
                <a:ea typeface="Arial"/>
                <a:cs typeface="Arial"/>
                <a:sym typeface="Arial"/>
              </a:rPr>
              <a:t> A collection of </a:t>
            </a:r>
            <a:r>
              <a:rPr b="1" lang="en" sz="1600">
                <a:solidFill>
                  <a:srgbClr val="000000"/>
                </a:solidFill>
                <a:latin typeface="Arial"/>
                <a:ea typeface="Arial"/>
                <a:cs typeface="Arial"/>
                <a:sym typeface="Arial"/>
              </a:rPr>
              <a:t>similar data elements</a:t>
            </a:r>
            <a:r>
              <a:rPr lang="en" sz="1600">
                <a:solidFill>
                  <a:srgbClr val="000000"/>
                </a:solidFill>
                <a:latin typeface="Arial"/>
                <a:ea typeface="Arial"/>
                <a:cs typeface="Arial"/>
                <a:sym typeface="Arial"/>
              </a:rPr>
              <a:t> stored in </a:t>
            </a:r>
            <a:r>
              <a:rPr b="1" lang="en" sz="1600">
                <a:solidFill>
                  <a:srgbClr val="000000"/>
                </a:solidFill>
                <a:latin typeface="Arial"/>
                <a:ea typeface="Arial"/>
                <a:cs typeface="Arial"/>
                <a:sym typeface="Arial"/>
              </a:rPr>
              <a:t>contiguous memory locations</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1" marL="9144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One-dimensional array: </a:t>
            </a:r>
            <a:r>
              <a:rPr lang="en" sz="1600">
                <a:solidFill>
                  <a:srgbClr val="188038"/>
                </a:solidFill>
                <a:latin typeface="Arial"/>
                <a:ea typeface="Arial"/>
                <a:cs typeface="Arial"/>
                <a:sym typeface="Arial"/>
              </a:rPr>
              <a:t>A[1], A[2], ..., A[N]</a:t>
            </a:r>
            <a:endParaRPr sz="1600">
              <a:solidFill>
                <a:srgbClr val="188038"/>
              </a:solidFill>
              <a:latin typeface="Arial"/>
              <a:ea typeface="Arial"/>
              <a:cs typeface="Arial"/>
              <a:sym typeface="Arial"/>
            </a:endParaRPr>
          </a:p>
          <a:p>
            <a:pPr indent="-330200" lvl="1" marL="9144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Two-dimensional array: </a:t>
            </a:r>
            <a:r>
              <a:rPr lang="en" sz="1600">
                <a:solidFill>
                  <a:srgbClr val="188038"/>
                </a:solidFill>
                <a:latin typeface="Arial"/>
                <a:ea typeface="Arial"/>
                <a:cs typeface="Arial"/>
                <a:sym typeface="Arial"/>
              </a:rPr>
              <a:t>Result[student, semester]</a:t>
            </a:r>
            <a:r>
              <a:rPr lang="en" sz="1600">
                <a:solidFill>
                  <a:srgbClr val="000000"/>
                </a:solidFill>
                <a:latin typeface="Arial"/>
                <a:ea typeface="Arial"/>
                <a:cs typeface="Arial"/>
                <a:sym typeface="Arial"/>
              </a:rPr>
              <a:t>, e.g., </a:t>
            </a:r>
            <a:r>
              <a:rPr lang="en" sz="1600">
                <a:solidFill>
                  <a:srgbClr val="188038"/>
                </a:solidFill>
                <a:latin typeface="Arial"/>
                <a:ea typeface="Arial"/>
                <a:cs typeface="Arial"/>
                <a:sym typeface="Arial"/>
              </a:rPr>
              <a:t>Result[Himel,6th] = 3.54</a:t>
            </a:r>
            <a:br>
              <a:rPr lang="en" sz="1600">
                <a:solidFill>
                  <a:srgbClr val="188038"/>
                </a:solidFill>
                <a:latin typeface="Arial"/>
                <a:ea typeface="Arial"/>
                <a:cs typeface="Arial"/>
                <a:sym typeface="Arial"/>
              </a:rPr>
            </a:br>
            <a:endParaRPr sz="1600">
              <a:solidFill>
                <a:srgbClr val="188038"/>
              </a:solidFill>
              <a:latin typeface="Arial"/>
              <a:ea typeface="Arial"/>
              <a:cs typeface="Arial"/>
              <a:sym typeface="Arial"/>
            </a:endParaRPr>
          </a:p>
          <a:p>
            <a:pPr indent="0" lvl="0" marL="0" rtl="0" algn="just">
              <a:spcBef>
                <a:spcPts val="1200"/>
              </a:spcBef>
              <a:spcAft>
                <a:spcPts val="0"/>
              </a:spcAft>
              <a:buNone/>
            </a:pPr>
            <a:r>
              <a:t/>
            </a:r>
            <a:endParaRPr b="1" sz="1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51" name="Google Shape;151;p25"/>
          <p:cNvPicPr preferRelativeResize="0"/>
          <p:nvPr/>
        </p:nvPicPr>
        <p:blipFill>
          <a:blip r:embed="rId3">
            <a:alphaModFix/>
          </a:blip>
          <a:stretch>
            <a:fillRect/>
          </a:stretch>
        </p:blipFill>
        <p:spPr>
          <a:xfrm>
            <a:off x="1588000" y="2769275"/>
            <a:ext cx="5658018" cy="1465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Non-Primitive Data Structure (Linear)</a:t>
            </a:r>
            <a:endParaRPr/>
          </a:p>
          <a:p>
            <a:pPr indent="0" lvl="0" marL="0" rtl="0" algn="just">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Linked Lists : </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A collection of elements (nodes), where each node points to the next using a link or pointer.</a:t>
            </a:r>
            <a:endParaRPr sz="1600">
              <a:solidFill>
                <a:srgbClr val="000000"/>
              </a:solidFill>
              <a:latin typeface="Arial"/>
              <a:ea typeface="Arial"/>
              <a:cs typeface="Arial"/>
              <a:sym typeface="Arial"/>
            </a:endParaRPr>
          </a:p>
          <a:p>
            <a:pPr indent="-330200" lvl="1" marL="9144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 salesperson pointing to a list of their customers using pointers.</a:t>
            </a:r>
            <a:endParaRPr b="1"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57" name="Google Shape;157;p26"/>
          <p:cNvPicPr preferRelativeResize="0"/>
          <p:nvPr/>
        </p:nvPicPr>
        <p:blipFill>
          <a:blip r:embed="rId3">
            <a:alphaModFix/>
          </a:blip>
          <a:stretch>
            <a:fillRect/>
          </a:stretch>
        </p:blipFill>
        <p:spPr>
          <a:xfrm>
            <a:off x="2306300" y="2571750"/>
            <a:ext cx="4531401" cy="2039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Non-Primitive Data Structure (Linear)</a:t>
            </a:r>
            <a:endParaRPr/>
          </a:p>
          <a:p>
            <a:pPr indent="0" lvl="0" marL="0" rtl="0" algn="just">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Stacks : </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A Last-In-First-Out (LIFO) data structure. Insertion and deletion happen at the top only.</a:t>
            </a:r>
            <a:endParaRPr sz="1600">
              <a:solidFill>
                <a:srgbClr val="000000"/>
              </a:solidFill>
              <a:latin typeface="Arial"/>
              <a:ea typeface="Arial"/>
              <a:cs typeface="Arial"/>
              <a:sym typeface="Arial"/>
            </a:endParaRPr>
          </a:p>
          <a:p>
            <a:pPr indent="-330200" lvl="1" marL="9144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Like a stack of plates—you can only add or remove the top plate.</a:t>
            </a:r>
            <a:endParaRPr b="1"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63" name="Google Shape;163;p27"/>
          <p:cNvPicPr preferRelativeResize="0"/>
          <p:nvPr/>
        </p:nvPicPr>
        <p:blipFill>
          <a:blip r:embed="rId3">
            <a:alphaModFix/>
          </a:blip>
          <a:stretch>
            <a:fillRect/>
          </a:stretch>
        </p:blipFill>
        <p:spPr>
          <a:xfrm>
            <a:off x="2112675" y="2645225"/>
            <a:ext cx="4087150" cy="2043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Non-Primitive Data Structure (Linear)</a:t>
            </a:r>
            <a:endParaRPr/>
          </a:p>
          <a:p>
            <a:pPr indent="0" lvl="0" marL="0" rtl="0" algn="just">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Queues : </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A First-In-First-Out (FIFO) data structure. Insertion happens at the tail, deletion happens from the front.</a:t>
            </a:r>
            <a:endParaRPr sz="1600">
              <a:solidFill>
                <a:srgbClr val="000000"/>
              </a:solidFill>
              <a:latin typeface="Arial"/>
              <a:ea typeface="Arial"/>
              <a:cs typeface="Arial"/>
              <a:sym typeface="Arial"/>
            </a:endParaRPr>
          </a:p>
          <a:p>
            <a:pPr indent="-330200" lvl="1" marL="9144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People waiting in a queue at a bus stop.</a:t>
            </a:r>
            <a:endParaRPr b="1"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69" name="Google Shape;169;p28"/>
          <p:cNvPicPr preferRelativeResize="0"/>
          <p:nvPr/>
        </p:nvPicPr>
        <p:blipFill>
          <a:blip r:embed="rId3">
            <a:alphaModFix/>
          </a:blip>
          <a:stretch>
            <a:fillRect/>
          </a:stretch>
        </p:blipFill>
        <p:spPr>
          <a:xfrm>
            <a:off x="2011050" y="2571750"/>
            <a:ext cx="4119701" cy="20619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Non-Primitive Data Structure (Non-Linear)</a:t>
            </a:r>
            <a:endParaRPr/>
          </a:p>
          <a:p>
            <a:pPr indent="0" lvl="0" marL="0" rtl="0" algn="just">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Trees : </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A hierarchical, non-linear data structure with a root node and child nodes.</a:t>
            </a:r>
            <a:endParaRPr b="1" sz="16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pic>
        <p:nvPicPr>
          <p:cNvPr id="175" name="Google Shape;175;p29"/>
          <p:cNvPicPr preferRelativeResize="0"/>
          <p:nvPr/>
        </p:nvPicPr>
        <p:blipFill>
          <a:blip r:embed="rId3">
            <a:alphaModFix/>
          </a:blip>
          <a:stretch>
            <a:fillRect/>
          </a:stretch>
        </p:blipFill>
        <p:spPr>
          <a:xfrm>
            <a:off x="2230500" y="1826225"/>
            <a:ext cx="3713425" cy="2776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Non-Primitive Data Structure (Non-Linear)</a:t>
            </a:r>
            <a:endParaRPr/>
          </a:p>
          <a:p>
            <a:pPr indent="0" lvl="0" marL="0" rtl="0" algn="just">
              <a:spcBef>
                <a:spcPts val="0"/>
              </a:spcBef>
              <a:spcAft>
                <a:spcPts val="0"/>
              </a:spcAft>
              <a:buNone/>
            </a:pPr>
            <a:r>
              <a:t/>
            </a:r>
            <a:endParaRPr b="1"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Graphs : </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A non-linear data structure showing relationships between pairs of elements, not necessarily hierarchical.</a:t>
            </a:r>
            <a:endParaRPr sz="1600">
              <a:solidFill>
                <a:srgbClr val="000000"/>
              </a:solidFill>
              <a:latin typeface="Arial"/>
              <a:ea typeface="Arial"/>
              <a:cs typeface="Arial"/>
              <a:sym typeface="Arial"/>
            </a:endParaRPr>
          </a:p>
          <a:p>
            <a:pPr indent="-330200" lvl="1" marL="9144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Airline routes between cities: A graph showing connections like Boston ↔ New York ↔ Chicago.</a:t>
            </a:r>
            <a:endParaRPr b="1"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81" name="Google Shape;181;p30"/>
          <p:cNvPicPr preferRelativeResize="0"/>
          <p:nvPr/>
        </p:nvPicPr>
        <p:blipFill>
          <a:blip r:embed="rId3">
            <a:alphaModFix/>
          </a:blip>
          <a:stretch>
            <a:fillRect/>
          </a:stretch>
        </p:blipFill>
        <p:spPr>
          <a:xfrm>
            <a:off x="2558304" y="2777404"/>
            <a:ext cx="4027395" cy="2020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1"/>
          <p:cNvSpPr txBox="1"/>
          <p:nvPr>
            <p:ph type="title"/>
          </p:nvPr>
        </p:nvSpPr>
        <p:spPr>
          <a:xfrm>
            <a:off x="291950" y="94100"/>
            <a:ext cx="8662200" cy="6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Font typeface="Arial"/>
              <a:buNone/>
            </a:pPr>
            <a:r>
              <a:rPr b="1" lang="en">
                <a:latin typeface="Times New Roman"/>
                <a:ea typeface="Times New Roman"/>
                <a:cs typeface="Times New Roman"/>
                <a:sym typeface="Times New Roman"/>
              </a:rPr>
              <a:t>Linear Vs Non Linear Data Structure</a:t>
            </a:r>
            <a:endParaRPr b="1" sz="1400">
              <a:latin typeface="Arial"/>
              <a:ea typeface="Arial"/>
              <a:cs typeface="Arial"/>
              <a:sym typeface="Aria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graphicFrame>
        <p:nvGraphicFramePr>
          <p:cNvPr id="187" name="Google Shape;187;p31"/>
          <p:cNvGraphicFramePr/>
          <p:nvPr/>
        </p:nvGraphicFramePr>
        <p:xfrm>
          <a:off x="453339" y="805750"/>
          <a:ext cx="3000000" cy="3000000"/>
        </p:xfrm>
        <a:graphic>
          <a:graphicData uri="http://schemas.openxmlformats.org/drawingml/2006/table">
            <a:tbl>
              <a:tblPr firstRow="1">
                <a:noFill/>
                <a:tableStyleId>{63E46540-C274-4A6D-B203-536409B46A96}</a:tableStyleId>
              </a:tblPr>
              <a:tblGrid>
                <a:gridCol w="4287050"/>
                <a:gridCol w="3950275"/>
              </a:tblGrid>
              <a:tr h="612775">
                <a:tc>
                  <a:txBody>
                    <a:bodyPr/>
                    <a:lstStyle/>
                    <a:p>
                      <a:pPr indent="0" lvl="0" marL="0" marR="0" rtl="0" algn="ctr">
                        <a:spcBef>
                          <a:spcPts val="0"/>
                        </a:spcBef>
                        <a:spcAft>
                          <a:spcPts val="0"/>
                        </a:spcAft>
                        <a:buNone/>
                      </a:pPr>
                      <a:r>
                        <a:rPr lang="en" sz="1600" u="none" cap="none" strike="noStrike">
                          <a:latin typeface="Arial"/>
                          <a:ea typeface="Arial"/>
                          <a:cs typeface="Arial"/>
                          <a:sym typeface="Arial"/>
                        </a:rPr>
                        <a:t>Linear Data Structure</a:t>
                      </a:r>
                      <a:endParaRPr sz="1600">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 sz="1600" u="none" cap="none" strike="noStrike">
                          <a:latin typeface="Arial"/>
                          <a:ea typeface="Arial"/>
                          <a:cs typeface="Arial"/>
                          <a:sym typeface="Arial"/>
                        </a:rPr>
                        <a:t>Non-Linear Data Structure</a:t>
                      </a:r>
                      <a:endParaRPr sz="1600">
                        <a:latin typeface="Arial"/>
                        <a:ea typeface="Arial"/>
                        <a:cs typeface="Arial"/>
                        <a:sym typeface="Arial"/>
                      </a:endParaRPr>
                    </a:p>
                  </a:txBody>
                  <a:tcPr marT="45725" marB="45725" marR="91450" marL="91450"/>
                </a:tc>
              </a:tr>
              <a:tr h="1037000">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Every item is related to its previous and next time.</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Every item is attached with many other items.</a:t>
                      </a:r>
                      <a:endParaRPr sz="1600">
                        <a:latin typeface="Arial"/>
                        <a:ea typeface="Arial"/>
                        <a:cs typeface="Arial"/>
                        <a:sym typeface="Arial"/>
                      </a:endParaRPr>
                    </a:p>
                  </a:txBody>
                  <a:tcPr marT="45725" marB="45725" marR="91450" marL="91450"/>
                </a:tc>
              </a:tr>
              <a:tr h="612775">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Data is arranged in linear sequence.</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Data is not arranged in sequence.</a:t>
                      </a:r>
                      <a:endParaRPr sz="1600">
                        <a:latin typeface="Arial"/>
                        <a:ea typeface="Arial"/>
                        <a:cs typeface="Arial"/>
                        <a:sym typeface="Arial"/>
                      </a:endParaRPr>
                    </a:p>
                  </a:txBody>
                  <a:tcPr marT="45725" marB="45725" marR="91450" marL="91450"/>
                </a:tc>
              </a:tr>
              <a:tr h="612775">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Data items can be traversed in a single run.</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Data cannot be traversed in a single run.</a:t>
                      </a:r>
                      <a:endParaRPr sz="1600">
                        <a:latin typeface="Arial"/>
                        <a:ea typeface="Arial"/>
                        <a:cs typeface="Arial"/>
                        <a:sym typeface="Arial"/>
                      </a:endParaRPr>
                    </a:p>
                  </a:txBody>
                  <a:tcPr marT="45725" marB="45725" marR="91450" marL="91450"/>
                </a:tc>
              </a:tr>
              <a:tr h="612775">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Eg. Array, Stacks, linked list, queue.</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Eg. tree, graph.</a:t>
                      </a:r>
                      <a:endParaRPr sz="1600">
                        <a:latin typeface="Arial"/>
                        <a:ea typeface="Arial"/>
                        <a:cs typeface="Arial"/>
                        <a:sym typeface="Arial"/>
                      </a:endParaRPr>
                    </a:p>
                  </a:txBody>
                  <a:tcPr marT="45725" marB="45725" marR="91450" marL="91450"/>
                </a:tc>
              </a:tr>
              <a:tr h="612775">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Implementation is easy.</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u="none" cap="none" strike="noStrike">
                          <a:latin typeface="Arial"/>
                          <a:ea typeface="Arial"/>
                          <a:cs typeface="Arial"/>
                          <a:sym typeface="Arial"/>
                        </a:rPr>
                        <a:t>Implementation is difficult.</a:t>
                      </a:r>
                      <a:endParaRPr sz="16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TERMINOLOGY</a:t>
            </a:r>
            <a:endParaRPr/>
          </a:p>
          <a:p>
            <a:pPr indent="0" lvl="0" marL="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700">
                <a:solidFill>
                  <a:srgbClr val="000000"/>
                </a:solidFill>
                <a:latin typeface="Arial"/>
                <a:ea typeface="Arial"/>
                <a:cs typeface="Arial"/>
                <a:sym typeface="Arial"/>
              </a:rPr>
              <a:t>Data</a:t>
            </a:r>
            <a:r>
              <a:rPr lang="en" sz="1700">
                <a:solidFill>
                  <a:srgbClr val="000000"/>
                </a:solidFill>
                <a:latin typeface="Arial"/>
                <a:ea typeface="Arial"/>
                <a:cs typeface="Arial"/>
                <a:sym typeface="Arial"/>
              </a:rPr>
              <a:t>: Values or sets of values.</a:t>
            </a:r>
            <a:endParaRPr sz="17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700">
                <a:solidFill>
                  <a:srgbClr val="000000"/>
                </a:solidFill>
                <a:latin typeface="Arial"/>
                <a:ea typeface="Arial"/>
                <a:cs typeface="Arial"/>
                <a:sym typeface="Arial"/>
              </a:rPr>
              <a:t>Data Item</a:t>
            </a:r>
            <a:r>
              <a:rPr lang="en" sz="1700">
                <a:solidFill>
                  <a:srgbClr val="000000"/>
                </a:solidFill>
                <a:latin typeface="Arial"/>
                <a:ea typeface="Arial"/>
                <a:cs typeface="Arial"/>
                <a:sym typeface="Arial"/>
              </a:rPr>
              <a:t>: A single unit of value.</a:t>
            </a:r>
            <a:endParaRPr sz="1700">
              <a:solidFill>
                <a:srgbClr val="000000"/>
              </a:solidFill>
              <a:latin typeface="Arial"/>
              <a:ea typeface="Arial"/>
              <a:cs typeface="Arial"/>
              <a:sym typeface="Arial"/>
            </a:endParaRPr>
          </a:p>
          <a:p>
            <a:pPr indent="-336550" lvl="0" marL="457200" rtl="0" algn="l">
              <a:lnSpc>
                <a:spcPct val="115000"/>
              </a:lnSpc>
              <a:spcBef>
                <a:spcPts val="1200"/>
              </a:spcBef>
              <a:spcAft>
                <a:spcPts val="0"/>
              </a:spcAft>
              <a:buClr>
                <a:srgbClr val="000000"/>
              </a:buClr>
              <a:buSzPts val="1700"/>
              <a:buFont typeface="Arial"/>
              <a:buChar char="●"/>
            </a:pPr>
            <a:r>
              <a:rPr b="1" lang="en" sz="1700">
                <a:solidFill>
                  <a:srgbClr val="000000"/>
                </a:solidFill>
                <a:latin typeface="Arial"/>
                <a:ea typeface="Arial"/>
                <a:cs typeface="Arial"/>
                <a:sym typeface="Arial"/>
              </a:rPr>
              <a:t>Elementary Item</a:t>
            </a:r>
            <a:r>
              <a:rPr lang="en" sz="1700">
                <a:solidFill>
                  <a:srgbClr val="000000"/>
                </a:solidFill>
                <a:latin typeface="Arial"/>
                <a:ea typeface="Arial"/>
                <a:cs typeface="Arial"/>
                <a:sym typeface="Arial"/>
              </a:rPr>
              <a:t>: Cannot be divided further.</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 ➤ </a:t>
            </a:r>
            <a:r>
              <a:rPr i="1" lang="en" sz="1700">
                <a:solidFill>
                  <a:srgbClr val="000000"/>
                </a:solidFill>
                <a:latin typeface="Arial"/>
                <a:ea typeface="Arial"/>
                <a:cs typeface="Arial"/>
                <a:sym typeface="Arial"/>
              </a:rPr>
              <a:t>e.g., Social Security Number</a:t>
            </a:r>
            <a:br>
              <a:rPr i="1" lang="en" sz="1700">
                <a:solidFill>
                  <a:srgbClr val="000000"/>
                </a:solidFill>
                <a:latin typeface="Arial"/>
                <a:ea typeface="Arial"/>
                <a:cs typeface="Arial"/>
                <a:sym typeface="Arial"/>
              </a:rPr>
            </a:br>
            <a:endParaRPr i="1" sz="17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700">
                <a:solidFill>
                  <a:srgbClr val="000000"/>
                </a:solidFill>
                <a:latin typeface="Arial"/>
                <a:ea typeface="Arial"/>
                <a:cs typeface="Arial"/>
                <a:sym typeface="Arial"/>
              </a:rPr>
              <a:t>Group Item</a:t>
            </a:r>
            <a:r>
              <a:rPr lang="en" sz="1700">
                <a:solidFill>
                  <a:srgbClr val="000000"/>
                </a:solidFill>
                <a:latin typeface="Arial"/>
                <a:ea typeface="Arial"/>
                <a:cs typeface="Arial"/>
                <a:sym typeface="Arial"/>
              </a:rPr>
              <a:t>: Composed of subitems.</a:t>
            </a:r>
            <a:br>
              <a:rPr lang="en" sz="1700">
                <a:solidFill>
                  <a:srgbClr val="000000"/>
                </a:solidFill>
                <a:latin typeface="Arial"/>
                <a:ea typeface="Arial"/>
                <a:cs typeface="Arial"/>
                <a:sym typeface="Arial"/>
              </a:rPr>
            </a:br>
            <a:r>
              <a:rPr lang="en" sz="1700">
                <a:solidFill>
                  <a:srgbClr val="000000"/>
                </a:solidFill>
                <a:latin typeface="Arial"/>
                <a:ea typeface="Arial"/>
                <a:cs typeface="Arial"/>
                <a:sym typeface="Arial"/>
              </a:rPr>
              <a:t> ➤ </a:t>
            </a:r>
            <a:r>
              <a:rPr i="1" lang="en" sz="1700">
                <a:solidFill>
                  <a:srgbClr val="000000"/>
                </a:solidFill>
                <a:latin typeface="Arial"/>
                <a:ea typeface="Arial"/>
                <a:cs typeface="Arial"/>
                <a:sym typeface="Arial"/>
              </a:rPr>
              <a:t>e.g., Name → First Name, Middle Initial, Last Name</a:t>
            </a:r>
            <a:endParaRPr i="1" sz="1700">
              <a:solidFill>
                <a:srgbClr val="000000"/>
              </a:solidFill>
              <a:latin typeface="Arial"/>
              <a:ea typeface="Arial"/>
              <a:cs typeface="Arial"/>
              <a:sym typeface="Arial"/>
            </a:endParaRPr>
          </a:p>
          <a:p>
            <a:pPr indent="0" lvl="0" marL="0" rtl="0" algn="l">
              <a:spcBef>
                <a:spcPts val="1200"/>
              </a:spcBef>
              <a:spcAft>
                <a:spcPts val="0"/>
              </a:spcAft>
              <a:buNone/>
            </a:pPr>
            <a:r>
              <a:rPr b="1" lang="en" sz="1700">
                <a:solidFill>
                  <a:srgbClr val="000000"/>
                </a:solidFill>
                <a:latin typeface="Arial"/>
                <a:ea typeface="Arial"/>
                <a:cs typeface="Arial"/>
                <a:sym typeface="Arial"/>
              </a:rPr>
              <a:t>Information: </a:t>
            </a:r>
            <a:r>
              <a:rPr lang="en" sz="1700">
                <a:solidFill>
                  <a:srgbClr val="000000"/>
                </a:solidFill>
                <a:latin typeface="Arial"/>
                <a:ea typeface="Arial"/>
                <a:cs typeface="Arial"/>
                <a:sym typeface="Arial"/>
              </a:rPr>
              <a:t>The term "information" is sometimes used for data with given attributes, or, in other words, meaningful or processed data.</a:t>
            </a:r>
            <a:endParaRPr sz="170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291950" y="94100"/>
            <a:ext cx="8662200" cy="64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Font typeface="Arial"/>
              <a:buNone/>
            </a:pPr>
            <a:r>
              <a:rPr b="1" lang="en">
                <a:latin typeface="Times New Roman"/>
                <a:ea typeface="Times New Roman"/>
                <a:cs typeface="Times New Roman"/>
                <a:sym typeface="Times New Roman"/>
              </a:rPr>
              <a:t>Data</a:t>
            </a:r>
            <a:r>
              <a:rPr b="1" lang="en">
                <a:latin typeface="Times New Roman"/>
                <a:ea typeface="Times New Roman"/>
                <a:cs typeface="Times New Roman"/>
                <a:sym typeface="Times New Roman"/>
              </a:rPr>
              <a:t> Vs Data Structure</a:t>
            </a:r>
            <a:endParaRPr b="1" sz="1400">
              <a:latin typeface="Arial"/>
              <a:ea typeface="Arial"/>
              <a:cs typeface="Arial"/>
              <a:sym typeface="Arial"/>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graphicFrame>
        <p:nvGraphicFramePr>
          <p:cNvPr id="193" name="Google Shape;193;p32"/>
          <p:cNvGraphicFramePr/>
          <p:nvPr/>
        </p:nvGraphicFramePr>
        <p:xfrm>
          <a:off x="453339" y="805750"/>
          <a:ext cx="3000000" cy="3000000"/>
        </p:xfrm>
        <a:graphic>
          <a:graphicData uri="http://schemas.openxmlformats.org/drawingml/2006/table">
            <a:tbl>
              <a:tblPr firstRow="1">
                <a:noFill/>
                <a:tableStyleId>{63E46540-C274-4A6D-B203-536409B46A96}</a:tableStyleId>
              </a:tblPr>
              <a:tblGrid>
                <a:gridCol w="4287050"/>
                <a:gridCol w="3950275"/>
              </a:tblGrid>
              <a:tr h="612775">
                <a:tc>
                  <a:txBody>
                    <a:bodyPr/>
                    <a:lstStyle/>
                    <a:p>
                      <a:pPr indent="0" lvl="0" marL="0" marR="0" rtl="0" algn="ctr">
                        <a:spcBef>
                          <a:spcPts val="0"/>
                        </a:spcBef>
                        <a:spcAft>
                          <a:spcPts val="0"/>
                        </a:spcAft>
                        <a:buNone/>
                      </a:pPr>
                      <a:r>
                        <a:rPr lang="en" sz="1600" u="none" cap="none" strike="noStrike">
                          <a:latin typeface="Arial"/>
                          <a:ea typeface="Arial"/>
                          <a:cs typeface="Arial"/>
                          <a:sym typeface="Arial"/>
                        </a:rPr>
                        <a:t> Data </a:t>
                      </a:r>
                      <a:endParaRPr sz="1600">
                        <a:latin typeface="Arial"/>
                        <a:ea typeface="Arial"/>
                        <a:cs typeface="Arial"/>
                        <a:sym typeface="Arial"/>
                      </a:endParaRPr>
                    </a:p>
                  </a:txBody>
                  <a:tcPr marT="45725" marB="45725" marR="91450" marL="91450"/>
                </a:tc>
                <a:tc>
                  <a:txBody>
                    <a:bodyPr/>
                    <a:lstStyle/>
                    <a:p>
                      <a:pPr indent="0" lvl="0" marL="0" marR="0" rtl="0" algn="ctr">
                        <a:spcBef>
                          <a:spcPts val="0"/>
                        </a:spcBef>
                        <a:spcAft>
                          <a:spcPts val="0"/>
                        </a:spcAft>
                        <a:buNone/>
                      </a:pPr>
                      <a:r>
                        <a:rPr lang="en" sz="1600" u="none" cap="none" strike="noStrike">
                          <a:latin typeface="Arial"/>
                          <a:ea typeface="Arial"/>
                          <a:cs typeface="Arial"/>
                          <a:sym typeface="Arial"/>
                        </a:rPr>
                        <a:t>Data Structure</a:t>
                      </a:r>
                      <a:endParaRPr sz="1600">
                        <a:latin typeface="Arial"/>
                        <a:ea typeface="Arial"/>
                        <a:cs typeface="Arial"/>
                        <a:sym typeface="Arial"/>
                      </a:endParaRPr>
                    </a:p>
                  </a:txBody>
                  <a:tcPr marT="45725" marB="45725" marR="91450" marL="91450"/>
                </a:tc>
              </a:tr>
              <a:tr h="1037000">
                <a:tc>
                  <a:txBody>
                    <a:bodyPr/>
                    <a:lstStyle/>
                    <a:p>
                      <a:pPr indent="0" lvl="0" marL="0" marR="0" rtl="0" algn="l">
                        <a:spcBef>
                          <a:spcPts val="0"/>
                        </a:spcBef>
                        <a:spcAft>
                          <a:spcPts val="0"/>
                        </a:spcAft>
                        <a:buNone/>
                      </a:pPr>
                      <a:r>
                        <a:rPr lang="en" sz="1600">
                          <a:latin typeface="Arial"/>
                          <a:ea typeface="Arial"/>
                          <a:cs typeface="Arial"/>
                          <a:sym typeface="Arial"/>
                        </a:rPr>
                        <a:t>Raw facts, figures, or values without any context or organization.</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a:latin typeface="Arial"/>
                          <a:ea typeface="Arial"/>
                          <a:cs typeface="Arial"/>
                          <a:sym typeface="Arial"/>
                        </a:rPr>
                        <a:t>A way of organizing, managing, and storing data so it can be accessed efficiently.</a:t>
                      </a:r>
                      <a:endParaRPr sz="1600">
                        <a:latin typeface="Arial"/>
                        <a:ea typeface="Arial"/>
                        <a:cs typeface="Arial"/>
                        <a:sym typeface="Arial"/>
                      </a:endParaRPr>
                    </a:p>
                  </a:txBody>
                  <a:tcPr marT="45725" marB="45725" marR="91450" marL="91450"/>
                </a:tc>
              </a:tr>
              <a:tr h="612775">
                <a:tc>
                  <a:txBody>
                    <a:bodyPr/>
                    <a:lstStyle/>
                    <a:p>
                      <a:pPr indent="0" lvl="0" marL="0" marR="0" rtl="0" algn="l">
                        <a:spcBef>
                          <a:spcPts val="0"/>
                        </a:spcBef>
                        <a:spcAft>
                          <a:spcPts val="0"/>
                        </a:spcAft>
                        <a:buNone/>
                      </a:pPr>
                      <a:r>
                        <a:rPr lang="en" sz="1600">
                          <a:latin typeface="Arial"/>
                          <a:ea typeface="Arial"/>
                          <a:cs typeface="Arial"/>
                          <a:sym typeface="Arial"/>
                        </a:rPr>
                        <a:t>Unprocessed or unorganized information.</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a:latin typeface="Arial"/>
                          <a:ea typeface="Arial"/>
                          <a:cs typeface="Arial"/>
                          <a:sym typeface="Arial"/>
                        </a:rPr>
                        <a:t>Logical or mathematical model to represent structured data.</a:t>
                      </a:r>
                      <a:endParaRPr sz="1600">
                        <a:latin typeface="Arial"/>
                        <a:ea typeface="Arial"/>
                        <a:cs typeface="Arial"/>
                        <a:sym typeface="Arial"/>
                      </a:endParaRPr>
                    </a:p>
                  </a:txBody>
                  <a:tcPr marT="45725" marB="45725" marR="91450" marL="91450"/>
                </a:tc>
              </a:tr>
              <a:tr h="612775">
                <a:tc>
                  <a:txBody>
                    <a:bodyPr/>
                    <a:lstStyle/>
                    <a:p>
                      <a:pPr indent="0" lvl="0" marL="0" marR="0" rtl="0" algn="l">
                        <a:spcBef>
                          <a:spcPts val="0"/>
                        </a:spcBef>
                        <a:spcAft>
                          <a:spcPts val="0"/>
                        </a:spcAft>
                        <a:buNone/>
                      </a:pPr>
                      <a:r>
                        <a:rPr lang="en" sz="1600">
                          <a:latin typeface="Arial"/>
                          <a:ea typeface="Arial"/>
                          <a:cs typeface="Arial"/>
                          <a:sym typeface="Arial"/>
                        </a:rPr>
                        <a:t>Stored in simple variables or constants.</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a:latin typeface="Arial"/>
                          <a:ea typeface="Arial"/>
                          <a:cs typeface="Arial"/>
                          <a:sym typeface="Arial"/>
                        </a:rPr>
                        <a:t>Stored using memory structures like nodes, pointers, and indexes.</a:t>
                      </a:r>
                      <a:endParaRPr sz="1600">
                        <a:latin typeface="Arial"/>
                        <a:ea typeface="Arial"/>
                        <a:cs typeface="Arial"/>
                        <a:sym typeface="Arial"/>
                      </a:endParaRPr>
                    </a:p>
                  </a:txBody>
                  <a:tcPr marT="45725" marB="45725" marR="91450" marL="91450"/>
                </a:tc>
              </a:tr>
              <a:tr h="612775">
                <a:tc>
                  <a:txBody>
                    <a:bodyPr/>
                    <a:lstStyle/>
                    <a:p>
                      <a:pPr indent="0" lvl="0" marL="0" marR="0" rtl="0" algn="l">
                        <a:spcBef>
                          <a:spcPts val="0"/>
                        </a:spcBef>
                        <a:spcAft>
                          <a:spcPts val="0"/>
                        </a:spcAft>
                        <a:buNone/>
                      </a:pPr>
                      <a:r>
                        <a:rPr lang="en" sz="1600">
                          <a:latin typeface="Arial"/>
                          <a:ea typeface="Arial"/>
                          <a:cs typeface="Arial"/>
                          <a:sym typeface="Arial"/>
                        </a:rPr>
                        <a:t>Cannot be processed directly for complex operations.</a:t>
                      </a:r>
                      <a:endParaRPr sz="16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a:latin typeface="Arial"/>
                          <a:ea typeface="Arial"/>
                          <a:cs typeface="Arial"/>
                          <a:sym typeface="Arial"/>
                        </a:rPr>
                        <a:t>Enables efficient data manipulation and retrieval.</a:t>
                      </a:r>
                      <a:endParaRPr sz="1600">
                        <a:latin typeface="Arial"/>
                        <a:ea typeface="Arial"/>
                        <a:cs typeface="Arial"/>
                        <a:sym typeface="Arial"/>
                      </a:endParaRPr>
                    </a:p>
                  </a:txBody>
                  <a:tcPr marT="45725" marB="45725" marR="91450" marL="91450"/>
                </a:tc>
              </a:tr>
              <a:tr h="612775">
                <a:tc>
                  <a:txBody>
                    <a:bodyPr/>
                    <a:lstStyle/>
                    <a:p>
                      <a:pPr indent="0" lvl="0" marL="0" marR="0" rtl="0" algn="l">
                        <a:spcBef>
                          <a:spcPts val="0"/>
                        </a:spcBef>
                        <a:spcAft>
                          <a:spcPts val="0"/>
                        </a:spcAft>
                        <a:buNone/>
                      </a:pPr>
                      <a:r>
                        <a:rPr lang="en" sz="1600">
                          <a:solidFill>
                            <a:srgbClr val="188038"/>
                          </a:solidFill>
                          <a:latin typeface="Roboto Mono"/>
                          <a:ea typeface="Roboto Mono"/>
                          <a:cs typeface="Roboto Mono"/>
                          <a:sym typeface="Roboto Mono"/>
                        </a:rPr>
                        <a:t>"John"</a:t>
                      </a:r>
                      <a:r>
                        <a:rPr lang="en" sz="1600">
                          <a:latin typeface="Arial"/>
                          <a:ea typeface="Arial"/>
                          <a:cs typeface="Arial"/>
                          <a:sym typeface="Arial"/>
                        </a:rPr>
                        <a:t>, </a:t>
                      </a:r>
                      <a:r>
                        <a:rPr lang="en" sz="1600">
                          <a:solidFill>
                            <a:srgbClr val="188038"/>
                          </a:solidFill>
                          <a:latin typeface="Roboto Mono"/>
                          <a:ea typeface="Roboto Mono"/>
                          <a:cs typeface="Roboto Mono"/>
                          <a:sym typeface="Roboto Mono"/>
                        </a:rPr>
                        <a:t>23</a:t>
                      </a:r>
                      <a:r>
                        <a:rPr lang="en" sz="1600">
                          <a:latin typeface="Arial"/>
                          <a:ea typeface="Arial"/>
                          <a:cs typeface="Arial"/>
                          <a:sym typeface="Arial"/>
                        </a:rPr>
                        <a:t>, </a:t>
                      </a:r>
                      <a:r>
                        <a:rPr lang="en" sz="1600">
                          <a:solidFill>
                            <a:srgbClr val="188038"/>
                          </a:solidFill>
                          <a:latin typeface="Roboto Mono"/>
                          <a:ea typeface="Roboto Mono"/>
                          <a:cs typeface="Roboto Mono"/>
                          <a:sym typeface="Roboto Mono"/>
                        </a:rPr>
                        <a:t>3.14</a:t>
                      </a:r>
                      <a:r>
                        <a:rPr lang="en" sz="1600">
                          <a:latin typeface="Arial"/>
                          <a:ea typeface="Arial"/>
                          <a:cs typeface="Arial"/>
                          <a:sym typeface="Arial"/>
                        </a:rPr>
                        <a:t>, </a:t>
                      </a:r>
                      <a:r>
                        <a:rPr lang="en" sz="1600">
                          <a:solidFill>
                            <a:srgbClr val="188038"/>
                          </a:solidFill>
                          <a:latin typeface="Roboto Mono"/>
                          <a:ea typeface="Roboto Mono"/>
                          <a:cs typeface="Roboto Mono"/>
                          <a:sym typeface="Roboto Mono"/>
                        </a:rPr>
                        <a:t>'A'</a:t>
                      </a:r>
                      <a:r>
                        <a:rPr lang="en" sz="1600">
                          <a:latin typeface="Arial"/>
                          <a:ea typeface="Arial"/>
                          <a:cs typeface="Arial"/>
                          <a:sym typeface="Arial"/>
                        </a:rPr>
                        <a:t>, </a:t>
                      </a:r>
                      <a:r>
                        <a:rPr lang="en" sz="1600">
                          <a:solidFill>
                            <a:srgbClr val="188038"/>
                          </a:solidFill>
                          <a:latin typeface="Roboto Mono"/>
                          <a:ea typeface="Roboto Mono"/>
                          <a:cs typeface="Roboto Mono"/>
                          <a:sym typeface="Roboto Mono"/>
                        </a:rPr>
                        <a:t>True</a:t>
                      </a:r>
                      <a:endParaRPr sz="21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 sz="1600">
                          <a:latin typeface="Arial"/>
                          <a:ea typeface="Arial"/>
                          <a:cs typeface="Arial"/>
                          <a:sym typeface="Arial"/>
                        </a:rPr>
                        <a:t>Arrays, Linked Lists, Stacks, Queues, Trees, Graphs</a:t>
                      </a:r>
                      <a:endParaRPr sz="1600">
                        <a:latin typeface="Arial"/>
                        <a:ea typeface="Arial"/>
                        <a:cs typeface="Arial"/>
                        <a:sym typeface="Arial"/>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3"/>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Operations of Data Structure</a:t>
            </a:r>
            <a:endParaRPr/>
          </a:p>
          <a:p>
            <a:pPr indent="0" lvl="0" marL="0" rtl="0" algn="just">
              <a:spcBef>
                <a:spcPts val="0"/>
              </a:spcBef>
              <a:spcAft>
                <a:spcPts val="0"/>
              </a:spcAft>
              <a:buClr>
                <a:srgbClr val="000000"/>
              </a:buClr>
              <a:buFont typeface="Arial"/>
              <a:buNone/>
            </a:pPr>
            <a:r>
              <a:t/>
            </a:r>
            <a:endParaRPr sz="1600">
              <a:solidFill>
                <a:srgbClr val="000000"/>
              </a:solidFill>
              <a:latin typeface="Arial"/>
              <a:ea typeface="Arial"/>
              <a:cs typeface="Arial"/>
              <a:sym typeface="Arial"/>
            </a:endParaRPr>
          </a:p>
          <a:p>
            <a:pPr indent="0" lvl="0" marL="0" rtl="0" algn="just">
              <a:spcBef>
                <a:spcPts val="0"/>
              </a:spcBef>
              <a:spcAft>
                <a:spcPts val="0"/>
              </a:spcAft>
              <a:buClr>
                <a:srgbClr val="000000"/>
              </a:buClr>
              <a:buFont typeface="Arial"/>
              <a:buNone/>
            </a:pPr>
            <a:r>
              <a:t/>
            </a:r>
            <a:endParaRPr sz="1600">
              <a:solidFill>
                <a:srgbClr val="000000"/>
              </a:solidFill>
              <a:latin typeface="Arial"/>
              <a:ea typeface="Arial"/>
              <a:cs typeface="Arial"/>
              <a:sym typeface="Arial"/>
            </a:endParaRPr>
          </a:p>
          <a:p>
            <a:pPr indent="0" lvl="0" marL="0" rtl="0" algn="just">
              <a:spcBef>
                <a:spcPts val="0"/>
              </a:spcBef>
              <a:spcAft>
                <a:spcPts val="0"/>
              </a:spcAft>
              <a:buNone/>
            </a:pPr>
            <a:r>
              <a:rPr lang="en" sz="1600">
                <a:solidFill>
                  <a:srgbClr val="000000"/>
                </a:solidFill>
                <a:latin typeface="Arial"/>
                <a:ea typeface="Arial"/>
                <a:cs typeface="Arial"/>
                <a:sym typeface="Arial"/>
              </a:rPr>
              <a:t>The following </a:t>
            </a:r>
            <a:r>
              <a:rPr b="1" lang="en" sz="1600">
                <a:solidFill>
                  <a:srgbClr val="000000"/>
                </a:solidFill>
                <a:latin typeface="Arial"/>
                <a:ea typeface="Arial"/>
                <a:cs typeface="Arial"/>
                <a:sym typeface="Arial"/>
              </a:rPr>
              <a:t>four </a:t>
            </a:r>
            <a:r>
              <a:rPr lang="en" sz="1600">
                <a:solidFill>
                  <a:srgbClr val="000000"/>
                </a:solidFill>
                <a:latin typeface="Arial"/>
                <a:ea typeface="Arial"/>
                <a:cs typeface="Arial"/>
                <a:sym typeface="Arial"/>
              </a:rPr>
              <a:t>operations play a major role: </a:t>
            </a:r>
            <a:br>
              <a:rPr lang="en" sz="1600">
                <a:solidFill>
                  <a:srgbClr val="000000"/>
                </a:solidFill>
                <a:latin typeface="Arial"/>
                <a:ea typeface="Arial"/>
                <a:cs typeface="Arial"/>
                <a:sym typeface="Arial"/>
              </a:rPr>
            </a:br>
            <a:br>
              <a:rPr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1. Traversing: </a:t>
            </a:r>
            <a:r>
              <a:rPr lang="en" sz="1600">
                <a:solidFill>
                  <a:srgbClr val="000000"/>
                </a:solidFill>
                <a:latin typeface="Arial"/>
                <a:ea typeface="Arial"/>
                <a:cs typeface="Arial"/>
                <a:sym typeface="Arial"/>
              </a:rPr>
              <a:t>Accessing each record exactly once so that certain items in the record may be processed. (This accessing and processing is sometimes called "visiting" the record.) </a:t>
            </a:r>
            <a:endParaRPr sz="1600">
              <a:solidFill>
                <a:srgbClr val="000000"/>
              </a:solidFill>
              <a:latin typeface="Arial"/>
              <a:ea typeface="Arial"/>
              <a:cs typeface="Arial"/>
              <a:sym typeface="Arial"/>
            </a:endParaRPr>
          </a:p>
          <a:p>
            <a:pPr indent="0" lvl="0" marL="0" rtl="0" algn="just">
              <a:spcBef>
                <a:spcPts val="0"/>
              </a:spcBef>
              <a:spcAft>
                <a:spcPts val="0"/>
              </a:spcAft>
              <a:buNone/>
            </a:pPr>
            <a:br>
              <a:rPr b="1" lang="en" sz="1600">
                <a:solidFill>
                  <a:srgbClr val="000000"/>
                </a:solidFill>
                <a:latin typeface="Arial"/>
                <a:ea typeface="Arial"/>
                <a:cs typeface="Arial"/>
                <a:sym typeface="Arial"/>
              </a:rPr>
            </a:br>
            <a:r>
              <a:rPr b="1" lang="en" sz="1600">
                <a:solidFill>
                  <a:srgbClr val="000000"/>
                </a:solidFill>
                <a:latin typeface="Arial"/>
                <a:ea typeface="Arial"/>
                <a:cs typeface="Arial"/>
                <a:sym typeface="Arial"/>
              </a:rPr>
              <a:t>2. Searching: </a:t>
            </a:r>
            <a:r>
              <a:rPr lang="en" sz="1600">
                <a:solidFill>
                  <a:srgbClr val="000000"/>
                </a:solidFill>
                <a:latin typeface="Arial"/>
                <a:ea typeface="Arial"/>
                <a:cs typeface="Arial"/>
                <a:sym typeface="Arial"/>
              </a:rPr>
              <a:t>Finding the location of the record with a given key value, or finding the locations of all records which satisfy one or more conditions. </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b="1" sz="1600">
              <a:solidFill>
                <a:srgbClr val="000000"/>
              </a:solidFill>
              <a:latin typeface="Arial"/>
              <a:ea typeface="Arial"/>
              <a:cs typeface="Arial"/>
              <a:sym typeface="Arial"/>
            </a:endParaRPr>
          </a:p>
          <a:p>
            <a:pPr indent="0" lvl="0" marL="0" rtl="0" algn="just">
              <a:spcBef>
                <a:spcPts val="0"/>
              </a:spcBef>
              <a:spcAft>
                <a:spcPts val="0"/>
              </a:spcAft>
              <a:buNone/>
            </a:pPr>
            <a:r>
              <a:rPr b="1" lang="en" sz="1600">
                <a:solidFill>
                  <a:srgbClr val="000000"/>
                </a:solidFill>
                <a:latin typeface="Arial"/>
                <a:ea typeface="Arial"/>
                <a:cs typeface="Arial"/>
                <a:sym typeface="Arial"/>
              </a:rPr>
              <a:t>3. Inserting: </a:t>
            </a:r>
            <a:r>
              <a:rPr lang="en" sz="1600">
                <a:solidFill>
                  <a:srgbClr val="000000"/>
                </a:solidFill>
                <a:latin typeface="Arial"/>
                <a:ea typeface="Arial"/>
                <a:cs typeface="Arial"/>
                <a:sym typeface="Arial"/>
              </a:rPr>
              <a:t>Adding a new record to the structure. </a:t>
            </a:r>
            <a:endParaRPr sz="1600">
              <a:solidFill>
                <a:srgbClr val="000000"/>
              </a:solidFill>
              <a:latin typeface="Arial"/>
              <a:ea typeface="Arial"/>
              <a:cs typeface="Arial"/>
              <a:sym typeface="Arial"/>
            </a:endParaRPr>
          </a:p>
          <a:p>
            <a:pPr indent="0" lvl="0" marL="0" rtl="0" algn="just">
              <a:spcBef>
                <a:spcPts val="0"/>
              </a:spcBef>
              <a:spcAft>
                <a:spcPts val="0"/>
              </a:spcAft>
              <a:buNone/>
            </a:pPr>
            <a:r>
              <a:t/>
            </a:r>
            <a:endParaRPr b="1" sz="1600">
              <a:solidFill>
                <a:srgbClr val="000000"/>
              </a:solidFill>
              <a:latin typeface="Arial"/>
              <a:ea typeface="Arial"/>
              <a:cs typeface="Arial"/>
              <a:sym typeface="Arial"/>
            </a:endParaRPr>
          </a:p>
          <a:p>
            <a:pPr indent="0" lvl="0" marL="0" rtl="0" algn="just">
              <a:spcBef>
                <a:spcPts val="0"/>
              </a:spcBef>
              <a:spcAft>
                <a:spcPts val="0"/>
              </a:spcAft>
              <a:buNone/>
            </a:pPr>
            <a:r>
              <a:rPr b="1" lang="en" sz="1600">
                <a:solidFill>
                  <a:srgbClr val="000000"/>
                </a:solidFill>
                <a:latin typeface="Arial"/>
                <a:ea typeface="Arial"/>
                <a:cs typeface="Arial"/>
                <a:sym typeface="Arial"/>
              </a:rPr>
              <a:t>4. Deleting: </a:t>
            </a:r>
            <a:r>
              <a:rPr lang="en" sz="1600">
                <a:solidFill>
                  <a:srgbClr val="000000"/>
                </a:solidFill>
                <a:latin typeface="Arial"/>
                <a:ea typeface="Arial"/>
                <a:cs typeface="Arial"/>
                <a:sym typeface="Arial"/>
              </a:rPr>
              <a:t>Removing a record from the structure.</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title"/>
          </p:nvPr>
        </p:nvSpPr>
        <p:spPr>
          <a:xfrm>
            <a:off x="311700" y="410000"/>
            <a:ext cx="86622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Data Structure</a:t>
            </a:r>
            <a:endParaRPr/>
          </a:p>
          <a:p>
            <a:pPr indent="0" lvl="0" marL="0" rtl="0" algn="l">
              <a:spcBef>
                <a:spcPts val="0"/>
              </a:spcBef>
              <a:spcAft>
                <a:spcPts val="0"/>
              </a:spcAft>
              <a:buNone/>
            </a:pPr>
            <a:r>
              <a:t/>
            </a:r>
            <a:endParaRPr sz="1800"/>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 Used in databases, file systems, and memory management to store and access data quickly.</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Many algorithms rely on data structures like stacks, queues, trees, and graphs to solve problems efficiently (e.g., DFS/BFS in graphs).</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Symbol tables, syntax trees, and parsing techniques in compilers are implemented using data structures.</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Graphs are used to represent and optimize routes in networks like the internet or GPS systems.</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Trees (e.g., decision trees), graphs, and hash tables are used for logic building and quick access to learned data.</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Scheduling, memory allocation, and process management in operating systems use queues, heaps, and linked lists.</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10000"/>
            <a:ext cx="85206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an Algorithm?</a:t>
            </a:r>
            <a:endParaRPr/>
          </a:p>
          <a:p>
            <a:pPr indent="0" lvl="0" marL="0" rtl="0" algn="l">
              <a:spcBef>
                <a:spcPts val="0"/>
              </a:spcBef>
              <a:spcAft>
                <a:spcPts val="0"/>
              </a:spcAft>
              <a:buNone/>
            </a:pPr>
            <a:r>
              <a:t/>
            </a:r>
            <a:endParaRPr sz="2100"/>
          </a:p>
          <a:p>
            <a:pPr indent="0" lvl="0" marL="0" rtl="0" algn="l">
              <a:lnSpc>
                <a:spcPct val="115000"/>
              </a:lnSpc>
              <a:spcBef>
                <a:spcPts val="1000"/>
              </a:spcBef>
              <a:spcAft>
                <a:spcPts val="0"/>
              </a:spcAft>
              <a:buNone/>
            </a:pPr>
            <a:r>
              <a:rPr b="1" lang="en" sz="1600">
                <a:solidFill>
                  <a:srgbClr val="000000"/>
                </a:solidFill>
                <a:latin typeface="Arial"/>
                <a:ea typeface="Arial"/>
                <a:cs typeface="Arial"/>
                <a:sym typeface="Arial"/>
              </a:rPr>
              <a:t>Definition: </a:t>
            </a:r>
            <a:r>
              <a:rPr lang="en" sz="1600">
                <a:solidFill>
                  <a:srgbClr val="000000"/>
                </a:solidFill>
                <a:latin typeface="Arial"/>
                <a:ea typeface="Arial"/>
                <a:cs typeface="Arial"/>
                <a:sym typeface="Arial"/>
              </a:rPr>
              <a:t>An </a:t>
            </a:r>
            <a:r>
              <a:rPr b="1" lang="en" sz="1600">
                <a:solidFill>
                  <a:srgbClr val="000000"/>
                </a:solidFill>
                <a:latin typeface="Arial"/>
                <a:ea typeface="Arial"/>
                <a:cs typeface="Arial"/>
                <a:sym typeface="Arial"/>
              </a:rPr>
              <a:t>algorithm</a:t>
            </a:r>
            <a:r>
              <a:rPr lang="en" sz="1600">
                <a:solidFill>
                  <a:srgbClr val="000000"/>
                </a:solidFill>
                <a:latin typeface="Arial"/>
                <a:ea typeface="Arial"/>
                <a:cs typeface="Arial"/>
                <a:sym typeface="Arial"/>
              </a:rPr>
              <a:t> is a well-defined list of steps or instructions designed to solve a particular problem.</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Efficiency Measures: </a:t>
            </a:r>
            <a:r>
              <a:rPr lang="en" sz="1600">
                <a:solidFill>
                  <a:srgbClr val="000000"/>
                </a:solidFill>
                <a:latin typeface="Arial"/>
                <a:ea typeface="Arial"/>
                <a:cs typeface="Arial"/>
                <a:sym typeface="Arial"/>
              </a:rPr>
              <a:t>The two major measures of an algorithm’s efficiency are:</a:t>
            </a:r>
            <a:endParaRPr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Time Complexity:</a:t>
            </a:r>
            <a:r>
              <a:rPr lang="en" sz="1600">
                <a:solidFill>
                  <a:srgbClr val="000000"/>
                </a:solidFill>
                <a:latin typeface="Arial"/>
                <a:ea typeface="Arial"/>
                <a:cs typeface="Arial"/>
                <a:sym typeface="Arial"/>
              </a:rPr>
              <a:t> How much time an algorithm takes to run, depending on the size of the input.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Space Complexity:</a:t>
            </a:r>
            <a:r>
              <a:rPr lang="en" sz="1600">
                <a:solidFill>
                  <a:srgbClr val="000000"/>
                </a:solidFill>
                <a:latin typeface="Arial"/>
                <a:ea typeface="Arial"/>
                <a:cs typeface="Arial"/>
                <a:sym typeface="Arial"/>
              </a:rPr>
              <a:t> How much memory or space an algorithm requires during execution.</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Complexity:</a:t>
            </a:r>
            <a:br>
              <a:rPr b="1"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The </a:t>
            </a:r>
            <a:r>
              <a:rPr b="1" lang="en" sz="1600">
                <a:solidFill>
                  <a:srgbClr val="000000"/>
                </a:solidFill>
                <a:latin typeface="Arial"/>
                <a:ea typeface="Arial"/>
                <a:cs typeface="Arial"/>
                <a:sym typeface="Arial"/>
              </a:rPr>
              <a:t>complexity</a:t>
            </a:r>
            <a:r>
              <a:rPr lang="en" sz="1600">
                <a:solidFill>
                  <a:srgbClr val="000000"/>
                </a:solidFill>
                <a:latin typeface="Arial"/>
                <a:ea typeface="Arial"/>
                <a:cs typeface="Arial"/>
                <a:sym typeface="Arial"/>
              </a:rPr>
              <a:t> of an algorithm is a function that relates the running time and/or space required to the size of the input. (This will be studied further in Chapter 2.)</a:t>
            </a:r>
            <a:endParaRPr sz="16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t/>
            </a:r>
            <a:endParaRPr b="1"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410000"/>
            <a:ext cx="85206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of an Algorithm</a:t>
            </a:r>
            <a:endParaRPr/>
          </a:p>
          <a:p>
            <a:pPr indent="0" lvl="0" marL="0" rtl="0" algn="l">
              <a:lnSpc>
                <a:spcPct val="115000"/>
              </a:lnSpc>
              <a:spcBef>
                <a:spcPts val="0"/>
              </a:spcBef>
              <a:spcAft>
                <a:spcPts val="0"/>
              </a:spcAft>
              <a:buNone/>
            </a:pPr>
            <a:r>
              <a:t/>
            </a:r>
            <a:endParaRPr sz="2100"/>
          </a:p>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Well-defined Steps: </a:t>
            </a:r>
            <a:r>
              <a:rPr lang="en" sz="1600">
                <a:solidFill>
                  <a:srgbClr val="000000"/>
                </a:solidFill>
                <a:latin typeface="Arial"/>
                <a:ea typeface="Arial"/>
                <a:cs typeface="Arial"/>
                <a:sym typeface="Arial"/>
              </a:rPr>
              <a:t>Each step of the algorithm must be clear and unambiguous.</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Input: </a:t>
            </a:r>
            <a:r>
              <a:rPr lang="en" sz="1600">
                <a:solidFill>
                  <a:srgbClr val="000000"/>
                </a:solidFill>
                <a:latin typeface="Arial"/>
                <a:ea typeface="Arial"/>
                <a:cs typeface="Arial"/>
                <a:sym typeface="Arial"/>
              </a:rPr>
              <a:t>An algorithm should have zero or more inputs, i.e., the data it works on.</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Output: </a:t>
            </a:r>
            <a:r>
              <a:rPr lang="en" sz="1600">
                <a:solidFill>
                  <a:srgbClr val="000000"/>
                </a:solidFill>
                <a:latin typeface="Arial"/>
                <a:ea typeface="Arial"/>
                <a:cs typeface="Arial"/>
                <a:sym typeface="Arial"/>
              </a:rPr>
              <a:t>The algorithm produces at least one output, i.e., the result of processing the input.</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Finiteness: </a:t>
            </a:r>
            <a:r>
              <a:rPr lang="en" sz="1600">
                <a:solidFill>
                  <a:srgbClr val="000000"/>
                </a:solidFill>
                <a:latin typeface="Arial"/>
                <a:ea typeface="Arial"/>
                <a:cs typeface="Arial"/>
                <a:sym typeface="Arial"/>
              </a:rPr>
              <a:t>The algorithm must always terminate after a finite number of steps.</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Effectiveness: </a:t>
            </a:r>
            <a:r>
              <a:rPr lang="en" sz="1600">
                <a:solidFill>
                  <a:srgbClr val="000000"/>
                </a:solidFill>
                <a:latin typeface="Arial"/>
                <a:ea typeface="Arial"/>
                <a:cs typeface="Arial"/>
                <a:sym typeface="Arial"/>
              </a:rPr>
              <a:t>Every step must be basic enough to be carried out, in principle, by a person or machine using a finite amount of resources.</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Deterministic: </a:t>
            </a:r>
            <a:r>
              <a:rPr lang="en" sz="1600">
                <a:solidFill>
                  <a:srgbClr val="000000"/>
                </a:solidFill>
                <a:latin typeface="Arial"/>
                <a:ea typeface="Arial"/>
                <a:cs typeface="Arial"/>
                <a:sym typeface="Arial"/>
              </a:rPr>
              <a:t>The algorithm should produce the same output for the same input every time it runs.</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2100"/>
          </a:p>
          <a:p>
            <a:pPr indent="0" lvl="0" marL="0" rtl="0" algn="l">
              <a:lnSpc>
                <a:spcPct val="115000"/>
              </a:lnSpc>
              <a:spcBef>
                <a:spcPts val="1000"/>
              </a:spcBef>
              <a:spcAft>
                <a:spcPts val="0"/>
              </a:spcAft>
              <a:buNone/>
            </a:pPr>
            <a:r>
              <a:t/>
            </a:r>
            <a:endParaRPr b="1"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410000"/>
            <a:ext cx="82446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Algorithms</a:t>
            </a:r>
            <a:endParaRPr/>
          </a:p>
          <a:p>
            <a:pPr indent="0" lvl="0" marL="0" rtl="0" algn="l">
              <a:spcBef>
                <a:spcPts val="0"/>
              </a:spcBef>
              <a:spcAft>
                <a:spcPts val="0"/>
              </a:spcAft>
              <a:buNone/>
            </a:pPr>
            <a:r>
              <a:t/>
            </a:r>
            <a:endParaRPr sz="2400"/>
          </a:p>
          <a:p>
            <a:pPr indent="0" lvl="0" marL="0" rtl="0" algn="l">
              <a:lnSpc>
                <a:spcPct val="115000"/>
              </a:lnSpc>
              <a:spcBef>
                <a:spcPts val="1000"/>
              </a:spcBef>
              <a:spcAft>
                <a:spcPts val="0"/>
              </a:spcAft>
              <a:buNone/>
            </a:pPr>
            <a:r>
              <a:rPr b="1" lang="en" sz="1600">
                <a:solidFill>
                  <a:srgbClr val="000000"/>
                </a:solidFill>
                <a:latin typeface="Arial"/>
                <a:ea typeface="Arial"/>
                <a:cs typeface="Arial"/>
                <a:sym typeface="Arial"/>
              </a:rPr>
              <a:t>Searching algorithms are used to find a specific item (such as a name, ID, or value) in a data structure like an array, list, or file.</a:t>
            </a:r>
            <a:endParaRPr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Example Scenario:</a:t>
            </a:r>
            <a:endParaRPr b="1"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Suppose we have a </a:t>
            </a:r>
            <a:r>
              <a:rPr b="1" lang="en" sz="1600">
                <a:solidFill>
                  <a:srgbClr val="000000"/>
                </a:solidFill>
                <a:latin typeface="Arial"/>
                <a:ea typeface="Arial"/>
                <a:cs typeface="Arial"/>
                <a:sym typeface="Arial"/>
              </a:rPr>
              <a:t>membership file</a:t>
            </a:r>
            <a:r>
              <a:rPr lang="en" sz="1600">
                <a:solidFill>
                  <a:srgbClr val="000000"/>
                </a:solidFill>
                <a:latin typeface="Arial"/>
                <a:ea typeface="Arial"/>
                <a:cs typeface="Arial"/>
                <a:sym typeface="Arial"/>
              </a:rPr>
              <a:t> where each record has:</a:t>
            </a:r>
            <a:endParaRPr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Member's Name</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Telephone Number</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0" lvl="0" marL="0" rtl="0" algn="l">
              <a:lnSpc>
                <a:spcPct val="115000"/>
              </a:lnSpc>
              <a:spcBef>
                <a:spcPts val="1200"/>
              </a:spcBef>
              <a:spcAft>
                <a:spcPts val="1200"/>
              </a:spcAft>
              <a:buNone/>
            </a:pPr>
            <a:r>
              <a:rPr lang="en" sz="1600">
                <a:solidFill>
                  <a:srgbClr val="000000"/>
                </a:solidFill>
                <a:latin typeface="Arial"/>
                <a:ea typeface="Arial"/>
                <a:cs typeface="Arial"/>
                <a:sym typeface="Arial"/>
              </a:rPr>
              <a:t>We are given a </a:t>
            </a:r>
            <a:r>
              <a:rPr b="1" lang="en" sz="1600">
                <a:solidFill>
                  <a:srgbClr val="000000"/>
                </a:solidFill>
                <a:latin typeface="Arial"/>
                <a:ea typeface="Arial"/>
                <a:cs typeface="Arial"/>
                <a:sym typeface="Arial"/>
              </a:rPr>
              <a:t>member's name</a:t>
            </a:r>
            <a:r>
              <a:rPr lang="en" sz="1600">
                <a:solidFill>
                  <a:srgbClr val="000000"/>
                </a:solidFill>
                <a:latin typeface="Arial"/>
                <a:ea typeface="Arial"/>
                <a:cs typeface="Arial"/>
                <a:sym typeface="Arial"/>
              </a:rPr>
              <a:t>, and we need to find their </a:t>
            </a:r>
            <a:r>
              <a:rPr b="1" lang="en" sz="1600">
                <a:solidFill>
                  <a:srgbClr val="000000"/>
                </a:solidFill>
                <a:latin typeface="Arial"/>
                <a:ea typeface="Arial"/>
                <a:cs typeface="Arial"/>
                <a:sym typeface="Arial"/>
              </a:rPr>
              <a:t>telephone number</a:t>
            </a:r>
            <a:r>
              <a:rPr lang="en" sz="1600">
                <a:solidFill>
                  <a:srgbClr val="000000"/>
                </a:solidFill>
                <a:latin typeface="Arial"/>
                <a:ea typeface="Arial"/>
                <a:cs typeface="Arial"/>
                <a:sym typeface="Arial"/>
              </a:rPr>
              <a:t>.</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10000"/>
            <a:ext cx="82446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Techniques (Linear Search)</a:t>
            </a:r>
            <a:endParaRPr/>
          </a:p>
          <a:p>
            <a:pPr indent="0" lvl="0" marL="0" rtl="0" algn="l">
              <a:spcBef>
                <a:spcPts val="0"/>
              </a:spcBef>
              <a:spcAft>
                <a:spcPts val="0"/>
              </a:spcAft>
              <a:buNone/>
            </a:pPr>
            <a:r>
              <a:t/>
            </a:r>
            <a:endParaRPr sz="2400"/>
          </a:p>
          <a:p>
            <a:pPr indent="0" lvl="0" marL="0" rtl="0" algn="l">
              <a:lnSpc>
                <a:spcPct val="115000"/>
              </a:lnSpc>
              <a:spcBef>
                <a:spcPts val="1200"/>
              </a:spcBef>
              <a:spcAft>
                <a:spcPts val="0"/>
              </a:spcAft>
              <a:buNone/>
            </a:pPr>
            <a:r>
              <a:rPr lang="en" sz="1600">
                <a:solidFill>
                  <a:srgbClr val="000000"/>
                </a:solidFill>
              </a:rPr>
              <a:t>Search each record one by one until the target name is found.</a:t>
            </a:r>
            <a:endParaRPr sz="1600">
              <a:solidFill>
                <a:srgbClr val="000000"/>
              </a:solidFill>
            </a:endParaRPr>
          </a:p>
          <a:p>
            <a:pPr indent="0" lvl="0" marL="0" rtl="0" algn="l">
              <a:lnSpc>
                <a:spcPct val="115000"/>
              </a:lnSpc>
              <a:spcBef>
                <a:spcPts val="1200"/>
              </a:spcBef>
              <a:spcAft>
                <a:spcPts val="0"/>
              </a:spcAft>
              <a:buNone/>
            </a:pPr>
            <a:r>
              <a:rPr b="1" lang="en" sz="1600">
                <a:solidFill>
                  <a:srgbClr val="000000"/>
                </a:solidFill>
              </a:rPr>
              <a:t>Algorithm:</a:t>
            </a:r>
            <a:endParaRPr b="1" sz="1600">
              <a:solidFill>
                <a:srgbClr val="000000"/>
              </a:solidFill>
            </a:endParaRPr>
          </a:p>
          <a:p>
            <a:pPr indent="-330200" lvl="0" marL="457200" rtl="0" algn="l">
              <a:lnSpc>
                <a:spcPct val="115000"/>
              </a:lnSpc>
              <a:spcBef>
                <a:spcPts val="1200"/>
              </a:spcBef>
              <a:spcAft>
                <a:spcPts val="0"/>
              </a:spcAft>
              <a:buClr>
                <a:srgbClr val="000000"/>
              </a:buClr>
              <a:buSzPts val="1600"/>
              <a:buChar char="●"/>
            </a:pPr>
            <a:r>
              <a:rPr lang="en" sz="1600">
                <a:solidFill>
                  <a:srgbClr val="000000"/>
                </a:solidFill>
              </a:rPr>
              <a:t>Start from the first record.</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Compare each name with the target name.</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Stop when a match is found.</a:t>
            </a:r>
            <a:endParaRPr sz="1600">
              <a:solidFill>
                <a:srgbClr val="000000"/>
              </a:solidFill>
            </a:endParaRPr>
          </a:p>
          <a:p>
            <a:pPr indent="0" lvl="0" marL="0" rtl="0" algn="l">
              <a:lnSpc>
                <a:spcPct val="115000"/>
              </a:lnSpc>
              <a:spcBef>
                <a:spcPts val="1200"/>
              </a:spcBef>
              <a:spcAft>
                <a:spcPts val="0"/>
              </a:spcAft>
              <a:buNone/>
            </a:pPr>
            <a:r>
              <a:rPr b="1" lang="en" sz="1600">
                <a:solidFill>
                  <a:srgbClr val="000000"/>
                </a:solidFill>
              </a:rPr>
              <a:t>Time Complexity:</a:t>
            </a:r>
            <a:endParaRPr b="1" sz="1600">
              <a:solidFill>
                <a:srgbClr val="000000"/>
              </a:solidFill>
            </a:endParaRPr>
          </a:p>
          <a:p>
            <a:pPr indent="-330200" lvl="0" marL="457200" rtl="0" algn="l">
              <a:lnSpc>
                <a:spcPct val="115000"/>
              </a:lnSpc>
              <a:spcBef>
                <a:spcPts val="1200"/>
              </a:spcBef>
              <a:spcAft>
                <a:spcPts val="0"/>
              </a:spcAft>
              <a:buClr>
                <a:srgbClr val="000000"/>
              </a:buClr>
              <a:buSzPts val="1600"/>
              <a:buChar char="●"/>
            </a:pPr>
            <a:r>
              <a:rPr lang="en" sz="1600">
                <a:solidFill>
                  <a:srgbClr val="000000"/>
                </a:solidFill>
              </a:rPr>
              <a:t>Average case: C(n) = n/2</a:t>
            </a:r>
            <a:endParaRPr sz="1600">
              <a:solidFill>
                <a:srgbClr val="000000"/>
              </a:solidFill>
            </a:endParaRPr>
          </a:p>
          <a:p>
            <a:pPr indent="-330200" lvl="0" marL="457200" rtl="0" algn="l">
              <a:lnSpc>
                <a:spcPct val="115000"/>
              </a:lnSpc>
              <a:spcBef>
                <a:spcPts val="0"/>
              </a:spcBef>
              <a:spcAft>
                <a:spcPts val="0"/>
              </a:spcAft>
              <a:buClr>
                <a:srgbClr val="000000"/>
              </a:buClr>
              <a:buSzPts val="1600"/>
              <a:buChar char="●"/>
            </a:pPr>
            <a:r>
              <a:rPr lang="en" sz="1600">
                <a:solidFill>
                  <a:srgbClr val="000000"/>
                </a:solidFill>
              </a:rPr>
              <a:t>Worst case: C(n) = n</a:t>
            </a:r>
            <a:endParaRPr sz="1600">
              <a:solidFill>
                <a:srgbClr val="000000"/>
              </a:solidFill>
            </a:endParaRPr>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1200"/>
              </a:spcAft>
              <a:buNone/>
            </a:pPr>
            <a:r>
              <a:t/>
            </a:r>
            <a:endParaRPr sz="1600"/>
          </a:p>
        </p:txBody>
      </p:sp>
      <p:pic>
        <p:nvPicPr>
          <p:cNvPr id="224" name="Google Shape;224;p38"/>
          <p:cNvPicPr preferRelativeResize="0"/>
          <p:nvPr/>
        </p:nvPicPr>
        <p:blipFill>
          <a:blip r:embed="rId3">
            <a:alphaModFix/>
          </a:blip>
          <a:stretch>
            <a:fillRect/>
          </a:stretch>
        </p:blipFill>
        <p:spPr>
          <a:xfrm>
            <a:off x="5038100" y="2275975"/>
            <a:ext cx="3518200" cy="144748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219400"/>
            <a:ext cx="8244600" cy="47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Searching Techniques (Binary Search)</a:t>
            </a:r>
            <a:endParaRPr/>
          </a:p>
          <a:p>
            <a:pPr indent="0" lvl="0" marL="0" rtl="0" algn="l">
              <a:spcBef>
                <a:spcPts val="0"/>
              </a:spcBef>
              <a:spcAft>
                <a:spcPts val="0"/>
              </a:spcAft>
              <a:buNone/>
            </a:pPr>
            <a:r>
              <a:t/>
            </a:r>
            <a:endParaRPr sz="2400"/>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Efficient search method used on </a:t>
            </a:r>
            <a:r>
              <a:rPr b="1" lang="en" sz="1600">
                <a:solidFill>
                  <a:srgbClr val="000000"/>
                </a:solidFill>
                <a:latin typeface="Arial"/>
                <a:ea typeface="Arial"/>
                <a:cs typeface="Arial"/>
                <a:sym typeface="Arial"/>
              </a:rPr>
              <a:t>sorted</a:t>
            </a:r>
            <a:r>
              <a:rPr lang="en" sz="1600">
                <a:solidFill>
                  <a:srgbClr val="000000"/>
                </a:solidFill>
                <a:latin typeface="Arial"/>
                <a:ea typeface="Arial"/>
                <a:cs typeface="Arial"/>
                <a:sym typeface="Arial"/>
              </a:rPr>
              <a:t> lists. It repeatedly divides the search interval in half.</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Algorithm:</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Compare the target name with the </a:t>
            </a:r>
            <a:r>
              <a:rPr b="1" lang="en" sz="1600">
                <a:solidFill>
                  <a:srgbClr val="000000"/>
                </a:solidFill>
                <a:latin typeface="Arial"/>
                <a:ea typeface="Arial"/>
                <a:cs typeface="Arial"/>
                <a:sym typeface="Arial"/>
              </a:rPr>
              <a:t>middle</a:t>
            </a:r>
            <a:r>
              <a:rPr lang="en" sz="1600">
                <a:solidFill>
                  <a:srgbClr val="000000"/>
                </a:solidFill>
                <a:latin typeface="Arial"/>
                <a:ea typeface="Arial"/>
                <a:cs typeface="Arial"/>
                <a:sym typeface="Arial"/>
              </a:rPr>
              <a:t> item.</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If equal, return it.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If less, search the </a:t>
            </a:r>
            <a:r>
              <a:rPr b="1" lang="en" sz="1600">
                <a:solidFill>
                  <a:srgbClr val="000000"/>
                </a:solidFill>
                <a:latin typeface="Arial"/>
                <a:ea typeface="Arial"/>
                <a:cs typeface="Arial"/>
                <a:sym typeface="Arial"/>
              </a:rPr>
              <a:t>left half</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If greater, search the </a:t>
            </a:r>
            <a:r>
              <a:rPr b="1" lang="en" sz="1600">
                <a:solidFill>
                  <a:srgbClr val="000000"/>
                </a:solidFill>
                <a:latin typeface="Arial"/>
                <a:ea typeface="Arial"/>
                <a:cs typeface="Arial"/>
                <a:sym typeface="Arial"/>
              </a:rPr>
              <a:t>right half</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AutoNum type="arabicPeriod"/>
            </a:pPr>
            <a:r>
              <a:rPr lang="en" sz="1600">
                <a:solidFill>
                  <a:srgbClr val="000000"/>
                </a:solidFill>
                <a:latin typeface="Arial"/>
                <a:ea typeface="Arial"/>
                <a:cs typeface="Arial"/>
                <a:sym typeface="Arial"/>
              </a:rPr>
              <a:t>Repeat until found.</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Time Complexity:</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Best case: </a:t>
            </a:r>
            <a:r>
              <a:rPr lang="en" sz="1600">
                <a:solidFill>
                  <a:srgbClr val="188038"/>
                </a:solidFill>
                <a:latin typeface="Arial"/>
                <a:ea typeface="Arial"/>
                <a:cs typeface="Arial"/>
                <a:sym typeface="Arial"/>
              </a:rPr>
              <a:t>1 comparison</a:t>
            </a:r>
            <a:endParaRPr sz="1600">
              <a:solidFill>
                <a:srgbClr val="188038"/>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Worst case: </a:t>
            </a:r>
            <a:r>
              <a:rPr lang="en" sz="1600">
                <a:solidFill>
                  <a:srgbClr val="188038"/>
                </a:solidFill>
                <a:latin typeface="Arial"/>
                <a:ea typeface="Arial"/>
                <a:cs typeface="Arial"/>
                <a:sym typeface="Arial"/>
              </a:rPr>
              <a:t>log₂(n)</a:t>
            </a:r>
            <a:r>
              <a:rPr lang="en" sz="1600">
                <a:solidFill>
                  <a:srgbClr val="000000"/>
                </a:solidFill>
                <a:latin typeface="Arial"/>
                <a:ea typeface="Arial"/>
                <a:cs typeface="Arial"/>
                <a:sym typeface="Arial"/>
              </a:rPr>
              <a:t> comparisons</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1200"/>
              </a:spcAft>
              <a:buNone/>
            </a:pPr>
            <a:r>
              <a:t/>
            </a:r>
            <a:endParaRPr sz="1600"/>
          </a:p>
        </p:txBody>
      </p:sp>
      <p:pic>
        <p:nvPicPr>
          <p:cNvPr id="230" name="Google Shape;230;p39"/>
          <p:cNvPicPr preferRelativeResize="0"/>
          <p:nvPr/>
        </p:nvPicPr>
        <p:blipFill>
          <a:blip r:embed="rId3">
            <a:alphaModFix/>
          </a:blip>
          <a:stretch>
            <a:fillRect/>
          </a:stretch>
        </p:blipFill>
        <p:spPr>
          <a:xfrm>
            <a:off x="3802747" y="2974925"/>
            <a:ext cx="5009700" cy="1357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219400"/>
            <a:ext cx="8244600" cy="47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a Time-Space Tradeoff?</a:t>
            </a:r>
            <a:endParaRPr/>
          </a:p>
          <a:p>
            <a:pPr indent="0" lvl="0" marL="0" rtl="0" algn="l">
              <a:spcBef>
                <a:spcPts val="0"/>
              </a:spcBef>
              <a:spcAft>
                <a:spcPts val="0"/>
              </a:spcAft>
              <a:buNone/>
            </a:pPr>
            <a:r>
              <a:t/>
            </a:r>
            <a:endParaRPr sz="2400"/>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A time-space tradeoff occurs when you use more memory (space) to make a program faster (less time), or you reduce memory usage at the cost of slower execution.</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In simple terms:</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Use more space to save time</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Use more time to save space</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1200"/>
              </a:spcAft>
              <a:buNone/>
            </a:pPr>
            <a:r>
              <a:t/>
            </a:r>
            <a:endParaRPr sz="1600"/>
          </a:p>
        </p:txBody>
      </p:sp>
      <p:pic>
        <p:nvPicPr>
          <p:cNvPr id="236" name="Google Shape;236;p40"/>
          <p:cNvPicPr preferRelativeResize="0"/>
          <p:nvPr/>
        </p:nvPicPr>
        <p:blipFill>
          <a:blip r:embed="rId3">
            <a:alphaModFix/>
          </a:blip>
          <a:stretch>
            <a:fillRect/>
          </a:stretch>
        </p:blipFill>
        <p:spPr>
          <a:xfrm>
            <a:off x="4291675" y="2096400"/>
            <a:ext cx="2571750" cy="257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219400"/>
            <a:ext cx="8244600" cy="47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Time-Space Tradeoff Example</a:t>
            </a:r>
            <a:endParaRPr/>
          </a:p>
          <a:p>
            <a:pPr indent="0" lvl="0" marL="0" rtl="0" algn="l">
              <a:spcBef>
                <a:spcPts val="0"/>
              </a:spcBef>
              <a:spcAft>
                <a:spcPts val="0"/>
              </a:spcAft>
              <a:buNone/>
            </a:pPr>
            <a:r>
              <a:t/>
            </a:r>
            <a:endParaRPr sz="2400"/>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Example: Searching in a File</a:t>
            </a:r>
            <a:endParaRPr b="1"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Suppose you have a file containing:</a:t>
            </a:r>
            <a:endParaRPr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Names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Social Security Numbers (SSNs)</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Other data</a:t>
            </a:r>
            <a:br>
              <a:rPr lang="en" sz="1600">
                <a:solidFill>
                  <a:srgbClr val="000000"/>
                </a:solidFill>
                <a:latin typeface="Arial"/>
                <a:ea typeface="Arial"/>
                <a:cs typeface="Arial"/>
                <a:sym typeface="Arial"/>
              </a:rPr>
            </a:b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If the file is </a:t>
            </a:r>
            <a:r>
              <a:rPr b="1" lang="en" sz="1600">
                <a:solidFill>
                  <a:srgbClr val="000000"/>
                </a:solidFill>
                <a:latin typeface="Arial"/>
                <a:ea typeface="Arial"/>
                <a:cs typeface="Arial"/>
                <a:sym typeface="Arial"/>
              </a:rPr>
              <a:t>sorted by name</a:t>
            </a:r>
            <a:r>
              <a:rPr lang="en" sz="1600">
                <a:solidFill>
                  <a:srgbClr val="000000"/>
                </a:solidFill>
                <a:latin typeface="Arial"/>
                <a:ea typeface="Arial"/>
                <a:cs typeface="Arial"/>
                <a:sym typeface="Arial"/>
              </a:rPr>
              <a:t>, you can do a </a:t>
            </a:r>
            <a:r>
              <a:rPr b="1" lang="en" sz="1600">
                <a:solidFill>
                  <a:srgbClr val="000000"/>
                </a:solidFill>
                <a:latin typeface="Arial"/>
                <a:ea typeface="Arial"/>
                <a:cs typeface="Arial"/>
                <a:sym typeface="Arial"/>
              </a:rPr>
              <a:t>binary search</a:t>
            </a:r>
            <a:r>
              <a:rPr lang="en" sz="1600">
                <a:solidFill>
                  <a:srgbClr val="000000"/>
                </a:solidFill>
                <a:latin typeface="Arial"/>
                <a:ea typeface="Arial"/>
                <a:cs typeface="Arial"/>
                <a:sym typeface="Arial"/>
              </a:rPr>
              <a:t> to find a name quickly.</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But if you need to search by </a:t>
            </a:r>
            <a:r>
              <a:rPr b="1" lang="en" sz="1600">
                <a:solidFill>
                  <a:srgbClr val="000000"/>
                </a:solidFill>
                <a:latin typeface="Arial"/>
                <a:ea typeface="Arial"/>
                <a:cs typeface="Arial"/>
                <a:sym typeface="Arial"/>
              </a:rPr>
              <a:t>SSN</a:t>
            </a:r>
            <a:r>
              <a:rPr lang="en" sz="1600">
                <a:solidFill>
                  <a:srgbClr val="000000"/>
                </a:solidFill>
                <a:latin typeface="Arial"/>
                <a:ea typeface="Arial"/>
                <a:cs typeface="Arial"/>
                <a:sym typeface="Arial"/>
              </a:rPr>
              <a:t>, you would have to use </a:t>
            </a:r>
            <a:r>
              <a:rPr b="1" lang="en" sz="1600">
                <a:solidFill>
                  <a:srgbClr val="000000"/>
                </a:solidFill>
                <a:latin typeface="Arial"/>
                <a:ea typeface="Arial"/>
                <a:cs typeface="Arial"/>
                <a:sym typeface="Arial"/>
              </a:rPr>
              <a:t>linear search</a:t>
            </a:r>
            <a:r>
              <a:rPr lang="en" sz="1600">
                <a:solidFill>
                  <a:srgbClr val="000000"/>
                </a:solidFill>
                <a:latin typeface="Arial"/>
                <a:ea typeface="Arial"/>
                <a:cs typeface="Arial"/>
                <a:sym typeface="Arial"/>
              </a:rPr>
              <a:t>, which is slow.</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600"/>
          </a:p>
          <a:p>
            <a:pPr indent="0" lvl="0" marL="0" rtl="0" algn="l">
              <a:lnSpc>
                <a:spcPct val="115000"/>
              </a:lnSpc>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311700" y="410000"/>
            <a:ext cx="85206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TERMINOLOGY</a:t>
            </a:r>
            <a:endParaRPr/>
          </a:p>
          <a:p>
            <a:pPr indent="0" lvl="0" marL="0" rtl="0" algn="l">
              <a:spcBef>
                <a:spcPts val="0"/>
              </a:spcBef>
              <a:spcAft>
                <a:spcPts val="0"/>
              </a:spcAft>
              <a:buNone/>
            </a:pPr>
            <a:r>
              <a:t/>
            </a:r>
            <a:endParaRPr/>
          </a:p>
          <a:p>
            <a:pPr indent="-330200" lvl="0" marL="457200" rtl="0" algn="l">
              <a:lnSpc>
                <a:spcPct val="115000"/>
              </a:lnSpc>
              <a:spcBef>
                <a:spcPts val="1000"/>
              </a:spcBef>
              <a:spcAft>
                <a:spcPts val="0"/>
              </a:spcAft>
              <a:buClr>
                <a:srgbClr val="000000"/>
              </a:buClr>
              <a:buSzPts val="1600"/>
              <a:buFont typeface="Arial"/>
              <a:buChar char="●"/>
            </a:pPr>
            <a:r>
              <a:rPr b="1" lang="en" sz="1600">
                <a:solidFill>
                  <a:srgbClr val="000000"/>
                </a:solidFill>
                <a:latin typeface="Arial"/>
                <a:ea typeface="Arial"/>
                <a:cs typeface="Arial"/>
                <a:sym typeface="Arial"/>
              </a:rPr>
              <a:t>Entity</a:t>
            </a:r>
            <a:r>
              <a:rPr lang="en" sz="1600">
                <a:solidFill>
                  <a:srgbClr val="000000"/>
                </a:solidFill>
                <a:latin typeface="Arial"/>
                <a:ea typeface="Arial"/>
                <a:cs typeface="Arial"/>
                <a:sym typeface="Arial"/>
              </a:rPr>
              <a:t>: An entity is something that has certain attributes or properties which may be assigned values.</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 Example: Employee</a:t>
            </a:r>
            <a:endParaRPr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b="1" lang="en" sz="1600">
                <a:solidFill>
                  <a:srgbClr val="000000"/>
                </a:solidFill>
                <a:latin typeface="Arial"/>
                <a:ea typeface="Arial"/>
                <a:cs typeface="Arial"/>
                <a:sym typeface="Arial"/>
              </a:rPr>
              <a:t>Entity Set</a:t>
            </a:r>
            <a:r>
              <a:rPr lang="en" sz="1600">
                <a:solidFill>
                  <a:srgbClr val="000000"/>
                </a:solidFill>
                <a:latin typeface="Arial"/>
                <a:ea typeface="Arial"/>
                <a:cs typeface="Arial"/>
                <a:sym typeface="Arial"/>
              </a:rPr>
              <a:t>: Entities with similar attributes form an entity set.</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 All employees in an organization</a:t>
            </a:r>
            <a:endParaRPr sz="1600">
              <a:solidFill>
                <a:srgbClr val="000000"/>
              </a:solidFill>
              <a:latin typeface="Arial"/>
              <a:ea typeface="Arial"/>
              <a:cs typeface="Arial"/>
              <a:sym typeface="Arial"/>
            </a:endParaRPr>
          </a:p>
          <a:p>
            <a:pPr indent="-330200" lvl="0" marL="457200" rtl="0" algn="l">
              <a:lnSpc>
                <a:spcPct val="115000"/>
              </a:lnSpc>
              <a:spcBef>
                <a:spcPts val="1000"/>
              </a:spcBef>
              <a:spcAft>
                <a:spcPts val="0"/>
              </a:spcAft>
              <a:buClr>
                <a:srgbClr val="000000"/>
              </a:buClr>
              <a:buSzPts val="1600"/>
              <a:buFont typeface="Arial"/>
              <a:buChar char="●"/>
            </a:pPr>
            <a:r>
              <a:rPr b="1" lang="en" sz="1600">
                <a:solidFill>
                  <a:srgbClr val="000000"/>
                </a:solidFill>
                <a:latin typeface="Arial"/>
                <a:ea typeface="Arial"/>
                <a:cs typeface="Arial"/>
                <a:sym typeface="Arial"/>
              </a:rPr>
              <a:t>Attributes</a:t>
            </a:r>
            <a:r>
              <a:rPr lang="en" sz="1600">
                <a:solidFill>
                  <a:srgbClr val="000000"/>
                </a:solidFill>
                <a:latin typeface="Arial"/>
                <a:ea typeface="Arial"/>
                <a:cs typeface="Arial"/>
                <a:sym typeface="Arial"/>
              </a:rPr>
              <a:t>: Properties of an entity.</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 Name, Age, Gender, Social Security Number</a:t>
            </a:r>
            <a:endParaRPr sz="1600">
              <a:solidFill>
                <a:srgbClr val="000000"/>
              </a:solidFill>
              <a:latin typeface="Arial"/>
              <a:ea typeface="Arial"/>
              <a:cs typeface="Arial"/>
              <a:sym typeface="Arial"/>
            </a:endParaRPr>
          </a:p>
          <a:p>
            <a:pPr indent="-330200" lvl="0" marL="457200" rtl="0" algn="l">
              <a:lnSpc>
                <a:spcPct val="115000"/>
              </a:lnSpc>
              <a:spcBef>
                <a:spcPts val="1000"/>
              </a:spcBef>
              <a:spcAft>
                <a:spcPts val="0"/>
              </a:spcAft>
              <a:buClr>
                <a:srgbClr val="000000"/>
              </a:buClr>
              <a:buSzPts val="1600"/>
              <a:buFont typeface="Arial"/>
              <a:buChar char="●"/>
            </a:pPr>
            <a:r>
              <a:rPr b="1" lang="en" sz="1600">
                <a:solidFill>
                  <a:srgbClr val="000000"/>
                </a:solidFill>
                <a:latin typeface="Arial"/>
                <a:ea typeface="Arial"/>
                <a:cs typeface="Arial"/>
                <a:sym typeface="Arial"/>
              </a:rPr>
              <a:t>Values:</a:t>
            </a:r>
            <a:r>
              <a:rPr lang="en" sz="1600">
                <a:solidFill>
                  <a:srgbClr val="000000"/>
                </a:solidFill>
                <a:latin typeface="Arial"/>
                <a:ea typeface="Arial"/>
                <a:cs typeface="Arial"/>
                <a:sym typeface="Arial"/>
              </a:rPr>
              <a:t> Specific data for attributes.</a:t>
            </a:r>
            <a:endParaRPr sz="1600">
              <a:solidFill>
                <a:srgbClr val="000000"/>
              </a:solidFill>
              <a:latin typeface="Arial"/>
              <a:ea typeface="Arial"/>
              <a:cs typeface="Arial"/>
              <a:sym typeface="Arial"/>
            </a:endParaRPr>
          </a:p>
          <a:p>
            <a:pPr indent="0" lvl="0" marL="0" rtl="0" algn="l">
              <a:lnSpc>
                <a:spcPct val="115000"/>
              </a:lnSpc>
              <a:spcBef>
                <a:spcPts val="1000"/>
              </a:spcBef>
              <a:spcAft>
                <a:spcPts val="0"/>
              </a:spcAft>
              <a:buNone/>
            </a:pPr>
            <a:r>
              <a:rPr lang="en" sz="1600">
                <a:solidFill>
                  <a:srgbClr val="000000"/>
                </a:solidFill>
                <a:latin typeface="Arial"/>
                <a:ea typeface="Arial"/>
                <a:cs typeface="Arial"/>
                <a:sym typeface="Arial"/>
              </a:rPr>
              <a:t>          ➤ Priya , 34, F,13423</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97" name="Google Shape;97;p15"/>
          <p:cNvPicPr preferRelativeResize="0"/>
          <p:nvPr/>
        </p:nvPicPr>
        <p:blipFill>
          <a:blip r:embed="rId3">
            <a:alphaModFix/>
          </a:blip>
          <a:stretch>
            <a:fillRect/>
          </a:stretch>
        </p:blipFill>
        <p:spPr>
          <a:xfrm>
            <a:off x="5459749" y="2817124"/>
            <a:ext cx="3372550" cy="2138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End!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311700" y="410000"/>
            <a:ext cx="42603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TERMINOLOGY</a:t>
            </a:r>
            <a:endParaRPr/>
          </a:p>
          <a:p>
            <a:pPr indent="0" lvl="0" marL="0" rtl="0" algn="l">
              <a:spcBef>
                <a:spcPts val="0"/>
              </a:spcBef>
              <a:spcAft>
                <a:spcPts val="0"/>
              </a:spcAft>
              <a:buNone/>
            </a:pPr>
            <a:r>
              <a:t/>
            </a:r>
            <a:endParaRPr/>
          </a:p>
          <a:p>
            <a:pPr indent="-330200" lvl="0" marL="457200" rtl="0" algn="l">
              <a:lnSpc>
                <a:spcPct val="115000"/>
              </a:lnSpc>
              <a:spcBef>
                <a:spcPts val="1000"/>
              </a:spcBef>
              <a:spcAft>
                <a:spcPts val="0"/>
              </a:spcAft>
              <a:buClr>
                <a:srgbClr val="000000"/>
              </a:buClr>
              <a:buSzPts val="1600"/>
              <a:buFont typeface="Arial"/>
              <a:buChar char="●"/>
            </a:pPr>
            <a:r>
              <a:rPr b="1" lang="en" sz="1600">
                <a:solidFill>
                  <a:srgbClr val="000000"/>
                </a:solidFill>
                <a:latin typeface="Arial"/>
                <a:ea typeface="Arial"/>
                <a:cs typeface="Arial"/>
                <a:sym typeface="Arial"/>
              </a:rPr>
              <a:t>Field:</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A single elementary unit of information representing an attribute of an entity.</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 Name = Priya</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Record: </a:t>
            </a:r>
            <a:r>
              <a:rPr lang="en" sz="1600">
                <a:solidFill>
                  <a:srgbClr val="000000"/>
                </a:solidFill>
                <a:latin typeface="Arial"/>
                <a:ea typeface="Arial"/>
                <a:cs typeface="Arial"/>
                <a:sym typeface="Arial"/>
              </a:rPr>
              <a:t>The collection of field values of a given entity.</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 [Name, Age, Gender, SSN]</a:t>
            </a:r>
            <a:endParaRPr sz="16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600">
                <a:solidFill>
                  <a:srgbClr val="000000"/>
                </a:solidFill>
                <a:latin typeface="Arial"/>
                <a:ea typeface="Arial"/>
                <a:cs typeface="Arial"/>
                <a:sym typeface="Arial"/>
              </a:rPr>
              <a:t>File:</a:t>
            </a:r>
            <a:r>
              <a:rPr lang="en" sz="1600">
                <a:solidFill>
                  <a:srgbClr val="000000"/>
                </a:solidFill>
                <a:latin typeface="Arial"/>
                <a:ea typeface="Arial"/>
                <a:cs typeface="Arial"/>
                <a:sym typeface="Arial"/>
              </a:rPr>
              <a:t> </a:t>
            </a:r>
            <a:r>
              <a:rPr lang="en" sz="1600">
                <a:solidFill>
                  <a:srgbClr val="000000"/>
                </a:solidFill>
                <a:latin typeface="Arial"/>
                <a:ea typeface="Arial"/>
                <a:cs typeface="Arial"/>
                <a:sym typeface="Arial"/>
              </a:rPr>
              <a:t>The collection of records of the entities in a given entity set.</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 Employee records file</a:t>
            </a:r>
            <a:br>
              <a:rPr lang="en" sz="1700">
                <a:solidFill>
                  <a:srgbClr val="000000"/>
                </a:solidFill>
                <a:latin typeface="Arial"/>
                <a:ea typeface="Arial"/>
                <a:cs typeface="Arial"/>
                <a:sym typeface="Arial"/>
              </a:rPr>
            </a:br>
            <a:endParaRPr sz="17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03" name="Google Shape;103;p16"/>
          <p:cNvPicPr preferRelativeResize="0"/>
          <p:nvPr/>
        </p:nvPicPr>
        <p:blipFill>
          <a:blip r:embed="rId3">
            <a:alphaModFix/>
          </a:blip>
          <a:stretch>
            <a:fillRect/>
          </a:stretch>
        </p:blipFill>
        <p:spPr>
          <a:xfrm>
            <a:off x="4630125" y="1704050"/>
            <a:ext cx="4513874" cy="246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311700" y="410000"/>
            <a:ext cx="42603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Key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36550" lvl="0" marL="457200" rtl="0" algn="l">
              <a:lnSpc>
                <a:spcPct val="115000"/>
              </a:lnSpc>
              <a:spcBef>
                <a:spcPts val="1200"/>
              </a:spcBef>
              <a:spcAft>
                <a:spcPts val="0"/>
              </a:spcAft>
              <a:buClr>
                <a:srgbClr val="000000"/>
              </a:buClr>
              <a:buSzPts val="1700"/>
              <a:buFont typeface="Arial"/>
              <a:buChar char="●"/>
            </a:pPr>
            <a:r>
              <a:rPr b="1" lang="en" sz="1600">
                <a:solidFill>
                  <a:srgbClr val="000000"/>
                </a:solidFill>
                <a:latin typeface="Arial"/>
                <a:ea typeface="Arial"/>
                <a:cs typeface="Arial"/>
                <a:sym typeface="Arial"/>
              </a:rPr>
              <a:t>A field K where its values k₁, k₂,... uniquely determine a record is called a primary key.</a:t>
            </a:r>
            <a:endParaRPr b="1" sz="1600">
              <a:solidFill>
                <a:srgbClr val="000000"/>
              </a:solidFill>
              <a:latin typeface="Arial"/>
              <a:ea typeface="Arial"/>
              <a:cs typeface="Arial"/>
              <a:sym typeface="Arial"/>
            </a:endParaRPr>
          </a:p>
          <a:p>
            <a:pPr indent="-336550" lvl="0" marL="457200" rtl="0" algn="l">
              <a:lnSpc>
                <a:spcPct val="115000"/>
              </a:lnSpc>
              <a:spcBef>
                <a:spcPts val="0"/>
              </a:spcBef>
              <a:spcAft>
                <a:spcPts val="0"/>
              </a:spcAft>
              <a:buClr>
                <a:srgbClr val="000000"/>
              </a:buClr>
              <a:buSzPts val="1700"/>
              <a:buFont typeface="Arial"/>
              <a:buChar char="●"/>
            </a:pPr>
            <a:r>
              <a:rPr b="1" lang="en" sz="1600">
                <a:solidFill>
                  <a:srgbClr val="000000"/>
                </a:solidFill>
                <a:latin typeface="Arial"/>
                <a:ea typeface="Arial"/>
                <a:cs typeface="Arial"/>
                <a:sym typeface="Arial"/>
              </a:rPr>
              <a:t>The values in such a field are called keys or key values.</a:t>
            </a:r>
            <a:endParaRPr b="1"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09" name="Google Shape;109;p17"/>
          <p:cNvPicPr preferRelativeResize="0"/>
          <p:nvPr/>
        </p:nvPicPr>
        <p:blipFill>
          <a:blip r:embed="rId3">
            <a:alphaModFix/>
          </a:blip>
          <a:stretch>
            <a:fillRect/>
          </a:stretch>
        </p:blipFill>
        <p:spPr>
          <a:xfrm>
            <a:off x="4734275" y="1180675"/>
            <a:ext cx="4267200" cy="30045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311700" y="410000"/>
            <a:ext cx="83958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 Types</a:t>
            </a:r>
            <a:endParaRPr/>
          </a:p>
          <a:p>
            <a:pPr indent="0" lvl="0" marL="0" rtl="0" algn="l">
              <a:spcBef>
                <a:spcPts val="0"/>
              </a:spcBef>
              <a:spcAft>
                <a:spcPts val="0"/>
              </a:spcAft>
              <a:buNone/>
            </a:pPr>
            <a:r>
              <a:t/>
            </a:r>
            <a:endParaRPr/>
          </a:p>
          <a:p>
            <a:pPr indent="-336550" lvl="0" marL="457200" rtl="0" algn="l">
              <a:lnSpc>
                <a:spcPct val="115000"/>
              </a:lnSpc>
              <a:spcBef>
                <a:spcPts val="1200"/>
              </a:spcBef>
              <a:spcAft>
                <a:spcPts val="0"/>
              </a:spcAft>
              <a:buClr>
                <a:srgbClr val="000000"/>
              </a:buClr>
              <a:buSzPts val="1700"/>
              <a:buFont typeface="Arial"/>
              <a:buChar char="●"/>
            </a:pPr>
            <a:r>
              <a:rPr b="1" lang="en" sz="1600">
                <a:solidFill>
                  <a:srgbClr val="000000"/>
                </a:solidFill>
                <a:latin typeface="Arial"/>
                <a:ea typeface="Arial"/>
                <a:cs typeface="Arial"/>
                <a:sym typeface="Arial"/>
              </a:rPr>
              <a:t>Fixed-Length:</a:t>
            </a:r>
            <a:r>
              <a:rPr lang="en" sz="1600">
                <a:solidFill>
                  <a:srgbClr val="000000"/>
                </a:solidFill>
                <a:latin typeface="Arial"/>
                <a:ea typeface="Arial"/>
                <a:cs typeface="Arial"/>
                <a:sym typeface="Arial"/>
              </a:rPr>
              <a:t> All records have same size.</a:t>
            </a:r>
            <a:endParaRPr sz="16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rPr lang="en" sz="1600">
                <a:solidFill>
                  <a:srgbClr val="000000"/>
                </a:solidFill>
                <a:latin typeface="Arial"/>
                <a:ea typeface="Arial"/>
                <a:cs typeface="Arial"/>
                <a:sym typeface="Arial"/>
              </a:rPr>
              <a:t>➤ E.g., Vehicle records</a:t>
            </a:r>
            <a:endParaRPr sz="1600">
              <a:solidFill>
                <a:srgbClr val="000000"/>
              </a:solidFill>
              <a:latin typeface="Arial"/>
              <a:ea typeface="Arial"/>
              <a:cs typeface="Arial"/>
              <a:sym typeface="Arial"/>
            </a:endParaRPr>
          </a:p>
          <a:p>
            <a:pPr indent="-336550" lvl="0" marL="457200" rtl="0" algn="l">
              <a:lnSpc>
                <a:spcPct val="115000"/>
              </a:lnSpc>
              <a:spcBef>
                <a:spcPts val="1200"/>
              </a:spcBef>
              <a:spcAft>
                <a:spcPts val="0"/>
              </a:spcAft>
              <a:buClr>
                <a:srgbClr val="000000"/>
              </a:buClr>
              <a:buSzPts val="1700"/>
              <a:buFont typeface="Arial"/>
              <a:buChar char="●"/>
            </a:pPr>
            <a:r>
              <a:rPr b="1" lang="en" sz="1600">
                <a:solidFill>
                  <a:srgbClr val="000000"/>
                </a:solidFill>
                <a:latin typeface="Arial"/>
                <a:ea typeface="Arial"/>
                <a:cs typeface="Arial"/>
                <a:sym typeface="Arial"/>
              </a:rPr>
              <a:t>Variable-Length: </a:t>
            </a:r>
            <a:r>
              <a:rPr lang="en" sz="1600">
                <a:solidFill>
                  <a:srgbClr val="000000"/>
                </a:solidFill>
                <a:latin typeface="Arial"/>
                <a:ea typeface="Arial"/>
                <a:cs typeface="Arial"/>
                <a:sym typeface="Arial"/>
              </a:rPr>
              <a:t>Different record sizes.</a:t>
            </a:r>
            <a:endParaRPr sz="16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rPr lang="en" sz="1600">
                <a:solidFill>
                  <a:srgbClr val="000000"/>
                </a:solidFill>
                <a:latin typeface="Arial"/>
                <a:ea typeface="Arial"/>
                <a:cs typeface="Arial"/>
                <a:sym typeface="Arial"/>
              </a:rPr>
              <a:t>➤ E.g., Student records with varying course counts</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10000"/>
            <a:ext cx="83958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Subject Matter of Data Structures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600">
                <a:solidFill>
                  <a:srgbClr val="000000"/>
                </a:solidFill>
                <a:latin typeface="Arial"/>
                <a:ea typeface="Arial"/>
                <a:cs typeface="Arial"/>
                <a:sym typeface="Arial"/>
              </a:rPr>
              <a:t>The study of data structures typically involves the following </a:t>
            </a:r>
            <a:r>
              <a:rPr b="1" lang="en" sz="1600">
                <a:solidFill>
                  <a:srgbClr val="000000"/>
                </a:solidFill>
                <a:latin typeface="Arial"/>
                <a:ea typeface="Arial"/>
                <a:cs typeface="Arial"/>
                <a:sym typeface="Arial"/>
              </a:rPr>
              <a:t>three key steps</a:t>
            </a:r>
            <a:r>
              <a:rPr lang="en" sz="1600">
                <a:solidFill>
                  <a:srgbClr val="000000"/>
                </a:solidFill>
                <a:latin typeface="Arial"/>
                <a:ea typeface="Arial"/>
                <a:cs typeface="Arial"/>
                <a:sym typeface="Arial"/>
              </a:rPr>
              <a:t>:</a:t>
            </a:r>
            <a:endParaRPr sz="3500"/>
          </a:p>
          <a:p>
            <a:pPr indent="0" lvl="0" marL="457200" rtl="0" algn="l">
              <a:lnSpc>
                <a:spcPct val="115000"/>
              </a:lnSpc>
              <a:spcBef>
                <a:spcPts val="1200"/>
              </a:spcBef>
              <a:spcAft>
                <a:spcPts val="0"/>
              </a:spcAft>
              <a:buNone/>
            </a:pPr>
            <a:r>
              <a:rPr lang="en" sz="1600">
                <a:solidFill>
                  <a:srgbClr val="000000"/>
                </a:solidFill>
                <a:latin typeface="Arial"/>
                <a:ea typeface="Arial"/>
                <a:cs typeface="Arial"/>
                <a:sym typeface="Arial"/>
              </a:rPr>
              <a:t>1. Logical or mathematical description of the structure</a:t>
            </a:r>
            <a:endParaRPr sz="16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rPr lang="en" sz="1600">
                <a:solidFill>
                  <a:srgbClr val="000000"/>
                </a:solidFill>
                <a:latin typeface="Arial"/>
                <a:ea typeface="Arial"/>
                <a:cs typeface="Arial"/>
                <a:sym typeface="Arial"/>
              </a:rPr>
              <a:t>2. Implementation of the structure on a computer</a:t>
            </a:r>
            <a:endParaRPr sz="16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rPr lang="en" sz="1600">
                <a:solidFill>
                  <a:srgbClr val="000000"/>
                </a:solidFill>
                <a:latin typeface="Arial"/>
                <a:ea typeface="Arial"/>
                <a:cs typeface="Arial"/>
                <a:sym typeface="Arial"/>
              </a:rPr>
              <a:t>3. Quantitative analysis of the structure, which includes determining the amount of memory needed to store the structure and the time required to process the structure.</a:t>
            </a:r>
            <a:endParaRPr sz="1600">
              <a:solidFill>
                <a:srgbClr val="000000"/>
              </a:solidFill>
              <a:latin typeface="Arial"/>
              <a:ea typeface="Arial"/>
              <a:cs typeface="Arial"/>
              <a:sym typeface="Arial"/>
            </a:endParaRPr>
          </a:p>
          <a:p>
            <a:pPr indent="0" lvl="0" marL="457200" rtl="0" algn="l">
              <a:lnSpc>
                <a:spcPct val="115000"/>
              </a:lnSpc>
              <a:spcBef>
                <a:spcPts val="1200"/>
              </a:spcBef>
              <a:spcAft>
                <a:spcPts val="120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10000"/>
            <a:ext cx="8395800" cy="454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Structure </a:t>
            </a:r>
            <a:r>
              <a:rPr lang="en"/>
              <a:t>Definition</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Data may be organized in many different ways; the logical or mathematical model of a particular organization of data is called a data structure.</a:t>
            </a:r>
            <a:endParaRPr b="1"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600">
                <a:solidFill>
                  <a:srgbClr val="000000"/>
                </a:solidFill>
                <a:latin typeface="Arial"/>
                <a:ea typeface="Arial"/>
                <a:cs typeface="Arial"/>
                <a:sym typeface="Arial"/>
              </a:rPr>
              <a:t>The choice of a particular data model depends on two considerations:</a:t>
            </a:r>
            <a:endParaRPr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It must be rich enough in structure to mirror the actual relationships of the data in the real world.</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It should be simple enough that one can effectively process the data when necessary.</a:t>
            </a:r>
            <a:endParaRPr sz="16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311700" y="410000"/>
            <a:ext cx="8395800" cy="468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of Data Structures</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Data structures are generally classified into </a:t>
            </a:r>
            <a:r>
              <a:rPr b="1" lang="en" sz="1600">
                <a:solidFill>
                  <a:srgbClr val="000000"/>
                </a:solidFill>
                <a:latin typeface="Arial"/>
                <a:ea typeface="Arial"/>
                <a:cs typeface="Arial"/>
                <a:sym typeface="Arial"/>
              </a:rPr>
              <a:t>primitive</a:t>
            </a:r>
            <a:r>
              <a:rPr lang="en" sz="1600">
                <a:solidFill>
                  <a:srgbClr val="000000"/>
                </a:solidFill>
                <a:latin typeface="Arial"/>
                <a:ea typeface="Arial"/>
                <a:cs typeface="Arial"/>
                <a:sym typeface="Arial"/>
              </a:rPr>
              <a:t> and </a:t>
            </a:r>
            <a:r>
              <a:rPr b="1" lang="en" sz="1600">
                <a:solidFill>
                  <a:srgbClr val="000000"/>
                </a:solidFill>
                <a:latin typeface="Arial"/>
                <a:ea typeface="Arial"/>
                <a:cs typeface="Arial"/>
                <a:sym typeface="Arial"/>
              </a:rPr>
              <a:t>non-primitive</a:t>
            </a:r>
            <a:r>
              <a:rPr lang="en" sz="1600">
                <a:solidFill>
                  <a:srgbClr val="000000"/>
                </a:solidFill>
                <a:latin typeface="Arial"/>
                <a:ea typeface="Arial"/>
                <a:cs typeface="Arial"/>
                <a:sym typeface="Arial"/>
              </a:rPr>
              <a:t> data structures.</a:t>
            </a:r>
            <a:endParaRPr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Primitive Data Structures</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Basic data types such as </a:t>
            </a:r>
            <a:r>
              <a:rPr b="1" lang="en" sz="1600">
                <a:solidFill>
                  <a:srgbClr val="000000"/>
                </a:solidFill>
                <a:latin typeface="Arial"/>
                <a:ea typeface="Arial"/>
                <a:cs typeface="Arial"/>
                <a:sym typeface="Arial"/>
              </a:rPr>
              <a:t>integer</a:t>
            </a: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real</a:t>
            </a: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character</a:t>
            </a:r>
            <a:r>
              <a:rPr lang="en" sz="1600">
                <a:solidFill>
                  <a:srgbClr val="000000"/>
                </a:solidFill>
                <a:latin typeface="Arial"/>
                <a:ea typeface="Arial"/>
                <a:cs typeface="Arial"/>
                <a:sym typeface="Arial"/>
              </a:rPr>
              <a:t>, and </a:t>
            </a:r>
            <a:r>
              <a:rPr b="1" lang="en" sz="1600">
                <a:solidFill>
                  <a:srgbClr val="000000"/>
                </a:solidFill>
                <a:latin typeface="Arial"/>
                <a:ea typeface="Arial"/>
                <a:cs typeface="Arial"/>
                <a:sym typeface="Arial"/>
              </a:rPr>
              <a:t>boolean</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These data types consist of characters that </a:t>
            </a:r>
            <a:r>
              <a:rPr b="1" lang="en" sz="1600">
                <a:solidFill>
                  <a:srgbClr val="000000"/>
                </a:solidFill>
                <a:latin typeface="Arial"/>
                <a:ea typeface="Arial"/>
                <a:cs typeface="Arial"/>
                <a:sym typeface="Arial"/>
              </a:rPr>
              <a:t>cannot be divided</a:t>
            </a:r>
            <a:r>
              <a:rPr lang="en" sz="1600">
                <a:solidFill>
                  <a:srgbClr val="000000"/>
                </a:solidFill>
                <a:latin typeface="Arial"/>
                <a:ea typeface="Arial"/>
                <a:cs typeface="Arial"/>
                <a:sym typeface="Arial"/>
              </a:rPr>
              <a:t>, and hence they are also called </a:t>
            </a:r>
            <a:r>
              <a:rPr b="1" lang="en" sz="1600">
                <a:solidFill>
                  <a:srgbClr val="000000"/>
                </a:solidFill>
                <a:latin typeface="Arial"/>
                <a:ea typeface="Arial"/>
                <a:cs typeface="Arial"/>
                <a:sym typeface="Arial"/>
              </a:rPr>
              <a:t>simple data types</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0" lvl="0" marL="0" rtl="0" algn="l">
              <a:lnSpc>
                <a:spcPct val="115000"/>
              </a:lnSpc>
              <a:spcBef>
                <a:spcPts val="1400"/>
              </a:spcBef>
              <a:spcAft>
                <a:spcPts val="0"/>
              </a:spcAft>
              <a:buNone/>
            </a:pPr>
            <a:r>
              <a:rPr b="1" lang="en" sz="1600">
                <a:solidFill>
                  <a:srgbClr val="000000"/>
                </a:solidFill>
                <a:latin typeface="Arial"/>
                <a:ea typeface="Arial"/>
                <a:cs typeface="Arial"/>
                <a:sym typeface="Arial"/>
              </a:rPr>
              <a:t>Non-Primitive Data Structures</a:t>
            </a:r>
            <a:endParaRPr b="1" sz="1600">
              <a:solidFill>
                <a:srgbClr val="000000"/>
              </a:solidFill>
              <a:latin typeface="Arial"/>
              <a:ea typeface="Arial"/>
              <a:cs typeface="Arial"/>
              <a:sym typeface="Arial"/>
            </a:endParaRPr>
          </a:p>
          <a:p>
            <a:pPr indent="-330200" lvl="0" marL="45720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Example: </a:t>
            </a:r>
            <a:r>
              <a:rPr b="1" lang="en" sz="1600">
                <a:solidFill>
                  <a:srgbClr val="000000"/>
                </a:solidFill>
                <a:latin typeface="Arial"/>
                <a:ea typeface="Arial"/>
                <a:cs typeface="Arial"/>
                <a:sym typeface="Arial"/>
              </a:rPr>
              <a:t>Processing of complex numbers</a:t>
            </a:r>
            <a:r>
              <a:rPr lang="en" sz="1600">
                <a:solidFill>
                  <a:srgbClr val="000000"/>
                </a:solidFill>
                <a:latin typeface="Arial"/>
                <a:ea typeface="Arial"/>
                <a:cs typeface="Arial"/>
                <a:sym typeface="Arial"/>
              </a:rPr>
              <a:t> (very few computers support this directly).</a:t>
            </a:r>
            <a:endParaRPr sz="1600">
              <a:solidFill>
                <a:srgbClr val="000000"/>
              </a:solidFill>
              <a:latin typeface="Arial"/>
              <a:ea typeface="Arial"/>
              <a:cs typeface="Arial"/>
              <a:sym typeface="Arial"/>
            </a:endParaRPr>
          </a:p>
          <a:p>
            <a:pPr indent="-330200" lvl="0" marL="45720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Other examples include:</a:t>
            </a:r>
            <a:br>
              <a:rPr lang="en" sz="1600">
                <a:solidFill>
                  <a:srgbClr val="000000"/>
                </a:solidFill>
                <a:latin typeface="Arial"/>
                <a:ea typeface="Arial"/>
                <a:cs typeface="Arial"/>
                <a:sym typeface="Arial"/>
              </a:rPr>
            </a:b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Linked Lists</a:t>
            </a: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Stacks</a:t>
            </a: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Queues</a:t>
            </a:r>
            <a:r>
              <a:rPr lang="en" sz="1600">
                <a:solidFill>
                  <a:srgbClr val="000000"/>
                </a:solidFill>
                <a:latin typeface="Arial"/>
                <a:ea typeface="Arial"/>
                <a:cs typeface="Arial"/>
                <a:sym typeface="Arial"/>
              </a:rPr>
              <a:t>, </a:t>
            </a:r>
            <a:r>
              <a:rPr b="1" lang="en" sz="1600">
                <a:solidFill>
                  <a:srgbClr val="000000"/>
                </a:solidFill>
                <a:latin typeface="Arial"/>
                <a:ea typeface="Arial"/>
                <a:cs typeface="Arial"/>
                <a:sym typeface="Arial"/>
              </a:rPr>
              <a:t>Trees</a:t>
            </a:r>
            <a:r>
              <a:rPr lang="en" sz="1600">
                <a:solidFill>
                  <a:srgbClr val="000000"/>
                </a:solidFill>
                <a:latin typeface="Arial"/>
                <a:ea typeface="Arial"/>
                <a:cs typeface="Arial"/>
                <a:sym typeface="Arial"/>
              </a:rPr>
              <a:t>, and </a:t>
            </a:r>
            <a:r>
              <a:rPr b="1" lang="en" sz="1600">
                <a:solidFill>
                  <a:srgbClr val="000000"/>
                </a:solidFill>
                <a:latin typeface="Arial"/>
                <a:ea typeface="Arial"/>
                <a:cs typeface="Arial"/>
                <a:sym typeface="Arial"/>
              </a:rPr>
              <a:t>Graphs</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