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67" r:id="rId4"/>
    <p:sldId id="279" r:id="rId5"/>
    <p:sldId id="280" r:id="rId6"/>
    <p:sldId id="272" r:id="rId7"/>
    <p:sldId id="268" r:id="rId8"/>
    <p:sldId id="269" r:id="rId9"/>
    <p:sldId id="270" r:id="rId10"/>
    <p:sldId id="271" r:id="rId11"/>
    <p:sldId id="281" r:id="rId12"/>
    <p:sldId id="277" r:id="rId13"/>
    <p:sldId id="274" r:id="rId14"/>
    <p:sldId id="275" r:id="rId15"/>
    <p:sldId id="282" r:id="rId16"/>
    <p:sldId id="273" r:id="rId17"/>
    <p:sldId id="276" r:id="rId18"/>
    <p:sldId id="283" r:id="rId19"/>
    <p:sldId id="278" r:id="rId20"/>
    <p:sldId id="26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EA4335"/>
    <a:srgbClr val="3A536D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021" autoAdjust="0"/>
  </p:normalViewPr>
  <p:slideViewPr>
    <p:cSldViewPr snapToGrid="0">
      <p:cViewPr varScale="1">
        <p:scale>
          <a:sx n="114" d="100"/>
          <a:sy n="114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CEC451-19FC-4BBE-8F6A-C86BE56F1486}">
      <dgm:prSet phldrT="[Testo]"/>
      <dgm:spPr/>
      <dgm:t>
        <a:bodyPr/>
        <a:lstStyle/>
        <a:p>
          <a:r>
            <a:rPr lang="it-IT" dirty="0"/>
            <a:t>POST /</a:t>
          </a:r>
          <a:r>
            <a:rPr lang="it-IT" dirty="0" err="1"/>
            <a:t>events</a:t>
          </a:r>
          <a:endParaRPr lang="it-IT" dirty="0"/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/>
            <a:t>Store </a:t>
          </a:r>
          <a:r>
            <a:rPr lang="it-IT" dirty="0" err="1"/>
            <a:t>Event</a:t>
          </a:r>
          <a:r>
            <a:rPr lang="it-IT" dirty="0"/>
            <a:t> on Database</a:t>
          </a:r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/>
            <a:t>Return «CREATED» status to the client</a:t>
          </a:r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3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2"/>
      <dgm:spPr/>
    </dgm:pt>
    <dgm:pt modelId="{BCEB85D4-24E2-43F6-8CEA-A200648E0FBE}" type="pres">
      <dgm:prSet presAssocID="{80BEA199-E242-46C1-8CDF-CA66EA72B4D2}" presName="connectorText" presStyleLbl="sibTrans2D1" presStyleIdx="0" presStyleCnt="2"/>
      <dgm:spPr/>
    </dgm:pt>
    <dgm:pt modelId="{B4C8FD5F-88E7-4935-AF0A-3631199C62BB}" type="pres">
      <dgm:prSet presAssocID="{0C936C09-B1CF-49D1-BEF5-45B42E0566F3}" presName="node" presStyleLbl="node1" presStyleIdx="1" presStyleCnt="3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2"/>
      <dgm:spPr/>
    </dgm:pt>
    <dgm:pt modelId="{B4C35215-25BB-4D59-A098-21AE1BA29DCA}" type="pres">
      <dgm:prSet presAssocID="{D15FA09A-0CDA-4AC8-80CE-1FE15FAF620F}" presName="connectorText" presStyleLbl="sibTrans2D1" presStyleIdx="1" presStyleCnt="2"/>
      <dgm:spPr/>
    </dgm:pt>
    <dgm:pt modelId="{2AA1ED23-CBBB-48BF-928E-0245AD23B818}" type="pres">
      <dgm:prSet presAssocID="{96C617B7-D55E-49EE-8018-1D8C4CF08BD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CEC451-19FC-4BBE-8F6A-C86BE56F1486}">
      <dgm:prSet phldrT="[Testo]"/>
      <dgm:spPr/>
      <dgm:t>
        <a:bodyPr/>
        <a:lstStyle/>
        <a:p>
          <a:r>
            <a:rPr lang="it-IT" dirty="0" err="1"/>
            <a:t>Find</a:t>
          </a:r>
          <a:r>
            <a:rPr lang="it-IT" dirty="0"/>
            <a:t> </a:t>
          </a:r>
          <a:r>
            <a:rPr lang="it-IT" dirty="0" err="1"/>
            <a:t>subscriptions</a:t>
          </a:r>
          <a:r>
            <a:rPr lang="it-IT" dirty="0"/>
            <a:t> </a:t>
          </a:r>
          <a:r>
            <a:rPr lang="it-IT" dirty="0" err="1"/>
            <a:t>interested</a:t>
          </a:r>
          <a:r>
            <a:rPr lang="it-IT" dirty="0"/>
            <a:t> in the </a:t>
          </a:r>
          <a:r>
            <a:rPr lang="it-IT" dirty="0" err="1"/>
            <a:t>event</a:t>
          </a:r>
          <a:endParaRPr lang="it-IT" dirty="0"/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 err="1"/>
            <a:t>Find</a:t>
          </a:r>
          <a:r>
            <a:rPr lang="it-IT" dirty="0"/>
            <a:t> </a:t>
          </a:r>
          <a:r>
            <a:rPr lang="it-IT" dirty="0" err="1"/>
            <a:t>Firebase</a:t>
          </a:r>
          <a:r>
            <a:rPr lang="it-IT" dirty="0"/>
            <a:t> Cloud Messaging tokens of the </a:t>
          </a:r>
          <a:r>
            <a:rPr lang="it-IT" dirty="0" err="1"/>
            <a:t>subscription</a:t>
          </a:r>
          <a:r>
            <a:rPr lang="it-IT" dirty="0"/>
            <a:t> </a:t>
          </a:r>
          <a:r>
            <a:rPr lang="it-IT" dirty="0" err="1"/>
            <a:t>owners</a:t>
          </a:r>
          <a:endParaRPr lang="it-IT" dirty="0"/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</a:t>
          </a:r>
          <a:r>
            <a:rPr lang="it-IT" dirty="0" err="1"/>
            <a:t>notifications</a:t>
          </a:r>
          <a:endParaRPr lang="it-IT" dirty="0"/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3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2"/>
      <dgm:spPr/>
    </dgm:pt>
    <dgm:pt modelId="{BCEB85D4-24E2-43F6-8CEA-A200648E0FBE}" type="pres">
      <dgm:prSet presAssocID="{80BEA199-E242-46C1-8CDF-CA66EA72B4D2}" presName="connectorText" presStyleLbl="sibTrans2D1" presStyleIdx="0" presStyleCnt="2"/>
      <dgm:spPr/>
    </dgm:pt>
    <dgm:pt modelId="{B4C8FD5F-88E7-4935-AF0A-3631199C62BB}" type="pres">
      <dgm:prSet presAssocID="{0C936C09-B1CF-49D1-BEF5-45B42E0566F3}" presName="node" presStyleLbl="node1" presStyleIdx="1" presStyleCnt="3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2"/>
      <dgm:spPr/>
    </dgm:pt>
    <dgm:pt modelId="{B4C35215-25BB-4D59-A098-21AE1BA29DCA}" type="pres">
      <dgm:prSet presAssocID="{D15FA09A-0CDA-4AC8-80CE-1FE15FAF620F}" presName="connectorText" presStyleLbl="sibTrans2D1" presStyleIdx="1" presStyleCnt="2"/>
      <dgm:spPr/>
    </dgm:pt>
    <dgm:pt modelId="{2AA1ED23-CBBB-48BF-928E-0245AD23B818}" type="pres">
      <dgm:prSet presAssocID="{96C617B7-D55E-49EE-8018-1D8C4CF08BD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CEC451-19FC-4BBE-8F6A-C86BE56F1486}">
      <dgm:prSet phldrT="[Testo]"/>
      <dgm:spPr/>
      <dgm:t>
        <a:bodyPr/>
        <a:lstStyle/>
        <a:p>
          <a:r>
            <a:rPr lang="it-IT" dirty="0"/>
            <a:t>POST /users</a:t>
          </a:r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/>
            <a:t>Store User on Database</a:t>
          </a:r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/>
            <a:t>Store device FCM token</a:t>
          </a:r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2CAB27C5-AF0E-40C3-BEAB-B542373D0F8A}">
      <dgm:prSet/>
      <dgm:spPr/>
      <dgm:t>
        <a:bodyPr/>
        <a:lstStyle/>
        <a:p>
          <a:r>
            <a:rPr lang="it-IT" dirty="0"/>
            <a:t>Return «CREATED» status to the client</a:t>
          </a:r>
        </a:p>
      </dgm:t>
    </dgm:pt>
    <dgm:pt modelId="{FFCBE39C-1701-436A-8FBD-83F562828309}" type="parTrans" cxnId="{06922352-9F33-4B8A-B5EA-4388EEE070BE}">
      <dgm:prSet/>
      <dgm:spPr/>
      <dgm:t>
        <a:bodyPr/>
        <a:lstStyle/>
        <a:p>
          <a:endParaRPr lang="it-IT"/>
        </a:p>
      </dgm:t>
    </dgm:pt>
    <dgm:pt modelId="{E7727641-9BDC-440B-8880-0AEA0E52F2D8}" type="sibTrans" cxnId="{06922352-9F33-4B8A-B5EA-4388EEE070BE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4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3"/>
      <dgm:spPr/>
    </dgm:pt>
    <dgm:pt modelId="{BCEB85D4-24E2-43F6-8CEA-A200648E0FBE}" type="pres">
      <dgm:prSet presAssocID="{80BEA199-E242-46C1-8CDF-CA66EA72B4D2}" presName="connectorText" presStyleLbl="sibTrans2D1" presStyleIdx="0" presStyleCnt="3"/>
      <dgm:spPr/>
    </dgm:pt>
    <dgm:pt modelId="{B4C8FD5F-88E7-4935-AF0A-3631199C62BB}" type="pres">
      <dgm:prSet presAssocID="{0C936C09-B1CF-49D1-BEF5-45B42E0566F3}" presName="node" presStyleLbl="node1" presStyleIdx="1" presStyleCnt="4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3"/>
      <dgm:spPr/>
    </dgm:pt>
    <dgm:pt modelId="{B4C35215-25BB-4D59-A098-21AE1BA29DCA}" type="pres">
      <dgm:prSet presAssocID="{D15FA09A-0CDA-4AC8-80CE-1FE15FAF620F}" presName="connectorText" presStyleLbl="sibTrans2D1" presStyleIdx="1" presStyleCnt="3"/>
      <dgm:spPr/>
    </dgm:pt>
    <dgm:pt modelId="{2AA1ED23-CBBB-48BF-928E-0245AD23B818}" type="pres">
      <dgm:prSet presAssocID="{96C617B7-D55E-49EE-8018-1D8C4CF08BD2}" presName="node" presStyleLbl="node1" presStyleIdx="2" presStyleCnt="4">
        <dgm:presLayoutVars>
          <dgm:bulletEnabled val="1"/>
        </dgm:presLayoutVars>
      </dgm:prSet>
      <dgm:spPr/>
    </dgm:pt>
    <dgm:pt modelId="{4587D3A6-9FD7-4A62-B9B4-103A44E8E806}" type="pres">
      <dgm:prSet presAssocID="{DEB3B005-964F-4062-8ED4-E6D81FD172A3}" presName="sibTrans" presStyleLbl="sibTrans2D1" presStyleIdx="2" presStyleCnt="3"/>
      <dgm:spPr/>
    </dgm:pt>
    <dgm:pt modelId="{5C636400-53C9-468C-950F-E62726402186}" type="pres">
      <dgm:prSet presAssocID="{DEB3B005-964F-4062-8ED4-E6D81FD172A3}" presName="connectorText" presStyleLbl="sibTrans2D1" presStyleIdx="2" presStyleCnt="3"/>
      <dgm:spPr/>
    </dgm:pt>
    <dgm:pt modelId="{796CF9F3-D38F-4E8D-A957-03B1E9243015}" type="pres">
      <dgm:prSet presAssocID="{2CAB27C5-AF0E-40C3-BEAB-B542373D0F8A}" presName="node" presStyleLbl="node1" presStyleIdx="3" presStyleCnt="4">
        <dgm:presLayoutVars>
          <dgm:bulletEnabled val="1"/>
        </dgm:presLayoutVars>
      </dgm:prSet>
      <dgm:spPr/>
    </dgm:pt>
  </dgm:ptLst>
  <dgm:cxnLst>
    <dgm:cxn modelId="{5033760A-8ACC-4930-81FF-FEFF92123E30}" type="presOf" srcId="{DEB3B005-964F-4062-8ED4-E6D81FD172A3}" destId="{4587D3A6-9FD7-4A62-B9B4-103A44E8E806}" srcOrd="0" destOrd="0" presId="urn:microsoft.com/office/officeart/2005/8/layout/process2"/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687E4D5C-BECB-4612-8DE7-7B48223FA900}" type="presOf" srcId="{DEB3B005-964F-4062-8ED4-E6D81FD172A3}" destId="{5C636400-53C9-468C-950F-E62726402186}" srcOrd="1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06922352-9F33-4B8A-B5EA-4388EEE070BE}" srcId="{4A41F350-F2A4-4EA8-9322-FB25C4ABE6E4}" destId="{2CAB27C5-AF0E-40C3-BEAB-B542373D0F8A}" srcOrd="3" destOrd="0" parTransId="{FFCBE39C-1701-436A-8FBD-83F562828309}" sibTransId="{E7727641-9BDC-440B-8880-0AEA0E52F2D8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3E536891-477C-441A-8706-16BDCF2DBFB9}" type="presOf" srcId="{2CAB27C5-AF0E-40C3-BEAB-B542373D0F8A}" destId="{796CF9F3-D38F-4E8D-A957-03B1E9243015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  <dgm:cxn modelId="{920A894F-72BA-46E7-A638-14D1F50405FB}" type="presParOf" srcId="{6DE7B24B-620D-4B7C-8BF8-BF97BD041E2E}" destId="{4587D3A6-9FD7-4A62-B9B4-103A44E8E806}" srcOrd="5" destOrd="0" presId="urn:microsoft.com/office/officeart/2005/8/layout/process2"/>
    <dgm:cxn modelId="{9ED02832-2316-4803-844A-57E28F45FB8B}" type="presParOf" srcId="{4587D3A6-9FD7-4A62-B9B4-103A44E8E806}" destId="{5C636400-53C9-468C-950F-E62726402186}" srcOrd="0" destOrd="0" presId="urn:microsoft.com/office/officeart/2005/8/layout/process2"/>
    <dgm:cxn modelId="{3518DAC9-3E9C-47D6-A480-50824EBBECAA}" type="presParOf" srcId="{6DE7B24B-620D-4B7C-8BF8-BF97BD041E2E}" destId="{796CF9F3-D38F-4E8D-A957-03B1E924301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0" y="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POST /</a:t>
          </a:r>
          <a:r>
            <a:rPr lang="it-IT" sz="1400" kern="1200" dirty="0" err="1"/>
            <a:t>events</a:t>
          </a:r>
          <a:endParaRPr lang="it-IT" sz="1400" kern="1200" dirty="0"/>
        </a:p>
      </dsp:txBody>
      <dsp:txXfrm>
        <a:off x="26720" y="26720"/>
        <a:ext cx="1289352" cy="858860"/>
      </dsp:txXfrm>
    </dsp:sp>
    <dsp:sp modelId="{49CC6770-DC67-4BBE-8596-AB706CD83DB8}">
      <dsp:nvSpPr>
        <dsp:cNvPr id="0" name=""/>
        <dsp:cNvSpPr/>
      </dsp:nvSpPr>
      <dsp:spPr>
        <a:xfrm rot="5400000">
          <a:off x="500339" y="93510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548235" y="969319"/>
        <a:ext cx="246321" cy="239478"/>
      </dsp:txXfrm>
    </dsp:sp>
    <dsp:sp modelId="{B4C8FD5F-88E7-4935-AF0A-3631199C62BB}">
      <dsp:nvSpPr>
        <dsp:cNvPr id="0" name=""/>
        <dsp:cNvSpPr/>
      </dsp:nvSpPr>
      <dsp:spPr>
        <a:xfrm>
          <a:off x="0" y="136845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</a:t>
          </a:r>
          <a:r>
            <a:rPr lang="it-IT" sz="1400" kern="1200" dirty="0" err="1"/>
            <a:t>Event</a:t>
          </a:r>
          <a:r>
            <a:rPr lang="it-IT" sz="1400" kern="1200" dirty="0"/>
            <a:t> on Database</a:t>
          </a:r>
        </a:p>
      </dsp:txBody>
      <dsp:txXfrm>
        <a:off x="26720" y="1395170"/>
        <a:ext cx="1289352" cy="858860"/>
      </dsp:txXfrm>
    </dsp:sp>
    <dsp:sp modelId="{7C016B08-1619-49FF-8D2E-AAA5188F2D4B}">
      <dsp:nvSpPr>
        <dsp:cNvPr id="0" name=""/>
        <dsp:cNvSpPr/>
      </dsp:nvSpPr>
      <dsp:spPr>
        <a:xfrm rot="5400000">
          <a:off x="500339" y="230355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548235" y="2337769"/>
        <a:ext cx="246321" cy="239478"/>
      </dsp:txXfrm>
    </dsp:sp>
    <dsp:sp modelId="{2AA1ED23-CBBB-48BF-928E-0245AD23B818}">
      <dsp:nvSpPr>
        <dsp:cNvPr id="0" name=""/>
        <dsp:cNvSpPr/>
      </dsp:nvSpPr>
      <dsp:spPr>
        <a:xfrm>
          <a:off x="0" y="2736901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Return «CREATED» status to the client</a:t>
          </a:r>
        </a:p>
      </dsp:txBody>
      <dsp:txXfrm>
        <a:off x="26720" y="2763621"/>
        <a:ext cx="1289352" cy="858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0" y="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Find</a:t>
          </a:r>
          <a:r>
            <a:rPr lang="it-IT" sz="1100" kern="1200" dirty="0"/>
            <a:t> </a:t>
          </a:r>
          <a:r>
            <a:rPr lang="it-IT" sz="1100" kern="1200" dirty="0" err="1"/>
            <a:t>subscriptions</a:t>
          </a:r>
          <a:r>
            <a:rPr lang="it-IT" sz="1100" kern="1200" dirty="0"/>
            <a:t> </a:t>
          </a:r>
          <a:r>
            <a:rPr lang="it-IT" sz="1100" kern="1200" dirty="0" err="1"/>
            <a:t>interested</a:t>
          </a:r>
          <a:r>
            <a:rPr lang="it-IT" sz="1100" kern="1200" dirty="0"/>
            <a:t> in the </a:t>
          </a:r>
          <a:r>
            <a:rPr lang="it-IT" sz="1100" kern="1200" dirty="0" err="1"/>
            <a:t>event</a:t>
          </a:r>
          <a:endParaRPr lang="it-IT" sz="1100" kern="1200" dirty="0"/>
        </a:p>
      </dsp:txBody>
      <dsp:txXfrm>
        <a:off x="26720" y="26720"/>
        <a:ext cx="1289352" cy="858860"/>
      </dsp:txXfrm>
    </dsp:sp>
    <dsp:sp modelId="{49CC6770-DC67-4BBE-8596-AB706CD83DB8}">
      <dsp:nvSpPr>
        <dsp:cNvPr id="0" name=""/>
        <dsp:cNvSpPr/>
      </dsp:nvSpPr>
      <dsp:spPr>
        <a:xfrm rot="5400000">
          <a:off x="500339" y="93510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-5400000">
        <a:off x="548235" y="969319"/>
        <a:ext cx="246321" cy="239478"/>
      </dsp:txXfrm>
    </dsp:sp>
    <dsp:sp modelId="{B4C8FD5F-88E7-4935-AF0A-3631199C62BB}">
      <dsp:nvSpPr>
        <dsp:cNvPr id="0" name=""/>
        <dsp:cNvSpPr/>
      </dsp:nvSpPr>
      <dsp:spPr>
        <a:xfrm>
          <a:off x="0" y="136845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Find</a:t>
          </a:r>
          <a:r>
            <a:rPr lang="it-IT" sz="1100" kern="1200" dirty="0"/>
            <a:t> </a:t>
          </a:r>
          <a:r>
            <a:rPr lang="it-IT" sz="1100" kern="1200" dirty="0" err="1"/>
            <a:t>Firebase</a:t>
          </a:r>
          <a:r>
            <a:rPr lang="it-IT" sz="1100" kern="1200" dirty="0"/>
            <a:t> Cloud Messaging tokens of the </a:t>
          </a:r>
          <a:r>
            <a:rPr lang="it-IT" sz="1100" kern="1200" dirty="0" err="1"/>
            <a:t>subscription</a:t>
          </a:r>
          <a:r>
            <a:rPr lang="it-IT" sz="1100" kern="1200" dirty="0"/>
            <a:t> </a:t>
          </a:r>
          <a:r>
            <a:rPr lang="it-IT" sz="1100" kern="1200" dirty="0" err="1"/>
            <a:t>owners</a:t>
          </a:r>
          <a:endParaRPr lang="it-IT" sz="1100" kern="1200" dirty="0"/>
        </a:p>
      </dsp:txBody>
      <dsp:txXfrm>
        <a:off x="26720" y="1395170"/>
        <a:ext cx="1289352" cy="858860"/>
      </dsp:txXfrm>
    </dsp:sp>
    <dsp:sp modelId="{7C016B08-1619-49FF-8D2E-AAA5188F2D4B}">
      <dsp:nvSpPr>
        <dsp:cNvPr id="0" name=""/>
        <dsp:cNvSpPr/>
      </dsp:nvSpPr>
      <dsp:spPr>
        <a:xfrm rot="5400000">
          <a:off x="500339" y="230355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-5400000">
        <a:off x="548235" y="2337769"/>
        <a:ext cx="246321" cy="239478"/>
      </dsp:txXfrm>
    </dsp:sp>
    <dsp:sp modelId="{2AA1ED23-CBBB-48BF-928E-0245AD23B818}">
      <dsp:nvSpPr>
        <dsp:cNvPr id="0" name=""/>
        <dsp:cNvSpPr/>
      </dsp:nvSpPr>
      <dsp:spPr>
        <a:xfrm>
          <a:off x="0" y="2736901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Send</a:t>
          </a:r>
          <a:r>
            <a:rPr lang="it-IT" sz="1100" kern="1200" dirty="0"/>
            <a:t> </a:t>
          </a:r>
          <a:r>
            <a:rPr lang="it-IT" sz="1100" kern="1200" dirty="0" err="1"/>
            <a:t>notifications</a:t>
          </a:r>
          <a:endParaRPr lang="it-IT" sz="1100" kern="1200" dirty="0"/>
        </a:p>
      </dsp:txBody>
      <dsp:txXfrm>
        <a:off x="26720" y="2763621"/>
        <a:ext cx="1289352" cy="858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5535" y="2415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POST /users</a:t>
          </a:r>
        </a:p>
      </dsp:txBody>
      <dsp:txXfrm>
        <a:off x="31848" y="28728"/>
        <a:ext cx="1564504" cy="845779"/>
      </dsp:txXfrm>
    </dsp:sp>
    <dsp:sp modelId="{49CC6770-DC67-4BBE-8596-AB706CD83DB8}">
      <dsp:nvSpPr>
        <dsp:cNvPr id="0" name=""/>
        <dsp:cNvSpPr/>
      </dsp:nvSpPr>
      <dsp:spPr>
        <a:xfrm rot="5400000">
          <a:off x="645649" y="923281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956971"/>
        <a:ext cx="242570" cy="235831"/>
      </dsp:txXfrm>
    </dsp:sp>
    <dsp:sp modelId="{B4C8FD5F-88E7-4935-AF0A-3631199C62BB}">
      <dsp:nvSpPr>
        <dsp:cNvPr id="0" name=""/>
        <dsp:cNvSpPr/>
      </dsp:nvSpPr>
      <dsp:spPr>
        <a:xfrm>
          <a:off x="5535" y="1350023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User on Database</a:t>
          </a:r>
        </a:p>
      </dsp:txBody>
      <dsp:txXfrm>
        <a:off x="31848" y="1376336"/>
        <a:ext cx="1564504" cy="845779"/>
      </dsp:txXfrm>
    </dsp:sp>
    <dsp:sp modelId="{7C016B08-1619-49FF-8D2E-AAA5188F2D4B}">
      <dsp:nvSpPr>
        <dsp:cNvPr id="0" name=""/>
        <dsp:cNvSpPr/>
      </dsp:nvSpPr>
      <dsp:spPr>
        <a:xfrm rot="5400000">
          <a:off x="645649" y="2270889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2304579"/>
        <a:ext cx="242570" cy="235831"/>
      </dsp:txXfrm>
    </dsp:sp>
    <dsp:sp modelId="{2AA1ED23-CBBB-48BF-928E-0245AD23B818}">
      <dsp:nvSpPr>
        <dsp:cNvPr id="0" name=""/>
        <dsp:cNvSpPr/>
      </dsp:nvSpPr>
      <dsp:spPr>
        <a:xfrm>
          <a:off x="5535" y="2697632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device FCM token</a:t>
          </a:r>
        </a:p>
      </dsp:txBody>
      <dsp:txXfrm>
        <a:off x="31848" y="2723945"/>
        <a:ext cx="1564504" cy="845779"/>
      </dsp:txXfrm>
    </dsp:sp>
    <dsp:sp modelId="{4587D3A6-9FD7-4A62-B9B4-103A44E8E806}">
      <dsp:nvSpPr>
        <dsp:cNvPr id="0" name=""/>
        <dsp:cNvSpPr/>
      </dsp:nvSpPr>
      <dsp:spPr>
        <a:xfrm rot="5400000">
          <a:off x="645649" y="3618498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3652188"/>
        <a:ext cx="242570" cy="235831"/>
      </dsp:txXfrm>
    </dsp:sp>
    <dsp:sp modelId="{796CF9F3-D38F-4E8D-A957-03B1E9243015}">
      <dsp:nvSpPr>
        <dsp:cNvPr id="0" name=""/>
        <dsp:cNvSpPr/>
      </dsp:nvSpPr>
      <dsp:spPr>
        <a:xfrm>
          <a:off x="5535" y="4045241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Return «CREATED» status to the client</a:t>
          </a:r>
        </a:p>
      </dsp:txBody>
      <dsp:txXfrm>
        <a:off x="31848" y="4071554"/>
        <a:ext cx="1564504" cy="845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84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61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86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1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40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87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56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43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347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4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50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14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89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49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78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66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10" Type="http://schemas.openxmlformats.org/officeDocument/2006/relationships/image" Target="../media/image47.png"/><Relationship Id="rId4" Type="http://schemas.openxmlformats.org/officeDocument/2006/relationships/image" Target="../media/image4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" Type="http://schemas.openxmlformats.org/officeDocument/2006/relationships/notesSlide" Target="../notesSlides/notesSlide16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2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7536024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>
                <a:solidFill>
                  <a:srgbClr val="003366"/>
                </a:solidFill>
              </a:rPr>
              <a:t>Neighborhood</a:t>
            </a:r>
            <a:r>
              <a:rPr lang="it-IT" b="0" dirty="0">
                <a:solidFill>
                  <a:srgbClr val="003366"/>
                </a:solidFill>
              </a:rPr>
              <a:t> Security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Design and </a:t>
            </a:r>
            <a:r>
              <a:rPr lang="en-US" sz="2400" dirty="0">
                <a:solidFill>
                  <a:srgbClr val="003366"/>
                </a:solidFill>
              </a:rPr>
              <a:t>Implementation</a:t>
            </a:r>
            <a:r>
              <a:rPr lang="it-IT" sz="2400" dirty="0">
                <a:solidFill>
                  <a:srgbClr val="003366"/>
                </a:solidFill>
              </a:rPr>
              <a:t> of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Mobile Applications @ POLIMI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" y="6531000"/>
            <a:ext cx="50328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6AF3EF-6469-4E4A-AB66-089EC9A032D1}"/>
              </a:ext>
            </a:extLst>
          </p:cNvPr>
          <p:cNvSpPr/>
          <p:nvPr/>
        </p:nvSpPr>
        <p:spPr>
          <a:xfrm>
            <a:off x="230698" y="5654357"/>
            <a:ext cx="2739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536D"/>
                </a:solidFill>
              </a:rPr>
              <a:t>Simone Ripamonti (849786)</a:t>
            </a:r>
          </a:p>
          <a:p>
            <a:r>
              <a:rPr lang="en-US" dirty="0">
                <a:solidFill>
                  <a:srgbClr val="3A536D"/>
                </a:solidFill>
              </a:rPr>
              <a:t>Luca Stornaiuolo (864278)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Event</a:t>
            </a:r>
            <a:r>
              <a:rPr lang="it-IT" sz="3000" dirty="0">
                <a:solidFill>
                  <a:srgbClr val="003366"/>
                </a:solidFill>
              </a:rPr>
              <a:t> and Subscription </a:t>
            </a:r>
            <a:r>
              <a:rPr lang="it-IT" sz="3000" dirty="0" err="1">
                <a:solidFill>
                  <a:srgbClr val="003366"/>
                </a:solidFill>
              </a:rPr>
              <a:t>creation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8A8308-AF54-4095-9B0B-D886C9B57F89}"/>
              </a:ext>
            </a:extLst>
          </p:cNvPr>
          <p:cNvSpPr txBox="1"/>
          <p:nvPr/>
        </p:nvSpPr>
        <p:spPr>
          <a:xfrm>
            <a:off x="106220" y="1428902"/>
            <a:ext cx="5329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Creating both events and subscriptions is really easy and takes less than a few seconds to do.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Insert a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Select the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Input an address or a set of coordinates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Subscriptions: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Choose a 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Input an address or a set of coordinates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endParaRPr lang="it-IT" sz="2000" dirty="0">
              <a:solidFill>
                <a:srgbClr val="3B5998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95FE2F-7735-4C04-9C76-228EA07CE8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50" b="40806"/>
          <a:stretch/>
        </p:blipFill>
        <p:spPr>
          <a:xfrm>
            <a:off x="5666337" y="816317"/>
            <a:ext cx="2880000" cy="281318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6F7E8F-DB77-427D-8BE6-AAA13510984E}"/>
              </a:ext>
            </a:extLst>
          </p:cNvPr>
          <p:cNvSpPr txBox="1"/>
          <p:nvPr/>
        </p:nvSpPr>
        <p:spPr>
          <a:xfrm>
            <a:off x="6441732" y="36971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5C615E2-18E5-4501-B846-57343A19350B}"/>
              </a:ext>
            </a:extLst>
          </p:cNvPr>
          <p:cNvSpPr txBox="1"/>
          <p:nvPr/>
        </p:nvSpPr>
        <p:spPr>
          <a:xfrm>
            <a:off x="6178038" y="6192556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Subscription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C13B0CE-F2BB-4BCD-9D87-986092BCC9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50" b="55165"/>
          <a:stretch/>
        </p:blipFill>
        <p:spPr>
          <a:xfrm>
            <a:off x="5666337" y="4072612"/>
            <a:ext cx="2880000" cy="20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Google API: </a:t>
            </a:r>
            <a:r>
              <a:rPr lang="it-IT" sz="2400" dirty="0" err="1">
                <a:solidFill>
                  <a:srgbClr val="003366"/>
                </a:solidFill>
              </a:rPr>
              <a:t>Places</a:t>
            </a:r>
            <a:r>
              <a:rPr lang="it-IT" sz="2400" dirty="0">
                <a:solidFill>
                  <a:srgbClr val="003366"/>
                </a:solidFill>
              </a:rPr>
              <a:t> and </a:t>
            </a:r>
            <a:r>
              <a:rPr lang="it-IT" sz="2400" dirty="0" err="1">
                <a:solidFill>
                  <a:srgbClr val="003366"/>
                </a:solidFill>
              </a:rPr>
              <a:t>Fused</a:t>
            </a:r>
            <a:r>
              <a:rPr lang="it-IT" sz="2400" dirty="0">
                <a:solidFill>
                  <a:srgbClr val="003366"/>
                </a:solidFill>
              </a:rPr>
              <a:t> Location Provider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170C7F-1C0F-4226-AEE9-70A254081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806" y="1307384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CB2149E-1350-4B3C-9483-7686EC3E5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350" y="1307384"/>
            <a:ext cx="2430000" cy="432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22B57FDC-7D4C-4B81-93CE-0F3AFF2E1A2C}"/>
              </a:ext>
            </a:extLst>
          </p:cNvPr>
          <p:cNvSpPr/>
          <p:nvPr/>
        </p:nvSpPr>
        <p:spPr>
          <a:xfrm>
            <a:off x="5485895" y="3358516"/>
            <a:ext cx="523875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6CF8BE9-4898-4B24-9E15-F75E5E35BCF9}"/>
              </a:ext>
            </a:extLst>
          </p:cNvPr>
          <p:cNvSpPr/>
          <p:nvPr/>
        </p:nvSpPr>
        <p:spPr>
          <a:xfrm>
            <a:off x="6013027" y="3449909"/>
            <a:ext cx="700087" cy="3270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741006-474F-476C-8A83-045B9068E2E9}"/>
              </a:ext>
            </a:extLst>
          </p:cNvPr>
          <p:cNvSpPr txBox="1"/>
          <p:nvPr/>
        </p:nvSpPr>
        <p:spPr>
          <a:xfrm>
            <a:off x="5943241" y="3198559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2)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0F410B-56FD-4C9F-AA94-CD786F2AD407}"/>
              </a:ext>
            </a:extLst>
          </p:cNvPr>
          <p:cNvSpPr txBox="1"/>
          <p:nvPr/>
        </p:nvSpPr>
        <p:spPr>
          <a:xfrm>
            <a:off x="4188474" y="343525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1)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07EE6E-ABDF-4027-A0DE-2BA85DB08BD1}"/>
              </a:ext>
            </a:extLst>
          </p:cNvPr>
          <p:cNvSpPr txBox="1"/>
          <p:nvPr/>
        </p:nvSpPr>
        <p:spPr>
          <a:xfrm>
            <a:off x="106220" y="1207844"/>
            <a:ext cx="3473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There are two ways to quickly insert the location of an event or a subscription: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B5998"/>
                </a:solidFill>
              </a:rPr>
              <a:t>Using Google’s Place Autocomplete, which suggests locations as the users types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B5998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B5998"/>
                </a:solidFill>
              </a:rPr>
              <a:t>Using Fused Location Provider to use device fine or coarse position, according to the permissions that have been granted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1A7210-E855-41A5-AC49-8BBED31BBBF7}"/>
              </a:ext>
            </a:extLst>
          </p:cNvPr>
          <p:cNvSpPr txBox="1"/>
          <p:nvPr/>
        </p:nvSpPr>
        <p:spPr>
          <a:xfrm>
            <a:off x="5711466" y="575130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create</a:t>
            </a:r>
          </a:p>
        </p:txBody>
      </p:sp>
    </p:spTree>
    <p:extLst>
      <p:ext uri="{BB962C8B-B14F-4D97-AF65-F5344CB8AC3E}">
        <p14:creationId xmlns:p14="http://schemas.microsoft.com/office/powerpoint/2010/main" val="427432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Google API: Maps and </a:t>
            </a:r>
            <a:r>
              <a:rPr lang="it-IT" sz="3000" dirty="0" err="1">
                <a:solidFill>
                  <a:srgbClr val="003366"/>
                </a:solidFill>
              </a:rPr>
              <a:t>Map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Utils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02851C-D040-46D3-94D3-7FF385584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743" y="888359"/>
            <a:ext cx="2783252" cy="49480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F7D42F-45F7-4BB9-890E-8B5FC93D5590}"/>
              </a:ext>
            </a:extLst>
          </p:cNvPr>
          <p:cNvSpPr txBox="1"/>
          <p:nvPr/>
        </p:nvSpPr>
        <p:spPr>
          <a:xfrm>
            <a:off x="691549" y="1689787"/>
            <a:ext cx="4654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Google Maps API: display an interactive map, that can be scrolled or searched for a location (using Google Places API). Markers are shown on the map in order to display events or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Google Map </a:t>
            </a:r>
            <a:r>
              <a:rPr lang="en-US" sz="2000" dirty="0" err="1">
                <a:solidFill>
                  <a:srgbClr val="3B5998"/>
                </a:solidFill>
              </a:rPr>
              <a:t>Utils</a:t>
            </a:r>
            <a:r>
              <a:rPr lang="en-US" sz="2000" dirty="0">
                <a:solidFill>
                  <a:srgbClr val="3B5998"/>
                </a:solidFill>
              </a:rPr>
              <a:t>: collections of extensions for Google Maps on Android, allowing in our case to cluster event and Twitter markers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41EB6C-AF0E-4377-A235-89D90F71549E}"/>
              </a:ext>
            </a:extLst>
          </p:cNvPr>
          <p:cNvSpPr txBox="1"/>
          <p:nvPr/>
        </p:nvSpPr>
        <p:spPr>
          <a:xfrm>
            <a:off x="6922034" y="590686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539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Twitter Integration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3C6024-93C6-4BB7-8EC0-60494E9E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797" y="1489617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AB9DF71-0A44-40DD-9709-636EAD62D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542" y="5234133"/>
            <a:ext cx="2655258" cy="5315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0F7508-CBCF-4624-8957-0946885BABFE}"/>
              </a:ext>
            </a:extLst>
          </p:cNvPr>
          <p:cNvSpPr txBox="1"/>
          <p:nvPr/>
        </p:nvSpPr>
        <p:spPr>
          <a:xfrm>
            <a:off x="314900" y="1463059"/>
            <a:ext cx="5501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Idea: display Tweets containing a position (fine or coarse) and the hashtag </a:t>
            </a:r>
            <a:r>
              <a:rPr lang="en-US" sz="2000" b="1" dirty="0">
                <a:solidFill>
                  <a:srgbClr val="3B5998"/>
                </a:solidFill>
              </a:rPr>
              <a:t>#</a:t>
            </a:r>
            <a:r>
              <a:rPr lang="en-US" sz="2000" b="1" dirty="0" err="1">
                <a:solidFill>
                  <a:srgbClr val="3B5998"/>
                </a:solidFill>
              </a:rPr>
              <a:t>neighborhoodsecurity</a:t>
            </a:r>
            <a:r>
              <a:rPr lang="en-US" sz="2000" b="1" dirty="0">
                <a:solidFill>
                  <a:srgbClr val="3B5998"/>
                </a:solidFill>
              </a:rPr>
              <a:t> </a:t>
            </a:r>
            <a:r>
              <a:rPr lang="en-US" sz="2000" dirty="0">
                <a:solidFill>
                  <a:srgbClr val="3B5998"/>
                </a:solidFill>
              </a:rPr>
              <a:t>in the event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Simple to implement using Twitter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3B5998"/>
                </a:solidFill>
              </a:rPr>
              <a:t>Twitter Core</a:t>
            </a:r>
            <a:r>
              <a:rPr lang="en-US" sz="2000" dirty="0">
                <a:solidFill>
                  <a:srgbClr val="3B5998"/>
                </a:solidFill>
              </a:rPr>
              <a:t>: interface to Twitter’s Rest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3B5998"/>
                </a:solidFill>
              </a:rPr>
              <a:t>Twitter UI</a:t>
            </a:r>
            <a:r>
              <a:rPr lang="en-US" sz="2000" dirty="0">
                <a:solidFill>
                  <a:srgbClr val="3B5998"/>
                </a:solidFill>
              </a:rPr>
              <a:t>: fancy view to display Tweets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A706215-194E-4F79-BA62-EF5F615BDD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382" y="4752653"/>
            <a:ext cx="912713" cy="131836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153A6F-CA78-4D51-8E88-58062AF4E61C}"/>
              </a:ext>
            </a:extLst>
          </p:cNvPr>
          <p:cNvSpPr txBox="1"/>
          <p:nvPr/>
        </p:nvSpPr>
        <p:spPr>
          <a:xfrm>
            <a:off x="705279" y="612738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Marker on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425760-939C-47CB-A4C2-CE6161F42480}"/>
              </a:ext>
            </a:extLst>
          </p:cNvPr>
          <p:cNvSpPr txBox="1"/>
          <p:nvPr/>
        </p:nvSpPr>
        <p:spPr>
          <a:xfrm>
            <a:off x="6453875" y="5917126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Twitter </a:t>
            </a:r>
            <a:r>
              <a:rPr lang="it-IT" dirty="0" err="1"/>
              <a:t>Dialog</a:t>
            </a:r>
            <a:r>
              <a:rPr lang="it-IT" dirty="0"/>
              <a:t> </a:t>
            </a:r>
            <a:r>
              <a:rPr lang="it-IT" dirty="0" err="1"/>
              <a:t>Fragment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09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Application flow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0F0008-F686-4F6B-A262-69C917D9C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03381"/>
            <a:ext cx="9144000" cy="49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3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Interaction</a:t>
            </a:r>
            <a:r>
              <a:rPr lang="it-IT" sz="3000" dirty="0">
                <a:solidFill>
                  <a:srgbClr val="003366"/>
                </a:solidFill>
              </a:rPr>
              <a:t> with the Web Service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10AC13A-6219-457D-90CF-ABBAA953B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888" y="916088"/>
            <a:ext cx="2290762" cy="98783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311D9D-1F89-4078-8FF3-350B1C3CE222}"/>
              </a:ext>
            </a:extLst>
          </p:cNvPr>
          <p:cNvSpPr txBox="1"/>
          <p:nvPr/>
        </p:nvSpPr>
        <p:spPr>
          <a:xfrm>
            <a:off x="215900" y="1009650"/>
            <a:ext cx="584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Using Retrofit library in order to easily interact with the Rest web service. Provides an easy way to recreate Java object starting from JSON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Endpoints: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/users</a:t>
            </a:r>
          </a:p>
          <a:p>
            <a:endParaRPr lang="it-IT" sz="2000" dirty="0">
              <a:solidFill>
                <a:srgbClr val="3B5998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3BBB2A-43FB-4DC4-BA02-A3853C75726B}"/>
              </a:ext>
            </a:extLst>
          </p:cNvPr>
          <p:cNvSpPr txBox="1"/>
          <p:nvPr/>
        </p:nvSpPr>
        <p:spPr>
          <a:xfrm>
            <a:off x="215900" y="3925609"/>
            <a:ext cx="8758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Web service 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Hosted on Heroku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Built with Java 8 and Jersey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Persistent database storage using </a:t>
            </a:r>
            <a:r>
              <a:rPr lang="en-US" sz="2000" dirty="0" err="1">
                <a:solidFill>
                  <a:srgbClr val="3B5998"/>
                </a:solidFill>
              </a:rPr>
              <a:t>JawsDB</a:t>
            </a:r>
            <a:r>
              <a:rPr lang="en-US" sz="2000" dirty="0">
                <a:solidFill>
                  <a:srgbClr val="3B5998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Supports JSON (and XML)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User authentication via Firebase Authentication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Notification sending via Firebase 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3B5998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C34F996-B302-4DDA-B621-8FA2EBC6F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890" y="2668648"/>
            <a:ext cx="2392364" cy="8379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3D101E-BB2A-4810-863A-88758489C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311" y="4441244"/>
            <a:ext cx="1755775" cy="17557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38D2FB-6C93-46EA-8558-7C435ED51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86" y="3536369"/>
            <a:ext cx="2252663" cy="9767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827DE5A-5E72-4F91-B681-DCA7D85177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722" y="1834099"/>
            <a:ext cx="2150055" cy="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What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happens</a:t>
            </a:r>
            <a:r>
              <a:rPr lang="it-IT" sz="3000" dirty="0">
                <a:solidFill>
                  <a:srgbClr val="003366"/>
                </a:solidFill>
              </a:rPr>
              <a:t> on the web service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B76EA1C2-8B4F-4962-9F10-CD88CD435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768365"/>
              </p:ext>
            </p:extLst>
          </p:nvPr>
        </p:nvGraphicFramePr>
        <p:xfrm>
          <a:off x="314900" y="1404841"/>
          <a:ext cx="1342792" cy="36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15A3847D-9AD0-40BB-99B9-D734F089F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10486"/>
              </p:ext>
            </p:extLst>
          </p:nvPr>
        </p:nvGraphicFramePr>
        <p:xfrm>
          <a:off x="2664163" y="2714610"/>
          <a:ext cx="1342792" cy="36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CCF31C2-4211-447A-B9D6-7E6C6E069EA4}"/>
              </a:ext>
            </a:extLst>
          </p:cNvPr>
          <p:cNvSpPr/>
          <p:nvPr/>
        </p:nvSpPr>
        <p:spPr>
          <a:xfrm>
            <a:off x="1674455" y="3027936"/>
            <a:ext cx="972945" cy="454517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t-IT" dirty="0" err="1">
                <a:solidFill>
                  <a:srgbClr val="3B5998"/>
                </a:solidFill>
              </a:rPr>
              <a:t>Async</a:t>
            </a:r>
            <a:endParaRPr lang="it-IT" dirty="0">
              <a:solidFill>
                <a:srgbClr val="3B5998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49772B-4150-4DA2-947D-E370C0472A50}"/>
              </a:ext>
            </a:extLst>
          </p:cNvPr>
          <p:cNvSpPr txBox="1"/>
          <p:nvPr/>
        </p:nvSpPr>
        <p:spPr>
          <a:xfrm>
            <a:off x="986296" y="895198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solidFill>
                  <a:srgbClr val="3B5998"/>
                </a:solidFill>
              </a:rPr>
              <a:t>Posting</a:t>
            </a:r>
            <a:r>
              <a:rPr lang="it-IT" sz="2000" dirty="0">
                <a:solidFill>
                  <a:srgbClr val="3B5998"/>
                </a:solidFill>
              </a:rPr>
              <a:t> a new </a:t>
            </a:r>
            <a:r>
              <a:rPr lang="it-IT" sz="2000" dirty="0" err="1">
                <a:solidFill>
                  <a:srgbClr val="3B5998"/>
                </a:solidFill>
              </a:rPr>
              <a:t>Event</a:t>
            </a:r>
            <a:endParaRPr lang="it-IT" sz="2000" dirty="0">
              <a:solidFill>
                <a:srgbClr val="3B5998"/>
              </a:solidFill>
            </a:endParaRPr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FF8FA7D0-3DA8-485B-82AB-E2A9A1EA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089978"/>
              </p:ext>
            </p:extLst>
          </p:nvPr>
        </p:nvGraphicFramePr>
        <p:xfrm>
          <a:off x="5877499" y="1487477"/>
          <a:ext cx="1628201" cy="494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2E34E1F-CAFF-443F-952C-A5AAD92E5FA6}"/>
              </a:ext>
            </a:extLst>
          </p:cNvPr>
          <p:cNvSpPr txBox="1"/>
          <p:nvPr/>
        </p:nvSpPr>
        <p:spPr>
          <a:xfrm>
            <a:off x="5430677" y="929083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solidFill>
                  <a:srgbClr val="3B5998"/>
                </a:solidFill>
              </a:rPr>
              <a:t>Posting</a:t>
            </a:r>
            <a:r>
              <a:rPr lang="it-IT" sz="2000" dirty="0">
                <a:solidFill>
                  <a:srgbClr val="3B5998"/>
                </a:solidFill>
              </a:rPr>
              <a:t> a new User</a:t>
            </a:r>
          </a:p>
        </p:txBody>
      </p:sp>
    </p:spTree>
    <p:extLst>
      <p:ext uri="{BB962C8B-B14F-4D97-AF65-F5344CB8AC3E}">
        <p14:creationId xmlns:p14="http://schemas.microsoft.com/office/powerpoint/2010/main" val="110335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Data design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6" name="CasellaDiTesto 2">
            <a:extLst>
              <a:ext uri="{FF2B5EF4-FFF2-40B4-BE49-F238E27FC236}">
                <a16:creationId xmlns:a16="http://schemas.microsoft.com/office/drawing/2014/main" id="{F5311D9D-1F89-4078-8FF3-350B1C3CE222}"/>
              </a:ext>
            </a:extLst>
          </p:cNvPr>
          <p:cNvSpPr txBox="1"/>
          <p:nvPr/>
        </p:nvSpPr>
        <p:spPr>
          <a:xfrm>
            <a:off x="397369" y="1460673"/>
            <a:ext cx="8349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3B5998"/>
                </a:solidFill>
              </a:rPr>
              <a:t>Server side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MySQL database provided by Heroku and </a:t>
            </a:r>
            <a:r>
              <a:rPr lang="en-US" sz="2000" dirty="0" err="1">
                <a:solidFill>
                  <a:srgbClr val="3B5998"/>
                </a:solidFill>
              </a:rPr>
              <a:t>JawsDB</a:t>
            </a:r>
            <a:r>
              <a:rPr lang="en-US" sz="2000" dirty="0">
                <a:solidFill>
                  <a:srgbClr val="3B5998"/>
                </a:solidFill>
              </a:rPr>
              <a:t> «as a service»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Tables: events, users, subscriptions, votes, authorizations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u="sng" dirty="0">
                <a:solidFill>
                  <a:srgbClr val="3B5998"/>
                </a:solidFill>
              </a:rPr>
              <a:t>Client side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SQLite database to cache events and subscriptions retrieved from the 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Tables: events, users (both with timestamp)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Shared Preferences to store additional </a:t>
            </a:r>
            <a:r>
              <a:rPr lang="en-US" sz="2000" dirty="0" err="1">
                <a:solidFill>
                  <a:srgbClr val="3B5998"/>
                </a:solidFill>
              </a:rPr>
              <a:t>informations</a:t>
            </a:r>
            <a:r>
              <a:rPr lang="en-US" sz="2000" dirty="0">
                <a:solidFill>
                  <a:srgbClr val="3B5998"/>
                </a:solidFill>
              </a:rPr>
              <a:t> (e.g. current active subscriptions)</a:t>
            </a:r>
          </a:p>
        </p:txBody>
      </p:sp>
    </p:spTree>
    <p:extLst>
      <p:ext uri="{BB962C8B-B14F-4D97-AF65-F5344CB8AC3E}">
        <p14:creationId xmlns:p14="http://schemas.microsoft.com/office/powerpoint/2010/main" val="32761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Further</a:t>
            </a:r>
            <a:r>
              <a:rPr lang="it-IT" sz="3000" dirty="0">
                <a:solidFill>
                  <a:srgbClr val="003366"/>
                </a:solidFill>
              </a:rPr>
              <a:t> Work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56BB6E-05AD-43B4-BD68-98997CEF56B7}"/>
              </a:ext>
            </a:extLst>
          </p:cNvPr>
          <p:cNvSpPr txBox="1"/>
          <p:nvPr/>
        </p:nvSpPr>
        <p:spPr>
          <a:xfrm>
            <a:off x="1671500" y="2079811"/>
            <a:ext cx="646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Browser and iOS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highly dangerous events with continuous notification (e.g. flood, fire or others)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user comments to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pictures to events</a:t>
            </a:r>
          </a:p>
        </p:txBody>
      </p:sp>
    </p:spTree>
    <p:extLst>
      <p:ext uri="{BB962C8B-B14F-4D97-AF65-F5344CB8AC3E}">
        <p14:creationId xmlns:p14="http://schemas.microsoft.com/office/powerpoint/2010/main" val="215832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903691-895A-44F8-94E9-9884F6F50624}"/>
              </a:ext>
            </a:extLst>
          </p:cNvPr>
          <p:cNvSpPr txBox="1"/>
          <p:nvPr/>
        </p:nvSpPr>
        <p:spPr>
          <a:xfrm>
            <a:off x="254833" y="2818620"/>
            <a:ext cx="871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3B5998"/>
                </a:solidFill>
              </a:rPr>
              <a:t>Code </a:t>
            </a:r>
            <a:r>
              <a:rPr lang="en-US" sz="2400" dirty="0">
                <a:solidFill>
                  <a:srgbClr val="3B5998"/>
                </a:solidFill>
              </a:rPr>
              <a:t>available</a:t>
            </a:r>
            <a:r>
              <a:rPr lang="it-IT" sz="2400" dirty="0">
                <a:solidFill>
                  <a:srgbClr val="3B5998"/>
                </a:solidFill>
              </a:rPr>
              <a:t> on https://bitbucket.org/SimoneRipamonti/neighborhood-security</a:t>
            </a:r>
          </a:p>
        </p:txBody>
      </p:sp>
    </p:spTree>
    <p:extLst>
      <p:ext uri="{BB962C8B-B14F-4D97-AF65-F5344CB8AC3E}">
        <p14:creationId xmlns:p14="http://schemas.microsoft.com/office/powerpoint/2010/main" val="18291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3366"/>
                </a:solidFill>
              </a:rPr>
              <a:t>Introduction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196085" y="787519"/>
            <a:ext cx="75314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536D"/>
                </a:solidFill>
              </a:rPr>
              <a:t>The purpose of our application is to support «neighborhood watch» associations.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r>
              <a:rPr lang="en-US" sz="2000" dirty="0">
                <a:solidFill>
                  <a:srgbClr val="3A536D"/>
                </a:solidFill>
              </a:rPr>
              <a:t>«Neighborhood watch» associations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Reduce and prevent the incidence of residential crime inside a neighborhood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Encourage the citizens to work together in mutual assistance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Train citizens to recognize and report suspicious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r>
              <a:rPr lang="en-US" sz="2000" dirty="0">
                <a:solidFill>
                  <a:srgbClr val="3A536D"/>
                </a:solidFill>
              </a:rPr>
              <a:t>Currently many of these associations use text based chat to communicate.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pPr lvl="2"/>
            <a:r>
              <a:rPr lang="en-US" sz="2000" dirty="0">
                <a:solidFill>
                  <a:srgbClr val="3A536D"/>
                </a:solidFill>
              </a:rPr>
              <a:t>Our application goals: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platform where to report suspicious activities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way to notify these events to the users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simple and intuitive interface, suitable for everyone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3A536D"/>
              </a:solidFill>
            </a:endParaRPr>
          </a:p>
        </p:txBody>
      </p:sp>
      <p:pic>
        <p:nvPicPr>
          <p:cNvPr id="1026" name="Picture 2" descr="Risultati immagini per neighborhood watch">
            <a:extLst>
              <a:ext uri="{FF2B5EF4-FFF2-40B4-BE49-F238E27FC236}">
                <a16:creationId xmlns:a16="http://schemas.microsoft.com/office/drawing/2014/main" id="{B442A547-D21F-49DF-975C-7A51A49C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5" y="784039"/>
            <a:ext cx="1212066" cy="1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neighborhood watch">
            <a:extLst>
              <a:ext uri="{FF2B5EF4-FFF2-40B4-BE49-F238E27FC236}">
                <a16:creationId xmlns:a16="http://schemas.microsoft.com/office/drawing/2014/main" id="{9CAA739D-F4B7-445C-A2B3-2937979E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27" y="2135115"/>
            <a:ext cx="1193974" cy="10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neighborhood watch">
            <a:extLst>
              <a:ext uri="{FF2B5EF4-FFF2-40B4-BE49-F238E27FC236}">
                <a16:creationId xmlns:a16="http://schemas.microsoft.com/office/drawing/2014/main" id="{D7ADC14E-7474-44FC-B9B9-54CD42F6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37" y="3328497"/>
            <a:ext cx="1062661" cy="10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controllo del vicinato">
            <a:extLst>
              <a:ext uri="{FF2B5EF4-FFF2-40B4-BE49-F238E27FC236}">
                <a16:creationId xmlns:a16="http://schemas.microsoft.com/office/drawing/2014/main" id="{B24785EB-06BE-4B8E-9D9E-48A472C7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33" y="4453127"/>
            <a:ext cx="1307071" cy="13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30AE85-5E01-4B9C-A766-7917191F6A94}"/>
              </a:ext>
            </a:extLst>
          </p:cNvPr>
          <p:cNvSpPr txBox="1"/>
          <p:nvPr/>
        </p:nvSpPr>
        <p:spPr>
          <a:xfrm>
            <a:off x="7860388" y="5694875"/>
            <a:ext cx="1170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Different</a:t>
            </a:r>
            <a:endParaRPr lang="it-IT" dirty="0"/>
          </a:p>
          <a:p>
            <a:pPr algn="ctr"/>
            <a:r>
              <a:rPr lang="it-IT" dirty="0" err="1"/>
              <a:t>associations</a:t>
            </a:r>
            <a:endParaRPr lang="it-IT" dirty="0"/>
          </a:p>
          <a:p>
            <a:pPr algn="ctr"/>
            <a:r>
              <a:rPr lang="it-IT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245713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r>
              <a:rPr lang="it-IT" sz="3000" dirty="0">
                <a:solidFill>
                  <a:srgbClr val="003366"/>
                </a:solidFill>
              </a:rPr>
              <a:t> (2)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15B86F-7661-457B-A476-18E8D0396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403" y="4544422"/>
            <a:ext cx="674823" cy="128216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3254572" y="1549468"/>
            <a:ext cx="575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About the logo: the scream of the marmot is like the alarm by a sentinel.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Our app goal is the same: notify other users about recently happened dangerous events, in particular criminal ones</a:t>
            </a:r>
          </a:p>
          <a:p>
            <a:pPr lvl="2"/>
            <a:endParaRPr lang="it-IT" sz="2000" dirty="0">
              <a:solidFill>
                <a:srgbClr val="3A536D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94BA11-87BC-49FB-838F-CD68AB083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10" y="4549592"/>
            <a:ext cx="1343219" cy="12821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7152A9-3CAA-44AC-9AF5-18753E953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011" y="4549592"/>
            <a:ext cx="1343220" cy="12821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AE1B8BC-BC76-43A4-A6C8-CD531B11A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1367" y="4551900"/>
            <a:ext cx="1282163" cy="128216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47120C-950A-4F5E-A68D-B2A44028BDE9}"/>
              </a:ext>
            </a:extLst>
          </p:cNvPr>
          <p:cNvSpPr txBox="1"/>
          <p:nvPr/>
        </p:nvSpPr>
        <p:spPr>
          <a:xfrm>
            <a:off x="733806" y="586782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Full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A0C08A-93BF-4A37-9522-CFE95EF541C1}"/>
              </a:ext>
            </a:extLst>
          </p:cNvPr>
          <p:cNvSpPr txBox="1"/>
          <p:nvPr/>
        </p:nvSpPr>
        <p:spPr>
          <a:xfrm>
            <a:off x="2260892" y="586157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185476-2CB4-48D4-839B-B6227C08906F}"/>
              </a:ext>
            </a:extLst>
          </p:cNvPr>
          <p:cNvSpPr txBox="1"/>
          <p:nvPr/>
        </p:nvSpPr>
        <p:spPr>
          <a:xfrm>
            <a:off x="5435225" y="5861578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Wear</a:t>
            </a:r>
            <a:r>
              <a:rPr lang="it-IT" dirty="0"/>
              <a:t> </a:t>
            </a:r>
            <a:r>
              <a:rPr lang="it-IT" dirty="0" err="1"/>
              <a:t>notification</a:t>
            </a:r>
            <a:endParaRPr lang="it-IT" dirty="0"/>
          </a:p>
          <a:p>
            <a:pPr algn="ctr"/>
            <a:r>
              <a:rPr lang="it-IT" dirty="0"/>
              <a:t>background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05A872-7152-4F55-9E91-1DB160479251}"/>
              </a:ext>
            </a:extLst>
          </p:cNvPr>
          <p:cNvSpPr txBox="1"/>
          <p:nvPr/>
        </p:nvSpPr>
        <p:spPr>
          <a:xfrm>
            <a:off x="7173208" y="587428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Launcher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A94C01F-7018-4228-9ADA-F21603D15461}"/>
              </a:ext>
            </a:extLst>
          </p:cNvPr>
          <p:cNvSpPr txBox="1"/>
          <p:nvPr/>
        </p:nvSpPr>
        <p:spPr>
          <a:xfrm>
            <a:off x="3866876" y="5861578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Colored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998AA1-0EEB-43B6-AC6B-A4DC41E909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6220" y="4551900"/>
            <a:ext cx="1282163" cy="1282163"/>
          </a:xfrm>
          <a:prstGeom prst="rect">
            <a:avLst/>
          </a:prstGeom>
        </p:spPr>
      </p:pic>
      <p:pic>
        <p:nvPicPr>
          <p:cNvPr id="2050" name="Picture 2" descr="Risultati immagini per marmot whistle">
            <a:extLst>
              <a:ext uri="{FF2B5EF4-FFF2-40B4-BE49-F238E27FC236}">
                <a16:creationId xmlns:a16="http://schemas.microsoft.com/office/drawing/2014/main" id="{76B9413D-1298-40B0-8A6D-A7EF322DA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3" b="7912"/>
          <a:stretch/>
        </p:blipFill>
        <p:spPr bwMode="auto">
          <a:xfrm>
            <a:off x="210415" y="862992"/>
            <a:ext cx="3044157" cy="34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8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Functionalities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329330" y="1226599"/>
            <a:ext cx="8814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Users authentication (email, Facebook, Google)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Create / read / delete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Create / read / delete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Vote / unvote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Enable / disable subscription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Receive events’ notification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Caching system to work 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 device GPS position to speedup certain operations</a:t>
            </a:r>
          </a:p>
          <a:p>
            <a:endParaRPr lang="it-IT" sz="2000" dirty="0">
              <a:solidFill>
                <a:srgbClr val="3A536D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A6C914-2559-439B-8599-BE844C5BE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00" y="898731"/>
            <a:ext cx="2456139" cy="43664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8E8570-80CB-490B-99B6-6C4208845B76}"/>
              </a:ext>
            </a:extLst>
          </p:cNvPr>
          <p:cNvSpPr txBox="1"/>
          <p:nvPr/>
        </p:nvSpPr>
        <p:spPr>
          <a:xfrm>
            <a:off x="7206143" y="5255134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68834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</a:t>
            </a:r>
            <a:r>
              <a:rPr lang="it-IT" sz="3000" dirty="0" err="1">
                <a:solidFill>
                  <a:srgbClr val="003366"/>
                </a:solidFill>
              </a:rPr>
              <a:t>Authentication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2190E2-1DE5-44B4-908A-BE7FF8CB8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37" y="800515"/>
            <a:ext cx="2430000" cy="43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589321-FE78-4567-BF4A-69CB59368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499" y="800515"/>
            <a:ext cx="1579994" cy="280887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02B0B19-71B8-4CF7-9EB5-D48762CC6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7848" y="5367339"/>
            <a:ext cx="889476" cy="889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B74CC4-F430-4162-B8E6-220FC94DE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2192" y="4001701"/>
            <a:ext cx="1088607" cy="10886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7EC4F18-5EBB-4B43-818A-7669E4C4DB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5434" y="4001701"/>
            <a:ext cx="2231865" cy="722699"/>
          </a:xfrm>
          <a:prstGeom prst="rect">
            <a:avLst/>
          </a:prstGeom>
        </p:spPr>
      </p:pic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32C27B29-A654-4592-B440-90A6F24A9DD0}"/>
              </a:ext>
            </a:extLst>
          </p:cNvPr>
          <p:cNvSpPr/>
          <p:nvPr/>
        </p:nvSpPr>
        <p:spPr>
          <a:xfrm rot="2075333">
            <a:off x="2451112" y="4777176"/>
            <a:ext cx="1735834" cy="258418"/>
          </a:xfrm>
          <a:prstGeom prst="rightArrow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73EA4A1-EF05-4A6C-BB31-BFBF111E30CC}"/>
              </a:ext>
            </a:extLst>
          </p:cNvPr>
          <p:cNvSpPr/>
          <p:nvPr/>
        </p:nvSpPr>
        <p:spPr>
          <a:xfrm rot="20551947">
            <a:off x="2603531" y="3030255"/>
            <a:ext cx="1272209" cy="258418"/>
          </a:xfrm>
          <a:prstGeom prst="rightArrow">
            <a:avLst/>
          </a:prstGeom>
          <a:solidFill>
            <a:srgbClr val="FF408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87622026-E986-4F38-AA8B-E643E9B69B2C}"/>
              </a:ext>
            </a:extLst>
          </p:cNvPr>
          <p:cNvSpPr/>
          <p:nvPr/>
        </p:nvSpPr>
        <p:spPr>
          <a:xfrm rot="1325264">
            <a:off x="5689703" y="3480184"/>
            <a:ext cx="1272209" cy="258418"/>
          </a:xfrm>
          <a:prstGeom prst="rightArrow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6EA50EA6-7FD8-4F5C-BC78-1893D059B3C4}"/>
              </a:ext>
            </a:extLst>
          </p:cNvPr>
          <p:cNvSpPr/>
          <p:nvPr/>
        </p:nvSpPr>
        <p:spPr>
          <a:xfrm>
            <a:off x="5455083" y="4364270"/>
            <a:ext cx="1055048" cy="258418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C2C899D-1350-46F7-B193-A30029A379F9}"/>
              </a:ext>
            </a:extLst>
          </p:cNvPr>
          <p:cNvSpPr/>
          <p:nvPr/>
        </p:nvSpPr>
        <p:spPr>
          <a:xfrm rot="19923718">
            <a:off x="5386822" y="5136678"/>
            <a:ext cx="1272209" cy="258418"/>
          </a:xfrm>
          <a:prstGeom prst="rightArrow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CA8AAA82-40F7-4B95-9287-EB3F1AE3D7BD}"/>
              </a:ext>
            </a:extLst>
          </p:cNvPr>
          <p:cNvSpPr/>
          <p:nvPr/>
        </p:nvSpPr>
        <p:spPr>
          <a:xfrm rot="721284">
            <a:off x="2604181" y="3883711"/>
            <a:ext cx="1533051" cy="258418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Risultati immagini per server icon">
            <a:extLst>
              <a:ext uri="{FF2B5EF4-FFF2-40B4-BE49-F238E27FC236}">
                <a16:creationId xmlns:a16="http://schemas.microsoft.com/office/drawing/2014/main" id="{5C61F4A1-7021-406B-8707-255CD7DE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7" y="5361065"/>
            <a:ext cx="740259" cy="7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ccia bidirezionale verticale 19">
            <a:extLst>
              <a:ext uri="{FF2B5EF4-FFF2-40B4-BE49-F238E27FC236}">
                <a16:creationId xmlns:a16="http://schemas.microsoft.com/office/drawing/2014/main" id="{F006766A-A144-43EF-A9DE-8C4FE9E5C66B}"/>
              </a:ext>
            </a:extLst>
          </p:cNvPr>
          <p:cNvSpPr/>
          <p:nvPr/>
        </p:nvSpPr>
        <p:spPr>
          <a:xfrm>
            <a:off x="1327174" y="4703768"/>
            <a:ext cx="281812" cy="63304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49C0E9-2DA6-457D-BAEA-D7FD12D30010}"/>
              </a:ext>
            </a:extLst>
          </p:cNvPr>
          <p:cNvSpPr txBox="1"/>
          <p:nvPr/>
        </p:nvSpPr>
        <p:spPr>
          <a:xfrm>
            <a:off x="525492" y="6027893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Neighborhood</a:t>
            </a:r>
            <a:r>
              <a:rPr lang="it-IT" dirty="0"/>
              <a:t> Security</a:t>
            </a:r>
          </a:p>
          <a:p>
            <a:pPr algn="ctr"/>
            <a:r>
              <a:rPr lang="it-IT" dirty="0"/>
              <a:t>Web Service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E7BD25-7AEC-470E-B4D9-E3132C7B28BE}"/>
              </a:ext>
            </a:extLst>
          </p:cNvPr>
          <p:cNvSpPr txBox="1"/>
          <p:nvPr/>
        </p:nvSpPr>
        <p:spPr>
          <a:xfrm>
            <a:off x="4196429" y="502682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Google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779792-0EAB-4A1C-A045-8EF1FEE95D01}"/>
              </a:ext>
            </a:extLst>
          </p:cNvPr>
          <p:cNvSpPr txBox="1"/>
          <p:nvPr/>
        </p:nvSpPr>
        <p:spPr>
          <a:xfrm>
            <a:off x="4075991" y="624333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Facebook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8A62A45-B702-46BE-9DAA-6B8BCA3FD1ED}"/>
              </a:ext>
            </a:extLst>
          </p:cNvPr>
          <p:cNvSpPr txBox="1"/>
          <p:nvPr/>
        </p:nvSpPr>
        <p:spPr>
          <a:xfrm>
            <a:off x="4247410" y="3578634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Email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B59F24-EEE9-4866-B584-82CA3DDD57CB}"/>
              </a:ext>
            </a:extLst>
          </p:cNvPr>
          <p:cNvSpPr txBox="1"/>
          <p:nvPr/>
        </p:nvSpPr>
        <p:spPr>
          <a:xfrm>
            <a:off x="7423504" y="454593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Authentication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7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Events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5E388F-A9D5-42DB-9000-F2FB6EF92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44" y="969608"/>
            <a:ext cx="1080000" cy="108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F68F44-B735-490B-834D-839964AF1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044" y="2968008"/>
            <a:ext cx="1080000" cy="108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D242BFB-EFD8-4FBC-AD83-AFA733F85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044" y="4966409"/>
            <a:ext cx="1080000" cy="108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124B21-3B51-4EB7-BC7B-02D31C9FD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0272" y="4966409"/>
            <a:ext cx="1080000" cy="108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84CCE2E-5166-445B-AECE-9035DAB31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0272" y="2965605"/>
            <a:ext cx="1080000" cy="10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E071315-831E-4B5E-A9B7-CAB5CDD9AE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0272" y="964802"/>
            <a:ext cx="1080000" cy="1080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2DAB22-DD70-4158-AB7D-57D3C847468D}"/>
              </a:ext>
            </a:extLst>
          </p:cNvPr>
          <p:cNvSpPr txBox="1"/>
          <p:nvPr/>
        </p:nvSpPr>
        <p:spPr>
          <a:xfrm>
            <a:off x="432286" y="213801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Burglary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4AAF2BD-8BE2-40AA-ADD7-8FEDEFC5F058}"/>
              </a:ext>
            </a:extLst>
          </p:cNvPr>
          <p:cNvSpPr txBox="1"/>
          <p:nvPr/>
        </p:nvSpPr>
        <p:spPr>
          <a:xfrm>
            <a:off x="265791" y="393434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Carjacking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CE5ADDB-479E-4835-B0C4-F59B6A20589E}"/>
              </a:ext>
            </a:extLst>
          </p:cNvPr>
          <p:cNvSpPr txBox="1"/>
          <p:nvPr/>
        </p:nvSpPr>
        <p:spPr>
          <a:xfrm>
            <a:off x="432286" y="602911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Robbery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0EBDF56-4AB0-4296-8610-69AE38CFF870}"/>
              </a:ext>
            </a:extLst>
          </p:cNvPr>
          <p:cNvSpPr txBox="1"/>
          <p:nvPr/>
        </p:nvSpPr>
        <p:spPr>
          <a:xfrm>
            <a:off x="7564514" y="202339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Theft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8DA82D-206E-4D45-B478-952C7225B27A}"/>
              </a:ext>
            </a:extLst>
          </p:cNvPr>
          <p:cNvSpPr txBox="1"/>
          <p:nvPr/>
        </p:nvSpPr>
        <p:spPr>
          <a:xfrm>
            <a:off x="7350513" y="401926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Shady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people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DB8833-DA66-41DA-8409-4722FD0F13EC}"/>
              </a:ext>
            </a:extLst>
          </p:cNvPr>
          <p:cNvSpPr txBox="1"/>
          <p:nvPr/>
        </p:nvSpPr>
        <p:spPr>
          <a:xfrm>
            <a:off x="7514820" y="602006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Scammer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9906F7-CB19-45E7-A17C-10459915D8D7}"/>
              </a:ext>
            </a:extLst>
          </p:cNvPr>
          <p:cNvSpPr txBox="1"/>
          <p:nvPr/>
        </p:nvSpPr>
        <p:spPr>
          <a:xfrm>
            <a:off x="2353013" y="952793"/>
            <a:ext cx="42428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6 categories of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Each event has a description, a location, a timestamp and a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Events can be voted, a vote can be seen as the confirmation by another user that the event has truly occurred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Events are displayed on a map or in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 can search event by location or by subscription they belong in</a:t>
            </a:r>
          </a:p>
        </p:txBody>
      </p:sp>
    </p:spTree>
    <p:extLst>
      <p:ext uri="{BB962C8B-B14F-4D97-AF65-F5344CB8AC3E}">
        <p14:creationId xmlns:p14="http://schemas.microsoft.com/office/powerpoint/2010/main" val="15855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Displaying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events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0C4FED-EE38-4C49-99A6-C1801EF1F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13" y="1063189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DE76D3-ED9A-46C8-8217-5D72A88D3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999" y="1049260"/>
            <a:ext cx="2430000" cy="43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D28F7F-88AA-46B4-8CA6-FA254A273B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8323" y="1063189"/>
            <a:ext cx="2430000" cy="432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189F1A-47EF-483A-802F-80AC71E81CEF}"/>
              </a:ext>
            </a:extLst>
          </p:cNvPr>
          <p:cNvSpPr txBox="1"/>
          <p:nvPr/>
        </p:nvSpPr>
        <p:spPr>
          <a:xfrm>
            <a:off x="982278" y="547531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map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D08EC0D-E77A-4098-ABFD-EA3E10EB7B4F}"/>
              </a:ext>
            </a:extLst>
          </p:cNvPr>
          <p:cNvSpPr txBox="1"/>
          <p:nvPr/>
        </p:nvSpPr>
        <p:spPr>
          <a:xfrm>
            <a:off x="4115784" y="54931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list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5BB0DB-4128-495F-91B8-646DC5EA89EE}"/>
              </a:ext>
            </a:extLst>
          </p:cNvPr>
          <p:cNvSpPr txBox="1"/>
          <p:nvPr/>
        </p:nvSpPr>
        <p:spPr>
          <a:xfrm>
            <a:off x="7052913" y="549071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detail</a:t>
            </a:r>
            <a:endParaRPr lang="it-IT" dirty="0">
              <a:solidFill>
                <a:srgbClr val="3A5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0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Subscriptions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814DD4-A563-471E-9FFC-759C2D8A3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635" y="1468548"/>
            <a:ext cx="2321433" cy="41269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D6588-0A03-49D4-BD6B-97B85C3B8AEA}"/>
              </a:ext>
            </a:extLst>
          </p:cNvPr>
          <p:cNvSpPr txBox="1"/>
          <p:nvPr/>
        </p:nvSpPr>
        <p:spPr>
          <a:xfrm>
            <a:off x="547350" y="1727157"/>
            <a:ext cx="5279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Subscriptions are characterized by a center and a radius. The center can be chosen using pure coordinates or an address. The radius is up to 2000 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Subscriptions are available only to registered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Users will receive notifications about events that belong to one of their active subscription.</a:t>
            </a:r>
          </a:p>
        </p:txBody>
      </p:sp>
    </p:spTree>
    <p:extLst>
      <p:ext uri="{BB962C8B-B14F-4D97-AF65-F5344CB8AC3E}">
        <p14:creationId xmlns:p14="http://schemas.microsoft.com/office/powerpoint/2010/main" val="4308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Notifications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F82D03-BDCF-4ACC-B394-36FEC12C3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957346"/>
            <a:ext cx="2227500" cy="396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A3ACF5-426E-4A9F-8D77-FBE439F06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226" y="978773"/>
            <a:ext cx="3827115" cy="396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109593-0458-485D-8E97-9DC24B7F3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8999" y="978773"/>
            <a:ext cx="3827115" cy="396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60744B-BA86-4837-951E-19B5BA5F0D92}"/>
              </a:ext>
            </a:extLst>
          </p:cNvPr>
          <p:cNvSpPr txBox="1"/>
          <p:nvPr/>
        </p:nvSpPr>
        <p:spPr>
          <a:xfrm>
            <a:off x="837450" y="5014220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Notification on </a:t>
            </a:r>
            <a:r>
              <a:rPr lang="it-IT" dirty="0" err="1"/>
              <a:t>phone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414D93-D4E7-4186-83AA-6FCC2748EACF}"/>
              </a:ext>
            </a:extLst>
          </p:cNvPr>
          <p:cNvSpPr txBox="1"/>
          <p:nvPr/>
        </p:nvSpPr>
        <p:spPr>
          <a:xfrm>
            <a:off x="4153489" y="5014219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Notification on wearable, with </a:t>
            </a:r>
            <a:r>
              <a:rPr lang="it-IT" dirty="0" err="1"/>
              <a:t>addictional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9837BAC-1AE0-4574-A1CD-DC7AA54A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578" y="5520984"/>
            <a:ext cx="2380422" cy="77080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2DA9F74-73A4-4CA7-9807-566409A89163}"/>
              </a:ext>
            </a:extLst>
          </p:cNvPr>
          <p:cNvSpPr txBox="1"/>
          <p:nvPr/>
        </p:nvSpPr>
        <p:spPr>
          <a:xfrm>
            <a:off x="3766931" y="5792722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Firebase</a:t>
            </a:r>
            <a:r>
              <a:rPr lang="it-IT" dirty="0"/>
              <a:t> Cloud Messaging API </a:t>
            </a:r>
          </a:p>
        </p:txBody>
      </p:sp>
    </p:spTree>
    <p:extLst>
      <p:ext uri="{BB962C8B-B14F-4D97-AF65-F5344CB8AC3E}">
        <p14:creationId xmlns:p14="http://schemas.microsoft.com/office/powerpoint/2010/main" val="1040293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1066</Words>
  <Application>Microsoft Office PowerPoint</Application>
  <PresentationFormat>Presentazione su schermo (4:3)</PresentationFormat>
  <Paragraphs>209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Wingdings</vt:lpstr>
      <vt:lpstr>Custom Theme</vt:lpstr>
      <vt:lpstr>Custom Theme</vt:lpstr>
      <vt:lpstr>Neighborhood Security</vt:lpstr>
      <vt:lpstr>Introduction</vt:lpstr>
      <vt:lpstr>Introduction (2)</vt:lpstr>
      <vt:lpstr>Functionalities</vt:lpstr>
      <vt:lpstr>User Authentication</vt:lpstr>
      <vt:lpstr>Events</vt:lpstr>
      <vt:lpstr>Displaying events</vt:lpstr>
      <vt:lpstr>Subscriptions</vt:lpstr>
      <vt:lpstr>Notifications</vt:lpstr>
      <vt:lpstr>Event and Subscription creation</vt:lpstr>
      <vt:lpstr>Google API: Places and Fused Location Provider</vt:lpstr>
      <vt:lpstr>Google API: Maps and Map Utils</vt:lpstr>
      <vt:lpstr>Twitter Integration</vt:lpstr>
      <vt:lpstr>Application flow</vt:lpstr>
      <vt:lpstr>Interaction with the Web Service</vt:lpstr>
      <vt:lpstr>What happens on the web service</vt:lpstr>
      <vt:lpstr>Data design</vt:lpstr>
      <vt:lpstr>Further Work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Simone Ripamonti</dc:creator>
  <cp:lastModifiedBy>Simone Ripamonti</cp:lastModifiedBy>
  <cp:revision>54</cp:revision>
  <dcterms:modified xsi:type="dcterms:W3CDTF">2017-07-12T08:43:14Z</dcterms:modified>
</cp:coreProperties>
</file>