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Lst>
  <p:sldSz cx="18288000" cy="10287000"/>
  <p:notesSz cx="6858000" cy="9144000"/>
  <p:embeddedFontLst>
    <p:embeddedFont>
      <p:font typeface="Source Sans Pro" charset="1" panose="020B0503030403020204"/>
      <p:regular r:id="rId6"/>
    </p:embeddedFont>
    <p:embeddedFont>
      <p:font typeface="Source Sans Pro Bold" charset="1" panose="020B0703030403020204"/>
      <p:regular r:id="rId7"/>
    </p:embeddedFont>
    <p:embeddedFont>
      <p:font typeface="Source Sans Pro Italics" charset="1" panose="020B0503030403090204"/>
      <p:regular r:id="rId8"/>
    </p:embeddedFont>
    <p:embeddedFont>
      <p:font typeface="Source Sans Pro Bold Italics" charset="1" panose="020B070303040309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Poppins" charset="1" panose="00000500000000000000"/>
      <p:regular r:id="rId14"/>
    </p:embeddedFont>
    <p:embeddedFont>
      <p:font typeface="Poppins Bold" charset="1" panose="00000800000000000000"/>
      <p:regular r:id="rId15"/>
    </p:embeddedFont>
    <p:embeddedFont>
      <p:font typeface="Poppins Italics" charset="1" panose="00000500000000000000"/>
      <p:regular r:id="rId16"/>
    </p:embeddedFont>
    <p:embeddedFont>
      <p:font typeface="Poppins Bold Italics" charset="1" panose="00000800000000000000"/>
      <p:regular r:id="rId17"/>
    </p:embeddedFont>
    <p:embeddedFont>
      <p:font typeface="Poppins Thin" charset="1" panose="00000300000000000000"/>
      <p:regular r:id="rId18"/>
    </p:embeddedFont>
    <p:embeddedFont>
      <p:font typeface="Poppins Thin Italics" charset="1" panose="00000300000000000000"/>
      <p:regular r:id="rId19"/>
    </p:embeddedFont>
    <p:embeddedFont>
      <p:font typeface="Poppins Extra-Light" charset="1" panose="00000300000000000000"/>
      <p:regular r:id="rId20"/>
    </p:embeddedFont>
    <p:embeddedFont>
      <p:font typeface="Poppins Extra-Light Italics" charset="1" panose="00000300000000000000"/>
      <p:regular r:id="rId21"/>
    </p:embeddedFont>
    <p:embeddedFont>
      <p:font typeface="Poppins Light" charset="1" panose="00000400000000000000"/>
      <p:regular r:id="rId22"/>
    </p:embeddedFont>
    <p:embeddedFont>
      <p:font typeface="Poppins Light Italics" charset="1" panose="00000400000000000000"/>
      <p:regular r:id="rId23"/>
    </p:embeddedFont>
    <p:embeddedFont>
      <p:font typeface="Poppins Medium" charset="1" panose="00000600000000000000"/>
      <p:regular r:id="rId24"/>
    </p:embeddedFont>
    <p:embeddedFont>
      <p:font typeface="Poppins Medium Italics" charset="1" panose="00000600000000000000"/>
      <p:regular r:id="rId25"/>
    </p:embeddedFont>
    <p:embeddedFont>
      <p:font typeface="Poppins Semi-Bold" charset="1" panose="00000700000000000000"/>
      <p:regular r:id="rId26"/>
    </p:embeddedFont>
    <p:embeddedFont>
      <p:font typeface="Poppins Semi-Bold Italics" charset="1" panose="00000700000000000000"/>
      <p:regular r:id="rId27"/>
    </p:embeddedFont>
    <p:embeddedFont>
      <p:font typeface="Poppins Ultra-Bold" charset="1" panose="00000900000000000000"/>
      <p:regular r:id="rId28"/>
    </p:embeddedFont>
    <p:embeddedFont>
      <p:font typeface="Poppins Ultra-Bold Italics" charset="1" panose="00000900000000000000"/>
      <p:regular r:id="rId29"/>
    </p:embeddedFont>
    <p:embeddedFont>
      <p:font typeface="Poppins Heavy" charset="1" panose="00000A00000000000000"/>
      <p:regular r:id="rId30"/>
    </p:embeddedFont>
    <p:embeddedFont>
      <p:font typeface="Poppins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77393" y="0"/>
            <a:ext cx="10212185" cy="10287000"/>
          </a:xfrm>
          <a:custGeom>
            <a:avLst/>
            <a:gdLst/>
            <a:ahLst/>
            <a:cxnLst/>
            <a:rect r="r" b="b" t="t" l="l"/>
            <a:pathLst>
              <a:path h="10287000" w="10212185">
                <a:moveTo>
                  <a:pt x="0" y="0"/>
                </a:moveTo>
                <a:lnTo>
                  <a:pt x="10212186" y="0"/>
                </a:lnTo>
                <a:lnTo>
                  <a:pt x="1021218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953188" y="4085368"/>
            <a:ext cx="8518795" cy="2144905"/>
          </a:xfrm>
          <a:prstGeom prst="rect">
            <a:avLst/>
          </a:prstGeom>
        </p:spPr>
        <p:txBody>
          <a:bodyPr anchor="t" rtlCol="false" tIns="0" lIns="0" bIns="0" rIns="0">
            <a:spAutoFit/>
          </a:bodyPr>
          <a:lstStyle/>
          <a:p>
            <a:pPr>
              <a:lnSpc>
                <a:spcPts val="8056"/>
              </a:lnSpc>
            </a:pPr>
            <a:r>
              <a:rPr lang="en-US" sz="7600">
                <a:solidFill>
                  <a:srgbClr val="000000"/>
                </a:solidFill>
                <a:latin typeface="Poppins Bold"/>
              </a:rPr>
              <a:t>REVIEW</a:t>
            </a:r>
          </a:p>
          <a:p>
            <a:pPr>
              <a:lnSpc>
                <a:spcPts val="8056"/>
              </a:lnSpc>
            </a:pPr>
            <a:r>
              <a:rPr lang="en-US" sz="7600">
                <a:solidFill>
                  <a:srgbClr val="000000"/>
                </a:solidFill>
                <a:latin typeface="Poppins Bold"/>
              </a:rPr>
              <a:t>JURNAL </a:t>
            </a:r>
          </a:p>
        </p:txBody>
      </p:sp>
      <p:grpSp>
        <p:nvGrpSpPr>
          <p:cNvPr name="Group 4" id="4"/>
          <p:cNvGrpSpPr/>
          <p:nvPr/>
        </p:nvGrpSpPr>
        <p:grpSpPr>
          <a:xfrm rot="0">
            <a:off x="13995484" y="4256938"/>
            <a:ext cx="1174546" cy="235359"/>
            <a:chOff x="0" y="0"/>
            <a:chExt cx="1566061" cy="313813"/>
          </a:xfrm>
        </p:grpSpPr>
        <p:grpSp>
          <p:nvGrpSpPr>
            <p:cNvPr name="Group 5" id="5"/>
            <p:cNvGrpSpPr/>
            <p:nvPr/>
          </p:nvGrpSpPr>
          <p:grpSpPr>
            <a:xfrm rot="0">
              <a:off x="0" y="0"/>
              <a:ext cx="313813" cy="31381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7" id="7"/>
            <p:cNvGrpSpPr/>
            <p:nvPr/>
          </p:nvGrpSpPr>
          <p:grpSpPr>
            <a:xfrm rot="0">
              <a:off x="629873" y="0"/>
              <a:ext cx="313813" cy="313813"/>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9" id="9"/>
            <p:cNvGrpSpPr/>
            <p:nvPr/>
          </p:nvGrpSpPr>
          <p:grpSpPr>
            <a:xfrm rot="0">
              <a:off x="1252248" y="0"/>
              <a:ext cx="313813" cy="313813"/>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1" id="11"/>
          <p:cNvSpPr/>
          <p:nvPr/>
        </p:nvSpPr>
        <p:spPr>
          <a:xfrm flipH="false" flipV="false" rot="0">
            <a:off x="2050286" y="3086133"/>
            <a:ext cx="5080000" cy="4114800"/>
          </a:xfrm>
          <a:custGeom>
            <a:avLst/>
            <a:gdLst/>
            <a:ahLst/>
            <a:cxnLst/>
            <a:rect r="r" b="b" t="t" l="l"/>
            <a:pathLst>
              <a:path h="4114800" w="5080000">
                <a:moveTo>
                  <a:pt x="0" y="0"/>
                </a:moveTo>
                <a:lnTo>
                  <a:pt x="5080000" y="0"/>
                </a:lnTo>
                <a:lnTo>
                  <a:pt x="50800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135627" y="3632094"/>
            <a:ext cx="3236118" cy="3904818"/>
          </a:xfrm>
          <a:custGeom>
            <a:avLst/>
            <a:gdLst/>
            <a:ahLst/>
            <a:cxnLst/>
            <a:rect r="r" b="b" t="t" l="l"/>
            <a:pathLst>
              <a:path h="3904818" w="3236118">
                <a:moveTo>
                  <a:pt x="0" y="0"/>
                </a:moveTo>
                <a:lnTo>
                  <a:pt x="3236118" y="0"/>
                </a:lnTo>
                <a:lnTo>
                  <a:pt x="3236118" y="3904818"/>
                </a:lnTo>
                <a:lnTo>
                  <a:pt x="0" y="39048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7953188" y="6242775"/>
            <a:ext cx="7216841" cy="495300"/>
          </a:xfrm>
          <a:prstGeom prst="rect">
            <a:avLst/>
          </a:prstGeom>
        </p:spPr>
        <p:txBody>
          <a:bodyPr anchor="t" rtlCol="false" tIns="0" lIns="0" bIns="0" rIns="0">
            <a:spAutoFit/>
          </a:bodyPr>
          <a:lstStyle/>
          <a:p>
            <a:pPr>
              <a:lnSpc>
                <a:spcPts val="4199"/>
              </a:lnSpc>
            </a:pPr>
            <a:r>
              <a:rPr lang="en-US" sz="2999">
                <a:solidFill>
                  <a:srgbClr val="000000"/>
                </a:solidFill>
                <a:latin typeface="Source Sans Pro"/>
              </a:rPr>
              <a:t>Workload assessment of air traffic controllers</a:t>
            </a:r>
          </a:p>
        </p:txBody>
      </p:sp>
      <p:sp>
        <p:nvSpPr>
          <p:cNvPr name="TextBox 14" id="14"/>
          <p:cNvSpPr txBox="true"/>
          <p:nvPr/>
        </p:nvSpPr>
        <p:spPr>
          <a:xfrm rot="0">
            <a:off x="7953188" y="7489287"/>
            <a:ext cx="7216841" cy="2066925"/>
          </a:xfrm>
          <a:prstGeom prst="rect">
            <a:avLst/>
          </a:prstGeom>
        </p:spPr>
        <p:txBody>
          <a:bodyPr anchor="t" rtlCol="false" tIns="0" lIns="0" bIns="0" rIns="0">
            <a:spAutoFit/>
          </a:bodyPr>
          <a:lstStyle/>
          <a:p>
            <a:pPr>
              <a:lnSpc>
                <a:spcPts val="4199"/>
              </a:lnSpc>
            </a:pPr>
            <a:r>
              <a:rPr lang="en-US" sz="2999">
                <a:solidFill>
                  <a:srgbClr val="000000"/>
                </a:solidFill>
                <a:latin typeface="Source Sans Pro Bold"/>
              </a:rPr>
              <a:t>By : M. Ripaldi          (222310001)</a:t>
            </a:r>
          </a:p>
          <a:p>
            <a:pPr>
              <a:lnSpc>
                <a:spcPts val="4199"/>
              </a:lnSpc>
            </a:pPr>
            <a:r>
              <a:rPr lang="en-US" sz="2999">
                <a:solidFill>
                  <a:srgbClr val="000000"/>
                </a:solidFill>
                <a:latin typeface="Source Sans Pro Bold"/>
              </a:rPr>
              <a:t>         Satrio Ardia      (222310002)</a:t>
            </a:r>
          </a:p>
          <a:p>
            <a:pPr>
              <a:lnSpc>
                <a:spcPts val="4199"/>
              </a:lnSpc>
            </a:pPr>
            <a:r>
              <a:rPr lang="en-US" sz="2999">
                <a:solidFill>
                  <a:srgbClr val="000000"/>
                </a:solidFill>
                <a:latin typeface="Source Sans Pro Bold"/>
              </a:rPr>
              <a:t>         Fakhri Akmal   (222310003)</a:t>
            </a:r>
          </a:p>
          <a:p>
            <a:pPr>
              <a:lnSpc>
                <a:spcPts val="4199"/>
              </a:lnSpc>
            </a:pPr>
            <a:r>
              <a:rPr lang="en-US" sz="2999">
                <a:solidFill>
                  <a:srgbClr val="000000"/>
                </a:solidFill>
                <a:latin typeface="Source Sans Pro Bold"/>
              </a:rPr>
              <a:t>         M. Faadihillah  (222310027)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81608" y="9563152"/>
            <a:ext cx="3302023" cy="1020625"/>
          </a:xfrm>
          <a:custGeom>
            <a:avLst/>
            <a:gdLst/>
            <a:ahLst/>
            <a:cxnLst/>
            <a:rect r="r" b="b" t="t" l="l"/>
            <a:pathLst>
              <a:path h="1020625" w="3302023">
                <a:moveTo>
                  <a:pt x="0" y="0"/>
                </a:moveTo>
                <a:lnTo>
                  <a:pt x="3302023" y="0"/>
                </a:lnTo>
                <a:lnTo>
                  <a:pt x="3302023" y="1020625"/>
                </a:lnTo>
                <a:lnTo>
                  <a:pt x="0" y="1020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347033" y="1685188"/>
            <a:ext cx="1239636" cy="248402"/>
            <a:chOff x="0" y="0"/>
            <a:chExt cx="1652847" cy="331203"/>
          </a:xfrm>
        </p:grpSpPr>
        <p:grpSp>
          <p:nvGrpSpPr>
            <p:cNvPr name="Group 4" id="4"/>
            <p:cNvGrpSpPr/>
            <p:nvPr/>
          </p:nvGrpSpPr>
          <p:grpSpPr>
            <a:xfrm rot="0">
              <a:off x="0" y="0"/>
              <a:ext cx="331203" cy="331203"/>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6" id="6"/>
            <p:cNvGrpSpPr/>
            <p:nvPr/>
          </p:nvGrpSpPr>
          <p:grpSpPr>
            <a:xfrm rot="0">
              <a:off x="664779"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1321644"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grpSp>
        <p:nvGrpSpPr>
          <p:cNvPr name="Group 10" id="10"/>
          <p:cNvGrpSpPr/>
          <p:nvPr/>
        </p:nvGrpSpPr>
        <p:grpSpPr>
          <a:xfrm rot="0">
            <a:off x="1543050" y="0"/>
            <a:ext cx="5781175" cy="8432633"/>
            <a:chOff x="0" y="0"/>
            <a:chExt cx="7708233" cy="11243511"/>
          </a:xfrm>
        </p:grpSpPr>
        <p:pic>
          <p:nvPicPr>
            <p:cNvPr name="Picture 11" id="11"/>
            <p:cNvPicPr>
              <a:picLocks noChangeAspect="true"/>
            </p:cNvPicPr>
            <p:nvPr/>
          </p:nvPicPr>
          <p:blipFill>
            <a:blip r:embed="rId4"/>
            <a:srcRect l="3585" t="0" r="3585" b="0"/>
            <a:stretch>
              <a:fillRect/>
            </a:stretch>
          </p:blipFill>
          <p:spPr>
            <a:xfrm flipH="false" flipV="false">
              <a:off x="0" y="0"/>
              <a:ext cx="7708233" cy="11243511"/>
            </a:xfrm>
            <a:prstGeom prst="rect">
              <a:avLst/>
            </a:prstGeom>
          </p:spPr>
        </p:pic>
      </p:grpSp>
      <p:sp>
        <p:nvSpPr>
          <p:cNvPr name="Freeform 12" id="12"/>
          <p:cNvSpPr/>
          <p:nvPr/>
        </p:nvSpPr>
        <p:spPr>
          <a:xfrm flipH="false" flipV="false" rot="0">
            <a:off x="5410338" y="8067288"/>
            <a:ext cx="2184126" cy="730689"/>
          </a:xfrm>
          <a:custGeom>
            <a:avLst/>
            <a:gdLst/>
            <a:ahLst/>
            <a:cxnLst/>
            <a:rect r="r" b="b" t="t" l="l"/>
            <a:pathLst>
              <a:path h="730689" w="2184126">
                <a:moveTo>
                  <a:pt x="0" y="0"/>
                </a:moveTo>
                <a:lnTo>
                  <a:pt x="2184126" y="0"/>
                </a:lnTo>
                <a:lnTo>
                  <a:pt x="2184126" y="730690"/>
                </a:lnTo>
                <a:lnTo>
                  <a:pt x="0" y="7306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400000">
            <a:off x="12551831" y="7329049"/>
            <a:ext cx="596008" cy="609302"/>
          </a:xfrm>
          <a:custGeom>
            <a:avLst/>
            <a:gdLst/>
            <a:ahLst/>
            <a:cxnLst/>
            <a:rect r="r" b="b" t="t" l="l"/>
            <a:pathLst>
              <a:path h="609302" w="596008">
                <a:moveTo>
                  <a:pt x="0" y="0"/>
                </a:moveTo>
                <a:lnTo>
                  <a:pt x="596008" y="0"/>
                </a:lnTo>
                <a:lnTo>
                  <a:pt x="596008" y="609302"/>
                </a:lnTo>
                <a:lnTo>
                  <a:pt x="0" y="609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9347033" y="2090131"/>
            <a:ext cx="8235096" cy="1615824"/>
          </a:xfrm>
          <a:prstGeom prst="rect">
            <a:avLst/>
          </a:prstGeom>
        </p:spPr>
        <p:txBody>
          <a:bodyPr anchor="t" rtlCol="false" tIns="0" lIns="0" bIns="0" rIns="0">
            <a:spAutoFit/>
          </a:bodyPr>
          <a:lstStyle/>
          <a:p>
            <a:pPr>
              <a:lnSpc>
                <a:spcPts val="6042"/>
              </a:lnSpc>
            </a:pPr>
            <a:r>
              <a:rPr lang="en-US" sz="5700">
                <a:solidFill>
                  <a:srgbClr val="000000"/>
                </a:solidFill>
                <a:latin typeface="Poppins Bold"/>
              </a:rPr>
              <a:t>BERIKUT JURNAL YANG KITA REVIEW</a:t>
            </a:r>
          </a:p>
        </p:txBody>
      </p:sp>
      <p:sp>
        <p:nvSpPr>
          <p:cNvPr name="TextBox 15" id="15"/>
          <p:cNvSpPr txBox="true"/>
          <p:nvPr/>
        </p:nvSpPr>
        <p:spPr>
          <a:xfrm rot="0">
            <a:off x="9347033" y="4753417"/>
            <a:ext cx="5732384" cy="824865"/>
          </a:xfrm>
          <a:prstGeom prst="rect">
            <a:avLst/>
          </a:prstGeom>
        </p:spPr>
        <p:txBody>
          <a:bodyPr anchor="t" rtlCol="false" tIns="0" lIns="0" bIns="0" rIns="0">
            <a:spAutoFit/>
          </a:bodyPr>
          <a:lstStyle/>
          <a:p>
            <a:pPr>
              <a:lnSpc>
                <a:spcPts val="3360"/>
              </a:lnSpc>
            </a:pPr>
            <a:r>
              <a:rPr lang="en-US" sz="2400">
                <a:solidFill>
                  <a:srgbClr val="000000"/>
                </a:solidFill>
                <a:latin typeface="Source Sans Pro"/>
              </a:rPr>
              <a:t>Jurnal ini berisikan mengenai</a:t>
            </a:r>
          </a:p>
          <a:p>
            <a:pPr>
              <a:lnSpc>
                <a:spcPts val="3360"/>
              </a:lnSpc>
            </a:pPr>
            <a:r>
              <a:rPr lang="en-US" sz="2400">
                <a:solidFill>
                  <a:srgbClr val="000000"/>
                </a:solidFill>
                <a:latin typeface="Source Sans Pro"/>
              </a:rPr>
              <a:t>“Alat pendeteksi suara detak jantung” </a:t>
            </a:r>
          </a:p>
        </p:txBody>
      </p:sp>
      <p:sp>
        <p:nvSpPr>
          <p:cNvPr name="TextBox 16" id="16"/>
          <p:cNvSpPr txBox="true"/>
          <p:nvPr/>
        </p:nvSpPr>
        <p:spPr>
          <a:xfrm rot="0">
            <a:off x="9347033" y="7118751"/>
            <a:ext cx="3680356" cy="447526"/>
          </a:xfrm>
          <a:prstGeom prst="rect">
            <a:avLst/>
          </a:prstGeom>
        </p:spPr>
        <p:txBody>
          <a:bodyPr anchor="t" rtlCol="false" tIns="0" lIns="0" bIns="0" rIns="0">
            <a:spAutoFit/>
          </a:bodyPr>
          <a:lstStyle/>
          <a:p>
            <a:pPr>
              <a:lnSpc>
                <a:spcPts val="3359"/>
              </a:lnSpc>
            </a:pPr>
            <a:r>
              <a:rPr lang="en-US" sz="2799">
                <a:solidFill>
                  <a:srgbClr val="FCC287"/>
                </a:solidFill>
                <a:latin typeface="Poppins Bold"/>
              </a:rPr>
              <a:t>LETS GET STARTED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81608" y="9563152"/>
            <a:ext cx="3302023" cy="1020625"/>
          </a:xfrm>
          <a:custGeom>
            <a:avLst/>
            <a:gdLst/>
            <a:ahLst/>
            <a:cxnLst/>
            <a:rect r="r" b="b" t="t" l="l"/>
            <a:pathLst>
              <a:path h="1020625" w="3302023">
                <a:moveTo>
                  <a:pt x="0" y="0"/>
                </a:moveTo>
                <a:lnTo>
                  <a:pt x="3302023" y="0"/>
                </a:lnTo>
                <a:lnTo>
                  <a:pt x="3302023" y="1020625"/>
                </a:lnTo>
                <a:lnTo>
                  <a:pt x="0" y="1020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66351" y="1028700"/>
            <a:ext cx="1239636" cy="248402"/>
            <a:chOff x="0" y="0"/>
            <a:chExt cx="1652847" cy="331203"/>
          </a:xfrm>
        </p:grpSpPr>
        <p:grpSp>
          <p:nvGrpSpPr>
            <p:cNvPr name="Group 4" id="4"/>
            <p:cNvGrpSpPr/>
            <p:nvPr/>
          </p:nvGrpSpPr>
          <p:grpSpPr>
            <a:xfrm rot="0">
              <a:off x="0" y="0"/>
              <a:ext cx="331203" cy="331203"/>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6" id="6"/>
            <p:cNvGrpSpPr/>
            <p:nvPr/>
          </p:nvGrpSpPr>
          <p:grpSpPr>
            <a:xfrm rot="0">
              <a:off x="664779"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1321644"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0" id="10"/>
          <p:cNvSpPr/>
          <p:nvPr/>
        </p:nvSpPr>
        <p:spPr>
          <a:xfrm flipH="false" flipV="false" rot="0">
            <a:off x="3309939" y="8270162"/>
            <a:ext cx="2184126" cy="730689"/>
          </a:xfrm>
          <a:custGeom>
            <a:avLst/>
            <a:gdLst/>
            <a:ahLst/>
            <a:cxnLst/>
            <a:rect r="r" b="b" t="t" l="l"/>
            <a:pathLst>
              <a:path h="730689" w="2184126">
                <a:moveTo>
                  <a:pt x="0" y="0"/>
                </a:moveTo>
                <a:lnTo>
                  <a:pt x="2184126" y="0"/>
                </a:lnTo>
                <a:lnTo>
                  <a:pt x="2184126" y="730690"/>
                </a:lnTo>
                <a:lnTo>
                  <a:pt x="0" y="730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13994601" y="8330856"/>
            <a:ext cx="596008" cy="609302"/>
          </a:xfrm>
          <a:custGeom>
            <a:avLst/>
            <a:gdLst/>
            <a:ahLst/>
            <a:cxnLst/>
            <a:rect r="r" b="b" t="t" l="l"/>
            <a:pathLst>
              <a:path h="609302" w="596008">
                <a:moveTo>
                  <a:pt x="0" y="0"/>
                </a:moveTo>
                <a:lnTo>
                  <a:pt x="596008" y="0"/>
                </a:lnTo>
                <a:lnTo>
                  <a:pt x="596008" y="609302"/>
                </a:lnTo>
                <a:lnTo>
                  <a:pt x="0" y="6093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6746203" y="1157552"/>
            <a:ext cx="4795595" cy="1309865"/>
          </a:xfrm>
          <a:prstGeom prst="rect">
            <a:avLst/>
          </a:prstGeom>
        </p:spPr>
        <p:txBody>
          <a:bodyPr anchor="t" rtlCol="false" tIns="0" lIns="0" bIns="0" rIns="0">
            <a:spAutoFit/>
          </a:bodyPr>
          <a:lstStyle/>
          <a:p>
            <a:pPr>
              <a:lnSpc>
                <a:spcPts val="9433"/>
              </a:lnSpc>
            </a:pPr>
            <a:r>
              <a:rPr lang="en-US" sz="8899">
                <a:solidFill>
                  <a:srgbClr val="000000"/>
                </a:solidFill>
                <a:latin typeface="Poppins Bold"/>
              </a:rPr>
              <a:t>PENULIS</a:t>
            </a:r>
          </a:p>
        </p:txBody>
      </p:sp>
      <p:sp>
        <p:nvSpPr>
          <p:cNvPr name="TextBox 13" id="13"/>
          <p:cNvSpPr txBox="true"/>
          <p:nvPr/>
        </p:nvSpPr>
        <p:spPr>
          <a:xfrm rot="0">
            <a:off x="3309939" y="3325164"/>
            <a:ext cx="9388936" cy="4944998"/>
          </a:xfrm>
          <a:prstGeom prst="rect">
            <a:avLst/>
          </a:prstGeom>
        </p:spPr>
        <p:txBody>
          <a:bodyPr anchor="t" rtlCol="false" tIns="0" lIns="0" bIns="0" rIns="0">
            <a:spAutoFit/>
          </a:bodyPr>
          <a:lstStyle/>
          <a:p>
            <a:pPr marL="518162" indent="-259081" lvl="1">
              <a:lnSpc>
                <a:spcPts val="4368"/>
              </a:lnSpc>
              <a:buFont typeface="Arial"/>
              <a:buChar char="•"/>
            </a:pPr>
            <a:r>
              <a:rPr lang="en-US" sz="2400">
                <a:solidFill>
                  <a:srgbClr val="000000"/>
                </a:solidFill>
                <a:latin typeface="Poppins Bold"/>
              </a:rPr>
              <a:t>Vladimír Sochaa</a:t>
            </a:r>
          </a:p>
          <a:p>
            <a:pPr marL="518162" indent="-259081" lvl="1">
              <a:lnSpc>
                <a:spcPts val="4368"/>
              </a:lnSpc>
              <a:buFont typeface="Arial"/>
              <a:buChar char="•"/>
            </a:pPr>
            <a:r>
              <a:rPr lang="en-US" sz="2400">
                <a:solidFill>
                  <a:srgbClr val="000000"/>
                </a:solidFill>
                <a:latin typeface="Poppins Bold"/>
              </a:rPr>
              <a:t> Lenka Hanákováa </a:t>
            </a:r>
          </a:p>
          <a:p>
            <a:pPr marL="518162" indent="-259081" lvl="1">
              <a:lnSpc>
                <a:spcPts val="4368"/>
              </a:lnSpc>
              <a:buFont typeface="Arial"/>
              <a:buChar char="•"/>
            </a:pPr>
            <a:r>
              <a:rPr lang="en-US" sz="2400">
                <a:solidFill>
                  <a:srgbClr val="000000"/>
                </a:solidFill>
                <a:latin typeface="Poppins Bold"/>
              </a:rPr>
              <a:t>Viktor Valentaa </a:t>
            </a:r>
          </a:p>
          <a:p>
            <a:pPr marL="518162" indent="-259081" lvl="1">
              <a:lnSpc>
                <a:spcPts val="4368"/>
              </a:lnSpc>
              <a:buFont typeface="Arial"/>
              <a:buChar char="•"/>
            </a:pPr>
            <a:r>
              <a:rPr lang="en-US" sz="2400">
                <a:solidFill>
                  <a:srgbClr val="000000"/>
                </a:solidFill>
                <a:latin typeface="Poppins Bold"/>
              </a:rPr>
              <a:t>Luboš Sochaa</a:t>
            </a:r>
          </a:p>
          <a:p>
            <a:pPr marL="518162" indent="-259081" lvl="1">
              <a:lnSpc>
                <a:spcPts val="4368"/>
              </a:lnSpc>
              <a:buFont typeface="Arial"/>
              <a:buChar char="•"/>
            </a:pPr>
            <a:r>
              <a:rPr lang="en-US" sz="2400">
                <a:solidFill>
                  <a:srgbClr val="000000"/>
                </a:solidFill>
                <a:latin typeface="Poppins Bold"/>
              </a:rPr>
              <a:t>b, Richard Ábelaa </a:t>
            </a:r>
          </a:p>
          <a:p>
            <a:pPr marL="518162" indent="-259081" lvl="1">
              <a:lnSpc>
                <a:spcPts val="4368"/>
              </a:lnSpc>
              <a:buFont typeface="Arial"/>
              <a:buChar char="•"/>
            </a:pPr>
            <a:r>
              <a:rPr lang="en-US" sz="2400">
                <a:solidFill>
                  <a:srgbClr val="000000"/>
                </a:solidFill>
                <a:latin typeface="Poppins Bold"/>
              </a:rPr>
              <a:t>Stanislav Kušmíreka </a:t>
            </a:r>
          </a:p>
          <a:p>
            <a:pPr marL="518162" indent="-259081" lvl="1">
              <a:lnSpc>
                <a:spcPts val="4368"/>
              </a:lnSpc>
              <a:buFont typeface="Arial"/>
              <a:buChar char="•"/>
            </a:pPr>
            <a:r>
              <a:rPr lang="en-US" sz="2400">
                <a:solidFill>
                  <a:srgbClr val="000000"/>
                </a:solidFill>
                <a:latin typeface="Poppins Bold"/>
              </a:rPr>
              <a:t>Terézia Pilmannováa </a:t>
            </a:r>
          </a:p>
          <a:p>
            <a:pPr marL="518162" indent="-259081" lvl="1">
              <a:lnSpc>
                <a:spcPts val="4368"/>
              </a:lnSpc>
              <a:buFont typeface="Arial"/>
              <a:buChar char="•"/>
            </a:pPr>
            <a:r>
              <a:rPr lang="en-US" sz="2400">
                <a:solidFill>
                  <a:srgbClr val="000000"/>
                </a:solidFill>
                <a:latin typeface="Poppins Bold"/>
              </a:rPr>
              <a:t>Jan Tecla</a:t>
            </a:r>
          </a:p>
          <a:p>
            <a:pPr>
              <a:lnSpc>
                <a:spcPts val="436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1287" y="8254207"/>
            <a:ext cx="2383193" cy="2880782"/>
          </a:xfrm>
          <a:custGeom>
            <a:avLst/>
            <a:gdLst/>
            <a:ahLst/>
            <a:cxnLst/>
            <a:rect r="r" b="b" t="t" l="l"/>
            <a:pathLst>
              <a:path h="2880782" w="2383193">
                <a:moveTo>
                  <a:pt x="0" y="0"/>
                </a:moveTo>
                <a:lnTo>
                  <a:pt x="2383193" y="0"/>
                </a:lnTo>
                <a:lnTo>
                  <a:pt x="2383193" y="2880783"/>
                </a:lnTo>
                <a:lnTo>
                  <a:pt x="0" y="2880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00310" y="564590"/>
            <a:ext cx="1239636" cy="248402"/>
            <a:chOff x="0" y="0"/>
            <a:chExt cx="1652847" cy="331203"/>
          </a:xfrm>
        </p:grpSpPr>
        <p:grpSp>
          <p:nvGrpSpPr>
            <p:cNvPr name="Group 4" id="4"/>
            <p:cNvGrpSpPr/>
            <p:nvPr/>
          </p:nvGrpSpPr>
          <p:grpSpPr>
            <a:xfrm rot="0">
              <a:off x="0" y="0"/>
              <a:ext cx="331203" cy="331203"/>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6" id="6"/>
            <p:cNvGrpSpPr/>
            <p:nvPr/>
          </p:nvGrpSpPr>
          <p:grpSpPr>
            <a:xfrm rot="0">
              <a:off x="664779"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1321644"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0" id="10"/>
          <p:cNvSpPr/>
          <p:nvPr/>
        </p:nvSpPr>
        <p:spPr>
          <a:xfrm flipH="false" flipV="false" rot="0">
            <a:off x="14937946" y="-1364244"/>
            <a:ext cx="4642708" cy="3857668"/>
          </a:xfrm>
          <a:custGeom>
            <a:avLst/>
            <a:gdLst/>
            <a:ahLst/>
            <a:cxnLst/>
            <a:rect r="r" b="b" t="t" l="l"/>
            <a:pathLst>
              <a:path h="3857668" w="4642708">
                <a:moveTo>
                  <a:pt x="0" y="0"/>
                </a:moveTo>
                <a:lnTo>
                  <a:pt x="4642708" y="0"/>
                </a:lnTo>
                <a:lnTo>
                  <a:pt x="4642708" y="3857669"/>
                </a:lnTo>
                <a:lnTo>
                  <a:pt x="0" y="385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129601" y="1199942"/>
            <a:ext cx="2918856" cy="609600"/>
          </a:xfrm>
          <a:prstGeom prst="rect">
            <a:avLst/>
          </a:prstGeom>
        </p:spPr>
        <p:txBody>
          <a:bodyPr anchor="t" rtlCol="false" tIns="0" lIns="0" bIns="0" rIns="0">
            <a:spAutoFit/>
          </a:bodyPr>
          <a:lstStyle/>
          <a:p>
            <a:pPr>
              <a:lnSpc>
                <a:spcPts val="4559"/>
              </a:lnSpc>
            </a:pPr>
            <a:r>
              <a:rPr lang="en-US" sz="3799">
                <a:solidFill>
                  <a:srgbClr val="000000"/>
                </a:solidFill>
                <a:latin typeface="Poppins Bold"/>
              </a:rPr>
              <a:t>ABSTRAK</a:t>
            </a:r>
          </a:p>
        </p:txBody>
      </p:sp>
      <p:sp>
        <p:nvSpPr>
          <p:cNvPr name="TextBox 12" id="12"/>
          <p:cNvSpPr txBox="true"/>
          <p:nvPr/>
        </p:nvSpPr>
        <p:spPr>
          <a:xfrm rot="0">
            <a:off x="868918" y="952500"/>
            <a:ext cx="1071027" cy="1200150"/>
          </a:xfrm>
          <a:prstGeom prst="rect">
            <a:avLst/>
          </a:prstGeom>
        </p:spPr>
        <p:txBody>
          <a:bodyPr anchor="t" rtlCol="false" tIns="0" lIns="0" bIns="0" rIns="0">
            <a:spAutoFit/>
          </a:bodyPr>
          <a:lstStyle/>
          <a:p>
            <a:pPr>
              <a:lnSpc>
                <a:spcPts val="8898"/>
              </a:lnSpc>
            </a:pPr>
            <a:r>
              <a:rPr lang="en-US" sz="7415">
                <a:solidFill>
                  <a:srgbClr val="FCC287"/>
                </a:solidFill>
                <a:latin typeface="Poppins Bold"/>
              </a:rPr>
              <a:t>01</a:t>
            </a:r>
          </a:p>
        </p:txBody>
      </p:sp>
      <p:sp>
        <p:nvSpPr>
          <p:cNvPr name="TextBox 13" id="13"/>
          <p:cNvSpPr txBox="true"/>
          <p:nvPr/>
        </p:nvSpPr>
        <p:spPr>
          <a:xfrm rot="0">
            <a:off x="2177692" y="2671763"/>
            <a:ext cx="13932617" cy="3651250"/>
          </a:xfrm>
          <a:prstGeom prst="rect">
            <a:avLst/>
          </a:prstGeom>
        </p:spPr>
        <p:txBody>
          <a:bodyPr anchor="t" rtlCol="false" tIns="0" lIns="0" bIns="0" rIns="0">
            <a:spAutoFit/>
          </a:bodyPr>
          <a:lstStyle/>
          <a:p>
            <a:pPr>
              <a:lnSpc>
                <a:spcPts val="5779"/>
              </a:lnSpc>
            </a:pPr>
            <a:r>
              <a:rPr lang="en-US" sz="3399">
                <a:solidFill>
                  <a:srgbClr val="000000"/>
                </a:solidFill>
                <a:latin typeface="Poppins Bold"/>
              </a:rPr>
              <a:t>Air Traffic Controllers(ATCOs)</a:t>
            </a:r>
            <a:r>
              <a:rPr lang="en-US" sz="3399">
                <a:solidFill>
                  <a:srgbClr val="000000"/>
                </a:solidFill>
                <a:latin typeface="Poppins"/>
              </a:rPr>
              <a:t> Studi ini menggunakan pemantauan aktivitas jantung untuk mengukur tingkat beban kerja secara objektif. Hasilnya menunjukkan bahwa analisis hrv adalah metode yang signifikan dalam mengevaluasi beban kerja.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1287" y="8254207"/>
            <a:ext cx="2383193" cy="2880782"/>
          </a:xfrm>
          <a:custGeom>
            <a:avLst/>
            <a:gdLst/>
            <a:ahLst/>
            <a:cxnLst/>
            <a:rect r="r" b="b" t="t" l="l"/>
            <a:pathLst>
              <a:path h="2880782" w="2383193">
                <a:moveTo>
                  <a:pt x="0" y="0"/>
                </a:moveTo>
                <a:lnTo>
                  <a:pt x="2383193" y="0"/>
                </a:lnTo>
                <a:lnTo>
                  <a:pt x="2383193" y="2880783"/>
                </a:lnTo>
                <a:lnTo>
                  <a:pt x="0" y="2880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00310" y="564590"/>
            <a:ext cx="1239636" cy="248402"/>
            <a:chOff x="0" y="0"/>
            <a:chExt cx="1652847" cy="331203"/>
          </a:xfrm>
        </p:grpSpPr>
        <p:grpSp>
          <p:nvGrpSpPr>
            <p:cNvPr name="Group 4" id="4"/>
            <p:cNvGrpSpPr/>
            <p:nvPr/>
          </p:nvGrpSpPr>
          <p:grpSpPr>
            <a:xfrm rot="0">
              <a:off x="0" y="0"/>
              <a:ext cx="331203" cy="331203"/>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6" id="6"/>
            <p:cNvGrpSpPr/>
            <p:nvPr/>
          </p:nvGrpSpPr>
          <p:grpSpPr>
            <a:xfrm rot="0">
              <a:off x="664779"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1321644"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0" id="10"/>
          <p:cNvSpPr/>
          <p:nvPr/>
        </p:nvSpPr>
        <p:spPr>
          <a:xfrm flipH="false" flipV="false" rot="0">
            <a:off x="14937946" y="-1364244"/>
            <a:ext cx="4642708" cy="3857668"/>
          </a:xfrm>
          <a:custGeom>
            <a:avLst/>
            <a:gdLst/>
            <a:ahLst/>
            <a:cxnLst/>
            <a:rect r="r" b="b" t="t" l="l"/>
            <a:pathLst>
              <a:path h="3857668" w="4642708">
                <a:moveTo>
                  <a:pt x="0" y="0"/>
                </a:moveTo>
                <a:lnTo>
                  <a:pt x="4642708" y="0"/>
                </a:lnTo>
                <a:lnTo>
                  <a:pt x="4642708" y="3857669"/>
                </a:lnTo>
                <a:lnTo>
                  <a:pt x="0" y="385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108861" y="1266825"/>
            <a:ext cx="4951368" cy="609600"/>
          </a:xfrm>
          <a:prstGeom prst="rect">
            <a:avLst/>
          </a:prstGeom>
        </p:spPr>
        <p:txBody>
          <a:bodyPr anchor="t" rtlCol="false" tIns="0" lIns="0" bIns="0" rIns="0">
            <a:spAutoFit/>
          </a:bodyPr>
          <a:lstStyle/>
          <a:p>
            <a:pPr>
              <a:lnSpc>
                <a:spcPts val="4559"/>
              </a:lnSpc>
            </a:pPr>
            <a:r>
              <a:rPr lang="en-US" sz="3799">
                <a:solidFill>
                  <a:srgbClr val="000000"/>
                </a:solidFill>
                <a:latin typeface="Poppins Bold"/>
              </a:rPr>
              <a:t>TUJUAN PENELITIAN</a:t>
            </a:r>
          </a:p>
        </p:txBody>
      </p:sp>
      <p:sp>
        <p:nvSpPr>
          <p:cNvPr name="TextBox 12" id="12"/>
          <p:cNvSpPr txBox="true"/>
          <p:nvPr/>
        </p:nvSpPr>
        <p:spPr>
          <a:xfrm rot="0">
            <a:off x="764143" y="952500"/>
            <a:ext cx="1239943" cy="1200150"/>
          </a:xfrm>
          <a:prstGeom prst="rect">
            <a:avLst/>
          </a:prstGeom>
        </p:spPr>
        <p:txBody>
          <a:bodyPr anchor="t" rtlCol="false" tIns="0" lIns="0" bIns="0" rIns="0">
            <a:spAutoFit/>
          </a:bodyPr>
          <a:lstStyle/>
          <a:p>
            <a:pPr>
              <a:lnSpc>
                <a:spcPts val="8898"/>
              </a:lnSpc>
            </a:pPr>
            <a:r>
              <a:rPr lang="en-US" sz="7415">
                <a:solidFill>
                  <a:srgbClr val="FCC287"/>
                </a:solidFill>
                <a:latin typeface="Poppins Bold"/>
              </a:rPr>
              <a:t>02</a:t>
            </a:r>
          </a:p>
        </p:txBody>
      </p:sp>
      <p:sp>
        <p:nvSpPr>
          <p:cNvPr name="TextBox 13" id="13"/>
          <p:cNvSpPr txBox="true"/>
          <p:nvPr/>
        </p:nvSpPr>
        <p:spPr>
          <a:xfrm rot="0">
            <a:off x="2108861" y="2578223"/>
            <a:ext cx="15150439" cy="5464175"/>
          </a:xfrm>
          <a:prstGeom prst="rect">
            <a:avLst/>
          </a:prstGeom>
        </p:spPr>
        <p:txBody>
          <a:bodyPr anchor="t" rtlCol="false" tIns="0" lIns="0" bIns="0" rIns="0">
            <a:spAutoFit/>
          </a:bodyPr>
          <a:lstStyle/>
          <a:p>
            <a:pPr>
              <a:lnSpc>
                <a:spcPts val="5440"/>
              </a:lnSpc>
            </a:pPr>
            <a:r>
              <a:rPr lang="en-US" sz="3200">
                <a:solidFill>
                  <a:srgbClr val="000000"/>
                </a:solidFill>
                <a:latin typeface="Poppins"/>
              </a:rPr>
              <a:t>Tujuan penelitian ini adalah untuk memverifikasi kecocokan metode analisis HRV dalam mengukur keadaan psikofisiologis ATCOs berdasarkan tingkat beban kerja. Penelitian ini juga bertujuan memilih parameter analisis HRV yang paling dapat diandalkan dalam mereproduksi respons sistem saraf otonom terhadap beban kerja aktual. Objektivasi beban kerja ATCOs melalui pendekatan ini diharapkan dapat meningkatkan keselamatan lalu lintas udara</a:t>
            </a:r>
          </a:p>
          <a:p>
            <a:pPr>
              <a:lnSpc>
                <a:spcPts val="54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1287" y="8254207"/>
            <a:ext cx="2383193" cy="2880782"/>
          </a:xfrm>
          <a:custGeom>
            <a:avLst/>
            <a:gdLst/>
            <a:ahLst/>
            <a:cxnLst/>
            <a:rect r="r" b="b" t="t" l="l"/>
            <a:pathLst>
              <a:path h="2880782" w="2383193">
                <a:moveTo>
                  <a:pt x="0" y="0"/>
                </a:moveTo>
                <a:lnTo>
                  <a:pt x="2383193" y="0"/>
                </a:lnTo>
                <a:lnTo>
                  <a:pt x="2383193" y="2880783"/>
                </a:lnTo>
                <a:lnTo>
                  <a:pt x="0" y="2880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00310" y="564590"/>
            <a:ext cx="248402" cy="248402"/>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5" id="5"/>
          <p:cNvGrpSpPr/>
          <p:nvPr/>
        </p:nvGrpSpPr>
        <p:grpSpPr>
          <a:xfrm rot="0">
            <a:off x="1198894" y="564590"/>
            <a:ext cx="248402" cy="248402"/>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7" id="7"/>
          <p:cNvGrpSpPr/>
          <p:nvPr/>
        </p:nvGrpSpPr>
        <p:grpSpPr>
          <a:xfrm rot="0">
            <a:off x="1691543" y="564590"/>
            <a:ext cx="248402" cy="248402"/>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sp>
        <p:nvSpPr>
          <p:cNvPr name="Freeform 9" id="9"/>
          <p:cNvSpPr/>
          <p:nvPr/>
        </p:nvSpPr>
        <p:spPr>
          <a:xfrm flipH="false" flipV="false" rot="0">
            <a:off x="14937946" y="-1364244"/>
            <a:ext cx="4642708" cy="3857668"/>
          </a:xfrm>
          <a:custGeom>
            <a:avLst/>
            <a:gdLst/>
            <a:ahLst/>
            <a:cxnLst/>
            <a:rect r="r" b="b" t="t" l="l"/>
            <a:pathLst>
              <a:path h="3857668" w="4642708">
                <a:moveTo>
                  <a:pt x="0" y="0"/>
                </a:moveTo>
                <a:lnTo>
                  <a:pt x="4642708" y="0"/>
                </a:lnTo>
                <a:lnTo>
                  <a:pt x="4642708" y="3857669"/>
                </a:lnTo>
                <a:lnTo>
                  <a:pt x="0" y="385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108861" y="1266825"/>
            <a:ext cx="5490606" cy="609600"/>
          </a:xfrm>
          <a:prstGeom prst="rect">
            <a:avLst/>
          </a:prstGeom>
        </p:spPr>
        <p:txBody>
          <a:bodyPr anchor="t" rtlCol="false" tIns="0" lIns="0" bIns="0" rIns="0">
            <a:spAutoFit/>
          </a:bodyPr>
          <a:lstStyle/>
          <a:p>
            <a:pPr>
              <a:lnSpc>
                <a:spcPts val="4559"/>
              </a:lnSpc>
            </a:pPr>
            <a:r>
              <a:rPr lang="en-US" sz="3799">
                <a:solidFill>
                  <a:srgbClr val="000000"/>
                </a:solidFill>
                <a:latin typeface="Poppins Bold"/>
              </a:rPr>
              <a:t>METODE DAN ANALISA</a:t>
            </a:r>
          </a:p>
        </p:txBody>
      </p:sp>
      <p:sp>
        <p:nvSpPr>
          <p:cNvPr name="TextBox 11" id="11"/>
          <p:cNvSpPr txBox="true"/>
          <p:nvPr/>
        </p:nvSpPr>
        <p:spPr>
          <a:xfrm rot="0">
            <a:off x="764143" y="952500"/>
            <a:ext cx="1239943" cy="1200150"/>
          </a:xfrm>
          <a:prstGeom prst="rect">
            <a:avLst/>
          </a:prstGeom>
        </p:spPr>
        <p:txBody>
          <a:bodyPr anchor="t" rtlCol="false" tIns="0" lIns="0" bIns="0" rIns="0">
            <a:spAutoFit/>
          </a:bodyPr>
          <a:lstStyle/>
          <a:p>
            <a:pPr>
              <a:lnSpc>
                <a:spcPts val="8898"/>
              </a:lnSpc>
            </a:pPr>
            <a:r>
              <a:rPr lang="en-US" sz="7415">
                <a:solidFill>
                  <a:srgbClr val="FCC287"/>
                </a:solidFill>
                <a:latin typeface="Poppins Bold"/>
              </a:rPr>
              <a:t>03</a:t>
            </a:r>
          </a:p>
        </p:txBody>
      </p:sp>
      <p:sp>
        <p:nvSpPr>
          <p:cNvPr name="TextBox 12" id="12"/>
          <p:cNvSpPr txBox="true"/>
          <p:nvPr/>
        </p:nvSpPr>
        <p:spPr>
          <a:xfrm rot="0">
            <a:off x="1089068" y="2731550"/>
            <a:ext cx="6341806" cy="685800"/>
          </a:xfrm>
          <a:prstGeom prst="rect">
            <a:avLst/>
          </a:prstGeom>
        </p:spPr>
        <p:txBody>
          <a:bodyPr anchor="t" rtlCol="false" tIns="0" lIns="0" bIns="0" rIns="0">
            <a:spAutoFit/>
          </a:bodyPr>
          <a:lstStyle/>
          <a:p>
            <a:pPr>
              <a:lnSpc>
                <a:spcPts val="5610"/>
              </a:lnSpc>
            </a:pPr>
            <a:r>
              <a:rPr lang="en-US" sz="3300">
                <a:solidFill>
                  <a:srgbClr val="000000"/>
                </a:solidFill>
                <a:latin typeface="Poppins Bold"/>
              </a:rPr>
              <a:t>Pengaturan Eksperimental</a:t>
            </a:r>
          </a:p>
        </p:txBody>
      </p:sp>
      <p:grpSp>
        <p:nvGrpSpPr>
          <p:cNvPr name="Group 13" id="13"/>
          <p:cNvGrpSpPr/>
          <p:nvPr/>
        </p:nvGrpSpPr>
        <p:grpSpPr>
          <a:xfrm rot="0">
            <a:off x="639942" y="3060692"/>
            <a:ext cx="248402" cy="248402"/>
            <a:chOff x="0" y="0"/>
            <a:chExt cx="1913890" cy="1913890"/>
          </a:xfrm>
        </p:grpSpPr>
        <p:sp>
          <p:nvSpPr>
            <p:cNvPr name="Freeform 14" id="1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sp>
        <p:nvSpPr>
          <p:cNvPr name="TextBox 15" id="15"/>
          <p:cNvSpPr txBox="true"/>
          <p:nvPr/>
        </p:nvSpPr>
        <p:spPr>
          <a:xfrm rot="0">
            <a:off x="1089068" y="3739683"/>
            <a:ext cx="6341806" cy="685800"/>
          </a:xfrm>
          <a:prstGeom prst="rect">
            <a:avLst/>
          </a:prstGeom>
        </p:spPr>
        <p:txBody>
          <a:bodyPr anchor="t" rtlCol="false" tIns="0" lIns="0" bIns="0" rIns="0">
            <a:spAutoFit/>
          </a:bodyPr>
          <a:lstStyle/>
          <a:p>
            <a:pPr>
              <a:lnSpc>
                <a:spcPts val="5610"/>
              </a:lnSpc>
            </a:pPr>
            <a:r>
              <a:rPr lang="en-US" sz="3300">
                <a:solidFill>
                  <a:srgbClr val="000000"/>
                </a:solidFill>
                <a:latin typeface="Poppins Bold"/>
              </a:rPr>
              <a:t>Pengukuran Fisiologis</a:t>
            </a:r>
          </a:p>
        </p:txBody>
      </p:sp>
      <p:grpSp>
        <p:nvGrpSpPr>
          <p:cNvPr name="Group 16" id="16"/>
          <p:cNvGrpSpPr/>
          <p:nvPr/>
        </p:nvGrpSpPr>
        <p:grpSpPr>
          <a:xfrm rot="0">
            <a:off x="639942" y="4071094"/>
            <a:ext cx="248402" cy="248402"/>
            <a:chOff x="0" y="0"/>
            <a:chExt cx="1913890" cy="1913890"/>
          </a:xfrm>
        </p:grpSpPr>
        <p:sp>
          <p:nvSpPr>
            <p:cNvPr name="Freeform 17" id="1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sp>
        <p:nvSpPr>
          <p:cNvPr name="TextBox 18" id="18"/>
          <p:cNvSpPr txBox="true"/>
          <p:nvPr/>
        </p:nvSpPr>
        <p:spPr>
          <a:xfrm rot="0">
            <a:off x="1089068" y="4747816"/>
            <a:ext cx="6341806" cy="685800"/>
          </a:xfrm>
          <a:prstGeom prst="rect">
            <a:avLst/>
          </a:prstGeom>
        </p:spPr>
        <p:txBody>
          <a:bodyPr anchor="t" rtlCol="false" tIns="0" lIns="0" bIns="0" rIns="0">
            <a:spAutoFit/>
          </a:bodyPr>
          <a:lstStyle/>
          <a:p>
            <a:pPr>
              <a:lnSpc>
                <a:spcPts val="5610"/>
              </a:lnSpc>
            </a:pPr>
            <a:r>
              <a:rPr lang="en-US" sz="3300">
                <a:solidFill>
                  <a:srgbClr val="000000"/>
                </a:solidFill>
                <a:latin typeface="Poppins Bold"/>
              </a:rPr>
              <a:t>Analisis Statistik</a:t>
            </a:r>
          </a:p>
        </p:txBody>
      </p:sp>
      <p:grpSp>
        <p:nvGrpSpPr>
          <p:cNvPr name="Group 19" id="19"/>
          <p:cNvGrpSpPr/>
          <p:nvPr/>
        </p:nvGrpSpPr>
        <p:grpSpPr>
          <a:xfrm rot="0">
            <a:off x="639942" y="5079227"/>
            <a:ext cx="248402" cy="248402"/>
            <a:chOff x="0" y="0"/>
            <a:chExt cx="1913890" cy="1913890"/>
          </a:xfrm>
        </p:grpSpPr>
        <p:sp>
          <p:nvSpPr>
            <p:cNvPr name="Freeform 20" id="2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sp>
        <p:nvSpPr>
          <p:cNvPr name="TextBox 21" id="21"/>
          <p:cNvSpPr txBox="true"/>
          <p:nvPr/>
        </p:nvSpPr>
        <p:spPr>
          <a:xfrm rot="0">
            <a:off x="1149436" y="5754291"/>
            <a:ext cx="6341806" cy="685800"/>
          </a:xfrm>
          <a:prstGeom prst="rect">
            <a:avLst/>
          </a:prstGeom>
        </p:spPr>
        <p:txBody>
          <a:bodyPr anchor="t" rtlCol="false" tIns="0" lIns="0" bIns="0" rIns="0">
            <a:spAutoFit/>
          </a:bodyPr>
          <a:lstStyle/>
          <a:p>
            <a:pPr>
              <a:lnSpc>
                <a:spcPts val="5610"/>
              </a:lnSpc>
            </a:pPr>
            <a:r>
              <a:rPr lang="en-US" sz="3300">
                <a:solidFill>
                  <a:srgbClr val="000000"/>
                </a:solidFill>
                <a:latin typeface="Poppins Bold"/>
              </a:rPr>
              <a:t>Metode Analisis HRV</a:t>
            </a:r>
          </a:p>
        </p:txBody>
      </p:sp>
      <p:grpSp>
        <p:nvGrpSpPr>
          <p:cNvPr name="Group 22" id="22"/>
          <p:cNvGrpSpPr/>
          <p:nvPr/>
        </p:nvGrpSpPr>
        <p:grpSpPr>
          <a:xfrm rot="0">
            <a:off x="700310" y="6083433"/>
            <a:ext cx="248402" cy="248402"/>
            <a:chOff x="0" y="0"/>
            <a:chExt cx="1913890" cy="1913890"/>
          </a:xfrm>
        </p:grpSpPr>
        <p:sp>
          <p:nvSpPr>
            <p:cNvPr name="Freeform 23" id="2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sp>
        <p:nvSpPr>
          <p:cNvPr name="TextBox 24" id="24"/>
          <p:cNvSpPr txBox="true"/>
          <p:nvPr/>
        </p:nvSpPr>
        <p:spPr>
          <a:xfrm rot="0">
            <a:off x="427344" y="6887766"/>
            <a:ext cx="17452362" cy="1073150"/>
          </a:xfrm>
          <a:prstGeom prst="rect">
            <a:avLst/>
          </a:prstGeom>
        </p:spPr>
        <p:txBody>
          <a:bodyPr anchor="t" rtlCol="false" tIns="0" lIns="0" bIns="0" rIns="0">
            <a:spAutoFit/>
          </a:bodyPr>
          <a:lstStyle/>
          <a:p>
            <a:pPr>
              <a:lnSpc>
                <a:spcPts val="2800"/>
              </a:lnSpc>
            </a:pPr>
            <a:r>
              <a:rPr lang="en-US" sz="2000">
                <a:solidFill>
                  <a:srgbClr val="000000"/>
                </a:solidFill>
                <a:latin typeface="Poppins Bold"/>
              </a:rPr>
              <a:t>Dengan menggunakan metodologi ini, penelitian bertujuan untuk memahami dampak beban kerja pada ATCOs, analisis HRV membawa kontribusi pada pemahaman kritis tentang faktor manusia dalam keselamatan penerbangan.</a:t>
            </a:r>
          </a:p>
          <a:p>
            <a:pPr>
              <a:lnSpc>
                <a:spcPts val="28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1287" y="8254207"/>
            <a:ext cx="2383193" cy="2880782"/>
          </a:xfrm>
          <a:custGeom>
            <a:avLst/>
            <a:gdLst/>
            <a:ahLst/>
            <a:cxnLst/>
            <a:rect r="r" b="b" t="t" l="l"/>
            <a:pathLst>
              <a:path h="2880782" w="2383193">
                <a:moveTo>
                  <a:pt x="0" y="0"/>
                </a:moveTo>
                <a:lnTo>
                  <a:pt x="2383193" y="0"/>
                </a:lnTo>
                <a:lnTo>
                  <a:pt x="2383193" y="2880783"/>
                </a:lnTo>
                <a:lnTo>
                  <a:pt x="0" y="2880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00310" y="564590"/>
            <a:ext cx="1239636" cy="248402"/>
            <a:chOff x="0" y="0"/>
            <a:chExt cx="1652847" cy="331203"/>
          </a:xfrm>
        </p:grpSpPr>
        <p:grpSp>
          <p:nvGrpSpPr>
            <p:cNvPr name="Group 4" id="4"/>
            <p:cNvGrpSpPr/>
            <p:nvPr/>
          </p:nvGrpSpPr>
          <p:grpSpPr>
            <a:xfrm rot="0">
              <a:off x="0" y="0"/>
              <a:ext cx="331203" cy="331203"/>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6" id="6"/>
            <p:cNvGrpSpPr/>
            <p:nvPr/>
          </p:nvGrpSpPr>
          <p:grpSpPr>
            <a:xfrm rot="0">
              <a:off x="664779"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1321644"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0" id="10"/>
          <p:cNvSpPr/>
          <p:nvPr/>
        </p:nvSpPr>
        <p:spPr>
          <a:xfrm flipH="false" flipV="false" rot="0">
            <a:off x="14937946" y="-1364244"/>
            <a:ext cx="4642708" cy="3857668"/>
          </a:xfrm>
          <a:custGeom>
            <a:avLst/>
            <a:gdLst/>
            <a:ahLst/>
            <a:cxnLst/>
            <a:rect r="r" b="b" t="t" l="l"/>
            <a:pathLst>
              <a:path h="3857668" w="4642708">
                <a:moveTo>
                  <a:pt x="0" y="0"/>
                </a:moveTo>
                <a:lnTo>
                  <a:pt x="4642708" y="0"/>
                </a:lnTo>
                <a:lnTo>
                  <a:pt x="4642708" y="3857669"/>
                </a:lnTo>
                <a:lnTo>
                  <a:pt x="0" y="385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320128" y="1590675"/>
            <a:ext cx="8792314" cy="8499237"/>
          </a:xfrm>
          <a:custGeom>
            <a:avLst/>
            <a:gdLst/>
            <a:ahLst/>
            <a:cxnLst/>
            <a:rect r="r" b="b" t="t" l="l"/>
            <a:pathLst>
              <a:path h="8499237" w="8792314">
                <a:moveTo>
                  <a:pt x="0" y="0"/>
                </a:moveTo>
                <a:lnTo>
                  <a:pt x="8792314" y="0"/>
                </a:lnTo>
                <a:lnTo>
                  <a:pt x="8792314" y="8499237"/>
                </a:lnTo>
                <a:lnTo>
                  <a:pt x="0" y="8499237"/>
                </a:lnTo>
                <a:lnTo>
                  <a:pt x="0" y="0"/>
                </a:lnTo>
                <a:close/>
              </a:path>
            </a:pathLst>
          </a:custGeom>
          <a:blipFill>
            <a:blip r:embed="rId6"/>
            <a:stretch>
              <a:fillRect l="0" t="0" r="0" b="0"/>
            </a:stretch>
          </a:blipFill>
        </p:spPr>
      </p:sp>
      <p:sp>
        <p:nvSpPr>
          <p:cNvPr name="TextBox 12" id="12"/>
          <p:cNvSpPr txBox="true"/>
          <p:nvPr/>
        </p:nvSpPr>
        <p:spPr>
          <a:xfrm rot="0">
            <a:off x="2108861" y="1266825"/>
            <a:ext cx="4329171" cy="609600"/>
          </a:xfrm>
          <a:prstGeom prst="rect">
            <a:avLst/>
          </a:prstGeom>
        </p:spPr>
        <p:txBody>
          <a:bodyPr anchor="t" rtlCol="false" tIns="0" lIns="0" bIns="0" rIns="0">
            <a:spAutoFit/>
          </a:bodyPr>
          <a:lstStyle/>
          <a:p>
            <a:pPr>
              <a:lnSpc>
                <a:spcPts val="4559"/>
              </a:lnSpc>
            </a:pPr>
            <a:r>
              <a:rPr lang="en-US" sz="3799">
                <a:solidFill>
                  <a:srgbClr val="000000"/>
                </a:solidFill>
                <a:latin typeface="Poppins Bold"/>
              </a:rPr>
              <a:t>HASIL PENELITIAN</a:t>
            </a:r>
          </a:p>
        </p:txBody>
      </p:sp>
      <p:sp>
        <p:nvSpPr>
          <p:cNvPr name="TextBox 13" id="13"/>
          <p:cNvSpPr txBox="true"/>
          <p:nvPr/>
        </p:nvSpPr>
        <p:spPr>
          <a:xfrm rot="0">
            <a:off x="764143" y="952500"/>
            <a:ext cx="1344718" cy="1200150"/>
          </a:xfrm>
          <a:prstGeom prst="rect">
            <a:avLst/>
          </a:prstGeom>
        </p:spPr>
        <p:txBody>
          <a:bodyPr anchor="t" rtlCol="false" tIns="0" lIns="0" bIns="0" rIns="0">
            <a:spAutoFit/>
          </a:bodyPr>
          <a:lstStyle/>
          <a:p>
            <a:pPr>
              <a:lnSpc>
                <a:spcPts val="8898"/>
              </a:lnSpc>
            </a:pPr>
            <a:r>
              <a:rPr lang="en-US" sz="7415">
                <a:solidFill>
                  <a:srgbClr val="FCC287"/>
                </a:solidFill>
                <a:latin typeface="Poppins Bold"/>
              </a:rPr>
              <a:t>04</a:t>
            </a:r>
          </a:p>
        </p:txBody>
      </p:sp>
      <p:sp>
        <p:nvSpPr>
          <p:cNvPr name="TextBox 14" id="14"/>
          <p:cNvSpPr txBox="true"/>
          <p:nvPr/>
        </p:nvSpPr>
        <p:spPr>
          <a:xfrm rot="0">
            <a:off x="9769053" y="2517775"/>
            <a:ext cx="7490247" cy="4975225"/>
          </a:xfrm>
          <a:prstGeom prst="rect">
            <a:avLst/>
          </a:prstGeom>
        </p:spPr>
        <p:txBody>
          <a:bodyPr anchor="t" rtlCol="false" tIns="0" lIns="0" bIns="0" rIns="0">
            <a:spAutoFit/>
          </a:bodyPr>
          <a:lstStyle/>
          <a:p>
            <a:pPr>
              <a:lnSpc>
                <a:spcPts val="5000"/>
              </a:lnSpc>
            </a:pPr>
            <a:r>
              <a:rPr lang="en-US" sz="2000">
                <a:solidFill>
                  <a:srgbClr val="000000"/>
                </a:solidFill>
                <a:latin typeface="Poppins Bold"/>
              </a:rPr>
              <a:t>Hasil menunjukkan perbedaan paling besar antara pengukuran kedua dan keempat, menegaskan respons sistem saraf otonom terhadap beban kerja dan kompleksitas tugas. Analisis HRV membuktikan sebagai metode pemantauan yang handal untuk kondisi psikofisiologis dalam berbagai konteks, termasuk transportasi udara.</a:t>
            </a:r>
          </a:p>
          <a:p>
            <a:pPr>
              <a:lnSpc>
                <a:spcPts val="50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1287" y="8254207"/>
            <a:ext cx="2383193" cy="2880782"/>
          </a:xfrm>
          <a:custGeom>
            <a:avLst/>
            <a:gdLst/>
            <a:ahLst/>
            <a:cxnLst/>
            <a:rect r="r" b="b" t="t" l="l"/>
            <a:pathLst>
              <a:path h="2880782" w="2383193">
                <a:moveTo>
                  <a:pt x="0" y="0"/>
                </a:moveTo>
                <a:lnTo>
                  <a:pt x="2383193" y="0"/>
                </a:lnTo>
                <a:lnTo>
                  <a:pt x="2383193" y="2880783"/>
                </a:lnTo>
                <a:lnTo>
                  <a:pt x="0" y="2880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00310" y="564590"/>
            <a:ext cx="1239636" cy="248402"/>
            <a:chOff x="0" y="0"/>
            <a:chExt cx="1652847" cy="331203"/>
          </a:xfrm>
        </p:grpSpPr>
        <p:grpSp>
          <p:nvGrpSpPr>
            <p:cNvPr name="Group 4" id="4"/>
            <p:cNvGrpSpPr/>
            <p:nvPr/>
          </p:nvGrpSpPr>
          <p:grpSpPr>
            <a:xfrm rot="0">
              <a:off x="0" y="0"/>
              <a:ext cx="331203" cy="331203"/>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6" id="6"/>
            <p:cNvGrpSpPr/>
            <p:nvPr/>
          </p:nvGrpSpPr>
          <p:grpSpPr>
            <a:xfrm rot="0">
              <a:off x="664779"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1321644"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0" id="10"/>
          <p:cNvSpPr/>
          <p:nvPr/>
        </p:nvSpPr>
        <p:spPr>
          <a:xfrm flipH="false" flipV="false" rot="0">
            <a:off x="14937946" y="-1364244"/>
            <a:ext cx="4642708" cy="3857668"/>
          </a:xfrm>
          <a:custGeom>
            <a:avLst/>
            <a:gdLst/>
            <a:ahLst/>
            <a:cxnLst/>
            <a:rect r="r" b="b" t="t" l="l"/>
            <a:pathLst>
              <a:path h="3857668" w="4642708">
                <a:moveTo>
                  <a:pt x="0" y="0"/>
                </a:moveTo>
                <a:lnTo>
                  <a:pt x="4642708" y="0"/>
                </a:lnTo>
                <a:lnTo>
                  <a:pt x="4642708" y="3857669"/>
                </a:lnTo>
                <a:lnTo>
                  <a:pt x="0" y="385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108861" y="1266825"/>
            <a:ext cx="4329171" cy="609600"/>
          </a:xfrm>
          <a:prstGeom prst="rect">
            <a:avLst/>
          </a:prstGeom>
        </p:spPr>
        <p:txBody>
          <a:bodyPr anchor="t" rtlCol="false" tIns="0" lIns="0" bIns="0" rIns="0">
            <a:spAutoFit/>
          </a:bodyPr>
          <a:lstStyle/>
          <a:p>
            <a:pPr>
              <a:lnSpc>
                <a:spcPts val="4559"/>
              </a:lnSpc>
            </a:pPr>
            <a:r>
              <a:rPr lang="en-US" sz="3799">
                <a:solidFill>
                  <a:srgbClr val="000000"/>
                </a:solidFill>
                <a:latin typeface="Poppins Bold"/>
              </a:rPr>
              <a:t>KESIMPULAN</a:t>
            </a:r>
          </a:p>
        </p:txBody>
      </p:sp>
      <p:sp>
        <p:nvSpPr>
          <p:cNvPr name="TextBox 12" id="12"/>
          <p:cNvSpPr txBox="true"/>
          <p:nvPr/>
        </p:nvSpPr>
        <p:spPr>
          <a:xfrm rot="0">
            <a:off x="764143" y="952500"/>
            <a:ext cx="1344718" cy="1200150"/>
          </a:xfrm>
          <a:prstGeom prst="rect">
            <a:avLst/>
          </a:prstGeom>
        </p:spPr>
        <p:txBody>
          <a:bodyPr anchor="t" rtlCol="false" tIns="0" lIns="0" bIns="0" rIns="0">
            <a:spAutoFit/>
          </a:bodyPr>
          <a:lstStyle/>
          <a:p>
            <a:pPr>
              <a:lnSpc>
                <a:spcPts val="8898"/>
              </a:lnSpc>
            </a:pPr>
            <a:r>
              <a:rPr lang="en-US" sz="7415">
                <a:solidFill>
                  <a:srgbClr val="FCC287"/>
                </a:solidFill>
                <a:latin typeface="Poppins Bold"/>
              </a:rPr>
              <a:t>05</a:t>
            </a:r>
          </a:p>
        </p:txBody>
      </p:sp>
      <p:sp>
        <p:nvSpPr>
          <p:cNvPr name="TextBox 13" id="13"/>
          <p:cNvSpPr txBox="true"/>
          <p:nvPr/>
        </p:nvSpPr>
        <p:spPr>
          <a:xfrm rot="0">
            <a:off x="2108861" y="2244059"/>
            <a:ext cx="14633201" cy="5927344"/>
          </a:xfrm>
          <a:prstGeom prst="rect">
            <a:avLst/>
          </a:prstGeom>
        </p:spPr>
        <p:txBody>
          <a:bodyPr anchor="t" rtlCol="false" tIns="0" lIns="0" bIns="0" rIns="0">
            <a:spAutoFit/>
          </a:bodyPr>
          <a:lstStyle/>
          <a:p>
            <a:pPr>
              <a:lnSpc>
                <a:spcPts val="4658"/>
              </a:lnSpc>
            </a:pPr>
            <a:r>
              <a:rPr lang="en-US" sz="3400">
                <a:solidFill>
                  <a:srgbClr val="000000"/>
                </a:solidFill>
                <a:latin typeface="Poppins"/>
              </a:rPr>
              <a:t>Penelitian ini menilai Heart Rate Variability(HRV) pada Air Traffic Controllers(ATCOs)  dengan menggunakan elektrokardiogram. Metode analisis HRV, terutama melalui analisis spektral dan non-linear, terbukti cocok untuk evaluasi beban kerja. Meskipun keterbatasan partisipan dan generalisasi hasil, temuan menunjukkan bahwa parameter HRV mencerminkan tingkat kesulitan tugas ATCOs. Hasil ini dapat digunakan untuk penelitian lebih lanjut, meningkatkan penilaian beban kerja dan kinerja ATCOs baik dalam latihan maupun operasional.</a:t>
            </a:r>
          </a:p>
          <a:p>
            <a:pPr>
              <a:lnSpc>
                <a:spcPts val="465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77393" y="0"/>
            <a:ext cx="10212185" cy="10287000"/>
          </a:xfrm>
          <a:custGeom>
            <a:avLst/>
            <a:gdLst/>
            <a:ahLst/>
            <a:cxnLst/>
            <a:rect r="r" b="b" t="t" l="l"/>
            <a:pathLst>
              <a:path h="10287000" w="10212185">
                <a:moveTo>
                  <a:pt x="0" y="0"/>
                </a:moveTo>
                <a:lnTo>
                  <a:pt x="10212186" y="0"/>
                </a:lnTo>
                <a:lnTo>
                  <a:pt x="1021218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953188" y="4085368"/>
            <a:ext cx="7637349" cy="2144905"/>
          </a:xfrm>
          <a:prstGeom prst="rect">
            <a:avLst/>
          </a:prstGeom>
        </p:spPr>
        <p:txBody>
          <a:bodyPr anchor="t" rtlCol="false" tIns="0" lIns="0" bIns="0" rIns="0">
            <a:spAutoFit/>
          </a:bodyPr>
          <a:lstStyle/>
          <a:p>
            <a:pPr>
              <a:lnSpc>
                <a:spcPts val="8056"/>
              </a:lnSpc>
            </a:pPr>
            <a:r>
              <a:rPr lang="en-US" sz="7600">
                <a:solidFill>
                  <a:srgbClr val="000000"/>
                </a:solidFill>
                <a:latin typeface="Poppins Bold"/>
              </a:rPr>
              <a:t>THANKS FOR</a:t>
            </a:r>
          </a:p>
          <a:p>
            <a:pPr>
              <a:lnSpc>
                <a:spcPts val="8056"/>
              </a:lnSpc>
            </a:pPr>
            <a:r>
              <a:rPr lang="en-US" sz="7600">
                <a:solidFill>
                  <a:srgbClr val="000000"/>
                </a:solidFill>
                <a:latin typeface="Poppins Bold"/>
              </a:rPr>
              <a:t>ATTENTION</a:t>
            </a:r>
          </a:p>
        </p:txBody>
      </p:sp>
      <p:grpSp>
        <p:nvGrpSpPr>
          <p:cNvPr name="Group 4" id="4"/>
          <p:cNvGrpSpPr/>
          <p:nvPr/>
        </p:nvGrpSpPr>
        <p:grpSpPr>
          <a:xfrm rot="0">
            <a:off x="14415991" y="4305566"/>
            <a:ext cx="1174546" cy="235359"/>
            <a:chOff x="0" y="0"/>
            <a:chExt cx="1566061" cy="313813"/>
          </a:xfrm>
        </p:grpSpPr>
        <p:grpSp>
          <p:nvGrpSpPr>
            <p:cNvPr name="Group 5" id="5"/>
            <p:cNvGrpSpPr/>
            <p:nvPr/>
          </p:nvGrpSpPr>
          <p:grpSpPr>
            <a:xfrm rot="0">
              <a:off x="0" y="0"/>
              <a:ext cx="313813" cy="31381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7" id="7"/>
            <p:cNvGrpSpPr/>
            <p:nvPr/>
          </p:nvGrpSpPr>
          <p:grpSpPr>
            <a:xfrm rot="0">
              <a:off x="629873" y="0"/>
              <a:ext cx="313813" cy="313813"/>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9" id="9"/>
            <p:cNvGrpSpPr/>
            <p:nvPr/>
          </p:nvGrpSpPr>
          <p:grpSpPr>
            <a:xfrm rot="0">
              <a:off x="1252248" y="0"/>
              <a:ext cx="313813" cy="313813"/>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1" id="11"/>
          <p:cNvSpPr/>
          <p:nvPr/>
        </p:nvSpPr>
        <p:spPr>
          <a:xfrm flipH="false" flipV="false" rot="0">
            <a:off x="2118168" y="2918110"/>
            <a:ext cx="5080000" cy="4114800"/>
          </a:xfrm>
          <a:custGeom>
            <a:avLst/>
            <a:gdLst/>
            <a:ahLst/>
            <a:cxnLst/>
            <a:rect r="r" b="b" t="t" l="l"/>
            <a:pathLst>
              <a:path h="4114800" w="5080000">
                <a:moveTo>
                  <a:pt x="0" y="0"/>
                </a:moveTo>
                <a:lnTo>
                  <a:pt x="5080000" y="0"/>
                </a:lnTo>
                <a:lnTo>
                  <a:pt x="50800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203509" y="3464071"/>
            <a:ext cx="3236118" cy="3904818"/>
          </a:xfrm>
          <a:custGeom>
            <a:avLst/>
            <a:gdLst/>
            <a:ahLst/>
            <a:cxnLst/>
            <a:rect r="r" b="b" t="t" l="l"/>
            <a:pathLst>
              <a:path h="3904818" w="3236118">
                <a:moveTo>
                  <a:pt x="0" y="0"/>
                </a:moveTo>
                <a:lnTo>
                  <a:pt x="3236118" y="0"/>
                </a:lnTo>
                <a:lnTo>
                  <a:pt x="3236118" y="3904819"/>
                </a:lnTo>
                <a:lnTo>
                  <a:pt x="0" y="39048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DAF2X19F5mg</dc:identifier>
  <dcterms:modified xsi:type="dcterms:W3CDTF">2011-08-01T06:04:30Z</dcterms:modified>
  <cp:revision>1</cp:revision>
  <dc:title>Review Jurnal - Air Traffic Controllers</dc:title>
</cp:coreProperties>
</file>