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BE919-1F19-9547-87FD-E3FDF597F892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3AB7-CD80-A548-A275-D7C013077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4E218D-340A-6946-9528-6F67B4B6FB07}" type="datetimeFigureOut">
              <a:rPr lang="en-US" smtClean="0"/>
              <a:pPr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E6DF0B-4336-0347-BC6A-3397ED0E1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</a:p>
          <a:p>
            <a:r>
              <a:rPr lang="en-US" dirty="0" smtClean="0"/>
              <a:t>COSC 201</a:t>
            </a:r>
          </a:p>
          <a:p>
            <a:r>
              <a:rPr lang="en-US" dirty="0" smtClean="0"/>
              <a:t>St. Mary’s College of Maryland</a:t>
            </a:r>
          </a:p>
          <a:p>
            <a:r>
              <a:rPr lang="en-US" dirty="0" smtClean="0"/>
              <a:t>Fall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437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 Key 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Bob wants to send Alice a super secret message. How?</a:t>
            </a:r>
          </a:p>
          <a:p>
            <a:r>
              <a:rPr lang="en-US" dirty="0" smtClean="0"/>
              <a:t>Alice generates 2 keys – a public encryption key and a private decryption key.</a:t>
            </a:r>
          </a:p>
          <a:p>
            <a:r>
              <a:rPr lang="en-US" dirty="0" smtClean="0"/>
              <a:t>Bob takes the encryption key, encodes the message, then sends it to Alice.</a:t>
            </a:r>
          </a:p>
          <a:p>
            <a:r>
              <a:rPr lang="en-US" dirty="0" smtClean="0"/>
              <a:t>Alice then can decrypt the message. No one else can decrypt the message.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hard to crack is this kind of encryption – let’s take an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94021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core of RSA are four problems: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Modular Exponentiation – compute </a:t>
            </a:r>
            <a:r>
              <a:rPr lang="en-US" dirty="0" err="1" smtClean="0">
                <a:solidFill>
                  <a:srgbClr val="000090"/>
                </a:solidFill>
              </a:rPr>
              <a:t>x</a:t>
            </a:r>
            <a:r>
              <a:rPr lang="en-US" baseline="30000" dirty="0" err="1" smtClean="0">
                <a:solidFill>
                  <a:srgbClr val="000090"/>
                </a:solidFill>
              </a:rPr>
              <a:t>n</a:t>
            </a:r>
            <a:r>
              <a:rPr lang="en-US" dirty="0" smtClean="0">
                <a:solidFill>
                  <a:srgbClr val="000090"/>
                </a:solidFill>
              </a:rPr>
              <a:t> (mod P)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GCD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Multiplicative inverse: solve AX ≡ 1 (mod P) for X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Primality</a:t>
            </a:r>
            <a:r>
              <a:rPr lang="en-US" dirty="0" smtClean="0">
                <a:solidFill>
                  <a:srgbClr val="000090"/>
                </a:solidFill>
              </a:rPr>
              <a:t> testing</a:t>
            </a:r>
            <a:endParaRPr lang="en-US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receiver chooses two large primes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p</a:t>
            </a:r>
            <a:r>
              <a:rPr lang="en-US" dirty="0" smtClean="0">
                <a:solidFill>
                  <a:srgbClr val="000090"/>
                </a:solidFill>
              </a:rPr>
              <a:t> = 127, </a:t>
            </a:r>
            <a:r>
              <a:rPr lang="en-US" dirty="0" err="1" smtClean="0">
                <a:solidFill>
                  <a:srgbClr val="000090"/>
                </a:solidFill>
              </a:rPr>
              <a:t>q</a:t>
            </a:r>
            <a:r>
              <a:rPr lang="en-US" dirty="0" smtClean="0">
                <a:solidFill>
                  <a:srgbClr val="000090"/>
                </a:solidFill>
              </a:rPr>
              <a:t> = 211</a:t>
            </a:r>
          </a:p>
          <a:p>
            <a:r>
              <a:rPr lang="en-US" dirty="0" smtClean="0"/>
              <a:t>Compute N = </a:t>
            </a:r>
            <a:r>
              <a:rPr lang="en-US" dirty="0" err="1" smtClean="0"/>
              <a:t>pq</a:t>
            </a:r>
            <a:r>
              <a:rPr lang="en-US" dirty="0" smtClean="0"/>
              <a:t> and N’ = (p-1)(q-1)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N = 26797, N’ = 26460</a:t>
            </a:r>
          </a:p>
          <a:p>
            <a:r>
              <a:rPr lang="en-US" dirty="0" smtClean="0"/>
              <a:t>Choose some </a:t>
            </a:r>
            <a:r>
              <a:rPr lang="en-US" dirty="0" err="1" smtClean="0"/>
              <a:t>e</a:t>
            </a:r>
            <a:r>
              <a:rPr lang="en-US" dirty="0" smtClean="0"/>
              <a:t> &gt; 1 </a:t>
            </a:r>
            <a:r>
              <a:rPr lang="en-US" dirty="0" err="1" smtClean="0"/>
              <a:t>s.t</a:t>
            </a:r>
            <a:r>
              <a:rPr lang="en-US" dirty="0" smtClean="0"/>
              <a:t>. </a:t>
            </a:r>
            <a:r>
              <a:rPr lang="en-US" dirty="0" err="1" smtClean="0"/>
              <a:t>gcd(e</a:t>
            </a:r>
            <a:r>
              <a:rPr lang="en-US" dirty="0" smtClean="0"/>
              <a:t>, N’) = 1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e</a:t>
            </a:r>
            <a:r>
              <a:rPr lang="en-US" dirty="0" smtClean="0">
                <a:solidFill>
                  <a:srgbClr val="000090"/>
                </a:solidFill>
              </a:rPr>
              <a:t> = 13379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d</a:t>
            </a:r>
            <a:r>
              <a:rPr lang="en-US" dirty="0" smtClean="0"/>
              <a:t>, the multiplicative inverse of </a:t>
            </a:r>
            <a:r>
              <a:rPr lang="en-US" dirty="0" err="1" smtClean="0"/>
              <a:t>e</a:t>
            </a:r>
            <a:r>
              <a:rPr lang="en-US" dirty="0" smtClean="0"/>
              <a:t>, mod N’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</a:rPr>
              <a:t>d</a:t>
            </a:r>
            <a:r>
              <a:rPr lang="en-US" dirty="0" smtClean="0">
                <a:solidFill>
                  <a:srgbClr val="000090"/>
                </a:solidFill>
              </a:rPr>
              <a:t> = 11099</a:t>
            </a:r>
          </a:p>
          <a:p>
            <a:r>
              <a:rPr lang="en-US" dirty="0" smtClean="0"/>
              <a:t>The receiver then destroys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dirty="0" smtClean="0"/>
              <a:t>, and N’. Transmit </a:t>
            </a:r>
            <a:r>
              <a:rPr lang="en-US" dirty="0" err="1" smtClean="0"/>
              <a:t>e</a:t>
            </a:r>
            <a:r>
              <a:rPr lang="en-US" dirty="0" smtClean="0"/>
              <a:t> and N, keep </a:t>
            </a:r>
            <a:r>
              <a:rPr lang="en-US" dirty="0" err="1" smtClean="0"/>
              <a:t>d</a:t>
            </a:r>
            <a:r>
              <a:rPr lang="en-US" dirty="0" smtClean="0"/>
              <a:t> a secret.</a:t>
            </a:r>
          </a:p>
          <a:p>
            <a:r>
              <a:rPr lang="en-US" dirty="0" smtClean="0"/>
              <a:t>Encrypting – sender computes M</a:t>
            </a:r>
            <a:r>
              <a:rPr lang="en-US" baseline="30000" dirty="0" smtClean="0"/>
              <a:t>e</a:t>
            </a:r>
            <a:r>
              <a:rPr lang="en-US" dirty="0" smtClean="0"/>
              <a:t> (mod N) and sends. M is the message.</a:t>
            </a:r>
          </a:p>
          <a:p>
            <a:r>
              <a:rPr lang="en-US" dirty="0" smtClean="0"/>
              <a:t>Decrypting – compute R</a:t>
            </a:r>
            <a:r>
              <a:rPr lang="en-US" baseline="30000" dirty="0" smtClean="0"/>
              <a:t>d</a:t>
            </a:r>
            <a:r>
              <a:rPr lang="en-US" dirty="0" smtClean="0"/>
              <a:t> (mod N)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Modular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 0 – do what it says. Do the exponentiation, then mod it by P. </a:t>
            </a:r>
          </a:p>
          <a:p>
            <a:r>
              <a:rPr lang="en-US" dirty="0" smtClean="0"/>
              <a:t>Solution 1 – start with a result, multiply by X, then mod by P – keep going until we’ve done this N times.</a:t>
            </a:r>
          </a:p>
          <a:p>
            <a:r>
              <a:rPr lang="en-US" dirty="0" smtClean="0"/>
              <a:t>Solution 2 – observe that if N is even –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= (</a:t>
            </a:r>
            <a:r>
              <a:rPr lang="en-US" dirty="0" err="1" smtClean="0"/>
              <a:t>x</a:t>
            </a:r>
            <a:r>
              <a:rPr lang="en-US" dirty="0" smtClean="0"/>
              <a:t>*x)</a:t>
            </a:r>
            <a:r>
              <a:rPr lang="en-US" baseline="30000" dirty="0" smtClean="0"/>
              <a:t>⎣n/2⎦</a:t>
            </a:r>
            <a:r>
              <a:rPr lang="en-US" dirty="0" smtClean="0"/>
              <a:t>, if N is odd –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dirty="0" smtClean="0"/>
              <a:t> * (</a:t>
            </a:r>
            <a:r>
              <a:rPr lang="en-US" dirty="0" err="1" smtClean="0"/>
              <a:t>x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dirty="0" smtClean="0"/>
              <a:t>) </a:t>
            </a:r>
            <a:r>
              <a:rPr lang="en-US" baseline="30000" dirty="0" smtClean="0"/>
              <a:t>⎣n/2⎦</a:t>
            </a:r>
          </a:p>
          <a:p>
            <a:r>
              <a:rPr lang="en-US" sz="1800" dirty="0" smtClean="0">
                <a:latin typeface="Courier"/>
              </a:rPr>
              <a:t>public static long </a:t>
            </a:r>
            <a:r>
              <a:rPr lang="en-US" sz="1800" dirty="0" err="1" smtClean="0">
                <a:latin typeface="Courier"/>
              </a:rPr>
              <a:t>modpower(long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err="1" smtClean="0">
                <a:latin typeface="Courier"/>
              </a:rPr>
              <a:t>x</a:t>
            </a:r>
            <a:r>
              <a:rPr lang="en-US" sz="1800" dirty="0" smtClean="0">
                <a:latin typeface="Courier"/>
              </a:rPr>
              <a:t>, long </a:t>
            </a:r>
            <a:r>
              <a:rPr lang="en-US" sz="1800" dirty="0" err="1" smtClean="0">
                <a:latin typeface="Courier"/>
              </a:rPr>
              <a:t>n</a:t>
            </a:r>
            <a:r>
              <a:rPr lang="en-US" sz="1800" dirty="0" smtClean="0">
                <a:latin typeface="Courier"/>
              </a:rPr>
              <a:t>, long </a:t>
            </a:r>
            <a:r>
              <a:rPr lang="en-US" sz="1800" dirty="0" err="1" smtClean="0">
                <a:latin typeface="Courier"/>
              </a:rPr>
              <a:t>p</a:t>
            </a:r>
            <a:r>
              <a:rPr lang="en-US" sz="1800" dirty="0" smtClean="0">
                <a:latin typeface="Courier"/>
              </a:rPr>
              <a:t>){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if (</a:t>
            </a:r>
            <a:r>
              <a:rPr lang="en-US" sz="1800" dirty="0" err="1" smtClean="0">
                <a:latin typeface="Courier"/>
              </a:rPr>
              <a:t>n</a:t>
            </a:r>
            <a:r>
              <a:rPr lang="en-US" sz="1800" dirty="0" smtClean="0">
                <a:latin typeface="Courier"/>
              </a:rPr>
              <a:t> == 0)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	return 1;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long </a:t>
            </a:r>
            <a:r>
              <a:rPr lang="en-US" sz="1800" dirty="0" err="1" smtClean="0">
                <a:latin typeface="Courier"/>
              </a:rPr>
              <a:t>tmp</a:t>
            </a:r>
            <a:r>
              <a:rPr lang="en-US" sz="1800" dirty="0" smtClean="0">
                <a:latin typeface="Courier"/>
              </a:rPr>
              <a:t> = </a:t>
            </a:r>
            <a:r>
              <a:rPr lang="en-US" sz="1800" dirty="0" err="1" smtClean="0">
                <a:latin typeface="Courier"/>
              </a:rPr>
              <a:t>modpower((x</a:t>
            </a:r>
            <a:r>
              <a:rPr lang="en-US" sz="1800" dirty="0" smtClean="0">
                <a:latin typeface="Courier"/>
              </a:rPr>
              <a:t>*</a:t>
            </a:r>
            <a:r>
              <a:rPr lang="en-US" sz="1800" dirty="0" err="1" smtClean="0">
                <a:latin typeface="Courier"/>
              </a:rPr>
              <a:t>x</a:t>
            </a:r>
            <a:r>
              <a:rPr lang="en-US" sz="1800" dirty="0" smtClean="0">
                <a:latin typeface="Courier"/>
              </a:rPr>
              <a:t>) % </a:t>
            </a:r>
            <a:r>
              <a:rPr lang="en-US" sz="1800" dirty="0" err="1" smtClean="0">
                <a:latin typeface="Courier"/>
              </a:rPr>
              <a:t>p</a:t>
            </a:r>
            <a:r>
              <a:rPr lang="en-US" sz="1800" dirty="0" smtClean="0">
                <a:latin typeface="Courier"/>
              </a:rPr>
              <a:t>, n/2, </a:t>
            </a:r>
            <a:r>
              <a:rPr lang="en-US" sz="1800" dirty="0" err="1" smtClean="0">
                <a:latin typeface="Courier"/>
              </a:rPr>
              <a:t>p</a:t>
            </a:r>
            <a:r>
              <a:rPr lang="en-US" sz="1800" dirty="0" smtClean="0">
                <a:latin typeface="Courier"/>
              </a:rPr>
              <a:t>);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if (n%2 != 0)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	</a:t>
            </a:r>
            <a:r>
              <a:rPr lang="en-US" sz="1800" dirty="0" err="1" smtClean="0">
                <a:latin typeface="Courier"/>
              </a:rPr>
              <a:t>tmp</a:t>
            </a:r>
            <a:r>
              <a:rPr lang="en-US" sz="1800" dirty="0" smtClean="0">
                <a:latin typeface="Courier"/>
              </a:rPr>
              <a:t> = (</a:t>
            </a:r>
            <a:r>
              <a:rPr lang="en-US" sz="1800" dirty="0" err="1" smtClean="0">
                <a:latin typeface="Courier"/>
              </a:rPr>
              <a:t>tmp</a:t>
            </a:r>
            <a:r>
              <a:rPr lang="en-US" sz="1800" dirty="0" smtClean="0">
                <a:latin typeface="Courier"/>
              </a:rPr>
              <a:t>*</a:t>
            </a:r>
            <a:r>
              <a:rPr lang="en-US" sz="1800" dirty="0" err="1" smtClean="0">
                <a:latin typeface="Courier"/>
              </a:rPr>
              <a:t>x</a:t>
            </a:r>
            <a:r>
              <a:rPr lang="en-US" sz="1800" dirty="0" smtClean="0">
                <a:latin typeface="Courier"/>
              </a:rPr>
              <a:t>) % </a:t>
            </a:r>
            <a:r>
              <a:rPr lang="en-US" sz="1800" dirty="0" err="1" smtClean="0">
                <a:latin typeface="Courier"/>
              </a:rPr>
              <a:t>p</a:t>
            </a:r>
            <a:r>
              <a:rPr lang="en-US" sz="1800" dirty="0" smtClean="0">
                <a:latin typeface="Courier"/>
              </a:rPr>
              <a:t>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	return </a:t>
            </a:r>
            <a:r>
              <a:rPr lang="en-US" sz="1800" dirty="0" err="1" smtClean="0">
                <a:latin typeface="Courier"/>
              </a:rPr>
              <a:t>tmp</a:t>
            </a:r>
            <a:r>
              <a:rPr lang="en-US" sz="1800" dirty="0" smtClean="0">
                <a:latin typeface="Courier"/>
              </a:rPr>
              <a:t>;</a:t>
            </a:r>
            <a:br>
              <a:rPr lang="en-US" sz="1800" dirty="0" smtClean="0">
                <a:latin typeface="Courier"/>
              </a:rPr>
            </a:br>
            <a:r>
              <a:rPr lang="en-US" sz="1800" dirty="0" smtClean="0">
                <a:latin typeface="Courier"/>
              </a:rPr>
              <a:t>} </a:t>
            </a:r>
            <a:endParaRPr lang="en-US" sz="1800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 1 – Euclid’s Algorithm – efficient, recursive, and 2300 years old.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Subtract B from A continuously until A becomes less than B, then switch. Continue until B becomes 0. A is the </a:t>
            </a:r>
            <a:r>
              <a:rPr lang="en-US" dirty="0" err="1" smtClean="0">
                <a:solidFill>
                  <a:srgbClr val="000090"/>
                </a:solidFill>
              </a:rPr>
              <a:t>gcd</a:t>
            </a:r>
            <a:r>
              <a:rPr lang="en-US" dirty="0" smtClean="0">
                <a:solidFill>
                  <a:srgbClr val="000090"/>
                </a:solidFill>
              </a:rPr>
              <a:t>.</a:t>
            </a:r>
          </a:p>
          <a:p>
            <a:r>
              <a:rPr lang="en-US" dirty="0" smtClean="0"/>
              <a:t>Solution 2 – leverage modulus:</a:t>
            </a:r>
          </a:p>
          <a:p>
            <a:r>
              <a:rPr lang="en-US" dirty="0" smtClean="0">
                <a:latin typeface="Courier"/>
              </a:rPr>
              <a:t>public long </a:t>
            </a:r>
            <a:r>
              <a:rPr lang="en-US" dirty="0" err="1" smtClean="0">
                <a:latin typeface="Courier"/>
              </a:rPr>
              <a:t>gcd</a:t>
            </a:r>
            <a:r>
              <a:rPr lang="en-US" dirty="0" smtClean="0">
                <a:latin typeface="Courier"/>
              </a:rPr>
              <a:t> (long a, long </a:t>
            </a:r>
            <a:r>
              <a:rPr lang="en-US" dirty="0" err="1" smtClean="0">
                <a:latin typeface="Courier"/>
              </a:rPr>
              <a:t>b</a:t>
            </a:r>
            <a:r>
              <a:rPr lang="en-US" dirty="0" smtClean="0">
                <a:latin typeface="Courier"/>
              </a:rPr>
              <a:t>){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	if (</a:t>
            </a:r>
            <a:r>
              <a:rPr lang="en-US" dirty="0" err="1" smtClean="0">
                <a:latin typeface="Courier"/>
              </a:rPr>
              <a:t>b</a:t>
            </a:r>
            <a:r>
              <a:rPr lang="en-US" dirty="0" smtClean="0">
                <a:latin typeface="Courier"/>
              </a:rPr>
              <a:t> == 0)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		return a;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	return </a:t>
            </a:r>
            <a:r>
              <a:rPr lang="en-US" dirty="0" err="1" smtClean="0">
                <a:latin typeface="Courier"/>
              </a:rPr>
              <a:t>gcd(b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a%b</a:t>
            </a:r>
            <a:r>
              <a:rPr lang="en-US" dirty="0" smtClean="0">
                <a:latin typeface="Courier"/>
              </a:rPr>
              <a:t>);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sz="1800" dirty="0"/>
              <a:t>Basically, given A and N, solve for X where</a:t>
            </a:r>
            <a:r>
              <a:rPr lang="en-US" sz="1800" dirty="0" smtClean="0"/>
              <a:t> AX </a:t>
            </a:r>
            <a:r>
              <a:rPr lang="en-US" sz="1800" dirty="0"/>
              <a:t>% N == 1 % </a:t>
            </a:r>
            <a:r>
              <a:rPr lang="en-US" sz="1800" dirty="0" smtClean="0"/>
              <a:t>N</a:t>
            </a:r>
            <a:br>
              <a:rPr lang="en-US" sz="1800" dirty="0" smtClean="0"/>
            </a:br>
            <a:r>
              <a:rPr lang="en-US" sz="1800" dirty="0" smtClean="0"/>
              <a:t>How </a:t>
            </a:r>
            <a:r>
              <a:rPr lang="en-US" sz="1800" dirty="0"/>
              <a:t>to solve – leverage GCD from </a:t>
            </a:r>
            <a:r>
              <a:rPr lang="en-US" sz="1800" dirty="0" smtClean="0"/>
              <a:t>before</a:t>
            </a:r>
            <a:r>
              <a:rPr lang="en-US" dirty="0" smtClean="0"/>
              <a:t>!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private long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 void </a:t>
            </a:r>
            <a:r>
              <a:rPr lang="en-US" dirty="0" err="1" smtClean="0"/>
              <a:t>fullGCD(long</a:t>
            </a:r>
            <a:r>
              <a:rPr lang="en-US" dirty="0" smtClean="0"/>
              <a:t> a, long </a:t>
            </a:r>
            <a:r>
              <a:rPr lang="en-US" dirty="0" err="1" smtClean="0"/>
              <a:t>b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long x1, y1;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if (</a:t>
            </a:r>
            <a:r>
              <a:rPr lang="en-US" dirty="0" err="1" smtClean="0"/>
              <a:t>b</a:t>
            </a:r>
            <a:r>
              <a:rPr lang="en-US" dirty="0" smtClean="0"/>
              <a:t> == 0){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x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y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}else{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fullGCD(b</a:t>
            </a:r>
            <a:r>
              <a:rPr lang="en-US" dirty="0" smtClean="0"/>
              <a:t>, a %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x1 =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y1 = </a:t>
            </a:r>
            <a:r>
              <a:rPr lang="en-US" dirty="0" err="1" smtClean="0"/>
              <a:t>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x</a:t>
            </a:r>
            <a:r>
              <a:rPr lang="en-US" dirty="0" smtClean="0"/>
              <a:t> = y1;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y</a:t>
            </a:r>
            <a:r>
              <a:rPr lang="en-US" dirty="0" smtClean="0"/>
              <a:t> = x1 – (a/</a:t>
            </a:r>
            <a:r>
              <a:rPr lang="en-US" dirty="0" err="1" smtClean="0"/>
              <a:t>b</a:t>
            </a:r>
            <a:r>
              <a:rPr lang="en-US" dirty="0" smtClean="0"/>
              <a:t>) * y1;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public long </a:t>
            </a:r>
            <a:r>
              <a:rPr lang="en-US" sz="1800" dirty="0" err="1" smtClean="0"/>
              <a:t>inverse(long</a:t>
            </a:r>
            <a:r>
              <a:rPr lang="en-US" sz="1800" dirty="0" smtClean="0"/>
              <a:t> a, long </a:t>
            </a:r>
            <a:r>
              <a:rPr lang="en-US" sz="1800" dirty="0" err="1" smtClean="0"/>
              <a:t>n</a:t>
            </a:r>
            <a:r>
              <a:rPr lang="en-US" sz="1800" dirty="0" smtClean="0"/>
              <a:t>){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fullGCD(a</a:t>
            </a:r>
            <a:r>
              <a:rPr lang="en-US" sz="1800" dirty="0" smtClean="0"/>
              <a:t>, </a:t>
            </a:r>
            <a:r>
              <a:rPr lang="en-US" sz="1800" dirty="0" err="1" smtClean="0"/>
              <a:t>n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	return </a:t>
            </a:r>
            <a:r>
              <a:rPr lang="en-US" sz="1800" dirty="0" err="1" smtClean="0"/>
              <a:t>x</a:t>
            </a:r>
            <a:r>
              <a:rPr lang="en-US" sz="1800" dirty="0" smtClean="0"/>
              <a:t>&gt;0 ? </a:t>
            </a:r>
            <a:r>
              <a:rPr lang="en-US" sz="1800" dirty="0" err="1" smtClean="0"/>
              <a:t>x</a:t>
            </a:r>
            <a:r>
              <a:rPr lang="en-US" sz="1800" dirty="0" smtClean="0"/>
              <a:t> : </a:t>
            </a:r>
            <a:r>
              <a:rPr lang="en-US" sz="1800" dirty="0" err="1" smtClean="0"/>
              <a:t>x</a:t>
            </a:r>
            <a:r>
              <a:rPr lang="en-US" sz="1800" dirty="0" smtClean="0"/>
              <a:t> + </a:t>
            </a:r>
            <a:r>
              <a:rPr lang="en-US" sz="1800" dirty="0" err="1" smtClean="0"/>
              <a:t>n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Multiplicative Inverse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</a:t>
            </a:r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Solution? Randomized Algorithm: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Pick a random integer </a:t>
            </a:r>
            <a:r>
              <a:rPr lang="en-US" dirty="0" err="1" smtClean="0"/>
              <a:t>i</a:t>
            </a:r>
            <a:r>
              <a:rPr lang="en-US" dirty="0" smtClean="0"/>
              <a:t> from 2 to n-1</a:t>
            </a:r>
            <a:br>
              <a:rPr lang="en-US" dirty="0" smtClean="0"/>
            </a:br>
            <a:r>
              <a:rPr lang="en-US" dirty="0" smtClean="0"/>
              <a:t>	Compute </a:t>
            </a:r>
            <a:r>
              <a:rPr lang="en-US" dirty="0" err="1" smtClean="0"/>
              <a:t>gcd(i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). If this is not 1, </a:t>
            </a:r>
            <a:r>
              <a:rPr lang="en-US" dirty="0" err="1" smtClean="0"/>
              <a:t>primality</a:t>
            </a:r>
            <a:r>
              <a:rPr lang="en-US" dirty="0" smtClean="0"/>
              <a:t> fails. 	Otherwise, repeat up to </a:t>
            </a:r>
            <a:r>
              <a:rPr lang="en-US" dirty="0" err="1" smtClean="0"/>
              <a:t>k</a:t>
            </a:r>
            <a:r>
              <a:rPr lang="en-US" dirty="0" smtClean="0"/>
              <a:t>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276</TotalTime>
  <Words>747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RSA</vt:lpstr>
      <vt:lpstr>Public Key Encryption</vt:lpstr>
      <vt:lpstr>RSA</vt:lpstr>
      <vt:lpstr>Four Problems</vt:lpstr>
      <vt:lpstr>The Algorithm</vt:lpstr>
      <vt:lpstr>Computing Modular Exponentiation</vt:lpstr>
      <vt:lpstr>Computing GCD</vt:lpstr>
      <vt:lpstr>Compute Multiplicative Inverse</vt:lpstr>
      <vt:lpstr>Finally, Primality Testing</vt:lpstr>
    </vt:vector>
  </TitlesOfParts>
  <Company>St. Mary's College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Languages</dc:title>
  <dc:creator>Alan Jamieson</dc:creator>
  <cp:lastModifiedBy>Alan Jamieson</cp:lastModifiedBy>
  <cp:revision>76</cp:revision>
  <dcterms:created xsi:type="dcterms:W3CDTF">2012-11-12T17:06:15Z</dcterms:created>
  <dcterms:modified xsi:type="dcterms:W3CDTF">2012-11-12T18:19:07Z</dcterms:modified>
</cp:coreProperties>
</file>