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Override PartName="/ppt/slides/slide6.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135" d="100"/>
          <a:sy n="135" d="100"/>
        </p:scale>
        <p:origin x="-9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8" Type="http://schemas.openxmlformats.org/officeDocument/2006/relationships/slide" Target="slides/slide7.xml"/><Relationship Id="rId13" Type="http://schemas.openxmlformats.org/officeDocument/2006/relationships/tableStyles" Target="tableStyles.xml"/><Relationship Id="rId10" Type="http://schemas.openxmlformats.org/officeDocument/2006/relationships/presProps" Target="presProps.xml"/><Relationship Id="rId5"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printerSettings" Target="printerSettings/printerSettings1.bin"/><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FD8E30-9ABD-7D42-8DF7-2D1C3C8F52FE}" type="datetimeFigureOut">
              <a:rPr lang="en-US" smtClean="0"/>
              <a:pPr/>
              <a:t>8/29/12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8F701A2-710F-3649-8F78-6D942C99995D}"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FD8E30-9ABD-7D42-8DF7-2D1C3C8F52FE}"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701A2-710F-3649-8F78-6D942C9999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8F701A2-710F-3649-8F78-6D942C99995D}"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FD8E30-9ABD-7D42-8DF7-2D1C3C8F52FE}"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FD8E30-9ABD-7D42-8DF7-2D1C3C8F52FE}"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8F701A2-710F-3649-8F78-6D942C99995D}"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FD8E30-9ABD-7D42-8DF7-2D1C3C8F52FE}" type="datetimeFigureOut">
              <a:rPr lang="en-US" smtClean="0"/>
              <a:pPr/>
              <a:t>8/29/12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8F701A2-710F-3649-8F78-6D942C99995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FD8E30-9ABD-7D42-8DF7-2D1C3C8F52FE}" type="datetimeFigureOut">
              <a:rPr lang="en-US" smtClean="0"/>
              <a:pPr/>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701A2-710F-3649-8F78-6D942C99995D}"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FD8E30-9ABD-7D42-8DF7-2D1C3C8F52FE}" type="datetimeFigureOut">
              <a:rPr lang="en-US" smtClean="0"/>
              <a:pPr/>
              <a:t>8/29/12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8F701A2-710F-3649-8F78-6D942C99995D}"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FD8E30-9ABD-7D42-8DF7-2D1C3C8F52FE}" type="datetimeFigureOut">
              <a:rPr lang="en-US" smtClean="0"/>
              <a:pPr/>
              <a:t>8/29/12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8F701A2-710F-3649-8F78-6D942C9999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FD8E30-9ABD-7D42-8DF7-2D1C3C8F52FE}" type="datetimeFigureOut">
              <a:rPr lang="en-US" smtClean="0"/>
              <a:pPr/>
              <a:t>8/29/12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8F701A2-710F-3649-8F78-6D942C9999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8F701A2-710F-3649-8F78-6D942C99995D}"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FD8E30-9ABD-7D42-8DF7-2D1C3C8F52FE}" type="datetimeFigureOut">
              <a:rPr lang="en-US" smtClean="0"/>
              <a:pPr/>
              <a:t>8/29/12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8F701A2-710F-3649-8F78-6D942C99995D}"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FD8E30-9ABD-7D42-8DF7-2D1C3C8F52FE}" type="datetimeFigureOut">
              <a:rPr lang="en-US" smtClean="0"/>
              <a:pPr/>
              <a:t>8/29/12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FD8E30-9ABD-7D42-8DF7-2D1C3C8F52FE}" type="datetimeFigureOut">
              <a:rPr lang="en-US" smtClean="0"/>
              <a:pPr/>
              <a:t>8/29/12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8F701A2-710F-3649-8F78-6D942C99995D}"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Lecture 2</a:t>
            </a:r>
          </a:p>
        </p:txBody>
      </p:sp>
      <p:sp>
        <p:nvSpPr>
          <p:cNvPr id="6" name="Title 5"/>
          <p:cNvSpPr>
            <a:spLocks noGrp="1"/>
          </p:cNvSpPr>
          <p:nvPr>
            <p:ph type="ctrTitle"/>
          </p:nvPr>
        </p:nvSpPr>
        <p:spPr/>
        <p:txBody>
          <a:bodyPr/>
          <a:lstStyle/>
          <a:p>
            <a:r>
              <a:rPr lang="en-US" dirty="0" smtClean="0"/>
              <a:t>Operations Research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(1.1 – Bronson and </a:t>
            </a:r>
            <a:r>
              <a:rPr lang="en-US" dirty="0" err="1" smtClean="0"/>
              <a:t>Naadimuthu</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The Village Butcher Shop traditionally makes its meat loaf from a combination of lean ground beef and ground pork. The ground beef contains 80 percent meat and 20 percent fat, and costs 80 cents per pound; the ground pork contains 68 percent meat and 32 percent fat, and costs 60 cents per pound. How much of each kind of meat should the shop use in each pound of meat loaf if it wants to minimize its costs and to keep the fat content of the meat loaf to no more than 25 percent?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(1.1 – Bronson and </a:t>
            </a:r>
            <a:r>
              <a:rPr lang="en-US" dirty="0" err="1" smtClean="0"/>
              <a:t>Naadimuthu</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Formulation:</a:t>
            </a:r>
          </a:p>
          <a:p>
            <a:pPr lvl="1"/>
            <a:r>
              <a:rPr lang="en-US" dirty="0" err="1" smtClean="0">
                <a:solidFill>
                  <a:schemeClr val="tx1"/>
                </a:solidFill>
              </a:rPr>
              <a:t>x</a:t>
            </a:r>
            <a:r>
              <a:rPr lang="en-US" dirty="0" smtClean="0">
                <a:solidFill>
                  <a:schemeClr val="tx1"/>
                </a:solidFill>
              </a:rPr>
              <a:t> = amount of ground beef, </a:t>
            </a:r>
            <a:r>
              <a:rPr lang="en-US" dirty="0" err="1" smtClean="0">
                <a:solidFill>
                  <a:schemeClr val="tx1"/>
                </a:solidFill>
              </a:rPr>
              <a:t>y</a:t>
            </a:r>
            <a:r>
              <a:rPr lang="en-US" dirty="0" smtClean="0">
                <a:solidFill>
                  <a:schemeClr val="tx1"/>
                </a:solidFill>
              </a:rPr>
              <a:t> = amount of ground pork</a:t>
            </a:r>
          </a:p>
          <a:p>
            <a:pPr lvl="1"/>
            <a:r>
              <a:rPr lang="en-US" dirty="0" smtClean="0">
                <a:solidFill>
                  <a:schemeClr val="tx1"/>
                </a:solidFill>
              </a:rPr>
              <a:t>Minimize: </a:t>
            </a:r>
            <a:r>
              <a:rPr lang="en-US" dirty="0" err="1" smtClean="0">
                <a:solidFill>
                  <a:schemeClr val="tx1"/>
                </a:solidFill>
              </a:rPr>
              <a:t>z</a:t>
            </a:r>
            <a:r>
              <a:rPr lang="en-US" dirty="0" smtClean="0">
                <a:solidFill>
                  <a:schemeClr val="tx1"/>
                </a:solidFill>
              </a:rPr>
              <a:t> = 80x + 60y</a:t>
            </a:r>
          </a:p>
          <a:p>
            <a:pPr lvl="1"/>
            <a:r>
              <a:rPr lang="en-US" dirty="0" smtClean="0">
                <a:solidFill>
                  <a:schemeClr val="tx1"/>
                </a:solidFill>
              </a:rPr>
              <a:t>Subject To: 0.2x + 0.32y &lt;= 0.25</a:t>
            </a:r>
          </a:p>
          <a:p>
            <a:pPr lvl="1"/>
            <a:r>
              <a:rPr lang="en-US" dirty="0" smtClean="0">
                <a:solidFill>
                  <a:schemeClr val="tx1"/>
                </a:solidFill>
              </a:rPr>
              <a:t>                      </a:t>
            </a:r>
            <a:r>
              <a:rPr lang="en-US" dirty="0" err="1" smtClean="0">
                <a:solidFill>
                  <a:schemeClr val="tx1"/>
                </a:solidFill>
              </a:rPr>
              <a:t>x</a:t>
            </a:r>
            <a:r>
              <a:rPr lang="en-US" dirty="0" smtClean="0">
                <a:solidFill>
                  <a:schemeClr val="tx1"/>
                </a:solidFill>
              </a:rPr>
              <a:t> + </a:t>
            </a:r>
            <a:r>
              <a:rPr lang="en-US" dirty="0" err="1" smtClean="0">
                <a:solidFill>
                  <a:schemeClr val="tx1"/>
                </a:solidFill>
              </a:rPr>
              <a:t>y</a:t>
            </a:r>
            <a:r>
              <a:rPr lang="en-US" dirty="0" smtClean="0">
                <a:solidFill>
                  <a:schemeClr val="tx1"/>
                </a:solidFill>
              </a:rPr>
              <a:t> = 1</a:t>
            </a:r>
          </a:p>
          <a:p>
            <a:pPr lvl="1"/>
            <a:r>
              <a:rPr lang="en-US" dirty="0" smtClean="0">
                <a:solidFill>
                  <a:schemeClr val="tx1"/>
                </a:solidFill>
              </a:rPr>
              <a:t>Hidden constraint: all variables nonnegative (</a:t>
            </a:r>
            <a:r>
              <a:rPr lang="en-US" dirty="0" err="1" smtClean="0">
                <a:solidFill>
                  <a:schemeClr val="tx1"/>
                </a:solidFill>
              </a:rPr>
              <a:t>x</a:t>
            </a:r>
            <a:r>
              <a:rPr lang="en-US" dirty="0" smtClean="0">
                <a:solidFill>
                  <a:schemeClr val="tx1"/>
                </a:solidFill>
              </a:rPr>
              <a:t> &gt;= 0, </a:t>
            </a:r>
            <a:r>
              <a:rPr lang="en-US" dirty="0" err="1" smtClean="0">
                <a:solidFill>
                  <a:schemeClr val="tx1"/>
                </a:solidFill>
              </a:rPr>
              <a:t>y</a:t>
            </a:r>
            <a:r>
              <a:rPr lang="en-US" dirty="0" smtClean="0">
                <a:solidFill>
                  <a:schemeClr val="tx1"/>
                </a:solidFill>
              </a:rPr>
              <a:t> &gt;= 0</a:t>
            </a:r>
            <a:r>
              <a:rPr lang="en-US" dirty="0" smtClean="0"/>
              <a:t>)</a:t>
            </a:r>
          </a:p>
          <a:p>
            <a:r>
              <a:rPr lang="en-US" dirty="0" smtClean="0"/>
              <a:t>Solve graphically!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(1.8 – Bronson and </a:t>
            </a:r>
            <a:r>
              <a:rPr lang="en-US" dirty="0" err="1" smtClean="0"/>
              <a:t>Naadimuthu</a:t>
            </a:r>
            <a:r>
              <a:rPr lang="en-US" dirty="0" smtClean="0"/>
              <a:t>)</a:t>
            </a:r>
            <a:endParaRPr lang="en-US" dirty="0"/>
          </a:p>
        </p:txBody>
      </p:sp>
      <p:sp>
        <p:nvSpPr>
          <p:cNvPr id="3" name="Content Placeholder 2"/>
          <p:cNvSpPr>
            <a:spLocks noGrp="1"/>
          </p:cNvSpPr>
          <p:nvPr>
            <p:ph sz="quarter" idx="1"/>
          </p:nvPr>
        </p:nvSpPr>
        <p:spPr>
          <a:xfrm>
            <a:off x="301752" y="1527048"/>
            <a:ext cx="8503920" cy="4572000"/>
          </a:xfrm>
        </p:spPr>
        <p:txBody>
          <a:bodyPr>
            <a:normAutofit fontScale="92500" lnSpcReduction="10000"/>
          </a:bodyPr>
          <a:lstStyle/>
          <a:p>
            <a:r>
              <a:rPr lang="en-US" sz="2500" dirty="0" smtClean="0"/>
              <a:t>A hiker plans to go on a camping trip. There are five items the hiker wishes to take with her, but together they exceed the 60-lb weight limit she feels she can carry. To assist herself in the selection process she has assigned a value to each item in ascending order of importance:</a:t>
            </a:r>
          </a:p>
          <a:p>
            <a:pPr>
              <a:buNone/>
            </a:pPr>
            <a:endParaRPr lang="en-US" sz="2500" dirty="0" smtClean="0"/>
          </a:p>
          <a:p>
            <a:pPr>
              <a:buNone/>
            </a:pPr>
            <a:endParaRPr lang="en-US" sz="2500" dirty="0" smtClean="0"/>
          </a:p>
          <a:p>
            <a:pPr>
              <a:buNone/>
            </a:pPr>
            <a:endParaRPr lang="en-US" sz="2500" dirty="0" smtClean="0"/>
          </a:p>
          <a:p>
            <a:pPr>
              <a:buNone/>
            </a:pPr>
            <a:endParaRPr lang="en-US" sz="2500" dirty="0" smtClean="0"/>
          </a:p>
          <a:p>
            <a:endParaRPr lang="en-US" sz="2500" dirty="0" smtClean="0"/>
          </a:p>
          <a:p>
            <a:r>
              <a:rPr lang="en-US" sz="2500" dirty="0" smtClean="0"/>
              <a:t>Which items should she take to maximize the total value? Formulate this problem.</a:t>
            </a:r>
          </a:p>
          <a:p>
            <a:pPr>
              <a:buNone/>
            </a:pPr>
            <a:endParaRPr lang="en-US" dirty="0" smtClean="0"/>
          </a:p>
        </p:txBody>
      </p:sp>
      <p:graphicFrame>
        <p:nvGraphicFramePr>
          <p:cNvPr id="4" name="Table 3"/>
          <p:cNvGraphicFramePr>
            <a:graphicFrameLocks noGrp="1"/>
          </p:cNvGraphicFramePr>
          <p:nvPr/>
        </p:nvGraphicFramePr>
        <p:xfrm>
          <a:off x="498266" y="3330222"/>
          <a:ext cx="8009544" cy="1510533"/>
        </p:xfrm>
        <a:graphic>
          <a:graphicData uri="http://schemas.openxmlformats.org/drawingml/2006/table">
            <a:tbl>
              <a:tblPr firstRow="1" bandRow="1">
                <a:tableStyleId>{5C22544A-7EE6-4342-B048-85BDC9FD1C3A}</a:tableStyleId>
              </a:tblPr>
              <a:tblGrid>
                <a:gridCol w="1334924"/>
                <a:gridCol w="1334924"/>
                <a:gridCol w="1334924"/>
                <a:gridCol w="1334924"/>
                <a:gridCol w="1334924"/>
                <a:gridCol w="1334924"/>
              </a:tblGrid>
              <a:tr h="503511">
                <a:tc>
                  <a:txBody>
                    <a:bodyPr/>
                    <a:lstStyle/>
                    <a:p>
                      <a:r>
                        <a:rPr lang="en-US" sz="2400" dirty="0" smtClean="0"/>
                        <a:t>Item</a:t>
                      </a:r>
                      <a:endParaRPr lang="en-US" sz="2400" dirty="0"/>
                    </a:p>
                  </a:txBody>
                  <a:tcPr/>
                </a:tc>
                <a:tc>
                  <a:txBody>
                    <a:bodyPr/>
                    <a:lstStyle/>
                    <a:p>
                      <a:r>
                        <a:rPr lang="en-US" sz="2400" dirty="0" smtClean="0"/>
                        <a:t>1</a:t>
                      </a:r>
                      <a:endParaRPr lang="en-US" sz="2400" dirty="0"/>
                    </a:p>
                  </a:txBody>
                  <a:tcPr/>
                </a:tc>
                <a:tc>
                  <a:txBody>
                    <a:bodyPr/>
                    <a:lstStyle/>
                    <a:p>
                      <a:r>
                        <a:rPr lang="en-US" sz="2400" dirty="0" smtClean="0"/>
                        <a:t>2</a:t>
                      </a:r>
                      <a:endParaRPr lang="en-US" sz="2400" dirty="0"/>
                    </a:p>
                  </a:txBody>
                  <a:tcPr/>
                </a:tc>
                <a:tc>
                  <a:txBody>
                    <a:bodyPr/>
                    <a:lstStyle/>
                    <a:p>
                      <a:r>
                        <a:rPr lang="en-US" sz="2400" dirty="0" smtClean="0"/>
                        <a:t>3</a:t>
                      </a:r>
                      <a:endParaRPr lang="en-US" sz="2400" dirty="0"/>
                    </a:p>
                  </a:txBody>
                  <a:tcPr/>
                </a:tc>
                <a:tc>
                  <a:txBody>
                    <a:bodyPr/>
                    <a:lstStyle/>
                    <a:p>
                      <a:r>
                        <a:rPr lang="en-US" sz="2400" dirty="0" smtClean="0"/>
                        <a:t>4</a:t>
                      </a:r>
                      <a:endParaRPr lang="en-US" sz="2400" dirty="0"/>
                    </a:p>
                  </a:txBody>
                  <a:tcPr/>
                </a:tc>
                <a:tc>
                  <a:txBody>
                    <a:bodyPr/>
                    <a:lstStyle/>
                    <a:p>
                      <a:r>
                        <a:rPr lang="en-US" sz="2400" dirty="0" smtClean="0"/>
                        <a:t>5</a:t>
                      </a:r>
                      <a:endParaRPr lang="en-US" sz="2400" dirty="0"/>
                    </a:p>
                  </a:txBody>
                  <a:tcPr/>
                </a:tc>
              </a:tr>
              <a:tr h="503511">
                <a:tc>
                  <a:txBody>
                    <a:bodyPr/>
                    <a:lstStyle/>
                    <a:p>
                      <a:r>
                        <a:rPr lang="en-US" sz="2400" dirty="0" smtClean="0"/>
                        <a:t>Weight</a:t>
                      </a:r>
                      <a:endParaRPr lang="en-US" sz="2400" dirty="0"/>
                    </a:p>
                  </a:txBody>
                  <a:tcPr/>
                </a:tc>
                <a:tc>
                  <a:txBody>
                    <a:bodyPr/>
                    <a:lstStyle/>
                    <a:p>
                      <a:r>
                        <a:rPr lang="en-US" sz="2400" dirty="0" smtClean="0"/>
                        <a:t>52</a:t>
                      </a:r>
                      <a:endParaRPr lang="en-US" sz="2400" dirty="0"/>
                    </a:p>
                  </a:txBody>
                  <a:tcPr/>
                </a:tc>
                <a:tc>
                  <a:txBody>
                    <a:bodyPr/>
                    <a:lstStyle/>
                    <a:p>
                      <a:r>
                        <a:rPr lang="en-US" sz="2400" dirty="0" smtClean="0"/>
                        <a:t>23</a:t>
                      </a:r>
                      <a:endParaRPr lang="en-US" sz="2400" dirty="0"/>
                    </a:p>
                  </a:txBody>
                  <a:tcPr/>
                </a:tc>
                <a:tc>
                  <a:txBody>
                    <a:bodyPr/>
                    <a:lstStyle/>
                    <a:p>
                      <a:r>
                        <a:rPr lang="en-US" sz="2400" dirty="0" smtClean="0"/>
                        <a:t>35</a:t>
                      </a:r>
                      <a:endParaRPr lang="en-US" sz="2400" dirty="0"/>
                    </a:p>
                  </a:txBody>
                  <a:tcPr/>
                </a:tc>
                <a:tc>
                  <a:txBody>
                    <a:bodyPr/>
                    <a:lstStyle/>
                    <a:p>
                      <a:r>
                        <a:rPr lang="en-US" sz="2400" dirty="0" smtClean="0"/>
                        <a:t>15</a:t>
                      </a:r>
                      <a:endParaRPr lang="en-US" sz="2400" dirty="0"/>
                    </a:p>
                  </a:txBody>
                  <a:tcPr/>
                </a:tc>
                <a:tc>
                  <a:txBody>
                    <a:bodyPr/>
                    <a:lstStyle/>
                    <a:p>
                      <a:r>
                        <a:rPr lang="en-US" sz="2400" dirty="0" smtClean="0"/>
                        <a:t>7</a:t>
                      </a:r>
                      <a:endParaRPr lang="en-US" sz="2400" dirty="0"/>
                    </a:p>
                  </a:txBody>
                  <a:tcPr/>
                </a:tc>
              </a:tr>
              <a:tr h="503511">
                <a:tc>
                  <a:txBody>
                    <a:bodyPr/>
                    <a:lstStyle/>
                    <a:p>
                      <a:r>
                        <a:rPr lang="en-US" sz="2400" dirty="0" smtClean="0"/>
                        <a:t>Value</a:t>
                      </a:r>
                      <a:endParaRPr lang="en-US" sz="2400" dirty="0"/>
                    </a:p>
                  </a:txBody>
                  <a:tcPr/>
                </a:tc>
                <a:tc>
                  <a:txBody>
                    <a:bodyPr/>
                    <a:lstStyle/>
                    <a:p>
                      <a:r>
                        <a:rPr lang="en-US" sz="2400" dirty="0" smtClean="0"/>
                        <a:t>100</a:t>
                      </a:r>
                      <a:endParaRPr lang="en-US" sz="2400" dirty="0"/>
                    </a:p>
                  </a:txBody>
                  <a:tcPr/>
                </a:tc>
                <a:tc>
                  <a:txBody>
                    <a:bodyPr/>
                    <a:lstStyle/>
                    <a:p>
                      <a:r>
                        <a:rPr lang="en-US" sz="2400" dirty="0" smtClean="0"/>
                        <a:t>60</a:t>
                      </a:r>
                      <a:endParaRPr lang="en-US" sz="2400" dirty="0"/>
                    </a:p>
                  </a:txBody>
                  <a:tcPr/>
                </a:tc>
                <a:tc>
                  <a:txBody>
                    <a:bodyPr/>
                    <a:lstStyle/>
                    <a:p>
                      <a:r>
                        <a:rPr lang="en-US" sz="2400" dirty="0" smtClean="0"/>
                        <a:t>70</a:t>
                      </a:r>
                      <a:endParaRPr lang="en-US" sz="2400" dirty="0"/>
                    </a:p>
                  </a:txBody>
                  <a:tcPr/>
                </a:tc>
                <a:tc>
                  <a:txBody>
                    <a:bodyPr/>
                    <a:lstStyle/>
                    <a:p>
                      <a:r>
                        <a:rPr lang="en-US" sz="2400" dirty="0" smtClean="0"/>
                        <a:t>15</a:t>
                      </a:r>
                      <a:endParaRPr lang="en-US" sz="2400" dirty="0"/>
                    </a:p>
                  </a:txBody>
                  <a:tcPr/>
                </a:tc>
                <a:tc>
                  <a:txBody>
                    <a:bodyPr/>
                    <a:lstStyle/>
                    <a:p>
                      <a:r>
                        <a:rPr lang="en-US" sz="2400" dirty="0" smtClean="0"/>
                        <a:t>15</a:t>
                      </a:r>
                      <a:endParaRPr lang="en-US" sz="24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(1.8 – Bronson and </a:t>
            </a:r>
            <a:r>
              <a:rPr lang="en-US" dirty="0" err="1" smtClean="0"/>
              <a:t>Naadimuthu</a:t>
            </a:r>
            <a:r>
              <a:rPr lang="en-US" dirty="0" smtClean="0"/>
              <a:t>)</a:t>
            </a:r>
            <a:endParaRPr lang="en-US" dirty="0"/>
          </a:p>
        </p:txBody>
      </p:sp>
      <p:sp>
        <p:nvSpPr>
          <p:cNvPr id="3" name="Content Placeholder 2"/>
          <p:cNvSpPr>
            <a:spLocks noGrp="1"/>
          </p:cNvSpPr>
          <p:nvPr>
            <p:ph sz="quarter" idx="1"/>
          </p:nvPr>
        </p:nvSpPr>
        <p:spPr>
          <a:xfrm>
            <a:off x="301752" y="1527048"/>
            <a:ext cx="8503920" cy="4572000"/>
          </a:xfrm>
        </p:spPr>
        <p:txBody>
          <a:bodyPr/>
          <a:lstStyle/>
          <a:p>
            <a:r>
              <a:rPr lang="en-US" dirty="0" smtClean="0"/>
              <a:t>Maximize: </a:t>
            </a:r>
            <a:r>
              <a:rPr lang="en-US" dirty="0" err="1" smtClean="0"/>
              <a:t>z</a:t>
            </a:r>
            <a:r>
              <a:rPr lang="en-US" dirty="0" smtClean="0"/>
              <a:t> = 100v + 60w + 70x + 15y + 15z</a:t>
            </a:r>
          </a:p>
          <a:p>
            <a:r>
              <a:rPr lang="en-US" dirty="0" smtClean="0"/>
              <a:t>Subject To: 52v + 23w + 35x + 15y + 7z &lt;= 60</a:t>
            </a:r>
          </a:p>
          <a:p>
            <a:pPr>
              <a:buNone/>
            </a:pPr>
            <a:r>
              <a:rPr lang="en-US" dirty="0" smtClean="0"/>
              <a:t>			   </a:t>
            </a:r>
            <a:r>
              <a:rPr lang="en-US" dirty="0" err="1" smtClean="0"/>
              <a:t>v</a:t>
            </a:r>
            <a:r>
              <a:rPr lang="en-US" dirty="0" smtClean="0"/>
              <a:t>, </a:t>
            </a:r>
            <a:r>
              <a:rPr lang="en-US" dirty="0" err="1" smtClean="0"/>
              <a:t>w</a:t>
            </a:r>
            <a:r>
              <a:rPr lang="en-US" dirty="0" smtClean="0"/>
              <a:t>, </a:t>
            </a:r>
            <a:r>
              <a:rPr lang="en-US" dirty="0" err="1" smtClean="0"/>
              <a:t>x</a:t>
            </a:r>
            <a:r>
              <a:rPr lang="en-US" dirty="0" smtClean="0"/>
              <a:t>, </a:t>
            </a:r>
            <a:r>
              <a:rPr lang="en-US" dirty="0" err="1" smtClean="0"/>
              <a:t>y</a:t>
            </a:r>
            <a:r>
              <a:rPr lang="en-US" dirty="0" smtClean="0"/>
              <a:t>, </a:t>
            </a:r>
            <a:r>
              <a:rPr lang="en-US" dirty="0" err="1" smtClean="0"/>
              <a:t>z</a:t>
            </a:r>
            <a:r>
              <a:rPr lang="en-US" dirty="0" smtClean="0"/>
              <a:t> &lt;= 1</a:t>
            </a:r>
          </a:p>
          <a:p>
            <a:pPr>
              <a:buNone/>
            </a:pPr>
            <a:r>
              <a:rPr lang="en-US" dirty="0" smtClean="0"/>
              <a:t>			   all values nonnegative and integral</a:t>
            </a:r>
          </a:p>
          <a:p>
            <a:r>
              <a:rPr lang="en-US" dirty="0" smtClean="0"/>
              <a:t>Solution?</a:t>
            </a:r>
          </a:p>
          <a:p>
            <a:r>
              <a:rPr lang="en-US" dirty="0" smtClean="0"/>
              <a:t>Integer Programming</a:t>
            </a:r>
          </a:p>
          <a:p>
            <a:pPr>
              <a:buNone/>
            </a:pPr>
            <a:endParaRPr lang="en-US" dirty="0" smtClean="0"/>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 Do It.</a:t>
            </a:r>
            <a:endParaRPr lang="en-US" dirty="0"/>
          </a:p>
        </p:txBody>
      </p:sp>
      <p:sp>
        <p:nvSpPr>
          <p:cNvPr id="3" name="Content Placeholder 2"/>
          <p:cNvSpPr>
            <a:spLocks noGrp="1"/>
          </p:cNvSpPr>
          <p:nvPr>
            <p:ph sz="quarter" idx="1"/>
          </p:nvPr>
        </p:nvSpPr>
        <p:spPr/>
        <p:txBody>
          <a:bodyPr/>
          <a:lstStyle/>
          <a:p>
            <a:pPr>
              <a:buNone/>
            </a:pPr>
            <a:r>
              <a:rPr lang="en-US" sz="2000" dirty="0" smtClean="0"/>
              <a:t>- 1.13 Bronson &amp; </a:t>
            </a:r>
            <a:r>
              <a:rPr lang="en-US" sz="2000" dirty="0" err="1" smtClean="0"/>
              <a:t>Naadimuthu</a:t>
            </a:r>
            <a:r>
              <a:rPr lang="en-US" sz="2000" dirty="0" smtClean="0"/>
              <a:t> -</a:t>
            </a:r>
          </a:p>
          <a:p>
            <a:pPr>
              <a:buNone/>
            </a:pPr>
            <a:r>
              <a:rPr lang="en-US" sz="2000" dirty="0" smtClean="0"/>
              <a:t>A 400-meter medley relay involves 4 different swimmers, who successively swim 100 meters of the backstroke, breaststroke, butterfly, and freestyle. A couch has six very fast swimmers whose expected times in the individual events are below. What should be the relay assignment be (formulate the problem first!)?</a:t>
            </a:r>
          </a:p>
          <a:p>
            <a:pPr>
              <a:buNone/>
            </a:pPr>
            <a:endParaRPr lang="en-US" dirty="0"/>
          </a:p>
        </p:txBody>
      </p:sp>
      <p:graphicFrame>
        <p:nvGraphicFramePr>
          <p:cNvPr id="4" name="Table 3"/>
          <p:cNvGraphicFramePr>
            <a:graphicFrameLocks noGrp="1"/>
          </p:cNvGraphicFramePr>
          <p:nvPr/>
        </p:nvGraphicFramePr>
        <p:xfrm>
          <a:off x="1241775" y="3650074"/>
          <a:ext cx="6679261" cy="2595880"/>
        </p:xfrm>
        <a:graphic>
          <a:graphicData uri="http://schemas.openxmlformats.org/drawingml/2006/table">
            <a:tbl>
              <a:tblPr firstRow="1" bandRow="1">
                <a:tableStyleId>{5C22544A-7EE6-4342-B048-85BDC9FD1C3A}</a:tableStyleId>
              </a:tblPr>
              <a:tblGrid>
                <a:gridCol w="731832"/>
                <a:gridCol w="1577048"/>
                <a:gridCol w="1698677"/>
                <a:gridCol w="1335852"/>
                <a:gridCol w="1335852"/>
              </a:tblGrid>
              <a:tr h="370840">
                <a:tc>
                  <a:txBody>
                    <a:bodyPr/>
                    <a:lstStyle/>
                    <a:p>
                      <a:endParaRPr lang="en-US" dirty="0"/>
                    </a:p>
                  </a:txBody>
                  <a:tcPr/>
                </a:tc>
                <a:tc>
                  <a:txBody>
                    <a:bodyPr/>
                    <a:lstStyle/>
                    <a:p>
                      <a:r>
                        <a:rPr lang="en-US" dirty="0" smtClean="0"/>
                        <a:t>Backstroke</a:t>
                      </a:r>
                      <a:endParaRPr lang="en-US" dirty="0"/>
                    </a:p>
                  </a:txBody>
                  <a:tcPr/>
                </a:tc>
                <a:tc>
                  <a:txBody>
                    <a:bodyPr/>
                    <a:lstStyle/>
                    <a:p>
                      <a:r>
                        <a:rPr lang="en-US" dirty="0" smtClean="0"/>
                        <a:t>Breaststroke</a:t>
                      </a:r>
                      <a:endParaRPr lang="en-US" dirty="0"/>
                    </a:p>
                  </a:txBody>
                  <a:tcPr/>
                </a:tc>
                <a:tc>
                  <a:txBody>
                    <a:bodyPr/>
                    <a:lstStyle/>
                    <a:p>
                      <a:r>
                        <a:rPr lang="en-US" dirty="0" smtClean="0"/>
                        <a:t>Butterfly</a:t>
                      </a:r>
                      <a:endParaRPr lang="en-US" dirty="0"/>
                    </a:p>
                  </a:txBody>
                  <a:tcPr/>
                </a:tc>
                <a:tc>
                  <a:txBody>
                    <a:bodyPr/>
                    <a:lstStyle/>
                    <a:p>
                      <a:r>
                        <a:rPr lang="en-US" dirty="0" smtClean="0"/>
                        <a:t>Freestyle</a:t>
                      </a:r>
                      <a:endParaRPr lang="en-US" dirty="0"/>
                    </a:p>
                  </a:txBody>
                  <a:tcPr/>
                </a:tc>
              </a:tr>
              <a:tr h="370840">
                <a:tc>
                  <a:txBody>
                    <a:bodyPr/>
                    <a:lstStyle/>
                    <a:p>
                      <a:r>
                        <a:rPr lang="en-US" dirty="0" smtClean="0"/>
                        <a:t>A</a:t>
                      </a:r>
                      <a:endParaRPr lang="en-US" dirty="0"/>
                    </a:p>
                  </a:txBody>
                  <a:tcPr/>
                </a:tc>
                <a:tc>
                  <a:txBody>
                    <a:bodyPr/>
                    <a:lstStyle/>
                    <a:p>
                      <a:r>
                        <a:rPr lang="en-US" dirty="0" smtClean="0"/>
                        <a:t>65</a:t>
                      </a:r>
                      <a:endParaRPr lang="en-US" dirty="0"/>
                    </a:p>
                  </a:txBody>
                  <a:tcPr/>
                </a:tc>
                <a:tc>
                  <a:txBody>
                    <a:bodyPr/>
                    <a:lstStyle/>
                    <a:p>
                      <a:r>
                        <a:rPr lang="en-US" dirty="0" smtClean="0"/>
                        <a:t>73</a:t>
                      </a:r>
                      <a:endParaRPr lang="en-US" dirty="0"/>
                    </a:p>
                  </a:txBody>
                  <a:tcPr/>
                </a:tc>
                <a:tc>
                  <a:txBody>
                    <a:bodyPr/>
                    <a:lstStyle/>
                    <a:p>
                      <a:r>
                        <a:rPr lang="en-US" dirty="0" smtClean="0"/>
                        <a:t>63</a:t>
                      </a:r>
                      <a:endParaRPr lang="en-US" dirty="0"/>
                    </a:p>
                  </a:txBody>
                  <a:tcPr/>
                </a:tc>
                <a:tc>
                  <a:txBody>
                    <a:bodyPr/>
                    <a:lstStyle/>
                    <a:p>
                      <a:r>
                        <a:rPr lang="en-US" dirty="0" smtClean="0"/>
                        <a:t>57</a:t>
                      </a:r>
                      <a:endParaRPr lang="en-US" dirty="0"/>
                    </a:p>
                  </a:txBody>
                  <a:tcPr/>
                </a:tc>
              </a:tr>
              <a:tr h="370840">
                <a:tc>
                  <a:txBody>
                    <a:bodyPr/>
                    <a:lstStyle/>
                    <a:p>
                      <a:r>
                        <a:rPr lang="en-US" dirty="0" smtClean="0"/>
                        <a:t>B</a:t>
                      </a:r>
                      <a:endParaRPr lang="en-US" dirty="0"/>
                    </a:p>
                  </a:txBody>
                  <a:tcPr/>
                </a:tc>
                <a:tc>
                  <a:txBody>
                    <a:bodyPr/>
                    <a:lstStyle/>
                    <a:p>
                      <a:r>
                        <a:rPr lang="en-US" dirty="0" smtClean="0"/>
                        <a:t>67</a:t>
                      </a:r>
                      <a:endParaRPr lang="en-US" dirty="0"/>
                    </a:p>
                  </a:txBody>
                  <a:tcPr/>
                </a:tc>
                <a:tc>
                  <a:txBody>
                    <a:bodyPr/>
                    <a:lstStyle/>
                    <a:p>
                      <a:r>
                        <a:rPr lang="en-US" dirty="0" smtClean="0"/>
                        <a:t>70</a:t>
                      </a:r>
                      <a:endParaRPr lang="en-US" dirty="0"/>
                    </a:p>
                  </a:txBody>
                  <a:tcPr/>
                </a:tc>
                <a:tc>
                  <a:txBody>
                    <a:bodyPr/>
                    <a:lstStyle/>
                    <a:p>
                      <a:r>
                        <a:rPr lang="en-US" dirty="0" smtClean="0"/>
                        <a:t>65</a:t>
                      </a:r>
                      <a:endParaRPr lang="en-US" dirty="0"/>
                    </a:p>
                  </a:txBody>
                  <a:tcPr/>
                </a:tc>
                <a:tc>
                  <a:txBody>
                    <a:bodyPr/>
                    <a:lstStyle/>
                    <a:p>
                      <a:r>
                        <a:rPr lang="en-US" dirty="0" smtClean="0"/>
                        <a:t>58</a:t>
                      </a:r>
                      <a:endParaRPr lang="en-US" dirty="0"/>
                    </a:p>
                  </a:txBody>
                  <a:tcPr/>
                </a:tc>
              </a:tr>
              <a:tr h="370840">
                <a:tc>
                  <a:txBody>
                    <a:bodyPr/>
                    <a:lstStyle/>
                    <a:p>
                      <a:r>
                        <a:rPr lang="en-US" dirty="0" smtClean="0"/>
                        <a:t>C</a:t>
                      </a:r>
                      <a:endParaRPr lang="en-US" dirty="0"/>
                    </a:p>
                  </a:txBody>
                  <a:tcPr/>
                </a:tc>
                <a:tc>
                  <a:txBody>
                    <a:bodyPr/>
                    <a:lstStyle/>
                    <a:p>
                      <a:r>
                        <a:rPr lang="en-US" dirty="0" smtClean="0"/>
                        <a:t>68</a:t>
                      </a:r>
                      <a:endParaRPr lang="en-US" dirty="0"/>
                    </a:p>
                  </a:txBody>
                  <a:tcPr/>
                </a:tc>
                <a:tc>
                  <a:txBody>
                    <a:bodyPr/>
                    <a:lstStyle/>
                    <a:p>
                      <a:r>
                        <a:rPr lang="en-US" dirty="0" smtClean="0"/>
                        <a:t>72</a:t>
                      </a:r>
                      <a:endParaRPr lang="en-US" dirty="0"/>
                    </a:p>
                  </a:txBody>
                  <a:tcPr/>
                </a:tc>
                <a:tc>
                  <a:txBody>
                    <a:bodyPr/>
                    <a:lstStyle/>
                    <a:p>
                      <a:r>
                        <a:rPr lang="en-US" dirty="0" smtClean="0"/>
                        <a:t>69</a:t>
                      </a:r>
                      <a:endParaRPr lang="en-US" dirty="0"/>
                    </a:p>
                  </a:txBody>
                  <a:tcPr/>
                </a:tc>
                <a:tc>
                  <a:txBody>
                    <a:bodyPr/>
                    <a:lstStyle/>
                    <a:p>
                      <a:r>
                        <a:rPr lang="en-US" dirty="0" smtClean="0"/>
                        <a:t>55</a:t>
                      </a:r>
                      <a:endParaRPr lang="en-US" dirty="0"/>
                    </a:p>
                  </a:txBody>
                  <a:tcPr/>
                </a:tc>
              </a:tr>
              <a:tr h="370840">
                <a:tc>
                  <a:txBody>
                    <a:bodyPr/>
                    <a:lstStyle/>
                    <a:p>
                      <a:r>
                        <a:rPr lang="en-US" dirty="0" smtClean="0"/>
                        <a:t>D</a:t>
                      </a:r>
                      <a:endParaRPr lang="en-US" dirty="0"/>
                    </a:p>
                  </a:txBody>
                  <a:tcPr/>
                </a:tc>
                <a:tc>
                  <a:txBody>
                    <a:bodyPr/>
                    <a:lstStyle/>
                    <a:p>
                      <a:r>
                        <a:rPr lang="en-US" dirty="0" smtClean="0"/>
                        <a:t>67</a:t>
                      </a:r>
                      <a:endParaRPr lang="en-US" dirty="0"/>
                    </a:p>
                  </a:txBody>
                  <a:tcPr/>
                </a:tc>
                <a:tc>
                  <a:txBody>
                    <a:bodyPr/>
                    <a:lstStyle/>
                    <a:p>
                      <a:r>
                        <a:rPr lang="en-US" dirty="0" smtClean="0"/>
                        <a:t>75</a:t>
                      </a:r>
                      <a:endParaRPr lang="en-US" dirty="0"/>
                    </a:p>
                  </a:txBody>
                  <a:tcPr/>
                </a:tc>
                <a:tc>
                  <a:txBody>
                    <a:bodyPr/>
                    <a:lstStyle/>
                    <a:p>
                      <a:r>
                        <a:rPr lang="en-US" dirty="0" smtClean="0"/>
                        <a:t>70</a:t>
                      </a:r>
                      <a:endParaRPr lang="en-US" dirty="0"/>
                    </a:p>
                  </a:txBody>
                  <a:tcPr/>
                </a:tc>
                <a:tc>
                  <a:txBody>
                    <a:bodyPr/>
                    <a:lstStyle/>
                    <a:p>
                      <a:r>
                        <a:rPr lang="en-US" dirty="0" smtClean="0"/>
                        <a:t>59</a:t>
                      </a:r>
                      <a:endParaRPr lang="en-US" dirty="0"/>
                    </a:p>
                  </a:txBody>
                  <a:tcPr/>
                </a:tc>
              </a:tr>
              <a:tr h="370840">
                <a:tc>
                  <a:txBody>
                    <a:bodyPr/>
                    <a:lstStyle/>
                    <a:p>
                      <a:r>
                        <a:rPr lang="en-US" dirty="0" smtClean="0"/>
                        <a:t>E</a:t>
                      </a:r>
                      <a:endParaRPr lang="en-US" dirty="0"/>
                    </a:p>
                  </a:txBody>
                  <a:tcPr/>
                </a:tc>
                <a:tc>
                  <a:txBody>
                    <a:bodyPr/>
                    <a:lstStyle/>
                    <a:p>
                      <a:r>
                        <a:rPr lang="en-US" dirty="0" smtClean="0"/>
                        <a:t>71</a:t>
                      </a:r>
                      <a:endParaRPr lang="en-US" dirty="0"/>
                    </a:p>
                  </a:txBody>
                  <a:tcPr/>
                </a:tc>
                <a:tc>
                  <a:txBody>
                    <a:bodyPr/>
                    <a:lstStyle/>
                    <a:p>
                      <a:r>
                        <a:rPr lang="en-US" dirty="0" smtClean="0"/>
                        <a:t>69</a:t>
                      </a:r>
                      <a:endParaRPr lang="en-US" dirty="0"/>
                    </a:p>
                  </a:txBody>
                  <a:tcPr/>
                </a:tc>
                <a:tc>
                  <a:txBody>
                    <a:bodyPr/>
                    <a:lstStyle/>
                    <a:p>
                      <a:r>
                        <a:rPr lang="en-US" dirty="0" smtClean="0"/>
                        <a:t>75</a:t>
                      </a:r>
                      <a:endParaRPr lang="en-US" dirty="0"/>
                    </a:p>
                  </a:txBody>
                  <a:tcPr/>
                </a:tc>
                <a:tc>
                  <a:txBody>
                    <a:bodyPr/>
                    <a:lstStyle/>
                    <a:p>
                      <a:r>
                        <a:rPr lang="en-US" dirty="0" smtClean="0"/>
                        <a:t>57</a:t>
                      </a:r>
                      <a:endParaRPr lang="en-US" dirty="0"/>
                    </a:p>
                  </a:txBody>
                  <a:tcPr/>
                </a:tc>
              </a:tr>
              <a:tr h="370840">
                <a:tc>
                  <a:txBody>
                    <a:bodyPr/>
                    <a:lstStyle/>
                    <a:p>
                      <a:r>
                        <a:rPr lang="en-US" dirty="0" smtClean="0"/>
                        <a:t>F</a:t>
                      </a:r>
                      <a:endParaRPr lang="en-US" dirty="0"/>
                    </a:p>
                  </a:txBody>
                  <a:tcPr/>
                </a:tc>
                <a:tc>
                  <a:txBody>
                    <a:bodyPr/>
                    <a:lstStyle/>
                    <a:p>
                      <a:r>
                        <a:rPr lang="en-US" dirty="0" smtClean="0"/>
                        <a:t>69</a:t>
                      </a:r>
                      <a:endParaRPr lang="en-US" dirty="0"/>
                    </a:p>
                  </a:txBody>
                  <a:tcPr/>
                </a:tc>
                <a:tc>
                  <a:txBody>
                    <a:bodyPr/>
                    <a:lstStyle/>
                    <a:p>
                      <a:r>
                        <a:rPr lang="en-US" dirty="0" smtClean="0"/>
                        <a:t>71</a:t>
                      </a:r>
                      <a:endParaRPr lang="en-US" dirty="0"/>
                    </a:p>
                  </a:txBody>
                  <a:tcPr/>
                </a:tc>
                <a:tc>
                  <a:txBody>
                    <a:bodyPr/>
                    <a:lstStyle/>
                    <a:p>
                      <a:r>
                        <a:rPr lang="en-US" dirty="0" smtClean="0"/>
                        <a:t>66</a:t>
                      </a:r>
                      <a:endParaRPr lang="en-US" dirty="0"/>
                    </a:p>
                  </a:txBody>
                  <a:tcPr/>
                </a:tc>
                <a:tc>
                  <a:txBody>
                    <a:bodyPr/>
                    <a:lstStyle/>
                    <a:p>
                      <a:r>
                        <a:rPr lang="en-US" dirty="0" smtClean="0"/>
                        <a:t>59</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 Do It.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Hillier &amp; Lieberman 3.1.8 -</a:t>
            </a:r>
          </a:p>
          <a:p>
            <a:pPr>
              <a:buNone/>
            </a:pPr>
            <a:r>
              <a:rPr lang="en-US" dirty="0" smtClean="0"/>
              <a:t>The </a:t>
            </a:r>
            <a:r>
              <a:rPr lang="en-US" dirty="0" err="1" smtClean="0"/>
              <a:t>WorldLight</a:t>
            </a:r>
            <a:r>
              <a:rPr lang="en-US" dirty="0" smtClean="0"/>
              <a:t> Company produces two light fixtures (products 1 &amp; 2) that require both metal frame parts and electrical components. Management wants to determine how many units of each product to produce so as to maximize profit. For each unit of product 1, 1 unit of frame parts and 2 units of electrical components are required. For each unit of product 2, 3 units of frame parts and 2 units of electrical components are required. The company has 200 units of frame parts, and 300 units of electrical components. Each unit of product 1 gives a profit of $1, and each unit of product 2 gives a profit of $2. Any excess over 60 units of product 2 brings no profit, so such an excess has been ruled out. Formulate and solve via </a:t>
            </a:r>
            <a:r>
              <a:rPr lang="en-US" smtClean="0"/>
              <a:t>graphical method.</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214</TotalTime>
  <Words>612</Words>
  <Application>Microsoft Macintosh PowerPoint</Application>
  <PresentationFormat>On-screen Show (4:3)</PresentationFormat>
  <Paragraphs>85</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Civic</vt:lpstr>
      <vt:lpstr>Operations Research</vt:lpstr>
      <vt:lpstr>Example 1 (1.1 – Bronson and Naadimuthu)</vt:lpstr>
      <vt:lpstr>Example 1 (1.1 – Bronson and Naadimuthu)</vt:lpstr>
      <vt:lpstr>Example 2 (1.8 – Bronson and Naadimuthu)</vt:lpstr>
      <vt:lpstr>Example 2 (1.8 – Bronson and Naadimuthu)</vt:lpstr>
      <vt:lpstr>Now You Do It.</vt:lpstr>
      <vt:lpstr>Now You Do It.</vt:lpstr>
    </vt:vector>
  </TitlesOfParts>
  <Company>St. Mary's College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Alan Jamieson</dc:creator>
  <cp:lastModifiedBy>SMCM User</cp:lastModifiedBy>
  <cp:revision>13</cp:revision>
  <dcterms:created xsi:type="dcterms:W3CDTF">2012-08-29T17:52:41Z</dcterms:created>
  <dcterms:modified xsi:type="dcterms:W3CDTF">2012-08-29T17:57:05Z</dcterms:modified>
</cp:coreProperties>
</file>