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5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8FD8E30-9ABD-7D42-8DF7-2D1C3C8F52F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il76299_03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2900"/>
            <a:ext cx="77755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49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1200"/>
              <a:t>Fig. 3.5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il76299_03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342900"/>
            <a:ext cx="58848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53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1200"/>
              <a:t>Fig. 3.7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Problem (Hiller &amp; Lieberman)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752" y="1674519"/>
            <a:ext cx="873098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WYNDOR GLASS CO. produces high-quality glass products, including windows</a:t>
            </a:r>
          </a:p>
          <a:p>
            <a:r>
              <a:rPr lang="en-US" dirty="0" smtClean="0"/>
              <a:t>and glass doors. It has three plants. Aluminum frames and hardware are made in </a:t>
            </a:r>
          </a:p>
          <a:p>
            <a:r>
              <a:rPr lang="en-US" dirty="0" smtClean="0"/>
              <a:t>Plant 1, wood frames are made in Plant 2, and Plant 3 produces the glass and</a:t>
            </a:r>
          </a:p>
          <a:p>
            <a:r>
              <a:rPr lang="en-US" dirty="0" smtClean="0"/>
              <a:t>assembles the products.</a:t>
            </a:r>
          </a:p>
          <a:p>
            <a:r>
              <a:rPr lang="en-US" dirty="0" smtClean="0"/>
              <a:t>The company is launching two new products having large sales potential:</a:t>
            </a:r>
          </a:p>
          <a:p>
            <a:endParaRPr lang="en-US" dirty="0" smtClean="0"/>
          </a:p>
          <a:p>
            <a:r>
              <a:rPr lang="en-US" dirty="0" smtClean="0"/>
              <a:t>Product 1: 8’ glass door with aluminum framing ($3000 profit/batch)</a:t>
            </a:r>
          </a:p>
          <a:p>
            <a:r>
              <a:rPr lang="en-US" dirty="0" smtClean="0"/>
              <a:t>Product 2: 4’ </a:t>
            </a:r>
            <a:r>
              <a:rPr lang="en-US" dirty="0" err="1" smtClean="0"/>
              <a:t>x</a:t>
            </a:r>
            <a:r>
              <a:rPr lang="en-US" dirty="0" smtClean="0"/>
              <a:t> 6’ double-hung wood-framed window ($5000 profit/batch)</a:t>
            </a:r>
          </a:p>
          <a:p>
            <a:endParaRPr lang="en-US" dirty="0" smtClean="0"/>
          </a:p>
          <a:p>
            <a:r>
              <a:rPr lang="en-US" dirty="0" smtClean="0"/>
              <a:t>Product 1 requires some of the production capacity in Plants 1 (1 hr/batch) and 3 </a:t>
            </a:r>
          </a:p>
          <a:p>
            <a:r>
              <a:rPr lang="en-US" dirty="0" smtClean="0"/>
              <a:t>(3 hr/batch). Product 2 requires Plants 2 (2 hr/batch) and 3 (2 hr/batch). </a:t>
            </a:r>
          </a:p>
          <a:p>
            <a:r>
              <a:rPr lang="en-US" dirty="0" smtClean="0"/>
              <a:t>Marketing has determined that the company could sell as many of either product as </a:t>
            </a:r>
          </a:p>
          <a:p>
            <a:r>
              <a:rPr lang="en-US" dirty="0" smtClean="0"/>
              <a:t>production allows. Determine what mix of products net the largest profit </a:t>
            </a:r>
          </a:p>
          <a:p>
            <a:r>
              <a:rPr lang="en-US" dirty="0" smtClean="0"/>
              <a:t>considering that the amount of available time for Plant 1 is 4 hours, Plant 2 is 12 </a:t>
            </a:r>
          </a:p>
          <a:p>
            <a:r>
              <a:rPr lang="en-US" dirty="0" smtClean="0"/>
              <a:t>hours, and Plant 3 is 18 hours per week.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752" y="1413803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Hi-V produces three types of canned juice drinks, </a:t>
            </a:r>
            <a:r>
              <a:rPr lang="en-US" i="1" dirty="0" smtClean="0"/>
              <a:t>A </a:t>
            </a:r>
            <a:r>
              <a:rPr lang="en-US" dirty="0" smtClean="0"/>
              <a:t>(apple)</a:t>
            </a:r>
            <a:r>
              <a:rPr lang="en-US" i="1" dirty="0" smtClean="0"/>
              <a:t>, B </a:t>
            </a:r>
            <a:r>
              <a:rPr lang="en-US" dirty="0" smtClean="0"/>
              <a:t>(bear)</a:t>
            </a:r>
            <a:r>
              <a:rPr lang="en-US" i="1" dirty="0" smtClean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C </a:t>
            </a:r>
            <a:r>
              <a:rPr lang="en-US" dirty="0" smtClean="0"/>
              <a:t>(artificial </a:t>
            </a:r>
            <a:r>
              <a:rPr lang="en-US" dirty="0" err="1" smtClean="0"/>
              <a:t>snozzberries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dirty="0" smtClean="0"/>
              <a:t>using fresh strawberries, grapes, and apples.</a:t>
            </a:r>
            <a:r>
              <a:rPr lang="en-US" i="1" dirty="0" smtClean="0"/>
              <a:t> </a:t>
            </a:r>
            <a:r>
              <a:rPr lang="en-US" dirty="0" smtClean="0"/>
              <a:t>The daily supply is limited to 200 tons of strawberries, 100 tons of grapes, and 150 tons of apples. The cost per ton of strawberries, grapes, and apples is $200, $100, and $90, respectively. Each ton makes 1500 lb of strawberry juice, 1200 lb of grape juice, and 1000 lb of apple juice. Drink </a:t>
            </a:r>
            <a:r>
              <a:rPr lang="en-US" i="1" dirty="0" smtClean="0"/>
              <a:t>A </a:t>
            </a:r>
            <a:r>
              <a:rPr lang="en-US" dirty="0" smtClean="0"/>
              <a:t>is a 1:1 mix of strawberry and apple juice. Drink </a:t>
            </a:r>
            <a:r>
              <a:rPr lang="en-US" i="1" dirty="0" smtClean="0"/>
              <a:t>B </a:t>
            </a:r>
            <a:r>
              <a:rPr lang="en-US" dirty="0" smtClean="0"/>
              <a:t>is a 1:1:2 mix of strawberry, grape, and apple juice. Drink </a:t>
            </a:r>
            <a:r>
              <a:rPr lang="en-US" i="1" dirty="0" smtClean="0"/>
              <a:t>C </a:t>
            </a:r>
            <a:r>
              <a:rPr lang="en-US" dirty="0" smtClean="0"/>
              <a:t>is a 2:3 mix of grape and apple juice. All drinks are canned in 16-oz cans. The price per can is $1.15, $1.25, and $1.20 for drinks </a:t>
            </a:r>
            <a:r>
              <a:rPr lang="en-US" i="1" dirty="0" smtClean="0"/>
              <a:t>A, B, </a:t>
            </a:r>
            <a:r>
              <a:rPr lang="en-US" dirty="0" smtClean="0"/>
              <a:t>and </a:t>
            </a:r>
            <a:r>
              <a:rPr lang="en-US" i="1" dirty="0" smtClean="0"/>
              <a:t>C. </a:t>
            </a:r>
            <a:r>
              <a:rPr lang="en-US" dirty="0" smtClean="0"/>
              <a:t>Determine the optimal mix of the three </a:t>
            </a:r>
            <a:r>
              <a:rPr lang="en-US" smtClean="0"/>
              <a:t>drinks using </a:t>
            </a:r>
            <a:r>
              <a:rPr lang="en-US" dirty="0" smtClean="0"/>
              <a:t>Excel!</a:t>
            </a:r>
          </a:p>
          <a:p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 err="1" smtClean="0"/>
              <a:t>Taha</a:t>
            </a:r>
            <a:r>
              <a:rPr lang="en-US" dirty="0" smtClean="0"/>
              <a:t>, 2.4E.1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429</TotalTime>
  <Words>427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Operations Research</vt:lpstr>
      <vt:lpstr>Fig. 3.5</vt:lpstr>
      <vt:lpstr>Fig. 3.7</vt:lpstr>
      <vt:lpstr>Example Problem (Hiller &amp; Lieberman) </vt:lpstr>
      <vt:lpstr>Now You!</vt:lpstr>
    </vt:vector>
  </TitlesOfParts>
  <Company>St. Mary's College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Jamieson</dc:creator>
  <cp:lastModifiedBy>Alan Jamieson</cp:lastModifiedBy>
  <cp:revision>21</cp:revision>
  <dcterms:created xsi:type="dcterms:W3CDTF">2012-08-02T22:36:02Z</dcterms:created>
  <dcterms:modified xsi:type="dcterms:W3CDTF">2014-04-08T17:02:06Z</dcterms:modified>
</cp:coreProperties>
</file>