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6" r:id="rId3"/>
    <p:sldId id="258" r:id="rId4"/>
    <p:sldId id="257" r:id="rId5"/>
    <p:sldId id="259" r:id="rId6"/>
    <p:sldId id="264" r:id="rId7"/>
    <p:sldId id="275" r:id="rId8"/>
    <p:sldId id="276" r:id="rId9"/>
    <p:sldId id="261" r:id="rId10"/>
    <p:sldId id="262" r:id="rId11"/>
    <p:sldId id="277" r:id="rId12"/>
    <p:sldId id="263" r:id="rId13"/>
    <p:sldId id="265" r:id="rId14"/>
    <p:sldId id="273" r:id="rId15"/>
    <p:sldId id="272" r:id="rId16"/>
    <p:sldId id="270" r:id="rId17"/>
    <p:sldId id="274" r:id="rId18"/>
    <p:sldId id="278" r:id="rId19"/>
    <p:sldId id="26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d" initials="C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46" autoAdjust="0"/>
    <p:restoredTop sz="95799" autoAdjust="0"/>
  </p:normalViewPr>
  <p:slideViewPr>
    <p:cSldViewPr snapToGrid="0">
      <p:cViewPr>
        <p:scale>
          <a:sx n="91" d="100"/>
          <a:sy n="91" d="100"/>
        </p:scale>
        <p:origin x="1464" y="872"/>
      </p:cViewPr>
      <p:guideLst/>
    </p:cSldViewPr>
  </p:slideViewPr>
  <p:outlineViewPr>
    <p:cViewPr>
      <p:scale>
        <a:sx n="33" d="100"/>
        <a:sy n="33" d="100"/>
      </p:scale>
      <p:origin x="0" y="-987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commentAuthors" Target="commentAuthor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FA704-D273-411F-919F-AE3818BC1EAD}" type="datetimeFigureOut">
              <a:rPr lang="en-US" smtClean="0"/>
              <a:t>12/4/15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4864E5-749B-430A-BB8F-B523DACC8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75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s.uci.edu/~eppstein/161/960215.html" TargetMode="External"/><Relationship Id="rId4" Type="http://schemas.openxmlformats.org/officeDocument/2006/relationships/hyperlink" Target="http://www.inf.ed.ac.uk/teaching/courses/cs2/LectureNotes/CS2Bh/ADS/ads10.pdf" TargetMode="External"/><Relationship Id="rId5" Type="http://schemas.openxmlformats.org/officeDocument/2006/relationships/hyperlink" Target="https://www.cs.usfca.edu/~galles/visualization/TopoSortDFS.html" TargetMode="External"/><Relationship Id="rId6" Type="http://schemas.openxmlformats.org/officeDocument/2006/relationships/hyperlink" Target="https://www8.cs.umu.se/kurser/TDBAfl/VT06/algorithms/BOOK/BOOK4/NODE160.HTM" TargetMode="External"/><Relationship Id="rId7" Type="http://schemas.openxmlformats.org/officeDocument/2006/relationships/hyperlink" Target="https://www.google.com/search?q=grid&amp;biw=1760&amp;bih=888&amp;tbm=isch&amp;source=lnms&amp;sa=X&amp;ved=0ahUKEwjBtqrcw8HJAhWM5iYKHYd8DdgQ_AUIBigB#imgrc=toBWsRVF1psi7M%3A" TargetMode="External"/><Relationship Id="rId8" Type="http://schemas.openxmlformats.org/officeDocument/2006/relationships/hyperlink" Target="https://en.wikipedia.org/wiki/Topological_sorting#CITEREFCormenLeisersonRivestStein2001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s.usfca.edu/~galles/visualization/java/download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0"/>
            <a:ext cx="8791575" cy="141458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Graph Traversal Algorithms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2328985"/>
            <a:ext cx="8791575" cy="4298238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*Depth-First-Search(DFS)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>
                <a:solidFill>
                  <a:schemeClr val="bg1"/>
                </a:solidFill>
              </a:rPr>
              <a:t>*Breadth-first-search(BFS)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Cody Forrest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5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Topological Sorting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with </a:t>
            </a:r>
            <a:r>
              <a:rPr lang="en-US" dirty="0" err="1" smtClean="0">
                <a:solidFill>
                  <a:schemeClr val="bg1"/>
                </a:solidFill>
              </a:rPr>
              <a:t>dfs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 noChangeAspect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effectLst/>
              </a:rPr>
              <a:t>*Requires a </a:t>
            </a:r>
            <a:r>
              <a:rPr lang="en-US" dirty="0" smtClean="0">
                <a:solidFill>
                  <a:schemeClr val="bg1"/>
                </a:solidFill>
                <a:effectLst/>
              </a:rPr>
              <a:t>Directed-Acyclic-Graph(DAG).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effectLst/>
              </a:rPr>
              <a:t>*Directed edges correspond to constraints.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effectLst/>
              </a:rPr>
              <a:t>*Vertices correspond to tasks.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effectLst/>
              </a:rPr>
              <a:t>*Provided the graph is a DAG at least one topological order always exists.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effectLst/>
              </a:rPr>
              <a:t>*Graphs with few constraints have many possible orderings.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14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TARJAN’S algorithm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 noChangeAspect="1"/>
          </p:cNvSpPr>
          <p:nvPr>
            <p:ph idx="1"/>
          </p:nvPr>
        </p:nvSpPr>
        <p:spPr>
          <a:xfrm>
            <a:off x="1141412" y="1837853"/>
            <a:ext cx="9905999" cy="39533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effectLst/>
              </a:rPr>
              <a:t>*Randomly pick a starting node.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effectLst/>
              </a:rPr>
              <a:t>*DFS the node until you hit a dead end.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effectLst/>
              </a:rPr>
              <a:t>*While backtracking, add the finalized nodes you came from to a stack.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effectLst/>
              </a:rPr>
              <a:t>*</a:t>
            </a:r>
            <a:r>
              <a:rPr lang="en-US" dirty="0" smtClean="0">
                <a:solidFill>
                  <a:schemeClr val="bg1"/>
                </a:solidFill>
                <a:effectLst/>
              </a:rPr>
              <a:t>Repeat steps until all nodes have been marked.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effectLst/>
              </a:rPr>
              <a:t>*Stack represents the topological ordering.</a:t>
            </a:r>
          </a:p>
        </p:txBody>
      </p:sp>
    </p:spTree>
    <p:extLst>
      <p:ext uri="{BB962C8B-B14F-4D97-AF65-F5344CB8AC3E}">
        <p14:creationId xmlns:p14="http://schemas.microsoft.com/office/powerpoint/2010/main" val="381769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9293" y="-14996"/>
            <a:ext cx="9905998" cy="1152144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MORE Examples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79576"/>
            <a:ext cx="9905999" cy="53492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700" dirty="0" smtClean="0">
                <a:solidFill>
                  <a:schemeClr val="bg1"/>
                </a:solidFill>
                <a:sym typeface="Wingdings" panose="05000000000000000000" pitchFamily="2" charset="2"/>
              </a:rPr>
              <a:t>A Topological Order Starting With DFS(G3,A)</a:t>
            </a:r>
            <a:endParaRPr lang="en-US" sz="17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sz="1700" dirty="0" smtClean="0">
                <a:solidFill>
                  <a:schemeClr val="bg1"/>
                </a:solidFill>
              </a:rPr>
              <a:t>G3</a:t>
            </a:r>
            <a:endParaRPr lang="en-US" sz="17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259814" y="5597520"/>
            <a:ext cx="530352" cy="502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5" name="Oval 4"/>
          <p:cNvSpPr/>
          <p:nvPr/>
        </p:nvSpPr>
        <p:spPr>
          <a:xfrm>
            <a:off x="2418311" y="5095494"/>
            <a:ext cx="530352" cy="502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2683487" y="2512577"/>
            <a:ext cx="530352" cy="502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6105183" y="2255403"/>
            <a:ext cx="530352" cy="502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8" name="Oval 7"/>
          <p:cNvSpPr/>
          <p:nvPr/>
        </p:nvSpPr>
        <p:spPr>
          <a:xfrm>
            <a:off x="7822640" y="4806944"/>
            <a:ext cx="530352" cy="502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9" name="Oval 8"/>
          <p:cNvSpPr/>
          <p:nvPr/>
        </p:nvSpPr>
        <p:spPr>
          <a:xfrm>
            <a:off x="9979152" y="4839961"/>
            <a:ext cx="530352" cy="502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0" name="Oval 9"/>
          <p:cNvSpPr/>
          <p:nvPr/>
        </p:nvSpPr>
        <p:spPr>
          <a:xfrm>
            <a:off x="6155445" y="3744442"/>
            <a:ext cx="530352" cy="502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1" name="Oval 10"/>
          <p:cNvSpPr/>
          <p:nvPr/>
        </p:nvSpPr>
        <p:spPr>
          <a:xfrm>
            <a:off x="9169907" y="2433212"/>
            <a:ext cx="530352" cy="502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4260807" y="3678306"/>
            <a:ext cx="530352" cy="502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3" name="Oval 12"/>
          <p:cNvSpPr/>
          <p:nvPr/>
        </p:nvSpPr>
        <p:spPr>
          <a:xfrm>
            <a:off x="7158317" y="5925247"/>
            <a:ext cx="530352" cy="502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18" name="Straight Arrow Connector 17"/>
          <p:cNvCxnSpPr>
            <a:stCxn id="5" idx="6"/>
            <a:endCxn id="4" idx="2"/>
          </p:cNvCxnSpPr>
          <p:nvPr/>
        </p:nvCxnSpPr>
        <p:spPr>
          <a:xfrm>
            <a:off x="2948663" y="5346954"/>
            <a:ext cx="1311151" cy="502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5"/>
            <a:endCxn id="12" idx="1"/>
          </p:cNvCxnSpPr>
          <p:nvPr/>
        </p:nvCxnSpPr>
        <p:spPr>
          <a:xfrm>
            <a:off x="3136171" y="2941846"/>
            <a:ext cx="1202304" cy="810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0"/>
            <a:endCxn id="6" idx="4"/>
          </p:cNvCxnSpPr>
          <p:nvPr/>
        </p:nvCxnSpPr>
        <p:spPr>
          <a:xfrm flipV="1">
            <a:off x="2683487" y="3015497"/>
            <a:ext cx="265176" cy="2079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7"/>
            <a:endCxn id="7" idx="3"/>
          </p:cNvCxnSpPr>
          <p:nvPr/>
        </p:nvCxnSpPr>
        <p:spPr>
          <a:xfrm flipV="1">
            <a:off x="4713491" y="2684672"/>
            <a:ext cx="1469360" cy="1067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6"/>
            <a:endCxn id="7" idx="2"/>
          </p:cNvCxnSpPr>
          <p:nvPr/>
        </p:nvCxnSpPr>
        <p:spPr>
          <a:xfrm flipV="1">
            <a:off x="3213839" y="2506863"/>
            <a:ext cx="2891344" cy="25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" idx="7"/>
            <a:endCxn id="7" idx="4"/>
          </p:cNvCxnSpPr>
          <p:nvPr/>
        </p:nvCxnSpPr>
        <p:spPr>
          <a:xfrm flipV="1">
            <a:off x="4712498" y="2758323"/>
            <a:ext cx="1657861" cy="2912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5"/>
            <a:endCxn id="13" idx="2"/>
          </p:cNvCxnSpPr>
          <p:nvPr/>
        </p:nvCxnSpPr>
        <p:spPr>
          <a:xfrm>
            <a:off x="4712498" y="6026789"/>
            <a:ext cx="2445819" cy="149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0"/>
            <a:endCxn id="10" idx="4"/>
          </p:cNvCxnSpPr>
          <p:nvPr/>
        </p:nvCxnSpPr>
        <p:spPr>
          <a:xfrm flipH="1" flipV="1">
            <a:off x="6420621" y="4247362"/>
            <a:ext cx="1002872" cy="1677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3" idx="6"/>
            <a:endCxn id="9" idx="3"/>
          </p:cNvCxnSpPr>
          <p:nvPr/>
        </p:nvCxnSpPr>
        <p:spPr>
          <a:xfrm flipV="1">
            <a:off x="7688669" y="5269230"/>
            <a:ext cx="2368151" cy="907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4"/>
            <a:endCxn id="9" idx="0"/>
          </p:cNvCxnSpPr>
          <p:nvPr/>
        </p:nvCxnSpPr>
        <p:spPr>
          <a:xfrm>
            <a:off x="9435083" y="2936132"/>
            <a:ext cx="809245" cy="1903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3"/>
            <a:endCxn id="13" idx="7"/>
          </p:cNvCxnSpPr>
          <p:nvPr/>
        </p:nvCxnSpPr>
        <p:spPr>
          <a:xfrm flipH="1">
            <a:off x="7611001" y="5236213"/>
            <a:ext cx="289307" cy="762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5" idx="7"/>
            <a:endCxn id="12" idx="3"/>
          </p:cNvCxnSpPr>
          <p:nvPr/>
        </p:nvCxnSpPr>
        <p:spPr>
          <a:xfrm flipV="1">
            <a:off x="2870995" y="4107575"/>
            <a:ext cx="1467480" cy="106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7" idx="6"/>
            <a:endCxn id="11" idx="2"/>
          </p:cNvCxnSpPr>
          <p:nvPr/>
        </p:nvCxnSpPr>
        <p:spPr>
          <a:xfrm>
            <a:off x="6635535" y="2506863"/>
            <a:ext cx="2534372" cy="177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2" idx="6"/>
            <a:endCxn id="10" idx="2"/>
          </p:cNvCxnSpPr>
          <p:nvPr/>
        </p:nvCxnSpPr>
        <p:spPr>
          <a:xfrm>
            <a:off x="4791159" y="3929766"/>
            <a:ext cx="1364286" cy="66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8" idx="2"/>
            <a:endCxn id="4" idx="6"/>
          </p:cNvCxnSpPr>
          <p:nvPr/>
        </p:nvCxnSpPr>
        <p:spPr>
          <a:xfrm flipH="1">
            <a:off x="4790166" y="5058404"/>
            <a:ext cx="3032474" cy="790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0" idx="7"/>
            <a:endCxn id="9" idx="1"/>
          </p:cNvCxnSpPr>
          <p:nvPr/>
        </p:nvCxnSpPr>
        <p:spPr>
          <a:xfrm>
            <a:off x="6608129" y="3818093"/>
            <a:ext cx="3448691" cy="1095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680596" y="2518291"/>
            <a:ext cx="530352" cy="502920"/>
          </a:xfrm>
          <a:prstGeom prst="ellipse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3" name="Oval 32"/>
          <p:cNvSpPr/>
          <p:nvPr/>
        </p:nvSpPr>
        <p:spPr>
          <a:xfrm>
            <a:off x="4259814" y="3670614"/>
            <a:ext cx="530352" cy="502920"/>
          </a:xfrm>
          <a:prstGeom prst="ellipse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5" name="Oval 34"/>
          <p:cNvSpPr/>
          <p:nvPr/>
        </p:nvSpPr>
        <p:spPr>
          <a:xfrm>
            <a:off x="6154452" y="3748200"/>
            <a:ext cx="530352" cy="502920"/>
          </a:xfrm>
          <a:prstGeom prst="ellipse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37" name="Oval 36"/>
          <p:cNvSpPr/>
          <p:nvPr/>
        </p:nvSpPr>
        <p:spPr>
          <a:xfrm>
            <a:off x="9979151" y="4827605"/>
            <a:ext cx="530352" cy="502920"/>
          </a:xfrm>
          <a:prstGeom prst="ellipse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39" name="Oval 38"/>
          <p:cNvSpPr/>
          <p:nvPr/>
        </p:nvSpPr>
        <p:spPr>
          <a:xfrm>
            <a:off x="9977570" y="4815281"/>
            <a:ext cx="530352" cy="5029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40" name="Oval 39"/>
          <p:cNvSpPr/>
          <p:nvPr/>
        </p:nvSpPr>
        <p:spPr>
          <a:xfrm>
            <a:off x="6154452" y="3744442"/>
            <a:ext cx="530352" cy="5029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1" name="Oval 40"/>
          <p:cNvSpPr/>
          <p:nvPr/>
        </p:nvSpPr>
        <p:spPr>
          <a:xfrm>
            <a:off x="6102292" y="2262126"/>
            <a:ext cx="530352" cy="502920"/>
          </a:xfrm>
          <a:prstGeom prst="ellipse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43" name="Oval 42"/>
          <p:cNvSpPr/>
          <p:nvPr/>
        </p:nvSpPr>
        <p:spPr>
          <a:xfrm>
            <a:off x="9176765" y="2433212"/>
            <a:ext cx="530352" cy="502920"/>
          </a:xfrm>
          <a:prstGeom prst="ellipse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44" name="Oval 43"/>
          <p:cNvSpPr/>
          <p:nvPr/>
        </p:nvSpPr>
        <p:spPr>
          <a:xfrm>
            <a:off x="9183623" y="2433212"/>
            <a:ext cx="530352" cy="5029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5" name="Oval 44"/>
          <p:cNvSpPr/>
          <p:nvPr/>
        </p:nvSpPr>
        <p:spPr>
          <a:xfrm>
            <a:off x="6099887" y="2258369"/>
            <a:ext cx="530352" cy="5029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6" name="Oval 45"/>
          <p:cNvSpPr/>
          <p:nvPr/>
        </p:nvSpPr>
        <p:spPr>
          <a:xfrm>
            <a:off x="4255791" y="3668065"/>
            <a:ext cx="530352" cy="5029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8" name="Oval 47"/>
          <p:cNvSpPr/>
          <p:nvPr/>
        </p:nvSpPr>
        <p:spPr>
          <a:xfrm>
            <a:off x="2690345" y="2506863"/>
            <a:ext cx="530352" cy="5029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9" name="Oval 48"/>
          <p:cNvSpPr/>
          <p:nvPr/>
        </p:nvSpPr>
        <p:spPr>
          <a:xfrm>
            <a:off x="2414445" y="5095494"/>
            <a:ext cx="530352" cy="502920"/>
          </a:xfrm>
          <a:prstGeom prst="ellipse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0" name="Oval 49"/>
          <p:cNvSpPr/>
          <p:nvPr/>
        </p:nvSpPr>
        <p:spPr>
          <a:xfrm>
            <a:off x="4263680" y="5591806"/>
            <a:ext cx="530352" cy="502920"/>
          </a:xfrm>
          <a:prstGeom prst="ellipse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51" name="Oval 50"/>
          <p:cNvSpPr/>
          <p:nvPr/>
        </p:nvSpPr>
        <p:spPr>
          <a:xfrm>
            <a:off x="7162183" y="5930529"/>
            <a:ext cx="530352" cy="502920"/>
          </a:xfrm>
          <a:prstGeom prst="ellipse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52" name="Oval 51"/>
          <p:cNvSpPr/>
          <p:nvPr/>
        </p:nvSpPr>
        <p:spPr>
          <a:xfrm>
            <a:off x="7158317" y="5930529"/>
            <a:ext cx="530352" cy="5029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53" name="Oval 52"/>
          <p:cNvSpPr/>
          <p:nvPr/>
        </p:nvSpPr>
        <p:spPr>
          <a:xfrm>
            <a:off x="4259813" y="5588421"/>
            <a:ext cx="530352" cy="5029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4" name="Oval 53"/>
          <p:cNvSpPr/>
          <p:nvPr/>
        </p:nvSpPr>
        <p:spPr>
          <a:xfrm>
            <a:off x="2419893" y="5102765"/>
            <a:ext cx="530352" cy="5029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5" name="Oval 54"/>
          <p:cNvSpPr/>
          <p:nvPr/>
        </p:nvSpPr>
        <p:spPr>
          <a:xfrm>
            <a:off x="7818774" y="4801662"/>
            <a:ext cx="530352" cy="502920"/>
          </a:xfrm>
          <a:prstGeom prst="ellipse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57" name="Oval 56"/>
          <p:cNvSpPr/>
          <p:nvPr/>
        </p:nvSpPr>
        <p:spPr>
          <a:xfrm>
            <a:off x="7814908" y="4796380"/>
            <a:ext cx="530352" cy="5029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439121" y="1965195"/>
            <a:ext cx="110358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TopStack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I</a:t>
            </a: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969995" y="1960704"/>
            <a:ext cx="110358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DFSStack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A</a:t>
            </a: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973424" y="1960704"/>
            <a:ext cx="110358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DFSStack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A</a:t>
            </a: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970988" y="1960704"/>
            <a:ext cx="110358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DFSStack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E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A</a:t>
            </a: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966566" y="1957154"/>
            <a:ext cx="110358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DFSStack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I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E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A</a:t>
            </a: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0450865" y="1964254"/>
            <a:ext cx="110358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TopStack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I</a:t>
            </a: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970533" y="1964254"/>
            <a:ext cx="110358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DFSStack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strike="sngStrike" dirty="0">
                <a:solidFill>
                  <a:schemeClr val="bg1"/>
                </a:solidFill>
              </a:rPr>
              <a:t>I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E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A</a:t>
            </a: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966566" y="1970034"/>
            <a:ext cx="110358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DFSStack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strike="sngStrike" dirty="0">
                <a:solidFill>
                  <a:schemeClr val="bg1"/>
                </a:solidFill>
              </a:rPr>
              <a:t>I</a:t>
            </a:r>
          </a:p>
          <a:p>
            <a:pPr algn="ctr"/>
            <a:r>
              <a:rPr lang="en-US" strike="sngStrike" dirty="0">
                <a:solidFill>
                  <a:schemeClr val="bg1"/>
                </a:solidFill>
              </a:rPr>
              <a:t>E</a:t>
            </a:r>
            <a:endParaRPr lang="en-US" strike="sngStrike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A</a:t>
            </a: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971842" y="1975814"/>
            <a:ext cx="110358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DFSStack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F</a:t>
            </a:r>
          </a:p>
          <a:p>
            <a:pPr algn="ctr"/>
            <a:r>
              <a:rPr lang="en-US" strike="sngStrike" dirty="0">
                <a:solidFill>
                  <a:schemeClr val="bg1"/>
                </a:solidFill>
              </a:rPr>
              <a:t>I</a:t>
            </a:r>
          </a:p>
          <a:p>
            <a:pPr algn="ctr"/>
            <a:r>
              <a:rPr lang="en-US" strike="sngStrike" dirty="0">
                <a:solidFill>
                  <a:schemeClr val="bg1"/>
                </a:solidFill>
              </a:rPr>
              <a:t>E</a:t>
            </a:r>
            <a:endParaRPr lang="en-US" strike="sngStrike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A</a:t>
            </a: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966878" y="1967804"/>
            <a:ext cx="110358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DFSStack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J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F</a:t>
            </a:r>
          </a:p>
          <a:p>
            <a:pPr algn="ctr"/>
            <a:r>
              <a:rPr lang="en-US" strike="sngStrike" dirty="0">
                <a:solidFill>
                  <a:schemeClr val="bg1"/>
                </a:solidFill>
              </a:rPr>
              <a:t>I</a:t>
            </a:r>
          </a:p>
          <a:p>
            <a:pPr algn="ctr"/>
            <a:r>
              <a:rPr lang="en-US" strike="sngStrike" dirty="0">
                <a:solidFill>
                  <a:schemeClr val="bg1"/>
                </a:solidFill>
              </a:rPr>
              <a:t>E</a:t>
            </a:r>
            <a:endParaRPr lang="en-US" strike="sngStrike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A</a:t>
            </a: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0439121" y="1957154"/>
            <a:ext cx="110358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TopStack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I</a:t>
            </a: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10436506" y="1949113"/>
            <a:ext cx="110358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TopStack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I</a:t>
            </a: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10442814" y="1953041"/>
            <a:ext cx="110358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TopStack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J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I</a:t>
            </a: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10439121" y="1948172"/>
            <a:ext cx="110358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TopStack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F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J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I</a:t>
            </a: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971841" y="1967092"/>
            <a:ext cx="110358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DFSStack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strike="sngStrike" dirty="0" smtClean="0">
                <a:solidFill>
                  <a:schemeClr val="bg1"/>
                </a:solidFill>
              </a:rPr>
              <a:t>J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F</a:t>
            </a:r>
          </a:p>
          <a:p>
            <a:pPr algn="ctr"/>
            <a:r>
              <a:rPr lang="en-US" strike="sngStrike" dirty="0">
                <a:solidFill>
                  <a:schemeClr val="bg1"/>
                </a:solidFill>
              </a:rPr>
              <a:t>I</a:t>
            </a:r>
          </a:p>
          <a:p>
            <a:pPr algn="ctr"/>
            <a:r>
              <a:rPr lang="en-US" strike="sngStrike" dirty="0">
                <a:solidFill>
                  <a:schemeClr val="bg1"/>
                </a:solidFill>
              </a:rPr>
              <a:t>E</a:t>
            </a:r>
            <a:endParaRPr lang="en-US" strike="sngStrike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A</a:t>
            </a: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977091" y="1967804"/>
            <a:ext cx="110358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DFSStack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strike="sngStrike" dirty="0" smtClean="0">
                <a:solidFill>
                  <a:schemeClr val="bg1"/>
                </a:solidFill>
              </a:rPr>
              <a:t>J</a:t>
            </a:r>
          </a:p>
          <a:p>
            <a:pPr algn="ctr"/>
            <a:r>
              <a:rPr lang="en-US" strike="sngStrike" dirty="0" smtClean="0">
                <a:solidFill>
                  <a:schemeClr val="bg1"/>
                </a:solidFill>
              </a:rPr>
              <a:t>F</a:t>
            </a:r>
          </a:p>
          <a:p>
            <a:pPr algn="ctr"/>
            <a:r>
              <a:rPr lang="en-US" strike="sngStrike" dirty="0">
                <a:solidFill>
                  <a:schemeClr val="bg1"/>
                </a:solidFill>
              </a:rPr>
              <a:t>I</a:t>
            </a:r>
          </a:p>
          <a:p>
            <a:pPr algn="ctr"/>
            <a:r>
              <a:rPr lang="en-US" strike="sngStrike" dirty="0">
                <a:solidFill>
                  <a:schemeClr val="bg1"/>
                </a:solidFill>
              </a:rPr>
              <a:t>E</a:t>
            </a:r>
            <a:endParaRPr lang="en-US" strike="sngStrike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A</a:t>
            </a: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10454558" y="1947231"/>
            <a:ext cx="110358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TopStack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F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J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I</a:t>
            </a: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982591" y="1980684"/>
            <a:ext cx="110358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DFSStack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strike="sngStrike" dirty="0" smtClean="0">
                <a:solidFill>
                  <a:schemeClr val="bg1"/>
                </a:solidFill>
              </a:rPr>
              <a:t>J</a:t>
            </a:r>
          </a:p>
          <a:p>
            <a:pPr algn="ctr"/>
            <a:r>
              <a:rPr lang="en-US" strike="sngStrike" dirty="0" smtClean="0">
                <a:solidFill>
                  <a:schemeClr val="bg1"/>
                </a:solidFill>
              </a:rPr>
              <a:t>F</a:t>
            </a:r>
          </a:p>
          <a:p>
            <a:pPr algn="ctr"/>
            <a:r>
              <a:rPr lang="en-US" strike="sngStrike" dirty="0">
                <a:solidFill>
                  <a:schemeClr val="bg1"/>
                </a:solidFill>
              </a:rPr>
              <a:t>I</a:t>
            </a:r>
          </a:p>
          <a:p>
            <a:pPr algn="ctr"/>
            <a:r>
              <a:rPr lang="en-US" strike="sngStrike" dirty="0">
                <a:solidFill>
                  <a:schemeClr val="bg1"/>
                </a:solidFill>
              </a:rPr>
              <a:t>E</a:t>
            </a:r>
            <a:endParaRPr lang="en-US" strike="sngStrike" dirty="0" smtClean="0">
              <a:solidFill>
                <a:schemeClr val="bg1"/>
              </a:solidFill>
            </a:endParaRPr>
          </a:p>
          <a:p>
            <a:pPr algn="ctr"/>
            <a:r>
              <a:rPr lang="en-US" strike="sngStrike" dirty="0" smtClean="0">
                <a:solidFill>
                  <a:schemeClr val="bg1"/>
                </a:solidFill>
              </a:rPr>
              <a:t>C</a:t>
            </a:r>
            <a:endParaRPr lang="en-US" strike="sngStrike" dirty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A</a:t>
            </a: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10449756" y="1954923"/>
            <a:ext cx="110358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TopStack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F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J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I</a:t>
            </a: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977882" y="1959794"/>
            <a:ext cx="110358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DFSStack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strike="sngStrike" dirty="0" smtClean="0">
                <a:solidFill>
                  <a:schemeClr val="bg1"/>
                </a:solidFill>
              </a:rPr>
              <a:t>J</a:t>
            </a:r>
          </a:p>
          <a:p>
            <a:pPr algn="ctr"/>
            <a:r>
              <a:rPr lang="en-US" strike="sngStrike" dirty="0" smtClean="0">
                <a:solidFill>
                  <a:schemeClr val="bg1"/>
                </a:solidFill>
              </a:rPr>
              <a:t>F</a:t>
            </a:r>
          </a:p>
          <a:p>
            <a:pPr algn="ctr"/>
            <a:r>
              <a:rPr lang="en-US" strike="sngStrike" dirty="0">
                <a:solidFill>
                  <a:schemeClr val="bg1"/>
                </a:solidFill>
              </a:rPr>
              <a:t>I</a:t>
            </a:r>
          </a:p>
          <a:p>
            <a:pPr algn="ctr"/>
            <a:r>
              <a:rPr lang="en-US" strike="sngStrike" dirty="0">
                <a:solidFill>
                  <a:schemeClr val="bg1"/>
                </a:solidFill>
              </a:rPr>
              <a:t>E</a:t>
            </a:r>
            <a:endParaRPr lang="en-US" strike="sngStrike" dirty="0" smtClean="0">
              <a:solidFill>
                <a:schemeClr val="bg1"/>
              </a:solidFill>
            </a:endParaRPr>
          </a:p>
          <a:p>
            <a:pPr algn="ctr"/>
            <a:r>
              <a:rPr lang="en-US" strike="sngStrike" dirty="0" smtClean="0">
                <a:solidFill>
                  <a:schemeClr val="bg1"/>
                </a:solidFill>
              </a:rPr>
              <a:t>C</a:t>
            </a:r>
            <a:endParaRPr lang="en-US" strike="sngStrike" dirty="0">
              <a:solidFill>
                <a:schemeClr val="bg1"/>
              </a:solidFill>
            </a:endParaRPr>
          </a:p>
          <a:p>
            <a:pPr algn="ctr"/>
            <a:r>
              <a:rPr lang="en-US" strike="sngStrike" dirty="0" smtClean="0">
                <a:solidFill>
                  <a:schemeClr val="bg1"/>
                </a:solidFill>
              </a:rPr>
              <a:t>A</a:t>
            </a: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10444557" y="1948172"/>
            <a:ext cx="110358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TopStack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F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J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I</a:t>
            </a: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972348" y="1966484"/>
            <a:ext cx="110358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DFSStack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strike="sngStrike" dirty="0" smtClean="0">
                <a:solidFill>
                  <a:schemeClr val="bg1"/>
                </a:solidFill>
              </a:rPr>
              <a:t>J</a:t>
            </a:r>
          </a:p>
          <a:p>
            <a:pPr algn="ctr"/>
            <a:r>
              <a:rPr lang="en-US" strike="sngStrike" dirty="0" smtClean="0">
                <a:solidFill>
                  <a:schemeClr val="bg1"/>
                </a:solidFill>
              </a:rPr>
              <a:t>F</a:t>
            </a:r>
          </a:p>
          <a:p>
            <a:pPr algn="ctr"/>
            <a:r>
              <a:rPr lang="en-US" strike="sngStrike" dirty="0">
                <a:solidFill>
                  <a:schemeClr val="bg1"/>
                </a:solidFill>
              </a:rPr>
              <a:t>I</a:t>
            </a:r>
          </a:p>
          <a:p>
            <a:pPr algn="ctr"/>
            <a:r>
              <a:rPr lang="en-US" strike="sngStrike" dirty="0">
                <a:solidFill>
                  <a:schemeClr val="bg1"/>
                </a:solidFill>
              </a:rPr>
              <a:t>E</a:t>
            </a:r>
            <a:endParaRPr lang="en-US" strike="sngStrike" dirty="0" smtClean="0">
              <a:solidFill>
                <a:schemeClr val="bg1"/>
              </a:solidFill>
            </a:endParaRPr>
          </a:p>
          <a:p>
            <a:pPr algn="ctr"/>
            <a:r>
              <a:rPr lang="en-US" strike="sngStrike" dirty="0" smtClean="0">
                <a:solidFill>
                  <a:schemeClr val="bg1"/>
                </a:solidFill>
              </a:rPr>
              <a:t>C</a:t>
            </a:r>
            <a:endParaRPr lang="en-US" strike="sngStrike" dirty="0">
              <a:solidFill>
                <a:schemeClr val="bg1"/>
              </a:solidFill>
            </a:endParaRPr>
          </a:p>
          <a:p>
            <a:pPr algn="ctr"/>
            <a:r>
              <a:rPr lang="en-US" strike="sngStrike" dirty="0" smtClean="0">
                <a:solidFill>
                  <a:schemeClr val="bg1"/>
                </a:solidFill>
              </a:rPr>
              <a:t>A</a:t>
            </a: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10449756" y="1953779"/>
            <a:ext cx="110358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TopStack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F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J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I</a:t>
            </a: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965193" y="1963542"/>
            <a:ext cx="110358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DFSStack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D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strike="sngStrike" dirty="0" smtClean="0">
                <a:solidFill>
                  <a:schemeClr val="bg1"/>
                </a:solidFill>
              </a:rPr>
              <a:t>J</a:t>
            </a:r>
          </a:p>
          <a:p>
            <a:pPr algn="ctr"/>
            <a:r>
              <a:rPr lang="en-US" strike="sngStrike" dirty="0" smtClean="0">
                <a:solidFill>
                  <a:schemeClr val="bg1"/>
                </a:solidFill>
              </a:rPr>
              <a:t>F</a:t>
            </a:r>
          </a:p>
          <a:p>
            <a:pPr algn="ctr"/>
            <a:r>
              <a:rPr lang="en-US" strike="sngStrike" dirty="0">
                <a:solidFill>
                  <a:schemeClr val="bg1"/>
                </a:solidFill>
              </a:rPr>
              <a:t>I</a:t>
            </a:r>
          </a:p>
          <a:p>
            <a:pPr algn="ctr"/>
            <a:r>
              <a:rPr lang="en-US" strike="sngStrike" dirty="0">
                <a:solidFill>
                  <a:schemeClr val="bg1"/>
                </a:solidFill>
              </a:rPr>
              <a:t>E</a:t>
            </a:r>
            <a:endParaRPr lang="en-US" strike="sngStrike" dirty="0" smtClean="0">
              <a:solidFill>
                <a:schemeClr val="bg1"/>
              </a:solidFill>
            </a:endParaRPr>
          </a:p>
          <a:p>
            <a:pPr algn="ctr"/>
            <a:r>
              <a:rPr lang="en-US" strike="sngStrike" dirty="0" smtClean="0">
                <a:solidFill>
                  <a:schemeClr val="bg1"/>
                </a:solidFill>
              </a:rPr>
              <a:t>C</a:t>
            </a:r>
            <a:endParaRPr lang="en-US" strike="sngStrike" dirty="0">
              <a:solidFill>
                <a:schemeClr val="bg1"/>
              </a:solidFill>
            </a:endParaRPr>
          </a:p>
          <a:p>
            <a:pPr algn="ctr"/>
            <a:r>
              <a:rPr lang="en-US" strike="sngStrike" dirty="0" smtClean="0">
                <a:solidFill>
                  <a:schemeClr val="bg1"/>
                </a:solidFill>
              </a:rPr>
              <a:t>A</a:t>
            </a: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0444542" y="1947969"/>
            <a:ext cx="110358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TopStack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F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J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I</a:t>
            </a: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971074" y="1956852"/>
            <a:ext cx="110358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DFSStack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H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D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strike="sngStrike" dirty="0" smtClean="0">
                <a:solidFill>
                  <a:schemeClr val="bg1"/>
                </a:solidFill>
              </a:rPr>
              <a:t>J</a:t>
            </a:r>
          </a:p>
          <a:p>
            <a:pPr algn="ctr"/>
            <a:r>
              <a:rPr lang="en-US" strike="sngStrike" dirty="0" smtClean="0">
                <a:solidFill>
                  <a:schemeClr val="bg1"/>
                </a:solidFill>
              </a:rPr>
              <a:t>F</a:t>
            </a:r>
          </a:p>
          <a:p>
            <a:pPr algn="ctr"/>
            <a:r>
              <a:rPr lang="en-US" strike="sngStrike" dirty="0">
                <a:solidFill>
                  <a:schemeClr val="bg1"/>
                </a:solidFill>
              </a:rPr>
              <a:t>I</a:t>
            </a:r>
          </a:p>
          <a:p>
            <a:pPr algn="ctr"/>
            <a:r>
              <a:rPr lang="en-US" strike="sngStrike" dirty="0">
                <a:solidFill>
                  <a:schemeClr val="bg1"/>
                </a:solidFill>
              </a:rPr>
              <a:t>E</a:t>
            </a:r>
            <a:endParaRPr lang="en-US" strike="sngStrike" dirty="0" smtClean="0">
              <a:solidFill>
                <a:schemeClr val="bg1"/>
              </a:solidFill>
            </a:endParaRPr>
          </a:p>
          <a:p>
            <a:pPr algn="ctr"/>
            <a:r>
              <a:rPr lang="en-US" strike="sngStrike" dirty="0" smtClean="0">
                <a:solidFill>
                  <a:schemeClr val="bg1"/>
                </a:solidFill>
              </a:rPr>
              <a:t>C</a:t>
            </a:r>
            <a:endParaRPr lang="en-US" strike="sngStrike" dirty="0">
              <a:solidFill>
                <a:schemeClr val="bg1"/>
              </a:solidFill>
            </a:endParaRPr>
          </a:p>
          <a:p>
            <a:pPr algn="ctr"/>
            <a:r>
              <a:rPr lang="en-US" strike="sngStrike" dirty="0" smtClean="0">
                <a:solidFill>
                  <a:schemeClr val="bg1"/>
                </a:solidFill>
              </a:rPr>
              <a:t>A</a:t>
            </a: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10450850" y="1966484"/>
            <a:ext cx="110358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TopStack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H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F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J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I</a:t>
            </a: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976773" y="1970034"/>
            <a:ext cx="110358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DFSStack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strike="sngStrike" dirty="0" smtClean="0">
                <a:solidFill>
                  <a:schemeClr val="bg1"/>
                </a:solidFill>
              </a:rPr>
              <a:t>H</a:t>
            </a:r>
            <a:endParaRPr lang="en-US" strike="sngStrike" dirty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D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strike="sngStrike" dirty="0" smtClean="0">
                <a:solidFill>
                  <a:schemeClr val="bg1"/>
                </a:solidFill>
              </a:rPr>
              <a:t>J</a:t>
            </a:r>
          </a:p>
          <a:p>
            <a:pPr algn="ctr"/>
            <a:r>
              <a:rPr lang="en-US" strike="sngStrike" dirty="0" smtClean="0">
                <a:solidFill>
                  <a:schemeClr val="bg1"/>
                </a:solidFill>
              </a:rPr>
              <a:t>F</a:t>
            </a:r>
          </a:p>
          <a:p>
            <a:pPr algn="ctr"/>
            <a:r>
              <a:rPr lang="en-US" strike="sngStrike" dirty="0">
                <a:solidFill>
                  <a:schemeClr val="bg1"/>
                </a:solidFill>
              </a:rPr>
              <a:t>I</a:t>
            </a:r>
          </a:p>
          <a:p>
            <a:pPr algn="ctr"/>
            <a:r>
              <a:rPr lang="en-US" strike="sngStrike" dirty="0">
                <a:solidFill>
                  <a:schemeClr val="bg1"/>
                </a:solidFill>
              </a:rPr>
              <a:t>E</a:t>
            </a:r>
            <a:endParaRPr lang="en-US" strike="sngStrike" dirty="0" smtClean="0">
              <a:solidFill>
                <a:schemeClr val="bg1"/>
              </a:solidFill>
            </a:endParaRPr>
          </a:p>
          <a:p>
            <a:pPr algn="ctr"/>
            <a:r>
              <a:rPr lang="en-US" strike="sngStrike" dirty="0" smtClean="0">
                <a:solidFill>
                  <a:schemeClr val="bg1"/>
                </a:solidFill>
              </a:rPr>
              <a:t>C</a:t>
            </a:r>
            <a:endParaRPr lang="en-US" strike="sngStrike" dirty="0">
              <a:solidFill>
                <a:schemeClr val="bg1"/>
              </a:solidFill>
            </a:endParaRPr>
          </a:p>
          <a:p>
            <a:pPr algn="ctr"/>
            <a:r>
              <a:rPr lang="en-US" strike="sngStrike" dirty="0" smtClean="0">
                <a:solidFill>
                  <a:schemeClr val="bg1"/>
                </a:solidFill>
              </a:rPr>
              <a:t>A</a:t>
            </a: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10464559" y="1947969"/>
            <a:ext cx="110358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TopStack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D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H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F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J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I</a:t>
            </a: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971397" y="1977611"/>
            <a:ext cx="110358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DFSStack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strike="sngStrike" dirty="0" smtClean="0">
                <a:solidFill>
                  <a:schemeClr val="bg1"/>
                </a:solidFill>
              </a:rPr>
              <a:t>H</a:t>
            </a:r>
            <a:endParaRPr lang="en-US" strike="sngStrike" dirty="0">
              <a:solidFill>
                <a:schemeClr val="bg1"/>
              </a:solidFill>
            </a:endParaRPr>
          </a:p>
          <a:p>
            <a:pPr algn="ctr"/>
            <a:r>
              <a:rPr lang="en-US" strike="sngStrike" dirty="0" smtClean="0">
                <a:solidFill>
                  <a:schemeClr val="bg1"/>
                </a:solidFill>
              </a:rPr>
              <a:t>D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strike="sngStrike" dirty="0" smtClean="0">
                <a:solidFill>
                  <a:schemeClr val="bg1"/>
                </a:solidFill>
              </a:rPr>
              <a:t>J</a:t>
            </a:r>
          </a:p>
          <a:p>
            <a:pPr algn="ctr"/>
            <a:r>
              <a:rPr lang="en-US" strike="sngStrike" dirty="0" smtClean="0">
                <a:solidFill>
                  <a:schemeClr val="bg1"/>
                </a:solidFill>
              </a:rPr>
              <a:t>F</a:t>
            </a:r>
          </a:p>
          <a:p>
            <a:pPr algn="ctr"/>
            <a:r>
              <a:rPr lang="en-US" strike="sngStrike" dirty="0">
                <a:solidFill>
                  <a:schemeClr val="bg1"/>
                </a:solidFill>
              </a:rPr>
              <a:t>I</a:t>
            </a:r>
          </a:p>
          <a:p>
            <a:pPr algn="ctr"/>
            <a:r>
              <a:rPr lang="en-US" strike="sngStrike" dirty="0">
                <a:solidFill>
                  <a:schemeClr val="bg1"/>
                </a:solidFill>
              </a:rPr>
              <a:t>E</a:t>
            </a:r>
            <a:endParaRPr lang="en-US" strike="sngStrike" dirty="0" smtClean="0">
              <a:solidFill>
                <a:schemeClr val="bg1"/>
              </a:solidFill>
            </a:endParaRPr>
          </a:p>
          <a:p>
            <a:pPr algn="ctr"/>
            <a:r>
              <a:rPr lang="en-US" strike="sngStrike" dirty="0" smtClean="0">
                <a:solidFill>
                  <a:schemeClr val="bg1"/>
                </a:solidFill>
              </a:rPr>
              <a:t>C</a:t>
            </a:r>
            <a:endParaRPr lang="en-US" strike="sngStrike" dirty="0">
              <a:solidFill>
                <a:schemeClr val="bg1"/>
              </a:solidFill>
            </a:endParaRPr>
          </a:p>
          <a:p>
            <a:pPr algn="ctr"/>
            <a:r>
              <a:rPr lang="en-US" strike="sngStrike" dirty="0" smtClean="0">
                <a:solidFill>
                  <a:schemeClr val="bg1"/>
                </a:solidFill>
              </a:rPr>
              <a:t>A</a:t>
            </a: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10471527" y="1937900"/>
            <a:ext cx="110358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TopStack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D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H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F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J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I</a:t>
            </a: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965043" y="1966689"/>
            <a:ext cx="110358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DFSStack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strike="sngStrike" dirty="0" smtClean="0">
                <a:solidFill>
                  <a:schemeClr val="bg1"/>
                </a:solidFill>
              </a:rPr>
              <a:t>H</a:t>
            </a:r>
            <a:endParaRPr lang="en-US" strike="sngStrike" dirty="0">
              <a:solidFill>
                <a:schemeClr val="bg1"/>
              </a:solidFill>
            </a:endParaRPr>
          </a:p>
          <a:p>
            <a:pPr algn="ctr"/>
            <a:r>
              <a:rPr lang="en-US" strike="sngStrike" dirty="0" smtClean="0">
                <a:solidFill>
                  <a:schemeClr val="bg1"/>
                </a:solidFill>
              </a:rPr>
              <a:t>D</a:t>
            </a:r>
          </a:p>
          <a:p>
            <a:pPr algn="ctr"/>
            <a:r>
              <a:rPr lang="en-US" strike="sngStrike" dirty="0" smtClean="0">
                <a:solidFill>
                  <a:schemeClr val="bg1"/>
                </a:solidFill>
              </a:rPr>
              <a:t>B</a:t>
            </a:r>
            <a:endParaRPr lang="en-US" strike="sngStrike" dirty="0">
              <a:solidFill>
                <a:schemeClr val="bg1"/>
              </a:solidFill>
            </a:endParaRPr>
          </a:p>
          <a:p>
            <a:pPr algn="ctr"/>
            <a:r>
              <a:rPr lang="en-US" strike="sngStrike" dirty="0" smtClean="0">
                <a:solidFill>
                  <a:schemeClr val="bg1"/>
                </a:solidFill>
              </a:rPr>
              <a:t>J</a:t>
            </a:r>
          </a:p>
          <a:p>
            <a:pPr algn="ctr"/>
            <a:r>
              <a:rPr lang="en-US" strike="sngStrike" dirty="0" smtClean="0">
                <a:solidFill>
                  <a:schemeClr val="bg1"/>
                </a:solidFill>
              </a:rPr>
              <a:t>F</a:t>
            </a:r>
          </a:p>
          <a:p>
            <a:pPr algn="ctr"/>
            <a:r>
              <a:rPr lang="en-US" strike="sngStrike" dirty="0">
                <a:solidFill>
                  <a:schemeClr val="bg1"/>
                </a:solidFill>
              </a:rPr>
              <a:t>I</a:t>
            </a:r>
          </a:p>
          <a:p>
            <a:pPr algn="ctr"/>
            <a:r>
              <a:rPr lang="en-US" strike="sngStrike" dirty="0">
                <a:solidFill>
                  <a:schemeClr val="bg1"/>
                </a:solidFill>
              </a:rPr>
              <a:t>E</a:t>
            </a:r>
            <a:endParaRPr lang="en-US" strike="sngStrike" dirty="0" smtClean="0">
              <a:solidFill>
                <a:schemeClr val="bg1"/>
              </a:solidFill>
            </a:endParaRPr>
          </a:p>
          <a:p>
            <a:pPr algn="ctr"/>
            <a:r>
              <a:rPr lang="en-US" strike="sngStrike" dirty="0" smtClean="0">
                <a:solidFill>
                  <a:schemeClr val="bg1"/>
                </a:solidFill>
              </a:rPr>
              <a:t>C</a:t>
            </a:r>
            <a:endParaRPr lang="en-US" strike="sngStrike" dirty="0">
              <a:solidFill>
                <a:schemeClr val="bg1"/>
              </a:solidFill>
            </a:endParaRPr>
          </a:p>
          <a:p>
            <a:pPr algn="ctr"/>
            <a:r>
              <a:rPr lang="en-US" strike="sngStrike" dirty="0" smtClean="0">
                <a:solidFill>
                  <a:schemeClr val="bg1"/>
                </a:solidFill>
              </a:rPr>
              <a:t>A</a:t>
            </a: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980765" y="1986464"/>
            <a:ext cx="110358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DFSStack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G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strike="sngStrike" dirty="0" smtClean="0">
                <a:solidFill>
                  <a:schemeClr val="bg1"/>
                </a:solidFill>
              </a:rPr>
              <a:t>H</a:t>
            </a:r>
            <a:endParaRPr lang="en-US" strike="sngStrike" dirty="0">
              <a:solidFill>
                <a:schemeClr val="bg1"/>
              </a:solidFill>
            </a:endParaRPr>
          </a:p>
          <a:p>
            <a:pPr algn="ctr"/>
            <a:r>
              <a:rPr lang="en-US" strike="sngStrike" dirty="0" smtClean="0">
                <a:solidFill>
                  <a:schemeClr val="bg1"/>
                </a:solidFill>
              </a:rPr>
              <a:t>D</a:t>
            </a:r>
          </a:p>
          <a:p>
            <a:pPr algn="ctr"/>
            <a:r>
              <a:rPr lang="en-US" strike="sngStrike" dirty="0" smtClean="0">
                <a:solidFill>
                  <a:schemeClr val="bg1"/>
                </a:solidFill>
              </a:rPr>
              <a:t>B</a:t>
            </a:r>
            <a:endParaRPr lang="en-US" strike="sngStrike" dirty="0">
              <a:solidFill>
                <a:schemeClr val="bg1"/>
              </a:solidFill>
            </a:endParaRPr>
          </a:p>
          <a:p>
            <a:pPr algn="ctr"/>
            <a:r>
              <a:rPr lang="en-US" strike="sngStrike" dirty="0" smtClean="0">
                <a:solidFill>
                  <a:schemeClr val="bg1"/>
                </a:solidFill>
              </a:rPr>
              <a:t>J</a:t>
            </a:r>
          </a:p>
          <a:p>
            <a:pPr algn="ctr"/>
            <a:r>
              <a:rPr lang="en-US" strike="sngStrike" dirty="0" smtClean="0">
                <a:solidFill>
                  <a:schemeClr val="bg1"/>
                </a:solidFill>
              </a:rPr>
              <a:t>F</a:t>
            </a:r>
          </a:p>
          <a:p>
            <a:pPr algn="ctr"/>
            <a:r>
              <a:rPr lang="en-US" strike="sngStrike" dirty="0">
                <a:solidFill>
                  <a:schemeClr val="bg1"/>
                </a:solidFill>
              </a:rPr>
              <a:t>I</a:t>
            </a:r>
          </a:p>
          <a:p>
            <a:pPr algn="ctr"/>
            <a:r>
              <a:rPr lang="en-US" strike="sngStrike" dirty="0">
                <a:solidFill>
                  <a:schemeClr val="bg1"/>
                </a:solidFill>
              </a:rPr>
              <a:t>E</a:t>
            </a:r>
            <a:endParaRPr lang="en-US" strike="sngStrike" dirty="0" smtClean="0">
              <a:solidFill>
                <a:schemeClr val="bg1"/>
              </a:solidFill>
            </a:endParaRPr>
          </a:p>
          <a:p>
            <a:pPr algn="ctr"/>
            <a:r>
              <a:rPr lang="en-US" strike="sngStrike" dirty="0" smtClean="0">
                <a:solidFill>
                  <a:schemeClr val="bg1"/>
                </a:solidFill>
              </a:rPr>
              <a:t>C</a:t>
            </a:r>
            <a:endParaRPr lang="en-US" strike="sngStrike" dirty="0">
              <a:solidFill>
                <a:schemeClr val="bg1"/>
              </a:solidFill>
            </a:endParaRPr>
          </a:p>
          <a:p>
            <a:pPr algn="ctr"/>
            <a:r>
              <a:rPr lang="en-US" strike="sngStrike" dirty="0" smtClean="0">
                <a:solidFill>
                  <a:schemeClr val="bg1"/>
                </a:solidFill>
              </a:rPr>
              <a:t>A</a:t>
            </a: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964248" y="1977611"/>
            <a:ext cx="110358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DFSStack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strike="sngStrike" dirty="0">
                <a:solidFill>
                  <a:schemeClr val="bg1"/>
                </a:solidFill>
              </a:rPr>
              <a:t>G</a:t>
            </a:r>
            <a:endParaRPr lang="en-US" strike="sngStrike" dirty="0" smtClean="0">
              <a:solidFill>
                <a:schemeClr val="bg1"/>
              </a:solidFill>
            </a:endParaRPr>
          </a:p>
          <a:p>
            <a:pPr algn="ctr"/>
            <a:r>
              <a:rPr lang="en-US" strike="sngStrike" dirty="0" smtClean="0">
                <a:solidFill>
                  <a:schemeClr val="bg1"/>
                </a:solidFill>
              </a:rPr>
              <a:t>H</a:t>
            </a:r>
            <a:endParaRPr lang="en-US" strike="sngStrike" dirty="0">
              <a:solidFill>
                <a:schemeClr val="bg1"/>
              </a:solidFill>
            </a:endParaRPr>
          </a:p>
          <a:p>
            <a:pPr algn="ctr"/>
            <a:r>
              <a:rPr lang="en-US" strike="sngStrike" dirty="0" smtClean="0">
                <a:solidFill>
                  <a:schemeClr val="bg1"/>
                </a:solidFill>
              </a:rPr>
              <a:t>D</a:t>
            </a:r>
          </a:p>
          <a:p>
            <a:pPr algn="ctr"/>
            <a:r>
              <a:rPr lang="en-US" strike="sngStrike" dirty="0" smtClean="0">
                <a:solidFill>
                  <a:schemeClr val="bg1"/>
                </a:solidFill>
              </a:rPr>
              <a:t>B</a:t>
            </a:r>
            <a:endParaRPr lang="en-US" strike="sngStrike" dirty="0">
              <a:solidFill>
                <a:schemeClr val="bg1"/>
              </a:solidFill>
            </a:endParaRPr>
          </a:p>
          <a:p>
            <a:pPr algn="ctr"/>
            <a:r>
              <a:rPr lang="en-US" strike="sngStrike" dirty="0" smtClean="0">
                <a:solidFill>
                  <a:schemeClr val="bg1"/>
                </a:solidFill>
              </a:rPr>
              <a:t>J</a:t>
            </a:r>
          </a:p>
          <a:p>
            <a:pPr algn="ctr"/>
            <a:r>
              <a:rPr lang="en-US" strike="sngStrike" dirty="0" smtClean="0">
                <a:solidFill>
                  <a:schemeClr val="bg1"/>
                </a:solidFill>
              </a:rPr>
              <a:t>F</a:t>
            </a:r>
          </a:p>
          <a:p>
            <a:pPr algn="ctr"/>
            <a:r>
              <a:rPr lang="en-US" strike="sngStrike" dirty="0">
                <a:solidFill>
                  <a:schemeClr val="bg1"/>
                </a:solidFill>
              </a:rPr>
              <a:t>I</a:t>
            </a:r>
          </a:p>
          <a:p>
            <a:pPr algn="ctr"/>
            <a:r>
              <a:rPr lang="en-US" strike="sngStrike" dirty="0">
                <a:solidFill>
                  <a:schemeClr val="bg1"/>
                </a:solidFill>
              </a:rPr>
              <a:t>E</a:t>
            </a:r>
            <a:endParaRPr lang="en-US" strike="sngStrike" dirty="0" smtClean="0">
              <a:solidFill>
                <a:schemeClr val="bg1"/>
              </a:solidFill>
            </a:endParaRPr>
          </a:p>
          <a:p>
            <a:pPr algn="ctr"/>
            <a:r>
              <a:rPr lang="en-US" strike="sngStrike" dirty="0" smtClean="0">
                <a:solidFill>
                  <a:schemeClr val="bg1"/>
                </a:solidFill>
              </a:rPr>
              <a:t>C</a:t>
            </a:r>
            <a:endParaRPr lang="en-US" strike="sngStrike" dirty="0">
              <a:solidFill>
                <a:schemeClr val="bg1"/>
              </a:solidFill>
            </a:endParaRPr>
          </a:p>
          <a:p>
            <a:pPr algn="ctr"/>
            <a:r>
              <a:rPr lang="en-US" strike="sngStrike" dirty="0" smtClean="0">
                <a:solidFill>
                  <a:schemeClr val="bg1"/>
                </a:solidFill>
              </a:rPr>
              <a:t>A</a:t>
            </a: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10473599" y="1938841"/>
            <a:ext cx="110358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TopStack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G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D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H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F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J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I</a:t>
            </a: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10478511" y="1942159"/>
            <a:ext cx="110358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TopStack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D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H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F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J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I</a:t>
            </a: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51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5" grpId="0" animBg="1"/>
      <p:bldP spid="37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7" grpId="0" animBg="1"/>
      <p:bldP spid="58" grpId="0"/>
      <p:bldP spid="59" grpId="0"/>
      <p:bldP spid="61" grpId="0"/>
      <p:bldP spid="65" grpId="0"/>
      <p:bldP spid="67" grpId="0"/>
      <p:bldP spid="69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81" grpId="0"/>
      <p:bldP spid="82" grpId="0"/>
      <p:bldP spid="83" grpId="0"/>
      <p:bldP spid="84" grpId="0"/>
      <p:bldP spid="85" grpId="0"/>
      <p:bldP spid="86" grpId="0"/>
      <p:bldP spid="88" grpId="0"/>
      <p:bldP spid="89" grpId="0"/>
      <p:bldP spid="91" grpId="0"/>
      <p:bldP spid="92" grpId="0"/>
      <p:bldP spid="93" grpId="0"/>
      <p:bldP spid="94" grpId="0"/>
      <p:bldP spid="97" grpId="0"/>
      <p:bldP spid="98" grpId="0"/>
      <p:bldP spid="99" grpId="0"/>
      <p:bldP spid="100" grpId="0"/>
      <p:bldP spid="101" grpId="0"/>
      <p:bldP spid="102" grpId="0"/>
      <p:bldP spid="104" grpId="0"/>
      <p:bldP spid="105" grpId="0"/>
      <p:bldP spid="106" grpId="0"/>
      <p:bldP spid="107" grpId="0"/>
      <p:bldP spid="10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Bipartite Graph TESTING with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BFS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 noChangeAspect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Generalizations For Coloring:</a:t>
            </a: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effectLst/>
              </a:rPr>
              <a:t>*Graphs Nodes are colored Red or Blue.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effectLst/>
              </a:rPr>
              <a:t>*The *S Node is always red.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effectLst/>
              </a:rPr>
              <a:t>*All neighbors of red nodes must be blue nodes(Vice-</a:t>
            </a:r>
            <a:r>
              <a:rPr lang="en-US" dirty="0">
                <a:solidFill>
                  <a:schemeClr val="bg1"/>
                </a:solidFill>
                <a:effectLst/>
              </a:rPr>
              <a:t>v</a:t>
            </a:r>
            <a:r>
              <a:rPr lang="en-US" dirty="0" smtClean="0">
                <a:solidFill>
                  <a:schemeClr val="bg1"/>
                </a:solidFill>
                <a:effectLst/>
              </a:rPr>
              <a:t>ersa).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effectLst/>
              </a:rPr>
              <a:t>*An edge always connects a red node to a blue node(Vice-versa).</a:t>
            </a:r>
          </a:p>
          <a:p>
            <a:pPr marL="0" indent="0">
              <a:buNone/>
            </a:pPr>
            <a:endParaRPr lang="en-US" sz="17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44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examples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>
            <a:spLocks noChangeAspect="1"/>
          </p:cNvSpPr>
          <p:nvPr/>
        </p:nvSpPr>
        <p:spPr>
          <a:xfrm>
            <a:off x="1173596" y="1681018"/>
            <a:ext cx="459970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G1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BFSCOL(G1,A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1520944" y="2920009"/>
            <a:ext cx="530352" cy="502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1" name="Oval 40"/>
          <p:cNvSpPr/>
          <p:nvPr/>
        </p:nvSpPr>
        <p:spPr>
          <a:xfrm>
            <a:off x="2797843" y="2941846"/>
            <a:ext cx="530352" cy="50292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2" name="Oval 41"/>
          <p:cNvSpPr/>
          <p:nvPr/>
        </p:nvSpPr>
        <p:spPr>
          <a:xfrm>
            <a:off x="2726826" y="4332364"/>
            <a:ext cx="530352" cy="50292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43" name="Oval 42"/>
          <p:cNvSpPr/>
          <p:nvPr/>
        </p:nvSpPr>
        <p:spPr>
          <a:xfrm>
            <a:off x="4026936" y="3002044"/>
            <a:ext cx="530352" cy="50292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44" name="Oval 43"/>
          <p:cNvSpPr/>
          <p:nvPr/>
        </p:nvSpPr>
        <p:spPr>
          <a:xfrm>
            <a:off x="4002994" y="4248298"/>
            <a:ext cx="530352" cy="50292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45" name="Oval 44"/>
          <p:cNvSpPr/>
          <p:nvPr/>
        </p:nvSpPr>
        <p:spPr>
          <a:xfrm>
            <a:off x="1461311" y="4117730"/>
            <a:ext cx="530352" cy="50292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46" name="Oval 45"/>
          <p:cNvSpPr/>
          <p:nvPr/>
        </p:nvSpPr>
        <p:spPr>
          <a:xfrm>
            <a:off x="1964672" y="5288028"/>
            <a:ext cx="530352" cy="50292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47" name="Oval 46"/>
          <p:cNvSpPr/>
          <p:nvPr/>
        </p:nvSpPr>
        <p:spPr>
          <a:xfrm>
            <a:off x="3518639" y="5287779"/>
            <a:ext cx="530352" cy="50292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48" name="Straight Connector 47"/>
          <p:cNvCxnSpPr>
            <a:stCxn id="40" idx="4"/>
            <a:endCxn id="45" idx="0"/>
          </p:cNvCxnSpPr>
          <p:nvPr/>
        </p:nvCxnSpPr>
        <p:spPr>
          <a:xfrm flipH="1">
            <a:off x="1726487" y="3422929"/>
            <a:ext cx="59633" cy="694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0" idx="5"/>
            <a:endCxn id="42" idx="1"/>
          </p:cNvCxnSpPr>
          <p:nvPr/>
        </p:nvCxnSpPr>
        <p:spPr>
          <a:xfrm>
            <a:off x="1973628" y="3349278"/>
            <a:ext cx="830866" cy="1056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2" idx="0"/>
            <a:endCxn id="41" idx="4"/>
          </p:cNvCxnSpPr>
          <p:nvPr/>
        </p:nvCxnSpPr>
        <p:spPr>
          <a:xfrm flipV="1">
            <a:off x="2992002" y="3444766"/>
            <a:ext cx="71017" cy="887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1" idx="5"/>
            <a:endCxn id="44" idx="1"/>
          </p:cNvCxnSpPr>
          <p:nvPr/>
        </p:nvCxnSpPr>
        <p:spPr>
          <a:xfrm>
            <a:off x="3250527" y="3371115"/>
            <a:ext cx="830135" cy="950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4" idx="0"/>
            <a:endCxn id="43" idx="4"/>
          </p:cNvCxnSpPr>
          <p:nvPr/>
        </p:nvCxnSpPr>
        <p:spPr>
          <a:xfrm flipV="1">
            <a:off x="4268170" y="3504964"/>
            <a:ext cx="23942" cy="743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6" idx="1"/>
            <a:endCxn id="45" idx="4"/>
          </p:cNvCxnSpPr>
          <p:nvPr/>
        </p:nvCxnSpPr>
        <p:spPr>
          <a:xfrm flipH="1" flipV="1">
            <a:off x="1726487" y="4620650"/>
            <a:ext cx="315853" cy="741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6" idx="7"/>
            <a:endCxn id="42" idx="3"/>
          </p:cNvCxnSpPr>
          <p:nvPr/>
        </p:nvCxnSpPr>
        <p:spPr>
          <a:xfrm flipV="1">
            <a:off x="2417356" y="4761633"/>
            <a:ext cx="387138" cy="600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7" idx="1"/>
            <a:endCxn id="42" idx="5"/>
          </p:cNvCxnSpPr>
          <p:nvPr/>
        </p:nvCxnSpPr>
        <p:spPr>
          <a:xfrm flipH="1" flipV="1">
            <a:off x="3179510" y="4761633"/>
            <a:ext cx="416797" cy="599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7" idx="7"/>
            <a:endCxn id="44" idx="4"/>
          </p:cNvCxnSpPr>
          <p:nvPr/>
        </p:nvCxnSpPr>
        <p:spPr>
          <a:xfrm flipV="1">
            <a:off x="3971323" y="4751218"/>
            <a:ext cx="296847" cy="610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2" idx="6"/>
            <a:endCxn id="44" idx="2"/>
          </p:cNvCxnSpPr>
          <p:nvPr/>
        </p:nvCxnSpPr>
        <p:spPr>
          <a:xfrm flipV="1">
            <a:off x="3257178" y="4499758"/>
            <a:ext cx="745816" cy="84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1457986" y="4117730"/>
            <a:ext cx="530352" cy="50292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59" name="Oval 58"/>
          <p:cNvSpPr/>
          <p:nvPr/>
        </p:nvSpPr>
        <p:spPr>
          <a:xfrm>
            <a:off x="2723501" y="4352561"/>
            <a:ext cx="530352" cy="50292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60" name="Oval 59"/>
          <p:cNvSpPr/>
          <p:nvPr/>
        </p:nvSpPr>
        <p:spPr>
          <a:xfrm>
            <a:off x="1962845" y="5287779"/>
            <a:ext cx="530352" cy="502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61" name="Oval 60"/>
          <p:cNvSpPr/>
          <p:nvPr/>
        </p:nvSpPr>
        <p:spPr>
          <a:xfrm>
            <a:off x="2795279" y="2951945"/>
            <a:ext cx="530352" cy="502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2" name="Oval 61"/>
          <p:cNvSpPr/>
          <p:nvPr/>
        </p:nvSpPr>
        <p:spPr>
          <a:xfrm>
            <a:off x="4001845" y="4237883"/>
            <a:ext cx="530352" cy="502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63" name="Oval 62"/>
          <p:cNvSpPr/>
          <p:nvPr/>
        </p:nvSpPr>
        <p:spPr>
          <a:xfrm>
            <a:off x="3516812" y="5296757"/>
            <a:ext cx="530352" cy="502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64" name="Oval 63"/>
          <p:cNvSpPr/>
          <p:nvPr/>
        </p:nvSpPr>
        <p:spPr>
          <a:xfrm>
            <a:off x="4037321" y="3002044"/>
            <a:ext cx="530352" cy="50292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857071" y="2941846"/>
            <a:ext cx="954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QUE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*A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*D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847795" y="2958657"/>
            <a:ext cx="954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QUE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*A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*D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*E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872008" y="2951945"/>
            <a:ext cx="9543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QUE</a:t>
            </a:r>
          </a:p>
          <a:p>
            <a:pPr algn="ctr"/>
            <a:r>
              <a:rPr lang="en-US" strike="sngStrike" dirty="0" smtClean="0">
                <a:solidFill>
                  <a:schemeClr val="bg1"/>
                </a:solidFill>
              </a:rPr>
              <a:t>*A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*D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*E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*G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849126" y="2964732"/>
            <a:ext cx="9543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QUE</a:t>
            </a:r>
          </a:p>
          <a:p>
            <a:pPr algn="ctr"/>
            <a:r>
              <a:rPr lang="en-US" strike="sngStrike" dirty="0" smtClean="0">
                <a:solidFill>
                  <a:schemeClr val="bg1"/>
                </a:solidFill>
              </a:rPr>
              <a:t>*A</a:t>
            </a:r>
          </a:p>
          <a:p>
            <a:pPr algn="ctr"/>
            <a:r>
              <a:rPr lang="en-US" strike="sngStrike" dirty="0" smtClean="0">
                <a:solidFill>
                  <a:schemeClr val="bg1"/>
                </a:solidFill>
              </a:rPr>
              <a:t>*D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*E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*G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*B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854318" y="2958657"/>
            <a:ext cx="9543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QUE</a:t>
            </a:r>
          </a:p>
          <a:p>
            <a:pPr algn="ctr"/>
            <a:r>
              <a:rPr lang="en-US" strike="sngStrike" dirty="0" smtClean="0">
                <a:solidFill>
                  <a:schemeClr val="bg1"/>
                </a:solidFill>
              </a:rPr>
              <a:t>*A</a:t>
            </a:r>
          </a:p>
          <a:p>
            <a:pPr algn="ctr"/>
            <a:r>
              <a:rPr lang="en-US" strike="sngStrike" dirty="0" smtClean="0">
                <a:solidFill>
                  <a:schemeClr val="bg1"/>
                </a:solidFill>
              </a:rPr>
              <a:t>*D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*E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*G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*B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*F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866347" y="2958657"/>
            <a:ext cx="9543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QUE</a:t>
            </a:r>
          </a:p>
          <a:p>
            <a:pPr algn="ctr"/>
            <a:r>
              <a:rPr lang="en-US" strike="sngStrike" dirty="0" smtClean="0">
                <a:solidFill>
                  <a:schemeClr val="bg1"/>
                </a:solidFill>
              </a:rPr>
              <a:t>*A</a:t>
            </a:r>
          </a:p>
          <a:p>
            <a:pPr algn="ctr"/>
            <a:r>
              <a:rPr lang="en-US" strike="sngStrike" dirty="0" smtClean="0">
                <a:solidFill>
                  <a:schemeClr val="bg1"/>
                </a:solidFill>
              </a:rPr>
              <a:t>*D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*E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*G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*B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*F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*H</a:t>
            </a:r>
          </a:p>
        </p:txBody>
      </p:sp>
      <p:sp>
        <p:nvSpPr>
          <p:cNvPr id="71" name="TextBox 70"/>
          <p:cNvSpPr txBox="1">
            <a:spLocks noChangeAspect="1"/>
          </p:cNvSpPr>
          <p:nvPr/>
        </p:nvSpPr>
        <p:spPr>
          <a:xfrm>
            <a:off x="7139709" y="1681018"/>
            <a:ext cx="379614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G2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BFSCOL(G2,G)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9590042" y="5361430"/>
            <a:ext cx="530352" cy="50292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73" name="Oval 72"/>
          <p:cNvSpPr/>
          <p:nvPr/>
        </p:nvSpPr>
        <p:spPr>
          <a:xfrm>
            <a:off x="8047967" y="5361430"/>
            <a:ext cx="530352" cy="50292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4" name="Oval 73"/>
          <p:cNvSpPr/>
          <p:nvPr/>
        </p:nvSpPr>
        <p:spPr>
          <a:xfrm>
            <a:off x="9590042" y="3055902"/>
            <a:ext cx="530352" cy="50292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75" name="Oval 74"/>
          <p:cNvSpPr/>
          <p:nvPr/>
        </p:nvSpPr>
        <p:spPr>
          <a:xfrm>
            <a:off x="7992312" y="3061845"/>
            <a:ext cx="530352" cy="502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76" name="Oval 75"/>
          <p:cNvSpPr/>
          <p:nvPr/>
        </p:nvSpPr>
        <p:spPr>
          <a:xfrm>
            <a:off x="8819004" y="4198620"/>
            <a:ext cx="530352" cy="50292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77" name="Oval 76"/>
          <p:cNvSpPr/>
          <p:nvPr/>
        </p:nvSpPr>
        <p:spPr>
          <a:xfrm>
            <a:off x="10001860" y="4198620"/>
            <a:ext cx="530352" cy="50292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8" name="Oval 77"/>
          <p:cNvSpPr/>
          <p:nvPr/>
        </p:nvSpPr>
        <p:spPr>
          <a:xfrm>
            <a:off x="7406305" y="4154555"/>
            <a:ext cx="530352" cy="50292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79" name="Straight Connector 78"/>
          <p:cNvCxnSpPr>
            <a:stCxn id="75" idx="3"/>
            <a:endCxn id="78" idx="0"/>
          </p:cNvCxnSpPr>
          <p:nvPr/>
        </p:nvCxnSpPr>
        <p:spPr>
          <a:xfrm flipH="1">
            <a:off x="7671481" y="3491114"/>
            <a:ext cx="398499" cy="663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75" idx="6"/>
            <a:endCxn id="74" idx="2"/>
          </p:cNvCxnSpPr>
          <p:nvPr/>
        </p:nvCxnSpPr>
        <p:spPr>
          <a:xfrm flipV="1">
            <a:off x="8522664" y="3307362"/>
            <a:ext cx="1067378" cy="5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75" idx="5"/>
            <a:endCxn id="76" idx="1"/>
          </p:cNvCxnSpPr>
          <p:nvPr/>
        </p:nvCxnSpPr>
        <p:spPr>
          <a:xfrm>
            <a:off x="8444996" y="3491114"/>
            <a:ext cx="451676" cy="781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4" idx="5"/>
            <a:endCxn id="77" idx="0"/>
          </p:cNvCxnSpPr>
          <p:nvPr/>
        </p:nvCxnSpPr>
        <p:spPr>
          <a:xfrm>
            <a:off x="10042726" y="3485171"/>
            <a:ext cx="224310" cy="713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6" idx="6"/>
            <a:endCxn id="77" idx="2"/>
          </p:cNvCxnSpPr>
          <p:nvPr/>
        </p:nvCxnSpPr>
        <p:spPr>
          <a:xfrm>
            <a:off x="9349356" y="4450080"/>
            <a:ext cx="652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3" idx="6"/>
          </p:cNvCxnSpPr>
          <p:nvPr/>
        </p:nvCxnSpPr>
        <p:spPr>
          <a:xfrm>
            <a:off x="8578319" y="5612890"/>
            <a:ext cx="10972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8" idx="4"/>
            <a:endCxn id="73" idx="1"/>
          </p:cNvCxnSpPr>
          <p:nvPr/>
        </p:nvCxnSpPr>
        <p:spPr>
          <a:xfrm>
            <a:off x="7671481" y="4657475"/>
            <a:ext cx="454154" cy="777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7414029" y="4154555"/>
            <a:ext cx="530352" cy="50292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7" name="Oval 86"/>
          <p:cNvSpPr/>
          <p:nvPr/>
        </p:nvSpPr>
        <p:spPr>
          <a:xfrm>
            <a:off x="9604096" y="3058286"/>
            <a:ext cx="530352" cy="50292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88" name="Oval 87"/>
          <p:cNvSpPr/>
          <p:nvPr/>
        </p:nvSpPr>
        <p:spPr>
          <a:xfrm>
            <a:off x="8817534" y="4198620"/>
            <a:ext cx="530352" cy="50292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89" name="Oval 88"/>
          <p:cNvSpPr/>
          <p:nvPr/>
        </p:nvSpPr>
        <p:spPr>
          <a:xfrm>
            <a:off x="8046140" y="5361430"/>
            <a:ext cx="530352" cy="502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0" name="Oval 89"/>
          <p:cNvSpPr/>
          <p:nvPr/>
        </p:nvSpPr>
        <p:spPr>
          <a:xfrm>
            <a:off x="10001860" y="4199689"/>
            <a:ext cx="530352" cy="5029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91" name="Oval 90"/>
          <p:cNvSpPr/>
          <p:nvPr/>
        </p:nvSpPr>
        <p:spPr>
          <a:xfrm>
            <a:off x="9590042" y="5361430"/>
            <a:ext cx="530352" cy="50292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92" name="Straight Connector 91"/>
          <p:cNvCxnSpPr>
            <a:stCxn id="90" idx="4"/>
            <a:endCxn id="72" idx="7"/>
          </p:cNvCxnSpPr>
          <p:nvPr/>
        </p:nvCxnSpPr>
        <p:spPr>
          <a:xfrm flipH="1">
            <a:off x="10042726" y="4702609"/>
            <a:ext cx="224310" cy="732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0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/>
      <p:bldP spid="66" grpId="0"/>
      <p:bldP spid="67" grpId="0"/>
      <p:bldP spid="68" grpId="0"/>
      <p:bldP spid="69" grpId="0"/>
      <p:bldP spid="70" grpId="0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good | the </a:t>
            </a:r>
            <a:r>
              <a:rPr lang="en-US" dirty="0" smtClean="0">
                <a:solidFill>
                  <a:schemeClr val="bg1"/>
                </a:solidFill>
              </a:rPr>
              <a:t>bad | </a:t>
            </a:r>
            <a:r>
              <a:rPr lang="en-US" dirty="0">
                <a:solidFill>
                  <a:schemeClr val="bg1"/>
                </a:solidFill>
              </a:rPr>
              <a:t>the better(</a:t>
            </a:r>
            <a:r>
              <a:rPr lang="en-US" sz="2000" dirty="0">
                <a:solidFill>
                  <a:schemeClr val="bg1"/>
                </a:solidFill>
              </a:rPr>
              <a:t>Mostly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US" dirty="0"/>
          </a:p>
        </p:txBody>
      </p:sp>
      <p:sp>
        <p:nvSpPr>
          <p:cNvPr id="5" name="TextBox 4"/>
          <p:cNvSpPr txBox="1">
            <a:spLocks noChangeAspect="1"/>
          </p:cNvSpPr>
          <p:nvPr/>
        </p:nvSpPr>
        <p:spPr>
          <a:xfrm>
            <a:off x="1141413" y="2011992"/>
            <a:ext cx="4572000" cy="4663440"/>
          </a:xfrm>
          <a:prstGeom prst="rect">
            <a:avLst/>
          </a:prstGeom>
          <a:noFill/>
        </p:spPr>
        <p:txBody>
          <a:bodyPr wrap="square" lIns="0" tIns="457200" rIns="0" bIns="0" rtlCol="0" anchor="ctr" anchorCtr="0">
            <a:noAutofit/>
          </a:bodyPr>
          <a:lstStyle/>
          <a:p>
            <a:pPr lvl="3"/>
            <a:endParaRPr lang="en-US" sz="1700" dirty="0" smtClean="0">
              <a:solidFill>
                <a:schemeClr val="bg1"/>
              </a:solidFill>
            </a:endParaRPr>
          </a:p>
          <a:p>
            <a:pPr lvl="3"/>
            <a:endParaRPr lang="en-US" sz="1700" dirty="0">
              <a:solidFill>
                <a:schemeClr val="bg1"/>
              </a:solidFill>
            </a:endParaRPr>
          </a:p>
          <a:p>
            <a:pPr lvl="3"/>
            <a:r>
              <a:rPr lang="en-US" sz="1700" dirty="0" smtClean="0">
                <a:solidFill>
                  <a:schemeClr val="bg1"/>
                </a:solidFill>
              </a:rPr>
              <a:t>      </a:t>
            </a:r>
          </a:p>
          <a:p>
            <a:pPr lvl="3"/>
            <a:endParaRPr lang="en-US" sz="1700" dirty="0">
              <a:solidFill>
                <a:schemeClr val="bg1"/>
              </a:solidFill>
            </a:endParaRPr>
          </a:p>
          <a:p>
            <a:pPr lvl="3"/>
            <a:endParaRPr lang="en-US" sz="1700" dirty="0" smtClean="0">
              <a:solidFill>
                <a:schemeClr val="bg1"/>
              </a:solidFill>
            </a:endParaRPr>
          </a:p>
          <a:p>
            <a:pPr lvl="3"/>
            <a:r>
              <a:rPr lang="en-US" sz="1700" dirty="0" smtClean="0">
                <a:solidFill>
                  <a:schemeClr val="bg1"/>
                </a:solidFill>
              </a:rPr>
              <a:t>	DFS </a:t>
            </a:r>
            <a:r>
              <a:rPr lang="en-US" sz="1700" dirty="0">
                <a:solidFill>
                  <a:schemeClr val="bg1"/>
                </a:solidFill>
              </a:rPr>
              <a:t>Good 		</a:t>
            </a:r>
            <a:endParaRPr lang="en-US" sz="1700" dirty="0" smtClean="0">
              <a:solidFill>
                <a:schemeClr val="bg1"/>
              </a:solidFill>
            </a:endParaRPr>
          </a:p>
          <a:p>
            <a:pPr lvl="3"/>
            <a:r>
              <a:rPr lang="en-US" sz="1700" dirty="0" smtClean="0">
                <a:solidFill>
                  <a:schemeClr val="bg1"/>
                </a:solidFill>
              </a:rPr>
              <a:t>	      |</a:t>
            </a:r>
          </a:p>
          <a:p>
            <a:r>
              <a:rPr lang="en-US" sz="1700" dirty="0" smtClean="0">
                <a:solidFill>
                  <a:schemeClr val="bg1"/>
                </a:solidFill>
              </a:rPr>
              <a:t>	   *</a:t>
            </a:r>
            <a:r>
              <a:rPr lang="en-US" sz="1700" dirty="0">
                <a:solidFill>
                  <a:schemeClr val="bg1"/>
                </a:solidFill>
              </a:rPr>
              <a:t>Low </a:t>
            </a:r>
            <a:r>
              <a:rPr lang="en-US" sz="1700" dirty="0" smtClean="0">
                <a:solidFill>
                  <a:schemeClr val="bg1"/>
                </a:solidFill>
              </a:rPr>
              <a:t>Memory Usage	 	   	   	  	   	   *</a:t>
            </a:r>
            <a:r>
              <a:rPr lang="en-US" sz="1700" dirty="0">
                <a:solidFill>
                  <a:schemeClr val="bg1"/>
                </a:solidFill>
              </a:rPr>
              <a:t>Many Applications(Maze </a:t>
            </a:r>
            <a:r>
              <a:rPr lang="en-US" sz="1700" dirty="0" smtClean="0">
                <a:solidFill>
                  <a:schemeClr val="bg1"/>
                </a:solidFill>
              </a:rPr>
              <a:t>Generation,	  	  	     Topological </a:t>
            </a:r>
            <a:r>
              <a:rPr lang="en-US" sz="1700" dirty="0">
                <a:solidFill>
                  <a:schemeClr val="bg1"/>
                </a:solidFill>
              </a:rPr>
              <a:t>Sorting, </a:t>
            </a:r>
            <a:r>
              <a:rPr lang="en-US" sz="1700" dirty="0" smtClean="0">
                <a:solidFill>
                  <a:schemeClr val="bg1"/>
                </a:solidFill>
              </a:rPr>
              <a:t>Spanning Trees)</a:t>
            </a:r>
          </a:p>
          <a:p>
            <a:endParaRPr lang="en-US" sz="1700" dirty="0" smtClean="0">
              <a:solidFill>
                <a:schemeClr val="bg1"/>
              </a:solidFill>
            </a:endParaRPr>
          </a:p>
          <a:p>
            <a:endParaRPr lang="en-US" sz="1700" dirty="0" smtClean="0">
              <a:solidFill>
                <a:schemeClr val="bg1"/>
              </a:solidFill>
            </a:endParaRPr>
          </a:p>
          <a:p>
            <a:r>
              <a:rPr lang="en-US" sz="1700" dirty="0">
                <a:solidFill>
                  <a:schemeClr val="bg1"/>
                </a:solidFill>
              </a:rPr>
              <a:t>	</a:t>
            </a:r>
            <a:r>
              <a:rPr lang="en-US" sz="1700" dirty="0" smtClean="0">
                <a:solidFill>
                  <a:schemeClr val="bg1"/>
                </a:solidFill>
              </a:rPr>
              <a:t>			</a:t>
            </a:r>
          </a:p>
          <a:p>
            <a:r>
              <a:rPr lang="en-US" sz="1700" dirty="0">
                <a:solidFill>
                  <a:schemeClr val="bg1"/>
                </a:solidFill>
              </a:rPr>
              <a:t>	</a:t>
            </a:r>
            <a:r>
              <a:rPr lang="en-US" sz="1700" dirty="0" smtClean="0">
                <a:solidFill>
                  <a:schemeClr val="bg1"/>
                </a:solidFill>
              </a:rPr>
              <a:t>			DFS Bad</a:t>
            </a:r>
            <a:endParaRPr lang="en-US" sz="1700" dirty="0">
              <a:solidFill>
                <a:schemeClr val="bg1"/>
              </a:solidFill>
            </a:endParaRPr>
          </a:p>
          <a:p>
            <a:r>
              <a:rPr lang="en-US" sz="1700" dirty="0" smtClean="0">
                <a:solidFill>
                  <a:schemeClr val="bg1"/>
                </a:solidFill>
              </a:rPr>
              <a:t>				      |</a:t>
            </a:r>
          </a:p>
          <a:p>
            <a:pPr marL="0" lvl="3"/>
            <a:r>
              <a:rPr lang="en-US" sz="1700" dirty="0" smtClean="0">
                <a:solidFill>
                  <a:schemeClr val="bg1"/>
                </a:solidFill>
              </a:rPr>
              <a:t>	   *</a:t>
            </a:r>
            <a:r>
              <a:rPr lang="en-US" sz="1700" dirty="0">
                <a:solidFill>
                  <a:schemeClr val="bg1"/>
                </a:solidFill>
              </a:rPr>
              <a:t>Recursive Solution adds overhead. </a:t>
            </a:r>
            <a:r>
              <a:rPr lang="en-US" sz="1700" dirty="0" smtClean="0">
                <a:solidFill>
                  <a:schemeClr val="bg1"/>
                </a:solidFill>
              </a:rPr>
              <a:t>		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endParaRPr lang="en-US" sz="1700" dirty="0" smtClean="0">
              <a:solidFill>
                <a:schemeClr val="bg1"/>
              </a:solidFill>
            </a:endParaRPr>
          </a:p>
          <a:p>
            <a:pPr marL="0" lvl="3"/>
            <a:r>
              <a:rPr lang="en-US" sz="1700" dirty="0" smtClean="0">
                <a:solidFill>
                  <a:schemeClr val="bg1"/>
                </a:solidFill>
              </a:rPr>
              <a:t>	   *</a:t>
            </a:r>
            <a:r>
              <a:rPr lang="en-US" sz="1700" dirty="0">
                <a:solidFill>
                  <a:schemeClr val="bg1"/>
                </a:solidFill>
              </a:rPr>
              <a:t>Can get stuck on one path.</a:t>
            </a:r>
          </a:p>
          <a:p>
            <a:r>
              <a:rPr lang="en-US" sz="1700" dirty="0" smtClean="0">
                <a:solidFill>
                  <a:schemeClr val="bg1"/>
                </a:solidFill>
              </a:rPr>
              <a:t>	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sz="1700" dirty="0" smtClean="0">
              <a:solidFill>
                <a:schemeClr val="bg1"/>
              </a:solidFill>
            </a:endParaRPr>
          </a:p>
          <a:p>
            <a:pPr lvl="3"/>
            <a:endParaRPr lang="en-US" sz="1700" dirty="0" smtClean="0">
              <a:solidFill>
                <a:schemeClr val="bg1"/>
              </a:solidFill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sz="1700" dirty="0" smtClean="0">
              <a:solidFill>
                <a:schemeClr val="bg1"/>
              </a:solidFill>
            </a:endParaRPr>
          </a:p>
          <a:p>
            <a:pPr lvl="3"/>
            <a:endParaRPr lang="en-US" sz="1700" dirty="0" smtClean="0">
              <a:solidFill>
                <a:schemeClr val="bg1"/>
              </a:solidFill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</a:endParaRPr>
          </a:p>
          <a:p>
            <a:pPr lvl="3"/>
            <a:r>
              <a:rPr lang="en-US" sz="1700" dirty="0" smtClean="0">
                <a:solidFill>
                  <a:schemeClr val="bg1"/>
                </a:solidFill>
              </a:rPr>
              <a:t>	</a:t>
            </a:r>
          </a:p>
          <a:p>
            <a:endParaRPr lang="en-US" dirty="0"/>
          </a:p>
        </p:txBody>
      </p:sp>
      <p:sp>
        <p:nvSpPr>
          <p:cNvPr id="6" name="TextBox 5"/>
          <p:cNvSpPr txBox="1">
            <a:spLocks noChangeAspect="1"/>
          </p:cNvSpPr>
          <p:nvPr/>
        </p:nvSpPr>
        <p:spPr>
          <a:xfrm>
            <a:off x="6475411" y="2302329"/>
            <a:ext cx="4572000" cy="4478718"/>
          </a:xfrm>
          <a:prstGeom prst="rect">
            <a:avLst/>
          </a:prstGeom>
          <a:noFill/>
        </p:spPr>
        <p:txBody>
          <a:bodyPr wrap="square" lIns="0" tIns="457200" rIns="0" bIns="0" rtlCol="0" anchor="ctr" anchorCtr="0">
            <a:noAutofit/>
          </a:bodyPr>
          <a:lstStyle/>
          <a:p>
            <a:pPr lvl="3"/>
            <a:r>
              <a:rPr lang="en-US" sz="1700" dirty="0" smtClean="0">
                <a:solidFill>
                  <a:schemeClr val="bg1"/>
                </a:solidFill>
              </a:rPr>
              <a:t>      BFS </a:t>
            </a:r>
            <a:r>
              <a:rPr lang="en-US" sz="1700" dirty="0">
                <a:solidFill>
                  <a:schemeClr val="bg1"/>
                </a:solidFill>
              </a:rPr>
              <a:t>Good 		</a:t>
            </a:r>
            <a:endParaRPr lang="en-US" sz="1700" dirty="0" smtClean="0">
              <a:solidFill>
                <a:schemeClr val="bg1"/>
              </a:solidFill>
            </a:endParaRPr>
          </a:p>
          <a:p>
            <a:pPr lvl="3"/>
            <a:r>
              <a:rPr lang="en-US" sz="1700" dirty="0" smtClean="0">
                <a:solidFill>
                  <a:schemeClr val="bg1"/>
                </a:solidFill>
              </a:rPr>
              <a:t>	    |</a:t>
            </a:r>
          </a:p>
          <a:p>
            <a:pPr marL="0" lvl="3"/>
            <a:r>
              <a:rPr lang="en-US" sz="1700" dirty="0" smtClean="0">
                <a:solidFill>
                  <a:schemeClr val="bg1"/>
                </a:solidFill>
              </a:rPr>
              <a:t>	 *</a:t>
            </a:r>
            <a:r>
              <a:rPr lang="en-US" sz="1700" dirty="0">
                <a:solidFill>
                  <a:schemeClr val="bg1"/>
                </a:solidFill>
              </a:rPr>
              <a:t>Finds shortest solution available.</a:t>
            </a:r>
          </a:p>
          <a:p>
            <a:r>
              <a:rPr lang="en-US" sz="1700" dirty="0" smtClean="0">
                <a:solidFill>
                  <a:schemeClr val="bg1"/>
                </a:solidFill>
              </a:rPr>
              <a:t>	 *</a:t>
            </a:r>
            <a:r>
              <a:rPr lang="en-US" sz="1700" dirty="0">
                <a:solidFill>
                  <a:schemeClr val="bg1"/>
                </a:solidFill>
              </a:rPr>
              <a:t>Guaranteed solution(if it exists</a:t>
            </a:r>
            <a:r>
              <a:rPr lang="en-US" sz="1700" dirty="0" smtClean="0">
                <a:solidFill>
                  <a:schemeClr val="bg1"/>
                </a:solidFill>
              </a:rPr>
              <a:t>).        	 	 	 *</a:t>
            </a:r>
            <a:r>
              <a:rPr lang="en-US" sz="1700" dirty="0">
                <a:solidFill>
                  <a:schemeClr val="bg1"/>
                </a:solidFill>
              </a:rPr>
              <a:t>Simple implementation for </a:t>
            </a:r>
            <a:r>
              <a:rPr lang="en-US" sz="1700" dirty="0" smtClean="0">
                <a:solidFill>
                  <a:schemeClr val="bg1"/>
                </a:solidFill>
              </a:rPr>
              <a:t>state</a:t>
            </a:r>
            <a:r>
              <a:rPr lang="en-US" sz="1700" dirty="0">
                <a:solidFill>
                  <a:schemeClr val="bg1"/>
                </a:solidFill>
              </a:rPr>
              <a:t>	 		</a:t>
            </a:r>
            <a:r>
              <a:rPr lang="en-US" sz="1700" dirty="0" smtClean="0">
                <a:solidFill>
                  <a:schemeClr val="bg1"/>
                </a:solidFill>
              </a:rPr>
              <a:t>   	   searching(AI).</a:t>
            </a:r>
          </a:p>
          <a:p>
            <a:r>
              <a:rPr lang="en-US" sz="1700" dirty="0" smtClean="0">
                <a:solidFill>
                  <a:schemeClr val="bg1"/>
                </a:solidFill>
              </a:rPr>
              <a:t>				</a:t>
            </a:r>
          </a:p>
          <a:p>
            <a:r>
              <a:rPr lang="en-US" sz="1700" dirty="0">
                <a:solidFill>
                  <a:schemeClr val="bg1"/>
                </a:solidFill>
              </a:rPr>
              <a:t>	</a:t>
            </a:r>
            <a:r>
              <a:rPr lang="en-US" sz="1700" dirty="0" smtClean="0">
                <a:solidFill>
                  <a:schemeClr val="bg1"/>
                </a:solidFill>
              </a:rPr>
              <a:t>		      </a:t>
            </a:r>
          </a:p>
          <a:p>
            <a:r>
              <a:rPr lang="en-US" sz="1700" dirty="0" smtClean="0">
                <a:solidFill>
                  <a:schemeClr val="bg1"/>
                </a:solidFill>
              </a:rPr>
              <a:t>			      BFS Bad</a:t>
            </a:r>
            <a:endParaRPr lang="en-US" sz="1700" dirty="0">
              <a:solidFill>
                <a:schemeClr val="bg1"/>
              </a:solidFill>
            </a:endParaRPr>
          </a:p>
          <a:p>
            <a:r>
              <a:rPr lang="en-US" sz="1700" dirty="0" smtClean="0">
                <a:solidFill>
                  <a:schemeClr val="bg1"/>
                </a:solidFill>
              </a:rPr>
              <a:t>				    |</a:t>
            </a:r>
          </a:p>
          <a:p>
            <a:pPr marL="0" lvl="3"/>
            <a:r>
              <a:rPr lang="en-US" sz="1700" dirty="0">
                <a:solidFill>
                  <a:schemeClr val="bg1"/>
                </a:solidFill>
              </a:rPr>
              <a:t>	</a:t>
            </a:r>
            <a:r>
              <a:rPr lang="en-US" sz="1700" dirty="0" smtClean="0">
                <a:solidFill>
                  <a:schemeClr val="bg1"/>
                </a:solidFill>
              </a:rPr>
              <a:t> *</a:t>
            </a:r>
            <a:r>
              <a:rPr lang="en-US" sz="1700" dirty="0">
                <a:solidFill>
                  <a:schemeClr val="bg1"/>
                </a:solidFill>
              </a:rPr>
              <a:t>High </a:t>
            </a:r>
            <a:r>
              <a:rPr lang="en-US" sz="1700" dirty="0" smtClean="0">
                <a:solidFill>
                  <a:schemeClr val="bg1"/>
                </a:solidFill>
              </a:rPr>
              <a:t>Memory </a:t>
            </a:r>
            <a:r>
              <a:rPr lang="en-US" sz="1700" dirty="0" smtClean="0">
                <a:solidFill>
                  <a:schemeClr val="bg1"/>
                </a:solidFill>
              </a:rPr>
              <a:t>Usage</a:t>
            </a:r>
            <a:endParaRPr lang="en-US" sz="1700" dirty="0">
              <a:solidFill>
                <a:schemeClr val="bg1"/>
              </a:solidFill>
            </a:endParaRPr>
          </a:p>
          <a:p>
            <a:pPr marL="0" lvl="3"/>
            <a:r>
              <a:rPr lang="en-US" sz="1700" dirty="0" smtClean="0">
                <a:solidFill>
                  <a:schemeClr val="bg1"/>
                </a:solidFill>
              </a:rPr>
              <a:t> 		 	</a:t>
            </a:r>
          </a:p>
          <a:p>
            <a:pPr lvl="3"/>
            <a:endParaRPr lang="en-US" sz="1700" dirty="0" smtClean="0">
              <a:solidFill>
                <a:schemeClr val="bg1"/>
              </a:solidFill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</a:endParaRPr>
          </a:p>
          <a:p>
            <a:pPr lvl="3"/>
            <a:r>
              <a:rPr lang="en-US" sz="1700" dirty="0">
                <a:solidFill>
                  <a:schemeClr val="bg1"/>
                </a:solidFill>
              </a:rPr>
              <a:t>	</a:t>
            </a:r>
            <a:r>
              <a:rPr lang="en-US" sz="1700" dirty="0" smtClean="0">
                <a:solidFill>
                  <a:schemeClr val="bg1"/>
                </a:solidFill>
              </a:rPr>
              <a:t>			The Better…-&gt;</a:t>
            </a:r>
            <a:endParaRPr lang="en-US" sz="17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85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895" y="0"/>
            <a:ext cx="9905998" cy="147857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Iterative deepening </a:t>
            </a:r>
            <a:r>
              <a:rPr lang="en-US" dirty="0" err="1" smtClean="0">
                <a:solidFill>
                  <a:schemeClr val="bg1"/>
                </a:solidFill>
              </a:rPr>
              <a:t>dfs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 noChangeAspect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effectLst/>
              </a:rPr>
              <a:t>*DFS with increasing depths.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effectLst/>
              </a:rPr>
              <a:t>*Mimic’s BFS traversal pattern.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effectLst/>
              </a:rPr>
              <a:t>*Space requirements of DFS.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effectLst/>
              </a:rPr>
              <a:t>*Requires duplicated 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01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34" y="11884"/>
            <a:ext cx="9905998" cy="147857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Example</a:t>
            </a:r>
            <a:endParaRPr lang="en-US" dirty="0"/>
          </a:p>
        </p:txBody>
      </p:sp>
      <p:sp>
        <p:nvSpPr>
          <p:cNvPr id="5" name="TextBox 4"/>
          <p:cNvSpPr txBox="1">
            <a:spLocks noChangeAspect="1"/>
          </p:cNvSpPr>
          <p:nvPr/>
        </p:nvSpPr>
        <p:spPr>
          <a:xfrm>
            <a:off x="6259901" y="1647131"/>
            <a:ext cx="461818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G1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Depth 0     Visited[] = </a:t>
            </a:r>
            <a:r>
              <a:rPr lang="en-US" dirty="0" smtClean="0">
                <a:solidFill>
                  <a:schemeClr val="bg1"/>
                </a:solidFill>
              </a:rPr>
              <a:t>{A}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/>
          </a:p>
          <a:p>
            <a:r>
              <a:rPr lang="en-US" dirty="0">
                <a:solidFill>
                  <a:schemeClr val="bg1"/>
                </a:solidFill>
              </a:rPr>
              <a:t>Depth 1     Visited[] = {A,B,F}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Depth 2     Visited[] = {A,B,C,E,F,G,H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>
                <a:solidFill>
                  <a:schemeClr val="bg1"/>
                </a:solidFill>
              </a:rPr>
              <a:t>Depth 3     Visited[] = {A,B,C,D,E,F,G,H}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045189" y="2536841"/>
            <a:ext cx="530352" cy="502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587858" y="4536399"/>
            <a:ext cx="530352" cy="502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136135" y="3679508"/>
            <a:ext cx="530352" cy="502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" name="Oval 9"/>
          <p:cNvSpPr/>
          <p:nvPr/>
        </p:nvSpPr>
        <p:spPr>
          <a:xfrm>
            <a:off x="3528659" y="4542382"/>
            <a:ext cx="530352" cy="502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Oval 10"/>
          <p:cNvSpPr/>
          <p:nvPr/>
        </p:nvSpPr>
        <p:spPr>
          <a:xfrm>
            <a:off x="4666487" y="4542382"/>
            <a:ext cx="530352" cy="502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12" name="Straight Arrow Connector 11"/>
          <p:cNvCxnSpPr>
            <a:stCxn id="7" idx="5"/>
            <a:endCxn id="9" idx="1"/>
          </p:cNvCxnSpPr>
          <p:nvPr/>
        </p:nvCxnSpPr>
        <p:spPr>
          <a:xfrm>
            <a:off x="3497873" y="2966110"/>
            <a:ext cx="715930" cy="787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5"/>
            <a:endCxn id="11" idx="0"/>
          </p:cNvCxnSpPr>
          <p:nvPr/>
        </p:nvCxnSpPr>
        <p:spPr>
          <a:xfrm>
            <a:off x="4588819" y="4108777"/>
            <a:ext cx="342844" cy="433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3"/>
            <a:endCxn id="10" idx="0"/>
          </p:cNvCxnSpPr>
          <p:nvPr/>
        </p:nvCxnSpPr>
        <p:spPr>
          <a:xfrm flipH="1">
            <a:off x="3793835" y="4108777"/>
            <a:ext cx="419968" cy="433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8" idx="0"/>
          </p:cNvCxnSpPr>
          <p:nvPr/>
        </p:nvCxnSpPr>
        <p:spPr>
          <a:xfrm>
            <a:off x="2510190" y="4017540"/>
            <a:ext cx="342844" cy="51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998617" y="3679508"/>
            <a:ext cx="530352" cy="502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9" name="Oval 18"/>
          <p:cNvSpPr/>
          <p:nvPr/>
        </p:nvSpPr>
        <p:spPr>
          <a:xfrm>
            <a:off x="1362538" y="4540798"/>
            <a:ext cx="530352" cy="502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0" name="Oval 19"/>
          <p:cNvSpPr/>
          <p:nvPr/>
        </p:nvSpPr>
        <p:spPr>
          <a:xfrm>
            <a:off x="1362538" y="5475739"/>
            <a:ext cx="530352" cy="502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21" name="Straight Arrow Connector 20"/>
          <p:cNvCxnSpPr>
            <a:stCxn id="7" idx="3"/>
            <a:endCxn id="18" idx="7"/>
          </p:cNvCxnSpPr>
          <p:nvPr/>
        </p:nvCxnSpPr>
        <p:spPr>
          <a:xfrm flipH="1">
            <a:off x="2451301" y="2966110"/>
            <a:ext cx="671556" cy="787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3"/>
            <a:endCxn id="19" idx="0"/>
          </p:cNvCxnSpPr>
          <p:nvPr/>
        </p:nvCxnSpPr>
        <p:spPr>
          <a:xfrm flipH="1">
            <a:off x="1627714" y="4108777"/>
            <a:ext cx="448571" cy="432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9" idx="4"/>
            <a:endCxn id="20" idx="0"/>
          </p:cNvCxnSpPr>
          <p:nvPr/>
        </p:nvCxnSpPr>
        <p:spPr>
          <a:xfrm>
            <a:off x="1627714" y="5043718"/>
            <a:ext cx="0" cy="432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453958" y="3039761"/>
            <a:ext cx="48196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383987" y="4182428"/>
            <a:ext cx="48196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362538" y="5039319"/>
            <a:ext cx="48196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78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434" y="32941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EXTRA: Matrix -&gt; graph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&amp;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Matrix - &gt; grid - &gt; graph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>
            <a:spLocks noChangeAspect="1"/>
          </p:cNvSpPr>
          <p:nvPr/>
        </p:nvSpPr>
        <p:spPr>
          <a:xfrm>
            <a:off x="1458921" y="1350730"/>
            <a:ext cx="8061435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      	     (J)</a:t>
            </a: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	0 1 2 3 4					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  0  {{0,9,0,0,3}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	  1   {0,0,2,4,7}	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 E =  (I -&gt; J)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(I)	  2   {0,0,0,0,0}	   		 					  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	  3   {0,0,0,0,0}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  4   {0,0,0,0,0}}</a:t>
            </a:r>
          </a:p>
          <a:p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404342" y="1823961"/>
            <a:ext cx="530352" cy="502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7538698" y="1823961"/>
            <a:ext cx="530352" cy="502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404342" y="2950537"/>
            <a:ext cx="530352" cy="502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410633" y="2906185"/>
            <a:ext cx="530352" cy="502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540076" y="2439468"/>
            <a:ext cx="530352" cy="502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11" idx="4"/>
            <a:endCxn id="13" idx="0"/>
          </p:cNvCxnSpPr>
          <p:nvPr/>
        </p:nvCxnSpPr>
        <p:spPr>
          <a:xfrm>
            <a:off x="5669518" y="2326881"/>
            <a:ext cx="0" cy="623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6"/>
            <a:endCxn id="15" idx="1"/>
          </p:cNvCxnSpPr>
          <p:nvPr/>
        </p:nvCxnSpPr>
        <p:spPr>
          <a:xfrm>
            <a:off x="5934694" y="2075421"/>
            <a:ext cx="683050" cy="437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6"/>
            <a:endCxn id="12" idx="3"/>
          </p:cNvCxnSpPr>
          <p:nvPr/>
        </p:nvCxnSpPr>
        <p:spPr>
          <a:xfrm flipV="1">
            <a:off x="7070428" y="2253230"/>
            <a:ext cx="545938" cy="437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3"/>
            <a:endCxn id="13" idx="6"/>
          </p:cNvCxnSpPr>
          <p:nvPr/>
        </p:nvCxnSpPr>
        <p:spPr>
          <a:xfrm flipH="1">
            <a:off x="5934694" y="2868737"/>
            <a:ext cx="683050" cy="333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5"/>
            <a:endCxn id="14" idx="1"/>
          </p:cNvCxnSpPr>
          <p:nvPr/>
        </p:nvCxnSpPr>
        <p:spPr>
          <a:xfrm>
            <a:off x="6992760" y="2868737"/>
            <a:ext cx="495541" cy="111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286729" y="1957549"/>
            <a:ext cx="73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04342" y="2459968"/>
            <a:ext cx="14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12964" y="2075421"/>
            <a:ext cx="8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126099" y="2911641"/>
            <a:ext cx="8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46606" y="2995796"/>
            <a:ext cx="98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>
            <a:spLocks noChangeAspect="1"/>
          </p:cNvSpPr>
          <p:nvPr/>
        </p:nvSpPr>
        <p:spPr>
          <a:xfrm>
            <a:off x="1373624" y="4323716"/>
            <a:ext cx="891337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      	       </a:t>
            </a:r>
            <a:r>
              <a:rPr lang="en-US" sz="1600" dirty="0">
                <a:solidFill>
                  <a:schemeClr val="bg1"/>
                </a:solidFill>
              </a:rPr>
              <a:t>	 </a:t>
            </a:r>
            <a:r>
              <a:rPr lang="en-US" sz="1600" dirty="0" smtClean="0">
                <a:solidFill>
                  <a:schemeClr val="bg1"/>
                </a:solidFill>
              </a:rPr>
              <a:t>        					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 </a:t>
            </a:r>
            <a:r>
              <a:rPr lang="en-US" sz="2500" dirty="0" smtClean="0">
                <a:solidFill>
                  <a:schemeClr val="bg1"/>
                </a:solidFill>
              </a:rPr>
              <a:t>{{#,3,G}</a:t>
            </a:r>
          </a:p>
          <a:p>
            <a:r>
              <a:rPr lang="en-US" sz="2500" dirty="0" smtClean="0">
                <a:solidFill>
                  <a:schemeClr val="bg1"/>
                </a:solidFill>
              </a:rPr>
              <a:t> 	  {1,2,4}     -&gt;						  -&gt;</a:t>
            </a:r>
          </a:p>
          <a:p>
            <a:r>
              <a:rPr lang="en-US" sz="2500" dirty="0" smtClean="0">
                <a:solidFill>
                  <a:schemeClr val="bg1"/>
                </a:solidFill>
              </a:rPr>
              <a:t>    	  {S,#,#}}   </a:t>
            </a:r>
            <a:r>
              <a:rPr lang="en-US" sz="1600" dirty="0" smtClean="0">
                <a:solidFill>
                  <a:schemeClr val="bg1"/>
                </a:solidFill>
              </a:rPr>
              <a:t>		 					  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	     	</a:t>
            </a:r>
            <a:endParaRPr lang="en-US" dirty="0"/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899891"/>
              </p:ext>
            </p:extLst>
          </p:nvPr>
        </p:nvGraphicFramePr>
        <p:xfrm>
          <a:off x="4090231" y="4737587"/>
          <a:ext cx="1710942" cy="1197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314"/>
                <a:gridCol w="570314"/>
                <a:gridCol w="570314"/>
              </a:tblGrid>
              <a:tr h="39563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#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G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01127">
                <a:tc>
                  <a:txBody>
                    <a:bodyPr/>
                    <a:lstStyle/>
                    <a:p>
                      <a:r>
                        <a:rPr lang="en-US" dirty="0" smtClean="0"/>
                        <a:t>  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401127">
                <a:tc>
                  <a:txBody>
                    <a:bodyPr/>
                    <a:lstStyle/>
                    <a:p>
                      <a:r>
                        <a:rPr lang="en-US" dirty="0" smtClean="0"/>
                        <a:t>  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#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#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4" name="Oval 53"/>
          <p:cNvSpPr/>
          <p:nvPr/>
        </p:nvSpPr>
        <p:spPr>
          <a:xfrm>
            <a:off x="7126099" y="4663936"/>
            <a:ext cx="530352" cy="502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5" name="Oval 54"/>
          <p:cNvSpPr/>
          <p:nvPr/>
        </p:nvSpPr>
        <p:spPr>
          <a:xfrm>
            <a:off x="9614248" y="4486127"/>
            <a:ext cx="530352" cy="502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56" name="Oval 55"/>
          <p:cNvSpPr/>
          <p:nvPr/>
        </p:nvSpPr>
        <p:spPr>
          <a:xfrm>
            <a:off x="7126099" y="5648749"/>
            <a:ext cx="530352" cy="502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57" name="Oval 56"/>
          <p:cNvSpPr/>
          <p:nvPr/>
        </p:nvSpPr>
        <p:spPr>
          <a:xfrm>
            <a:off x="8065011" y="5120978"/>
            <a:ext cx="530352" cy="502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9003922" y="5448976"/>
            <a:ext cx="530352" cy="502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0" name="Straight Connector 59"/>
          <p:cNvCxnSpPr>
            <a:stCxn id="56" idx="0"/>
            <a:endCxn id="54" idx="4"/>
          </p:cNvCxnSpPr>
          <p:nvPr/>
        </p:nvCxnSpPr>
        <p:spPr>
          <a:xfrm flipV="1">
            <a:off x="7391275" y="5166856"/>
            <a:ext cx="0" cy="481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4" idx="7"/>
            <a:endCxn id="57" idx="3"/>
          </p:cNvCxnSpPr>
          <p:nvPr/>
        </p:nvCxnSpPr>
        <p:spPr>
          <a:xfrm>
            <a:off x="7578783" y="4737587"/>
            <a:ext cx="563896" cy="812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7" idx="5"/>
            <a:endCxn id="58" idx="1"/>
          </p:cNvCxnSpPr>
          <p:nvPr/>
        </p:nvCxnSpPr>
        <p:spPr>
          <a:xfrm flipV="1">
            <a:off x="8517695" y="5522627"/>
            <a:ext cx="563895" cy="2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8" idx="7"/>
            <a:endCxn id="55" idx="3"/>
          </p:cNvCxnSpPr>
          <p:nvPr/>
        </p:nvCxnSpPr>
        <p:spPr>
          <a:xfrm flipV="1">
            <a:off x="9456606" y="4915396"/>
            <a:ext cx="235310" cy="607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8388230" y="4072256"/>
            <a:ext cx="530352" cy="502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82" name="Straight Connector 81"/>
          <p:cNvCxnSpPr>
            <a:stCxn id="57" idx="7"/>
            <a:endCxn id="80" idx="2"/>
          </p:cNvCxnSpPr>
          <p:nvPr/>
        </p:nvCxnSpPr>
        <p:spPr>
          <a:xfrm flipH="1" flipV="1">
            <a:off x="8388230" y="4323716"/>
            <a:ext cx="129465" cy="870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80" idx="6"/>
            <a:endCxn id="55" idx="1"/>
          </p:cNvCxnSpPr>
          <p:nvPr/>
        </p:nvCxnSpPr>
        <p:spPr>
          <a:xfrm>
            <a:off x="8918582" y="4323716"/>
            <a:ext cx="773334" cy="236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227411" y="3866920"/>
            <a:ext cx="116338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34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Sources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hlinkClick r:id="rId2"/>
              </a:rPr>
              <a:t>https://www.cs.usfca.edu/~</a:t>
            </a:r>
            <a:r>
              <a:rPr lang="en-US" dirty="0" smtClean="0">
                <a:hlinkClick r:id="rId2"/>
              </a:rPr>
              <a:t>galles/visualization/java/download.html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https://www.ics.uci.edu/~</a:t>
            </a:r>
            <a:r>
              <a:rPr lang="en-US" dirty="0" smtClean="0">
                <a:hlinkClick r:id="rId3"/>
              </a:rPr>
              <a:t>eppstein/161/960215.html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www.inf.ed.ac.uk/teaching/courses/cs2/LectureNotes/CS2Bh/ADS/ads10.pdf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https://www.cs.usfca.edu/~</a:t>
            </a:r>
            <a:r>
              <a:rPr lang="en-US" dirty="0" smtClean="0">
                <a:hlinkClick r:id="rId5"/>
              </a:rPr>
              <a:t>galles/visualization/TopoSortDFS.html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www8.cs.umu.se/kurser/TDBAfl/VT06/algorithms/BOOK/BOOK4/NODE160.HTM</a:t>
            </a:r>
            <a:endParaRPr lang="en-US" dirty="0" smtClean="0"/>
          </a:p>
          <a:p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www.google.com/search?q=grid&amp;biw=1760&amp;bih=888&amp;tbm=isch&amp;source=lnms&amp;sa=X&amp;ved=0ahUKEwjBtqrcw8HJAhWM5iYKHYd8DdgQ_AUIBigB#imgrc=toBWsRVF1psi7M%3A</a:t>
            </a:r>
            <a:endParaRPr lang="en-US" dirty="0" smtClean="0"/>
          </a:p>
          <a:p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en.wikipedia.org/wiki/Topological_sorting#CITEREFCormenLeisersonRivestStein2001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4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5712"/>
            <a:ext cx="9905998" cy="1360714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Depth &amp; breadth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91970"/>
            <a:ext cx="9905999" cy="5056748"/>
          </a:xfrm>
        </p:spPr>
        <p:txBody>
          <a:bodyPr/>
          <a:lstStyle/>
          <a:p>
            <a:pPr marL="1828800" lvl="4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1828800" lvl="4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Depth						   Breadth</a:t>
            </a:r>
          </a:p>
          <a:p>
            <a:pPr marL="1828800" lvl="4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bg1"/>
                </a:solidFill>
              </a:rPr>
              <a:t>|						        |</a:t>
            </a:r>
          </a:p>
          <a:p>
            <a:pPr marL="1828800" lvl="4" indent="0">
              <a:buNone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091979" y="3136501"/>
            <a:ext cx="530352" cy="502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528969" y="4764986"/>
            <a:ext cx="530352" cy="502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136135" y="3816858"/>
            <a:ext cx="530352" cy="502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" name="Oval 9"/>
          <p:cNvSpPr/>
          <p:nvPr/>
        </p:nvSpPr>
        <p:spPr>
          <a:xfrm>
            <a:off x="3487923" y="4764986"/>
            <a:ext cx="530352" cy="502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Oval 10"/>
          <p:cNvSpPr/>
          <p:nvPr/>
        </p:nvSpPr>
        <p:spPr>
          <a:xfrm>
            <a:off x="4666487" y="4764986"/>
            <a:ext cx="530352" cy="502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13" name="Straight Arrow Connector 12"/>
          <p:cNvCxnSpPr>
            <a:stCxn id="5" idx="5"/>
            <a:endCxn id="8" idx="1"/>
          </p:cNvCxnSpPr>
          <p:nvPr/>
        </p:nvCxnSpPr>
        <p:spPr>
          <a:xfrm>
            <a:off x="3544663" y="3565770"/>
            <a:ext cx="669140" cy="324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H="1">
            <a:off x="2451301" y="3565770"/>
            <a:ext cx="718346" cy="324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5"/>
            <a:endCxn id="11" idx="0"/>
          </p:cNvCxnSpPr>
          <p:nvPr/>
        </p:nvCxnSpPr>
        <p:spPr>
          <a:xfrm>
            <a:off x="4588819" y="4246127"/>
            <a:ext cx="342844" cy="51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10" idx="0"/>
          </p:cNvCxnSpPr>
          <p:nvPr/>
        </p:nvCxnSpPr>
        <p:spPr>
          <a:xfrm flipH="1">
            <a:off x="3753099" y="4246127"/>
            <a:ext cx="460704" cy="51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6" idx="0"/>
          </p:cNvCxnSpPr>
          <p:nvPr/>
        </p:nvCxnSpPr>
        <p:spPr>
          <a:xfrm>
            <a:off x="2451301" y="4246127"/>
            <a:ext cx="342844" cy="51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757523" y="4246127"/>
            <a:ext cx="318762" cy="592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570015" y="5267906"/>
            <a:ext cx="0" cy="675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839636" y="3139005"/>
            <a:ext cx="530352" cy="502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1" name="Straight Arrow Connector 30"/>
          <p:cNvCxnSpPr>
            <a:stCxn id="27" idx="3"/>
          </p:cNvCxnSpPr>
          <p:nvPr/>
        </p:nvCxnSpPr>
        <p:spPr>
          <a:xfrm flipH="1">
            <a:off x="7911869" y="3568274"/>
            <a:ext cx="1005435" cy="455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</p:cNvCxnSpPr>
          <p:nvPr/>
        </p:nvCxnSpPr>
        <p:spPr>
          <a:xfrm>
            <a:off x="9104812" y="3641925"/>
            <a:ext cx="0" cy="308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7" idx="5"/>
          </p:cNvCxnSpPr>
          <p:nvPr/>
        </p:nvCxnSpPr>
        <p:spPr>
          <a:xfrm>
            <a:off x="9292320" y="3568274"/>
            <a:ext cx="1028521" cy="455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094485" y="4761638"/>
            <a:ext cx="530352" cy="502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7" name="Oval 36"/>
          <p:cNvSpPr/>
          <p:nvPr/>
        </p:nvSpPr>
        <p:spPr>
          <a:xfrm>
            <a:off x="7262412" y="4761638"/>
            <a:ext cx="530352" cy="502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38" name="Oval 37"/>
          <p:cNvSpPr/>
          <p:nvPr/>
        </p:nvSpPr>
        <p:spPr>
          <a:xfrm>
            <a:off x="6476149" y="4761638"/>
            <a:ext cx="530352" cy="502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42" name="Straight Arrow Connector 41"/>
          <p:cNvCxnSpPr>
            <a:endCxn id="38" idx="7"/>
          </p:cNvCxnSpPr>
          <p:nvPr/>
        </p:nvCxnSpPr>
        <p:spPr>
          <a:xfrm flipH="1">
            <a:off x="6928833" y="4379727"/>
            <a:ext cx="608020" cy="455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7" idx="0"/>
          </p:cNvCxnSpPr>
          <p:nvPr/>
        </p:nvCxnSpPr>
        <p:spPr>
          <a:xfrm flipH="1">
            <a:off x="7527588" y="4453378"/>
            <a:ext cx="196773" cy="308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36" idx="1"/>
          </p:cNvCxnSpPr>
          <p:nvPr/>
        </p:nvCxnSpPr>
        <p:spPr>
          <a:xfrm>
            <a:off x="7911869" y="4379727"/>
            <a:ext cx="260284" cy="455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10243173" y="4761638"/>
            <a:ext cx="530352" cy="502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49" name="Oval 48"/>
          <p:cNvSpPr/>
          <p:nvPr/>
        </p:nvSpPr>
        <p:spPr>
          <a:xfrm>
            <a:off x="8839636" y="4761638"/>
            <a:ext cx="530352" cy="502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1" name="Straight Arrow Connector 50"/>
          <p:cNvCxnSpPr>
            <a:endCxn id="49" idx="0"/>
          </p:cNvCxnSpPr>
          <p:nvPr/>
        </p:nvCxnSpPr>
        <p:spPr>
          <a:xfrm>
            <a:off x="9104812" y="4453378"/>
            <a:ext cx="0" cy="308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48" idx="0"/>
          </p:cNvCxnSpPr>
          <p:nvPr/>
        </p:nvCxnSpPr>
        <p:spPr>
          <a:xfrm>
            <a:off x="10508349" y="4453378"/>
            <a:ext cx="0" cy="308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998617" y="3808939"/>
            <a:ext cx="530352" cy="502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1" name="Oval 40"/>
          <p:cNvSpPr/>
          <p:nvPr/>
        </p:nvSpPr>
        <p:spPr>
          <a:xfrm>
            <a:off x="2003388" y="3816858"/>
            <a:ext cx="530352" cy="502920"/>
          </a:xfrm>
          <a:prstGeom prst="ellipse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3" name="Oval 42"/>
          <p:cNvSpPr/>
          <p:nvPr/>
        </p:nvSpPr>
        <p:spPr>
          <a:xfrm>
            <a:off x="1364392" y="4808297"/>
            <a:ext cx="530352" cy="502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44" name="Oval 43"/>
          <p:cNvSpPr/>
          <p:nvPr/>
        </p:nvSpPr>
        <p:spPr>
          <a:xfrm>
            <a:off x="1358962" y="4808297"/>
            <a:ext cx="530352" cy="502920"/>
          </a:xfrm>
          <a:prstGeom prst="ellipse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0" name="Oval 49"/>
          <p:cNvSpPr/>
          <p:nvPr/>
        </p:nvSpPr>
        <p:spPr>
          <a:xfrm>
            <a:off x="1304839" y="5953183"/>
            <a:ext cx="530352" cy="502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52" name="Oval 51"/>
          <p:cNvSpPr/>
          <p:nvPr/>
        </p:nvSpPr>
        <p:spPr>
          <a:xfrm>
            <a:off x="1304839" y="5953183"/>
            <a:ext cx="530352" cy="502920"/>
          </a:xfrm>
          <a:prstGeom prst="ellipse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54" name="Oval 53"/>
          <p:cNvSpPr/>
          <p:nvPr/>
        </p:nvSpPr>
        <p:spPr>
          <a:xfrm>
            <a:off x="7470379" y="3970433"/>
            <a:ext cx="530352" cy="502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5" name="Oval 54"/>
          <p:cNvSpPr/>
          <p:nvPr/>
        </p:nvSpPr>
        <p:spPr>
          <a:xfrm>
            <a:off x="7466725" y="3969723"/>
            <a:ext cx="530352" cy="502920"/>
          </a:xfrm>
          <a:prstGeom prst="ellipse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6" name="Oval 55"/>
          <p:cNvSpPr/>
          <p:nvPr/>
        </p:nvSpPr>
        <p:spPr>
          <a:xfrm>
            <a:off x="8852569" y="3969723"/>
            <a:ext cx="530352" cy="502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7" name="Oval 56"/>
          <p:cNvSpPr/>
          <p:nvPr/>
        </p:nvSpPr>
        <p:spPr>
          <a:xfrm>
            <a:off x="8849789" y="3973108"/>
            <a:ext cx="530352" cy="502920"/>
          </a:xfrm>
          <a:prstGeom prst="ellipse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8" name="Oval 57"/>
          <p:cNvSpPr/>
          <p:nvPr/>
        </p:nvSpPr>
        <p:spPr>
          <a:xfrm>
            <a:off x="10220786" y="3950458"/>
            <a:ext cx="530352" cy="502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59" name="Oval 58"/>
          <p:cNvSpPr/>
          <p:nvPr/>
        </p:nvSpPr>
        <p:spPr>
          <a:xfrm>
            <a:off x="10218006" y="3954556"/>
            <a:ext cx="530352" cy="502920"/>
          </a:xfrm>
          <a:prstGeom prst="ellipse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32211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4" grpId="0" animBg="1"/>
      <p:bldP spid="52" grpId="0" animBg="1"/>
      <p:bldP spid="55" grpId="0" animBg="1"/>
      <p:bldP spid="57" grpId="0" animBg="1"/>
      <p:bldP spid="5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8070" y="0"/>
            <a:ext cx="9905998" cy="147857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What can you do with(DFs||BFS)?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 noChangeAspect="1"/>
          </p:cNvSpPr>
          <p:nvPr>
            <p:ph idx="1"/>
          </p:nvPr>
        </p:nvSpPr>
        <p:spPr>
          <a:xfrm>
            <a:off x="1141412" y="2249487"/>
            <a:ext cx="10219315" cy="354171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600" dirty="0" smtClean="0">
                <a:solidFill>
                  <a:schemeClr val="bg1"/>
                </a:solidFill>
                <a:effectLst/>
              </a:rPr>
              <a:t>*</a:t>
            </a:r>
            <a:r>
              <a:rPr lang="en-US" sz="2600" dirty="0" smtClean="0">
                <a:solidFill>
                  <a:schemeClr val="bg1"/>
                </a:solidFill>
                <a:effectLst/>
              </a:rPr>
              <a:t>Searching trees </a:t>
            </a:r>
            <a:r>
              <a:rPr lang="en-US" sz="2600" dirty="0" smtClean="0">
                <a:solidFill>
                  <a:schemeClr val="bg1"/>
                </a:solidFill>
                <a:effectLst/>
              </a:rPr>
              <a:t>and graphs for a goal.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chemeClr val="bg1"/>
                </a:solidFill>
                <a:effectLst/>
              </a:rPr>
              <a:t>*Calculating shortest paths from *s node to *g node (BFS).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chemeClr val="bg1"/>
                </a:solidFill>
                <a:effectLst/>
              </a:rPr>
              <a:t>*Finding </a:t>
            </a:r>
            <a:r>
              <a:rPr lang="en-US" sz="2600" dirty="0" smtClean="0">
                <a:solidFill>
                  <a:schemeClr val="bg1"/>
                </a:solidFill>
                <a:effectLst/>
              </a:rPr>
              <a:t>all </a:t>
            </a:r>
            <a:r>
              <a:rPr lang="en-US" sz="2600" dirty="0" smtClean="0">
                <a:solidFill>
                  <a:schemeClr val="bg1"/>
                </a:solidFill>
                <a:effectLst/>
              </a:rPr>
              <a:t>nodes </a:t>
            </a:r>
            <a:r>
              <a:rPr lang="en-US" sz="2600" dirty="0" smtClean="0">
                <a:solidFill>
                  <a:schemeClr val="bg1"/>
                </a:solidFill>
                <a:effectLst/>
              </a:rPr>
              <a:t>reachable from </a:t>
            </a:r>
            <a:r>
              <a:rPr lang="en-US" sz="2600" dirty="0" smtClean="0">
                <a:solidFill>
                  <a:schemeClr val="bg1"/>
                </a:solidFill>
                <a:effectLst/>
              </a:rPr>
              <a:t>*s node(BFS/DFS).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chemeClr val="bg1"/>
                </a:solidFill>
                <a:effectLst/>
              </a:rPr>
              <a:t>*</a:t>
            </a:r>
            <a:r>
              <a:rPr lang="en-US" sz="2600" dirty="0" smtClean="0">
                <a:solidFill>
                  <a:schemeClr val="bg1"/>
                </a:solidFill>
                <a:effectLst/>
              </a:rPr>
              <a:t>Path-Finding(DFS).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chemeClr val="bg1"/>
                </a:solidFill>
                <a:effectLst/>
              </a:rPr>
              <a:t>*Maze Generation(DFS).</a:t>
            </a:r>
            <a:endParaRPr lang="en-US" sz="2600" dirty="0" smtClean="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chemeClr val="bg1"/>
                </a:solidFill>
                <a:effectLst/>
              </a:rPr>
              <a:t>*Simple </a:t>
            </a:r>
            <a:r>
              <a:rPr lang="en-US" sz="2600" dirty="0" smtClean="0">
                <a:solidFill>
                  <a:schemeClr val="bg1"/>
                </a:solidFill>
                <a:effectLst/>
              </a:rPr>
              <a:t>Cycle </a:t>
            </a:r>
            <a:r>
              <a:rPr lang="en-US" sz="2600" dirty="0">
                <a:solidFill>
                  <a:schemeClr val="bg1"/>
                </a:solidFill>
                <a:effectLst/>
              </a:rPr>
              <a:t>D</a:t>
            </a:r>
            <a:r>
              <a:rPr lang="en-US" sz="2600" dirty="0" smtClean="0">
                <a:solidFill>
                  <a:schemeClr val="bg1"/>
                </a:solidFill>
                <a:effectLst/>
              </a:rPr>
              <a:t>etections(DFS</a:t>
            </a:r>
            <a:r>
              <a:rPr lang="en-US" sz="2600" dirty="0" smtClean="0">
                <a:solidFill>
                  <a:schemeClr val="bg1"/>
                </a:solidFill>
                <a:effectLst/>
              </a:rPr>
              <a:t>).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chemeClr val="bg1"/>
                </a:solidFill>
                <a:effectLst/>
              </a:rPr>
              <a:t>*Topological Sorting(DFS).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chemeClr val="bg1"/>
                </a:solidFill>
                <a:effectLst/>
              </a:rPr>
              <a:t>*Checking for Bipartite Graphs(BFS).</a:t>
            </a:r>
          </a:p>
          <a:p>
            <a:pPr marL="0" indent="0">
              <a:buNone/>
            </a:pPr>
            <a:endParaRPr lang="en-US" sz="2600" dirty="0" smtClean="0">
              <a:solidFill>
                <a:schemeClr val="bg1"/>
              </a:solidFill>
              <a:effectLst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08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Depth-First-Search(DFS)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 noChangeAspect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effectLst/>
              </a:rPr>
              <a:t>*Searches depth of a given </a:t>
            </a:r>
            <a:r>
              <a:rPr lang="en-US" dirty="0" smtClean="0">
                <a:solidFill>
                  <a:schemeClr val="bg1"/>
                </a:solidFill>
                <a:effectLst/>
              </a:rPr>
              <a:t>path</a:t>
            </a:r>
            <a:r>
              <a:rPr lang="en-US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dirty="0" smtClean="0">
                <a:solidFill>
                  <a:schemeClr val="bg1"/>
                </a:solidFill>
                <a:effectLst/>
              </a:rPr>
              <a:t>until its exhausted.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effectLst/>
              </a:rPr>
              <a:t>*Utilizes a stack data structure.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effectLst/>
              </a:rPr>
              <a:t>*Backtracks to next node on stack </a:t>
            </a:r>
            <a:r>
              <a:rPr lang="en-US" dirty="0" smtClean="0">
                <a:solidFill>
                  <a:schemeClr val="bg1"/>
                </a:solidFill>
                <a:effectLst/>
              </a:rPr>
              <a:t>and checks</a:t>
            </a:r>
            <a:r>
              <a:rPr lang="en-US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dirty="0" smtClean="0">
                <a:solidFill>
                  <a:schemeClr val="bg1"/>
                </a:solidFill>
                <a:effectLst/>
              </a:rPr>
              <a:t>nodes available.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effectLst/>
              </a:rPr>
              <a:t>*Simple Recursive Implementation.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effectLst/>
              </a:rPr>
              <a:t>*Less overhead in comparison to </a:t>
            </a:r>
            <a:r>
              <a:rPr lang="en-US" dirty="0" smtClean="0">
                <a:solidFill>
                  <a:schemeClr val="bg1"/>
                </a:solidFill>
                <a:effectLst/>
              </a:rPr>
              <a:t>BFS(In most </a:t>
            </a:r>
            <a:r>
              <a:rPr lang="en-US" dirty="0" smtClean="0">
                <a:solidFill>
                  <a:schemeClr val="bg1"/>
                </a:solidFill>
                <a:effectLst/>
              </a:rPr>
              <a:t>cases).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effectLst/>
              </a:rPr>
              <a:t>*High depth graphs or trees can be inefficient to search.</a:t>
            </a:r>
          </a:p>
        </p:txBody>
      </p:sp>
    </p:spTree>
    <p:extLst>
      <p:ext uri="{BB962C8B-B14F-4D97-AF65-F5344CB8AC3E}">
        <p14:creationId xmlns:p14="http://schemas.microsoft.com/office/powerpoint/2010/main" val="121012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894" y="0"/>
            <a:ext cx="9905998" cy="147857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Breadth-First-Search(</a:t>
            </a:r>
            <a:r>
              <a:rPr lang="en-US" dirty="0" err="1">
                <a:solidFill>
                  <a:schemeClr val="bg1"/>
                </a:solidFill>
              </a:rPr>
              <a:t>b</a:t>
            </a:r>
            <a:r>
              <a:rPr lang="en-US" dirty="0" err="1" smtClean="0">
                <a:solidFill>
                  <a:schemeClr val="bg1"/>
                </a:solidFill>
              </a:rPr>
              <a:t>FS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 noChangeAspect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effectLst/>
              </a:rPr>
              <a:t>*Searches all neighbors of a node before increasing search depth.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effectLst/>
              </a:rPr>
              <a:t>*Utilizes a queue data structure.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effectLst/>
              </a:rPr>
              <a:t>*Searches </a:t>
            </a:r>
            <a:r>
              <a:rPr lang="en-US" dirty="0">
                <a:solidFill>
                  <a:schemeClr val="bg1"/>
                </a:solidFill>
                <a:effectLst/>
              </a:rPr>
              <a:t>node </a:t>
            </a:r>
            <a:r>
              <a:rPr lang="en-US" dirty="0" smtClean="0">
                <a:solidFill>
                  <a:schemeClr val="bg1"/>
                </a:solidFill>
                <a:effectLst/>
              </a:rPr>
              <a:t>at head of the </a:t>
            </a:r>
            <a:r>
              <a:rPr lang="en-US" dirty="0" smtClean="0">
                <a:solidFill>
                  <a:schemeClr val="bg1"/>
                </a:solidFill>
                <a:effectLst/>
              </a:rPr>
              <a:t>queue </a:t>
            </a:r>
            <a:r>
              <a:rPr lang="en-US" dirty="0" smtClean="0">
                <a:solidFill>
                  <a:schemeClr val="bg1"/>
                </a:solidFill>
                <a:effectLst/>
              </a:rPr>
              <a:t>and checks for</a:t>
            </a:r>
            <a:r>
              <a:rPr lang="en-US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</a:rPr>
              <a:t>nodes available</a:t>
            </a:r>
            <a:r>
              <a:rPr lang="en-US" dirty="0" smtClean="0">
                <a:solidFill>
                  <a:schemeClr val="bg1"/>
                </a:solidFill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effectLst/>
              </a:rPr>
              <a:t>*Memory Intensive for trees or graphs with high branching factors.</a:t>
            </a:r>
            <a:endParaRPr lang="en-US" dirty="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68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894" y="0"/>
            <a:ext cx="9905998" cy="138518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Tri-Coloring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 noChangeAspect="1"/>
          </p:cNvSpPr>
          <p:nvPr>
            <p:ph idx="1"/>
          </p:nvPr>
        </p:nvSpPr>
        <p:spPr>
          <a:xfrm>
            <a:off x="1141412" y="1673352"/>
            <a:ext cx="9905999" cy="4919472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Node Types: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effectLst/>
              </a:rPr>
              <a:t>*White – Unvisited Nodes.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effectLst/>
              </a:rPr>
              <a:t>*Gray –  Visited but </a:t>
            </a:r>
            <a:r>
              <a:rPr lang="en-US" dirty="0">
                <a:solidFill>
                  <a:schemeClr val="bg1"/>
                </a:solidFill>
                <a:effectLst/>
              </a:rPr>
              <a:t>n</a:t>
            </a:r>
            <a:r>
              <a:rPr lang="en-US" dirty="0" smtClean="0">
                <a:solidFill>
                  <a:schemeClr val="bg1"/>
                </a:solidFill>
                <a:effectLst/>
              </a:rPr>
              <a:t>ot </a:t>
            </a:r>
            <a:r>
              <a:rPr lang="en-US" dirty="0">
                <a:solidFill>
                  <a:schemeClr val="bg1"/>
                </a:solidFill>
                <a:effectLst/>
              </a:rPr>
              <a:t>f</a:t>
            </a:r>
            <a:r>
              <a:rPr lang="en-US" dirty="0" smtClean="0">
                <a:solidFill>
                  <a:schemeClr val="bg1"/>
                </a:solidFill>
                <a:effectLst/>
              </a:rPr>
              <a:t>inalized </a:t>
            </a:r>
            <a:r>
              <a:rPr lang="en-US" dirty="0">
                <a:solidFill>
                  <a:schemeClr val="bg1"/>
                </a:solidFill>
                <a:effectLst/>
              </a:rPr>
              <a:t>n</a:t>
            </a:r>
            <a:r>
              <a:rPr lang="en-US" dirty="0" smtClean="0">
                <a:solidFill>
                  <a:schemeClr val="bg1"/>
                </a:solidFill>
                <a:effectLst/>
              </a:rPr>
              <a:t>odes.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effectLst/>
              </a:rPr>
              <a:t>*Black –  Finalized Nodes.</a:t>
            </a:r>
          </a:p>
          <a:p>
            <a:pPr marL="0" indent="0" algn="ctr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Generalizations: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effectLst/>
              </a:rPr>
              <a:t>*All nodes are initialized as White nodes.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effectLst/>
              </a:rPr>
              <a:t>*Nodes still on the search stack/queue must be gray nodes.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effectLst/>
              </a:rPr>
              <a:t>*Nodes in the search path but not in the search stack/queue must be black nodes.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effectLst/>
              </a:rPr>
              <a:t>*Any white nodes left after DFS/BFS finishes are considered unreachable from the *S node.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		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06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0015"/>
            <a:ext cx="9905998" cy="1365516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Simple DFS AND BFS Examples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9841" y="1681018"/>
            <a:ext cx="459970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		   G1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DFSVisited</a:t>
            </a:r>
            <a:r>
              <a:rPr lang="en-US" dirty="0" smtClean="0">
                <a:solidFill>
                  <a:schemeClr val="bg1"/>
                </a:solidFill>
              </a:rPr>
              <a:t>[] = </a:t>
            </a:r>
            <a:r>
              <a:rPr lang="en-US" dirty="0">
                <a:solidFill>
                  <a:schemeClr val="bg1"/>
                </a:solidFill>
              </a:rPr>
              <a:t>{ A , B , F , C , D, E }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288992" y="4915882"/>
            <a:ext cx="530352" cy="5029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2195238" y="2945126"/>
            <a:ext cx="530352" cy="5029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64886" y="3914140"/>
            <a:ext cx="530352" cy="5029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725590" y="3914140"/>
            <a:ext cx="530352" cy="5029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2284153" y="4915882"/>
            <a:ext cx="530352" cy="502920"/>
          </a:xfrm>
          <a:prstGeom prst="ellipse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1" name="Oval 10"/>
          <p:cNvSpPr/>
          <p:nvPr/>
        </p:nvSpPr>
        <p:spPr>
          <a:xfrm>
            <a:off x="3255942" y="4916402"/>
            <a:ext cx="530352" cy="5029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12" name="Straight Connector 11"/>
          <p:cNvCxnSpPr>
            <a:stCxn id="7" idx="3"/>
            <a:endCxn id="8" idx="0"/>
          </p:cNvCxnSpPr>
          <p:nvPr/>
        </p:nvCxnSpPr>
        <p:spPr>
          <a:xfrm flipH="1">
            <a:off x="1930062" y="3374395"/>
            <a:ext cx="342844" cy="539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5"/>
            <a:endCxn id="9" idx="0"/>
          </p:cNvCxnSpPr>
          <p:nvPr/>
        </p:nvCxnSpPr>
        <p:spPr>
          <a:xfrm>
            <a:off x="2647922" y="3374395"/>
            <a:ext cx="342844" cy="539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" idx="3"/>
            <a:endCxn id="10" idx="0"/>
          </p:cNvCxnSpPr>
          <p:nvPr/>
        </p:nvCxnSpPr>
        <p:spPr>
          <a:xfrm flipH="1">
            <a:off x="2549329" y="4343409"/>
            <a:ext cx="253929" cy="572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5"/>
            <a:endCxn id="11" idx="0"/>
          </p:cNvCxnSpPr>
          <p:nvPr/>
        </p:nvCxnSpPr>
        <p:spPr>
          <a:xfrm>
            <a:off x="3178274" y="4343409"/>
            <a:ext cx="342844" cy="572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111843" y="4915882"/>
            <a:ext cx="530352" cy="5029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8" idx="3"/>
            <a:endCxn id="16" idx="0"/>
          </p:cNvCxnSpPr>
          <p:nvPr/>
        </p:nvCxnSpPr>
        <p:spPr>
          <a:xfrm flipH="1">
            <a:off x="1377019" y="4343409"/>
            <a:ext cx="365535" cy="572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195238" y="2947883"/>
            <a:ext cx="530352" cy="502920"/>
          </a:xfrm>
          <a:prstGeom prst="ellipse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660766" y="3910562"/>
            <a:ext cx="530352" cy="502920"/>
          </a:xfrm>
          <a:prstGeom prst="ellipse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106431" y="4915882"/>
            <a:ext cx="530352" cy="502920"/>
          </a:xfrm>
          <a:prstGeom prst="ellipse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111843" y="4907527"/>
            <a:ext cx="530352" cy="5029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664886" y="3915604"/>
            <a:ext cx="530352" cy="5029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721470" y="3900270"/>
            <a:ext cx="530352" cy="502920"/>
          </a:xfrm>
          <a:prstGeom prst="ellipse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4" name="Oval 23"/>
          <p:cNvSpPr/>
          <p:nvPr/>
        </p:nvSpPr>
        <p:spPr>
          <a:xfrm>
            <a:off x="2284153" y="4920487"/>
            <a:ext cx="530352" cy="5029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5" name="Oval 24"/>
          <p:cNvSpPr/>
          <p:nvPr/>
        </p:nvSpPr>
        <p:spPr>
          <a:xfrm>
            <a:off x="3251405" y="4911360"/>
            <a:ext cx="530352" cy="502920"/>
          </a:xfrm>
          <a:prstGeom prst="ellipse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6" name="Oval 25"/>
          <p:cNvSpPr/>
          <p:nvPr/>
        </p:nvSpPr>
        <p:spPr>
          <a:xfrm>
            <a:off x="3255942" y="4915882"/>
            <a:ext cx="530352" cy="5029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7" name="Oval 26"/>
          <p:cNvSpPr/>
          <p:nvPr/>
        </p:nvSpPr>
        <p:spPr>
          <a:xfrm>
            <a:off x="2725590" y="3907205"/>
            <a:ext cx="530352" cy="5029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8" name="Oval 27"/>
          <p:cNvSpPr/>
          <p:nvPr/>
        </p:nvSpPr>
        <p:spPr>
          <a:xfrm>
            <a:off x="2183271" y="2951461"/>
            <a:ext cx="530352" cy="5029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47702" y="1681018"/>
            <a:ext cx="459970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		    		  G2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 err="1" smtClean="0">
                <a:solidFill>
                  <a:schemeClr val="bg1"/>
                </a:solidFill>
              </a:rPr>
              <a:t>BFSVisited</a:t>
            </a:r>
            <a:r>
              <a:rPr lang="en-US" dirty="0" smtClean="0">
                <a:solidFill>
                  <a:schemeClr val="bg1"/>
                </a:solidFill>
              </a:rPr>
              <a:t>[] = </a:t>
            </a:r>
            <a:r>
              <a:rPr lang="en-US" dirty="0">
                <a:solidFill>
                  <a:schemeClr val="bg1"/>
                </a:solidFill>
              </a:rPr>
              <a:t>{ A , B , C , F , D, E }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8460571" y="2876128"/>
            <a:ext cx="530352" cy="5029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7828619" y="3914140"/>
            <a:ext cx="530352" cy="5029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8990923" y="3914140"/>
            <a:ext cx="530352" cy="5029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4" name="Oval 53"/>
          <p:cNvSpPr/>
          <p:nvPr/>
        </p:nvSpPr>
        <p:spPr>
          <a:xfrm>
            <a:off x="8460571" y="4916402"/>
            <a:ext cx="530352" cy="5029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55" name="Oval 54"/>
          <p:cNvSpPr/>
          <p:nvPr/>
        </p:nvSpPr>
        <p:spPr>
          <a:xfrm>
            <a:off x="9521275" y="4915882"/>
            <a:ext cx="530352" cy="5029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56" name="Straight Connector 55"/>
          <p:cNvCxnSpPr>
            <a:stCxn id="51" idx="3"/>
            <a:endCxn id="52" idx="0"/>
          </p:cNvCxnSpPr>
          <p:nvPr/>
        </p:nvCxnSpPr>
        <p:spPr>
          <a:xfrm flipH="1">
            <a:off x="8093795" y="3305397"/>
            <a:ext cx="444444" cy="608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3" idx="3"/>
            <a:endCxn id="54" idx="0"/>
          </p:cNvCxnSpPr>
          <p:nvPr/>
        </p:nvCxnSpPr>
        <p:spPr>
          <a:xfrm flipH="1">
            <a:off x="8725747" y="4343409"/>
            <a:ext cx="342844" cy="572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3" idx="5"/>
            <a:endCxn id="55" idx="0"/>
          </p:cNvCxnSpPr>
          <p:nvPr/>
        </p:nvCxnSpPr>
        <p:spPr>
          <a:xfrm>
            <a:off x="9443607" y="4343409"/>
            <a:ext cx="342844" cy="572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7189668" y="4915882"/>
            <a:ext cx="530352" cy="5029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0" name="Straight Connector 59"/>
          <p:cNvCxnSpPr>
            <a:stCxn id="52" idx="3"/>
            <a:endCxn id="59" idx="0"/>
          </p:cNvCxnSpPr>
          <p:nvPr/>
        </p:nvCxnSpPr>
        <p:spPr>
          <a:xfrm flipH="1">
            <a:off x="7454844" y="4343409"/>
            <a:ext cx="451443" cy="572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1" idx="5"/>
            <a:endCxn id="53" idx="0"/>
          </p:cNvCxnSpPr>
          <p:nvPr/>
        </p:nvCxnSpPr>
        <p:spPr>
          <a:xfrm>
            <a:off x="8913255" y="3305397"/>
            <a:ext cx="342844" cy="608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8448604" y="2876128"/>
            <a:ext cx="530352" cy="502920"/>
          </a:xfrm>
          <a:prstGeom prst="ellipse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7816065" y="3914140"/>
            <a:ext cx="530352" cy="502920"/>
          </a:xfrm>
          <a:prstGeom prst="ellipse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8978369" y="3914140"/>
            <a:ext cx="530352" cy="502920"/>
          </a:xfrm>
          <a:prstGeom prst="ellipse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5" name="Oval 64"/>
          <p:cNvSpPr/>
          <p:nvPr/>
        </p:nvSpPr>
        <p:spPr>
          <a:xfrm>
            <a:off x="7185131" y="4915882"/>
            <a:ext cx="530352" cy="5029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8460571" y="2876128"/>
            <a:ext cx="530352" cy="5029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7189668" y="4915882"/>
            <a:ext cx="530352" cy="502920"/>
          </a:xfrm>
          <a:prstGeom prst="ellipse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7832739" y="3900270"/>
            <a:ext cx="530352" cy="5029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8456034" y="4907527"/>
            <a:ext cx="530352" cy="502920"/>
          </a:xfrm>
          <a:prstGeom prst="ellipse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0" name="Oval 69"/>
          <p:cNvSpPr/>
          <p:nvPr/>
        </p:nvSpPr>
        <p:spPr>
          <a:xfrm>
            <a:off x="9521275" y="4915882"/>
            <a:ext cx="530352" cy="502920"/>
          </a:xfrm>
          <a:prstGeom prst="ellipse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71" name="Oval 70"/>
          <p:cNvSpPr/>
          <p:nvPr/>
        </p:nvSpPr>
        <p:spPr>
          <a:xfrm>
            <a:off x="8985009" y="3922427"/>
            <a:ext cx="530352" cy="5029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2" name="Oval 71"/>
          <p:cNvSpPr/>
          <p:nvPr/>
        </p:nvSpPr>
        <p:spPr>
          <a:xfrm>
            <a:off x="7185131" y="4915882"/>
            <a:ext cx="530352" cy="5029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8457412" y="4903731"/>
            <a:ext cx="530352" cy="5029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4" name="Oval 73"/>
          <p:cNvSpPr/>
          <p:nvPr/>
        </p:nvSpPr>
        <p:spPr>
          <a:xfrm>
            <a:off x="9515361" y="4920487"/>
            <a:ext cx="530352" cy="5029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2645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62" grpId="0" animBg="1"/>
      <p:bldP spid="63" grpId="0" animBg="1"/>
      <p:bldP spid="64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 noChangeAspect="1"/>
          </p:cNvSpPr>
          <p:nvPr>
            <p:ph idx="1"/>
          </p:nvPr>
        </p:nvSpPr>
        <p:spPr>
          <a:xfrm>
            <a:off x="461727" y="362139"/>
            <a:ext cx="11416420" cy="6328372"/>
          </a:xfrm>
        </p:spPr>
        <p:txBody>
          <a:bodyPr/>
          <a:lstStyle/>
          <a:p>
            <a:pPr algn="ctr"/>
            <a:endParaRPr lang="en-US" dirty="0" smtClean="0"/>
          </a:p>
          <a:p>
            <a:pPr marL="0" indent="0" algn="ctr">
              <a:buNone/>
            </a:pPr>
            <a:endParaRPr lang="en-US" sz="36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3600" dirty="0" smtClean="0">
                <a:solidFill>
                  <a:schemeClr val="bg1"/>
                </a:solidFill>
              </a:rPr>
              <a:t>To see who’s paying </a:t>
            </a:r>
            <a:r>
              <a:rPr lang="en-US" sz="3600" dirty="0" smtClean="0">
                <a:solidFill>
                  <a:schemeClr val="bg1"/>
                </a:solidFill>
              </a:rPr>
              <a:t>attention,</a:t>
            </a:r>
            <a:endParaRPr lang="en-US" sz="36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3600" dirty="0" smtClean="0">
                <a:solidFill>
                  <a:schemeClr val="bg1"/>
                </a:solidFill>
              </a:rPr>
              <a:t>t</a:t>
            </a:r>
            <a:r>
              <a:rPr lang="en-US" sz="3600" dirty="0" smtClean="0">
                <a:solidFill>
                  <a:schemeClr val="bg1"/>
                </a:solidFill>
              </a:rPr>
              <a:t>he </a:t>
            </a:r>
            <a:r>
              <a:rPr lang="en-US" sz="3600" dirty="0" smtClean="0">
                <a:solidFill>
                  <a:schemeClr val="bg1"/>
                </a:solidFill>
              </a:rPr>
              <a:t>first person to raise their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chemeClr val="bg1"/>
                </a:solidFill>
              </a:rPr>
              <a:t>h</a:t>
            </a:r>
            <a:r>
              <a:rPr lang="en-US" sz="3600" dirty="0" smtClean="0">
                <a:solidFill>
                  <a:schemeClr val="bg1"/>
                </a:solidFill>
              </a:rPr>
              <a:t>and gets removed from the name 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chemeClr val="bg1"/>
                </a:solidFill>
              </a:rPr>
              <a:t>p</a:t>
            </a:r>
            <a:r>
              <a:rPr lang="en-US" sz="3600" dirty="0" smtClean="0">
                <a:solidFill>
                  <a:schemeClr val="bg1"/>
                </a:solidFill>
              </a:rPr>
              <a:t>ool.</a:t>
            </a:r>
          </a:p>
          <a:p>
            <a:pPr marL="0" indent="0" algn="ctr">
              <a:buNone/>
            </a:pPr>
            <a:r>
              <a:rPr lang="en-US" sz="3600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21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20218"/>
            <a:ext cx="9905998" cy="68961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Less SIMPLE Examples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996696"/>
            <a:ext cx="9905999" cy="5111496"/>
          </a:xfrm>
        </p:spPr>
        <p:txBody>
          <a:bodyPr>
            <a:normAutofit fontScale="92500" lnSpcReduction="10000"/>
          </a:bodyPr>
          <a:lstStyle/>
          <a:p>
            <a:pPr marL="914400" lvl="2" indent="0">
              <a:buNone/>
            </a:pPr>
            <a:r>
              <a:rPr lang="en-US" dirty="0" smtClean="0"/>
              <a:t>      </a:t>
            </a:r>
            <a:r>
              <a:rPr lang="en-US" dirty="0" smtClean="0">
                <a:solidFill>
                  <a:schemeClr val="bg1"/>
                </a:solidFill>
              </a:rPr>
              <a:t>G1							           G2	     						      				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		        					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	Search Path of DFS(G1, B)</a:t>
            </a:r>
          </a:p>
          <a:p>
            <a:pPr marL="914400" lvl="2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			  &amp;</a:t>
            </a:r>
          </a:p>
          <a:p>
            <a:pPr marL="914400" lvl="2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	 	</a:t>
            </a:r>
            <a:r>
              <a:rPr lang="en-US" dirty="0">
                <a:solidFill>
                  <a:schemeClr val="bg1"/>
                </a:solidFill>
              </a:rPr>
              <a:t>Search </a:t>
            </a:r>
            <a:r>
              <a:rPr lang="en-US" dirty="0" smtClean="0">
                <a:solidFill>
                  <a:schemeClr val="bg1"/>
                </a:solidFill>
              </a:rPr>
              <a:t>Path of BFS(G2, H)</a:t>
            </a:r>
            <a:endParaRPr lang="en-US" dirty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										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746504" y="2087118"/>
            <a:ext cx="530352" cy="502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401824" y="3020568"/>
            <a:ext cx="530352" cy="502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3023616" y="2096262"/>
            <a:ext cx="530352" cy="502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2" name="Oval 11"/>
          <p:cNvSpPr/>
          <p:nvPr/>
        </p:nvSpPr>
        <p:spPr>
          <a:xfrm>
            <a:off x="2407920" y="4003548"/>
            <a:ext cx="530352" cy="502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3" name="Oval 12"/>
          <p:cNvSpPr/>
          <p:nvPr/>
        </p:nvSpPr>
        <p:spPr>
          <a:xfrm>
            <a:off x="1700784" y="4753356"/>
            <a:ext cx="530352" cy="502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023616" y="4753356"/>
            <a:ext cx="530352" cy="502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5" name="Oval 14"/>
          <p:cNvSpPr/>
          <p:nvPr/>
        </p:nvSpPr>
        <p:spPr>
          <a:xfrm>
            <a:off x="3674428" y="3421380"/>
            <a:ext cx="530352" cy="502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16" name="Oval 15"/>
          <p:cNvSpPr/>
          <p:nvPr/>
        </p:nvSpPr>
        <p:spPr>
          <a:xfrm>
            <a:off x="1244314" y="3421380"/>
            <a:ext cx="530352" cy="502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20" name="Straight Connector 19"/>
          <p:cNvCxnSpPr>
            <a:stCxn id="4" idx="5"/>
            <a:endCxn id="10" idx="1"/>
          </p:cNvCxnSpPr>
          <p:nvPr/>
        </p:nvCxnSpPr>
        <p:spPr>
          <a:xfrm>
            <a:off x="2199188" y="2516387"/>
            <a:ext cx="280304" cy="577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7"/>
            <a:endCxn id="11" idx="3"/>
          </p:cNvCxnSpPr>
          <p:nvPr/>
        </p:nvCxnSpPr>
        <p:spPr>
          <a:xfrm flipV="1">
            <a:off x="2854508" y="2525531"/>
            <a:ext cx="246776" cy="568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6"/>
            <a:endCxn id="15" idx="1"/>
          </p:cNvCxnSpPr>
          <p:nvPr/>
        </p:nvCxnSpPr>
        <p:spPr>
          <a:xfrm>
            <a:off x="2932176" y="3272028"/>
            <a:ext cx="819920" cy="223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" idx="6"/>
            <a:endCxn id="10" idx="2"/>
          </p:cNvCxnSpPr>
          <p:nvPr/>
        </p:nvCxnSpPr>
        <p:spPr>
          <a:xfrm flipV="1">
            <a:off x="1774666" y="3272028"/>
            <a:ext cx="627158" cy="400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2" idx="0"/>
            <a:endCxn id="10" idx="4"/>
          </p:cNvCxnSpPr>
          <p:nvPr/>
        </p:nvCxnSpPr>
        <p:spPr>
          <a:xfrm flipH="1" flipV="1">
            <a:off x="2667000" y="3523488"/>
            <a:ext cx="6096" cy="480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6" idx="4"/>
            <a:endCxn id="13" idx="0"/>
          </p:cNvCxnSpPr>
          <p:nvPr/>
        </p:nvCxnSpPr>
        <p:spPr>
          <a:xfrm>
            <a:off x="1509490" y="3924300"/>
            <a:ext cx="456470" cy="829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5" idx="3"/>
            <a:endCxn id="14" idx="0"/>
          </p:cNvCxnSpPr>
          <p:nvPr/>
        </p:nvCxnSpPr>
        <p:spPr>
          <a:xfrm flipH="1">
            <a:off x="3288792" y="3850649"/>
            <a:ext cx="463304" cy="902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3" idx="6"/>
            <a:endCxn id="14" idx="2"/>
          </p:cNvCxnSpPr>
          <p:nvPr/>
        </p:nvCxnSpPr>
        <p:spPr>
          <a:xfrm>
            <a:off x="2231136" y="5004816"/>
            <a:ext cx="792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2" idx="5"/>
          </p:cNvCxnSpPr>
          <p:nvPr/>
        </p:nvCxnSpPr>
        <p:spPr>
          <a:xfrm>
            <a:off x="2860604" y="4432817"/>
            <a:ext cx="348940" cy="440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3" idx="7"/>
          </p:cNvCxnSpPr>
          <p:nvPr/>
        </p:nvCxnSpPr>
        <p:spPr>
          <a:xfrm flipV="1">
            <a:off x="2153468" y="4332995"/>
            <a:ext cx="428188" cy="494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10173546" y="2087118"/>
            <a:ext cx="530352" cy="502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8" name="Oval 47"/>
          <p:cNvSpPr/>
          <p:nvPr/>
        </p:nvSpPr>
        <p:spPr>
          <a:xfrm>
            <a:off x="8046953" y="2087118"/>
            <a:ext cx="530352" cy="502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8046953" y="3631692"/>
            <a:ext cx="530352" cy="502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50" name="Oval 49"/>
          <p:cNvSpPr/>
          <p:nvPr/>
        </p:nvSpPr>
        <p:spPr>
          <a:xfrm>
            <a:off x="8046953" y="5379721"/>
            <a:ext cx="530352" cy="502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51" name="Oval 50"/>
          <p:cNvSpPr/>
          <p:nvPr/>
        </p:nvSpPr>
        <p:spPr>
          <a:xfrm>
            <a:off x="10173546" y="5379721"/>
            <a:ext cx="530352" cy="502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53" name="Oval 52"/>
          <p:cNvSpPr/>
          <p:nvPr/>
        </p:nvSpPr>
        <p:spPr>
          <a:xfrm>
            <a:off x="10173546" y="3631692"/>
            <a:ext cx="530352" cy="502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54" name="Oval 53"/>
          <p:cNvSpPr/>
          <p:nvPr/>
        </p:nvSpPr>
        <p:spPr>
          <a:xfrm>
            <a:off x="9134856" y="2776728"/>
            <a:ext cx="530352" cy="502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134856" y="4501896"/>
            <a:ext cx="530352" cy="502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57" name="Straight Connector 56"/>
          <p:cNvCxnSpPr>
            <a:stCxn id="48" idx="4"/>
          </p:cNvCxnSpPr>
          <p:nvPr/>
        </p:nvCxnSpPr>
        <p:spPr>
          <a:xfrm>
            <a:off x="8312129" y="2590038"/>
            <a:ext cx="0" cy="1173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4" idx="5"/>
            <a:endCxn id="53" idx="1"/>
          </p:cNvCxnSpPr>
          <p:nvPr/>
        </p:nvCxnSpPr>
        <p:spPr>
          <a:xfrm>
            <a:off x="9587540" y="3205997"/>
            <a:ext cx="663674" cy="499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3" idx="0"/>
            <a:endCxn id="47" idx="4"/>
          </p:cNvCxnSpPr>
          <p:nvPr/>
        </p:nvCxnSpPr>
        <p:spPr>
          <a:xfrm flipV="1">
            <a:off x="10438722" y="2590038"/>
            <a:ext cx="0" cy="1041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9" idx="4"/>
            <a:endCxn id="50" idx="0"/>
          </p:cNvCxnSpPr>
          <p:nvPr/>
        </p:nvCxnSpPr>
        <p:spPr>
          <a:xfrm>
            <a:off x="8312129" y="4134612"/>
            <a:ext cx="0" cy="1245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50" idx="7"/>
            <a:endCxn id="55" idx="3"/>
          </p:cNvCxnSpPr>
          <p:nvPr/>
        </p:nvCxnSpPr>
        <p:spPr>
          <a:xfrm flipV="1">
            <a:off x="8499637" y="4931165"/>
            <a:ext cx="712887" cy="522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0" idx="6"/>
          </p:cNvCxnSpPr>
          <p:nvPr/>
        </p:nvCxnSpPr>
        <p:spPr>
          <a:xfrm>
            <a:off x="8577305" y="5631181"/>
            <a:ext cx="1673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1" idx="0"/>
            <a:endCxn id="55" idx="5"/>
          </p:cNvCxnSpPr>
          <p:nvPr/>
        </p:nvCxnSpPr>
        <p:spPr>
          <a:xfrm flipH="1" flipV="1">
            <a:off x="9587540" y="4931165"/>
            <a:ext cx="851182" cy="448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51" idx="0"/>
            <a:endCxn id="53" idx="4"/>
          </p:cNvCxnSpPr>
          <p:nvPr/>
        </p:nvCxnSpPr>
        <p:spPr>
          <a:xfrm flipV="1">
            <a:off x="10438722" y="4134612"/>
            <a:ext cx="0" cy="1245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5" idx="7"/>
            <a:endCxn id="53" idx="3"/>
          </p:cNvCxnSpPr>
          <p:nvPr/>
        </p:nvCxnSpPr>
        <p:spPr>
          <a:xfrm flipV="1">
            <a:off x="9587540" y="4060961"/>
            <a:ext cx="663674" cy="514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55" idx="1"/>
          </p:cNvCxnSpPr>
          <p:nvPr/>
        </p:nvCxnSpPr>
        <p:spPr>
          <a:xfrm flipH="1" flipV="1">
            <a:off x="8361342" y="3956803"/>
            <a:ext cx="851182" cy="618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49" idx="7"/>
            <a:endCxn id="54" idx="3"/>
          </p:cNvCxnSpPr>
          <p:nvPr/>
        </p:nvCxnSpPr>
        <p:spPr>
          <a:xfrm flipV="1">
            <a:off x="8499637" y="3205997"/>
            <a:ext cx="712887" cy="499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54" idx="4"/>
            <a:endCxn id="55" idx="0"/>
          </p:cNvCxnSpPr>
          <p:nvPr/>
        </p:nvCxnSpPr>
        <p:spPr>
          <a:xfrm>
            <a:off x="9400032" y="3279648"/>
            <a:ext cx="0" cy="1222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48" idx="5"/>
            <a:endCxn id="54" idx="1"/>
          </p:cNvCxnSpPr>
          <p:nvPr/>
        </p:nvCxnSpPr>
        <p:spPr>
          <a:xfrm>
            <a:off x="8499637" y="2516387"/>
            <a:ext cx="712887" cy="333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76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1573</TotalTime>
  <Words>1058</Words>
  <Application>Microsoft Macintosh PowerPoint</Application>
  <PresentationFormat>Widescreen</PresentationFormat>
  <Paragraphs>1048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Trebuchet MS</vt:lpstr>
      <vt:lpstr>Tw Cen MT</vt:lpstr>
      <vt:lpstr>Wingdings</vt:lpstr>
      <vt:lpstr>Arial</vt:lpstr>
      <vt:lpstr>Circuit</vt:lpstr>
      <vt:lpstr>Graph Traversal Algorithms</vt:lpstr>
      <vt:lpstr>Depth &amp; breadth</vt:lpstr>
      <vt:lpstr>What can you do with(DFs||BFS)?</vt:lpstr>
      <vt:lpstr>Depth-First-Search(DFS)</vt:lpstr>
      <vt:lpstr>Breadth-First-Search(bFS)</vt:lpstr>
      <vt:lpstr>Tri-Coloring</vt:lpstr>
      <vt:lpstr>Simple DFS AND BFS Examples</vt:lpstr>
      <vt:lpstr>PowerPoint Presentation</vt:lpstr>
      <vt:lpstr>Less SIMPLE Examples </vt:lpstr>
      <vt:lpstr>Topological Sorting  with dfs</vt:lpstr>
      <vt:lpstr>TARJAN’S algorithm</vt:lpstr>
      <vt:lpstr>MORE Examples </vt:lpstr>
      <vt:lpstr>Bipartite Graph TESTING with BFS</vt:lpstr>
      <vt:lpstr>examples</vt:lpstr>
      <vt:lpstr>The good | the bad | the better(Mostly)</vt:lpstr>
      <vt:lpstr>Iterative deepening dfs</vt:lpstr>
      <vt:lpstr>Example</vt:lpstr>
      <vt:lpstr>EXTRA: Matrix -&gt; graph &amp; Matrix - &gt; grid - &gt; graph</vt:lpstr>
      <vt:lpstr>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Traversal Algorithms</dc:title>
  <dc:creator>Cod</dc:creator>
  <cp:lastModifiedBy>Microsoft Office User</cp:lastModifiedBy>
  <cp:revision>114</cp:revision>
  <dcterms:created xsi:type="dcterms:W3CDTF">2015-11-30T21:39:49Z</dcterms:created>
  <dcterms:modified xsi:type="dcterms:W3CDTF">2015-12-04T17:54:26Z</dcterms:modified>
</cp:coreProperties>
</file>