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7454fa8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37454fa8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300d5dac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300d5dac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37454fa8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37454fa8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3c4f7766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3c4f7766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37454fa8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37454fa8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300d5dac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300d5dac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300d5dac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300d5dac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3ac7ddd40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3ac7ddd40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3c4f7766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3c4f7766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3c4f7766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3c4f7766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3c4f776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3c4f776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3c4f776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3c4f776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3f55da5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3f55da5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37454fa8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37454fa8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3ac7ddd40_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3ac7ddd40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3b459cc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3b459cc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300d5dac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300d5dac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1 - Outside firstop / station experience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User judges ETS </a:t>
            </a:r>
            <a:r>
              <a:rPr lang="en"/>
              <a:t>facilities</a:t>
            </a:r>
            <a:r>
              <a:rPr lang="en"/>
              <a:t> from a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Manly looking for physical pain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Access to the </a:t>
            </a:r>
            <a:r>
              <a:rPr lang="en"/>
              <a:t>facilities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Number of riders occupying the space (bus stop)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3c4f7766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3c4f7766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3ac7ddd40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3ac7ddd40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khGM_Wy16bV_gI3VfwUeeVziZJqWqcnm/vi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miro.com/app/board/uXjVORhpvq8=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LVFY_qRf3sDv6pq20vf5dt8eexsUeNCZ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ReportIt: Non-Emergency Reporting App</a:t>
            </a:r>
            <a:endParaRPr sz="3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67975" y="2834125"/>
            <a:ext cx="44079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DESN445 | Final Presentation | </a:t>
            </a:r>
            <a:r>
              <a:rPr lang="en" sz="1100">
                <a:solidFill>
                  <a:schemeClr val="dk1"/>
                </a:solidFill>
              </a:rPr>
              <a:t>Brett Johnson  Ryley Goodine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80950" y="4161825"/>
            <a:ext cx="1775575" cy="7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850" y="4161825"/>
            <a:ext cx="1775575" cy="7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3350" y="4161825"/>
            <a:ext cx="1775575" cy="7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0" y="4953000"/>
            <a:ext cx="9648900" cy="190500"/>
          </a:xfrm>
          <a:prstGeom prst="rect">
            <a:avLst/>
          </a:prstGeom>
          <a:solidFill>
            <a:srgbClr val="329D62"/>
          </a:solidFill>
          <a:ln cap="flat" cmpd="sng" w="9525">
            <a:solidFill>
              <a:srgbClr val="329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0" y="4895850"/>
            <a:ext cx="9648900" cy="66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329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>
            <a:off x="0" y="4953000"/>
            <a:ext cx="9648900" cy="190500"/>
          </a:xfrm>
          <a:prstGeom prst="rect">
            <a:avLst/>
          </a:prstGeom>
          <a:solidFill>
            <a:srgbClr val="329D62"/>
          </a:solidFill>
          <a:ln cap="flat" cmpd="sng" w="9525">
            <a:solidFill>
              <a:srgbClr val="329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-47625" y="4895850"/>
            <a:ext cx="9648900" cy="66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Ecosystem Map Touchpoints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4409" r="6144" t="0"/>
          <a:stretch/>
        </p:blipFill>
        <p:spPr>
          <a:xfrm>
            <a:off x="0" y="1685925"/>
            <a:ext cx="6048374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5716350" y="1112550"/>
            <a:ext cx="3286200" cy="3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Mobile App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ETS Web App / Website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QR code / </a:t>
            </a:r>
            <a:r>
              <a:rPr lang="en" sz="1600">
                <a:solidFill>
                  <a:schemeClr val="dk1"/>
                </a:solidFill>
              </a:rPr>
              <a:t>Promotional Material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Physical Objects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Digital Screens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Print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29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</a:t>
            </a:r>
            <a:r>
              <a:rPr lang="en"/>
              <a:t> a solution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00" y="4029075"/>
            <a:ext cx="20967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/>
          <p:nvPr/>
        </p:nvSpPr>
        <p:spPr>
          <a:xfrm>
            <a:off x="0" y="4953000"/>
            <a:ext cx="9648900" cy="190500"/>
          </a:xfrm>
          <a:prstGeom prst="rect">
            <a:avLst/>
          </a:prstGeom>
          <a:solidFill>
            <a:srgbClr val="329D62"/>
          </a:solidFill>
          <a:ln cap="flat" cmpd="sng" w="9525">
            <a:solidFill>
              <a:srgbClr val="329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-47625" y="4895850"/>
            <a:ext cx="9648900" cy="66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50" y="4029075"/>
            <a:ext cx="20967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/>
          <p:nvPr/>
        </p:nvSpPr>
        <p:spPr>
          <a:xfrm>
            <a:off x="0" y="4953000"/>
            <a:ext cx="9648900" cy="190500"/>
          </a:xfrm>
          <a:prstGeom prst="rect">
            <a:avLst/>
          </a:prstGeom>
          <a:solidFill>
            <a:srgbClr val="329D62"/>
          </a:solidFill>
          <a:ln cap="flat" cmpd="sng" w="9525">
            <a:solidFill>
              <a:srgbClr val="329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 Points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52475"/>
            <a:ext cx="3946800" cy="27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ETS website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Informational displays; QRcode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Ticket and ARC Kiosk UI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Transit UI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Physical objects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Ticket validator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Environmental elements (Benchs, doors, etc..)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-47625" y="4895850"/>
            <a:ext cx="9648900" cy="66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800300" y="1152475"/>
            <a:ext cx="3946800" cy="27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Bus /</a:t>
            </a:r>
            <a:r>
              <a:rPr lang="en" sz="1600">
                <a:solidFill>
                  <a:schemeClr val="dk1"/>
                </a:solidFill>
              </a:rPr>
              <a:t> LRT operator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Promotional Material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Print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Video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Digital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ReportIt UI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Report received message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Report information Page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125" y="4029075"/>
            <a:ext cx="20967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0" y="4953000"/>
            <a:ext cx="9648900" cy="190500"/>
          </a:xfrm>
          <a:prstGeom prst="rect">
            <a:avLst/>
          </a:prstGeom>
          <a:solidFill>
            <a:srgbClr val="329D62"/>
          </a:solidFill>
          <a:ln cap="flat" cmpd="sng" w="9525">
            <a:solidFill>
              <a:srgbClr val="329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User-test / Co-Design Key </a:t>
            </a:r>
            <a:r>
              <a:rPr lang="en"/>
              <a:t>Takeaways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076275"/>
            <a:ext cx="829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Riders </a:t>
            </a:r>
            <a:r>
              <a:rPr lang="en" sz="1600">
                <a:solidFill>
                  <a:schemeClr val="dk1"/>
                </a:solidFill>
              </a:rPr>
              <a:t>prioritize reporting dirty facilities and broken accessibility services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Reporting must be fast and easy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No personal information needed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Be available without the need to download application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Notification on receiving and dealing with non-emergency highly recommended; Rider would not use reporting service if they do not see actions from ETS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-47625" y="4895850"/>
            <a:ext cx="9648900" cy="66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076275"/>
            <a:ext cx="596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Reporting would give a sense of “ownership” to the ETS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QR code should be located near or on commonly misused or dirty spaces, objects, services (kiosk - elevator - bathrooms)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Riders did show interest in reporting potencial Community Team matters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975" y="4029075"/>
            <a:ext cx="20967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/>
          <p:nvPr/>
        </p:nvSpPr>
        <p:spPr>
          <a:xfrm>
            <a:off x="0" y="4953000"/>
            <a:ext cx="9648900" cy="190500"/>
          </a:xfrm>
          <a:prstGeom prst="rect">
            <a:avLst/>
          </a:prstGeom>
          <a:solidFill>
            <a:srgbClr val="329D62"/>
          </a:solidFill>
          <a:ln cap="flat" cmpd="sng" w="9525">
            <a:solidFill>
              <a:srgbClr val="329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User-test / Co-Design Key </a:t>
            </a:r>
            <a:r>
              <a:rPr lang="en"/>
              <a:t>Takeaways Con’t</a:t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-47625" y="4895850"/>
            <a:ext cx="9648900" cy="66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 title="DESN445_FinalProject_JohnsonBrett_GoodineRyley_Walkthrough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38" y="138275"/>
            <a:ext cx="8669926" cy="48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Benefits</a:t>
            </a:r>
            <a:r>
              <a:rPr lang="en"/>
              <a:t> to the city and </a:t>
            </a:r>
            <a:r>
              <a:rPr lang="en"/>
              <a:t>citizens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3474600" cy="29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Increase public perception</a:t>
            </a:r>
            <a:r>
              <a:rPr lang="en" sz="1600">
                <a:solidFill>
                  <a:schemeClr val="dk1"/>
                </a:solidFill>
              </a:rPr>
              <a:t> of the </a:t>
            </a:r>
            <a:r>
              <a:rPr b="1" lang="en" sz="1600">
                <a:solidFill>
                  <a:schemeClr val="dk1"/>
                </a:solidFill>
              </a:rPr>
              <a:t>ETS</a:t>
            </a:r>
            <a:r>
              <a:rPr lang="en" sz="1600">
                <a:solidFill>
                  <a:schemeClr val="dk1"/>
                </a:solidFill>
              </a:rPr>
              <a:t> which could </a:t>
            </a:r>
            <a:r>
              <a:rPr b="1" lang="en" sz="1600">
                <a:solidFill>
                  <a:schemeClr val="dk1"/>
                </a:solidFill>
              </a:rPr>
              <a:t>increase ridership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b="1" lang="en" sz="1600">
                <a:solidFill>
                  <a:schemeClr val="dk1"/>
                </a:solidFill>
              </a:rPr>
              <a:t>creating security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Creates</a:t>
            </a:r>
            <a:r>
              <a:rPr lang="en" sz="1600">
                <a:solidFill>
                  <a:schemeClr val="dk1"/>
                </a:solidFill>
              </a:rPr>
              <a:t> sense of </a:t>
            </a:r>
            <a:r>
              <a:rPr b="1" lang="en" sz="1600">
                <a:solidFill>
                  <a:schemeClr val="dk1"/>
                </a:solidFill>
              </a:rPr>
              <a:t>ownership for public service</a:t>
            </a:r>
            <a:r>
              <a:rPr lang="en" sz="1600">
                <a:solidFill>
                  <a:schemeClr val="dk1"/>
                </a:solidFill>
              </a:rPr>
              <a:t>; Potentially reducing future incidents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029075"/>
            <a:ext cx="20967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/>
          <p:nvPr/>
        </p:nvSpPr>
        <p:spPr>
          <a:xfrm>
            <a:off x="0" y="4953000"/>
            <a:ext cx="9648900" cy="190500"/>
          </a:xfrm>
          <a:prstGeom prst="rect">
            <a:avLst/>
          </a:prstGeom>
          <a:solidFill>
            <a:srgbClr val="329D62"/>
          </a:solidFill>
          <a:ln cap="flat" cmpd="sng" w="9525">
            <a:solidFill>
              <a:srgbClr val="329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-47625" y="4895850"/>
            <a:ext cx="9648900" cy="66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4669400" y="1152475"/>
            <a:ext cx="3474600" cy="29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Provides an accessible </a:t>
            </a:r>
            <a:r>
              <a:rPr b="1" lang="en" sz="1600">
                <a:solidFill>
                  <a:schemeClr val="dk1"/>
                </a:solidFill>
              </a:rPr>
              <a:t>two-way communication channel between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rider and ETS</a:t>
            </a:r>
            <a:r>
              <a:rPr lang="en" sz="1600">
                <a:solidFill>
                  <a:schemeClr val="dk1"/>
                </a:solidFill>
              </a:rPr>
              <a:t>; Rider feels that the ETS is more responsive to their needs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Limits of Project and Potential Future 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152475"/>
            <a:ext cx="39999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Limitations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875" y="4057525"/>
            <a:ext cx="20967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/>
          <p:nvPr/>
        </p:nvSpPr>
        <p:spPr>
          <a:xfrm>
            <a:off x="0" y="4953000"/>
            <a:ext cx="9648900" cy="190500"/>
          </a:xfrm>
          <a:prstGeom prst="rect">
            <a:avLst/>
          </a:prstGeom>
          <a:solidFill>
            <a:srgbClr val="329D62"/>
          </a:solidFill>
          <a:ln cap="flat" cmpd="sng" w="9525">
            <a:solidFill>
              <a:srgbClr val="329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-47625" y="4895850"/>
            <a:ext cx="9648900" cy="66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547825"/>
            <a:ext cx="3999900" cy="24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User Testing; m</a:t>
            </a:r>
            <a:r>
              <a:rPr lang="en" sz="1600">
                <a:solidFill>
                  <a:schemeClr val="dk1"/>
                </a:solidFill>
              </a:rPr>
              <a:t>ore UX testing on a variety of riders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Limited information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Deeper knowledge of ETS systems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Greater understanding of ridership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Incentive</a:t>
            </a:r>
            <a:r>
              <a:rPr lang="en" sz="1600">
                <a:solidFill>
                  <a:schemeClr val="dk1"/>
                </a:solidFill>
              </a:rPr>
              <a:t> to use the app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4572000" y="1152475"/>
            <a:ext cx="39999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Possible Misuses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4572000" y="1547825"/>
            <a:ext cx="3999900" cy="24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QRcode is replaced (scam / malicious link)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Adding discount system could be abused (creating issues to report)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Limits of Project and Potential Future Con’t</a:t>
            </a:r>
            <a:endParaRPr/>
          </a:p>
        </p:txBody>
      </p:sp>
      <p:sp>
        <p:nvSpPr>
          <p:cNvPr id="207" name="Google Shape;207;p30"/>
          <p:cNvSpPr txBox="1"/>
          <p:nvPr>
            <p:ph idx="2" type="body"/>
          </p:nvPr>
        </p:nvSpPr>
        <p:spPr>
          <a:xfrm>
            <a:off x="393475" y="1152475"/>
            <a:ext cx="39999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Potential</a:t>
            </a:r>
            <a:r>
              <a:rPr b="1" lang="en" sz="1600">
                <a:solidFill>
                  <a:schemeClr val="dk1"/>
                </a:solidFill>
              </a:rPr>
              <a:t> Future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600" y="4057525"/>
            <a:ext cx="20967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0" y="4953000"/>
            <a:ext cx="9648900" cy="190500"/>
          </a:xfrm>
          <a:prstGeom prst="rect">
            <a:avLst/>
          </a:prstGeom>
          <a:solidFill>
            <a:srgbClr val="329D62"/>
          </a:solidFill>
          <a:ln cap="flat" cmpd="sng" w="9525">
            <a:solidFill>
              <a:srgbClr val="329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-47625" y="4895850"/>
            <a:ext cx="9648900" cy="66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idx="2" type="body"/>
          </p:nvPr>
        </p:nvSpPr>
        <p:spPr>
          <a:xfrm>
            <a:off x="393475" y="1547825"/>
            <a:ext cx="3999900" cy="24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Could be a feature </a:t>
            </a:r>
            <a:r>
              <a:rPr lang="en" sz="1600">
                <a:solidFill>
                  <a:schemeClr val="dk1"/>
                </a:solidFill>
              </a:rPr>
              <a:t>implemented</a:t>
            </a:r>
            <a:r>
              <a:rPr lang="en" sz="1600">
                <a:solidFill>
                  <a:schemeClr val="dk1"/>
                </a:solidFill>
              </a:rPr>
              <a:t> in an ETS app.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Report </a:t>
            </a:r>
            <a:r>
              <a:rPr lang="en" sz="1600">
                <a:solidFill>
                  <a:schemeClr val="dk1"/>
                </a:solidFill>
              </a:rPr>
              <a:t>emergencies involving citizens ( community groups / bad actors)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Possibly create a more responsible mindset in the rider (less litter or issues caused by riders)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2" name="Google Shape;212;p30"/>
          <p:cNvSpPr txBox="1"/>
          <p:nvPr>
            <p:ph idx="2" type="body"/>
          </p:nvPr>
        </p:nvSpPr>
        <p:spPr>
          <a:xfrm>
            <a:off x="4769750" y="1547825"/>
            <a:ext cx="3999900" cy="24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Incentive to use design;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Gamify and introduce fare discounts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490250" y="1400275"/>
            <a:ext cx="8194200" cy="14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Questions or Comments?</a:t>
            </a:r>
            <a:endParaRPr sz="3500"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200" y="4029075"/>
            <a:ext cx="20967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/>
          <p:nvPr/>
        </p:nvSpPr>
        <p:spPr>
          <a:xfrm>
            <a:off x="0" y="4953000"/>
            <a:ext cx="9648900" cy="190500"/>
          </a:xfrm>
          <a:prstGeom prst="rect">
            <a:avLst/>
          </a:prstGeom>
          <a:solidFill>
            <a:srgbClr val="329D62"/>
          </a:solidFill>
          <a:ln cap="flat" cmpd="sng" w="9525">
            <a:solidFill>
              <a:srgbClr val="329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/>
          <p:nvPr/>
        </p:nvSpPr>
        <p:spPr>
          <a:xfrm>
            <a:off x="-47625" y="4895850"/>
            <a:ext cx="9648900" cy="66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147675" y="1371150"/>
            <a:ext cx="6848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How might we engage a sense of ownership of ETS facilities by riders, so that we can improve ETS ridership, safety, security, and accountability?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2475" y="4029075"/>
            <a:ext cx="20967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4953000"/>
            <a:ext cx="9648900" cy="190500"/>
          </a:xfrm>
          <a:prstGeom prst="rect">
            <a:avLst/>
          </a:prstGeom>
          <a:solidFill>
            <a:srgbClr val="329D62"/>
          </a:solidFill>
          <a:ln cap="flat" cmpd="sng" w="9525">
            <a:solidFill>
              <a:srgbClr val="329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0" y="4895850"/>
            <a:ext cx="9648900" cy="66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329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&lt;a href="https://www.vecteezy.com/free-vector/cell-phone"&gt;Cell Phone Vectors by Vecteezy&lt;/a&gt;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https://miro.com/app/board/uXjVORhpvq8=/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ETS_EcosystemMap_LafranceDominic.ai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150" y="4029075"/>
            <a:ext cx="20967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/>
          <p:nvPr/>
        </p:nvSpPr>
        <p:spPr>
          <a:xfrm>
            <a:off x="0" y="4953000"/>
            <a:ext cx="9648900" cy="190500"/>
          </a:xfrm>
          <a:prstGeom prst="rect">
            <a:avLst/>
          </a:prstGeom>
          <a:solidFill>
            <a:srgbClr val="329D62"/>
          </a:solidFill>
          <a:ln cap="flat" cmpd="sng" w="9525">
            <a:solidFill>
              <a:srgbClr val="329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-47625" y="4895850"/>
            <a:ext cx="9648900" cy="66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1421025" y="1353075"/>
            <a:ext cx="630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reporting application for </a:t>
            </a:r>
            <a:r>
              <a:rPr b="1" lang="en">
                <a:solidFill>
                  <a:schemeClr val="dk1"/>
                </a:solidFill>
              </a:rPr>
              <a:t>non-emergency</a:t>
            </a:r>
            <a:r>
              <a:rPr lang="en">
                <a:solidFill>
                  <a:schemeClr val="dk1"/>
                </a:solidFill>
              </a:rPr>
              <a:t> situations </a:t>
            </a:r>
            <a:r>
              <a:rPr lang="en">
                <a:solidFill>
                  <a:schemeClr val="dk1"/>
                </a:solidFill>
              </a:rPr>
              <a:t>that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lang="en">
                <a:solidFill>
                  <a:schemeClr val="dk1"/>
                </a:solidFill>
              </a:rPr>
              <a:t>quick </a:t>
            </a:r>
            <a:r>
              <a:rPr lang="en">
                <a:solidFill>
                  <a:schemeClr val="dk1"/>
                </a:solidFill>
              </a:rPr>
              <a:t>and easy to use, while providing a channel for </a:t>
            </a:r>
            <a:r>
              <a:rPr b="1" lang="en">
                <a:solidFill>
                  <a:schemeClr val="dk1"/>
                </a:solidFill>
              </a:rPr>
              <a:t>communication </a:t>
            </a:r>
            <a:r>
              <a:rPr lang="en">
                <a:solidFill>
                  <a:schemeClr val="dk1"/>
                </a:solidFill>
              </a:rPr>
              <a:t>between riders and ETS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0950" y="4029075"/>
            <a:ext cx="20967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4953000"/>
            <a:ext cx="9648900" cy="190500"/>
          </a:xfrm>
          <a:prstGeom prst="rect">
            <a:avLst/>
          </a:prstGeom>
          <a:solidFill>
            <a:srgbClr val="329D62"/>
          </a:solidFill>
          <a:ln cap="flat" cmpd="sng" w="9525">
            <a:solidFill>
              <a:srgbClr val="329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-47625" y="4895850"/>
            <a:ext cx="9648900" cy="66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Explanation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448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addressing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3993600" cy="20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dk1"/>
                </a:solidFill>
              </a:rPr>
              <a:t>Engage</a:t>
            </a:r>
            <a:r>
              <a:rPr lang="en" sz="1600">
                <a:solidFill>
                  <a:schemeClr val="dk1"/>
                </a:solidFill>
              </a:rPr>
              <a:t> the </a:t>
            </a:r>
            <a:r>
              <a:rPr b="1" lang="en" sz="1600">
                <a:solidFill>
                  <a:schemeClr val="dk1"/>
                </a:solidFill>
              </a:rPr>
              <a:t>rider community</a:t>
            </a:r>
            <a:r>
              <a:rPr lang="en" sz="1600">
                <a:solidFill>
                  <a:schemeClr val="dk1"/>
                </a:solidFill>
              </a:rPr>
              <a:t> to </a:t>
            </a:r>
            <a:r>
              <a:rPr b="1" lang="en" sz="1600">
                <a:solidFill>
                  <a:schemeClr val="dk1"/>
                </a:solidFill>
              </a:rPr>
              <a:t>empower personal safety and responsibility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dk1"/>
                </a:solidFill>
              </a:rPr>
              <a:t>Incorporate</a:t>
            </a:r>
            <a:r>
              <a:rPr lang="en" sz="1600">
                <a:solidFill>
                  <a:schemeClr val="dk1"/>
                </a:solidFill>
              </a:rPr>
              <a:t> the</a:t>
            </a:r>
            <a:r>
              <a:rPr b="1" lang="en" sz="1600">
                <a:solidFill>
                  <a:schemeClr val="dk1"/>
                </a:solidFill>
              </a:rPr>
              <a:t> public</a:t>
            </a:r>
            <a:r>
              <a:rPr lang="en" sz="1600">
                <a:solidFill>
                  <a:schemeClr val="dk1"/>
                </a:solidFill>
              </a:rPr>
              <a:t> in the </a:t>
            </a:r>
            <a:r>
              <a:rPr b="1" lang="en" sz="1600">
                <a:solidFill>
                  <a:schemeClr val="dk1"/>
                </a:solidFill>
              </a:rPr>
              <a:t>decision making</a:t>
            </a:r>
            <a:r>
              <a:rPr lang="en" sz="1600">
                <a:solidFill>
                  <a:schemeClr val="dk1"/>
                </a:solidFill>
              </a:rPr>
              <a:t> in some capacity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dk1"/>
                </a:solidFill>
              </a:rPr>
              <a:t>Increase rider interaction</a:t>
            </a:r>
            <a:r>
              <a:rPr lang="en" sz="1600">
                <a:solidFill>
                  <a:schemeClr val="dk1"/>
                </a:solidFill>
              </a:rPr>
              <a:t> — </a:t>
            </a:r>
            <a:r>
              <a:rPr lang="en" sz="1600">
                <a:solidFill>
                  <a:schemeClr val="dk1"/>
                </a:solidFill>
              </a:rPr>
              <a:t>creating a new channel for </a:t>
            </a:r>
            <a:r>
              <a:rPr b="1" lang="en" sz="1600">
                <a:solidFill>
                  <a:schemeClr val="dk1"/>
                </a:solidFill>
              </a:rPr>
              <a:t>communication between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riders </a:t>
            </a:r>
            <a:r>
              <a:rPr lang="en" sz="1600">
                <a:solidFill>
                  <a:schemeClr val="dk1"/>
                </a:solidFill>
              </a:rPr>
              <a:t>and</a:t>
            </a:r>
            <a:r>
              <a:rPr b="1" lang="en" sz="1600">
                <a:solidFill>
                  <a:schemeClr val="dk1"/>
                </a:solidFill>
              </a:rPr>
              <a:t> ETS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28625" y="4029075"/>
            <a:ext cx="20967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0" y="4953000"/>
            <a:ext cx="9648900" cy="190500"/>
          </a:xfrm>
          <a:prstGeom prst="rect">
            <a:avLst/>
          </a:prstGeom>
          <a:solidFill>
            <a:srgbClr val="329D62"/>
          </a:solidFill>
          <a:ln cap="flat" cmpd="sng" w="9525">
            <a:solidFill>
              <a:srgbClr val="329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0" y="4895850"/>
            <a:ext cx="9648900" cy="66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329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4664625" y="445025"/>
            <a:ext cx="40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664625" y="1152475"/>
            <a:ext cx="40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Could be implemented within the near future.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Riders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Target Audience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Age 16+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Uses ETS as main source of transportation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Wants to engage with ETS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Wants to improve personal rider experience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What do they need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Timely transit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Clean facilities ( feeling comfortable)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To feel safe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To feel that ETS </a:t>
            </a:r>
            <a:r>
              <a:rPr lang="en" sz="1600">
                <a:solidFill>
                  <a:schemeClr val="dk1"/>
                </a:solidFill>
              </a:rPr>
              <a:t>is actively listening to and dealing with their highlighted issues.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00025" y="4029075"/>
            <a:ext cx="20967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0" y="4953000"/>
            <a:ext cx="9648900" cy="190500"/>
          </a:xfrm>
          <a:prstGeom prst="rect">
            <a:avLst/>
          </a:prstGeom>
          <a:solidFill>
            <a:srgbClr val="329D62"/>
          </a:solidFill>
          <a:ln cap="flat" cmpd="sng" w="9525">
            <a:solidFill>
              <a:srgbClr val="329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0" y="4895850"/>
            <a:ext cx="9648900" cy="66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329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Riders Con’t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How are they feeling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Most riders </a:t>
            </a:r>
            <a:r>
              <a:rPr b="1" lang="en" sz="1600">
                <a:solidFill>
                  <a:schemeClr val="dk1"/>
                </a:solidFill>
              </a:rPr>
              <a:t>ignore</a:t>
            </a:r>
            <a:r>
              <a:rPr lang="en" sz="1600">
                <a:solidFill>
                  <a:schemeClr val="dk1"/>
                </a:solidFill>
              </a:rPr>
              <a:t> non-emergency situations and problems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Riders who are engaged are </a:t>
            </a:r>
            <a:r>
              <a:rPr b="1" lang="en" sz="1600">
                <a:solidFill>
                  <a:schemeClr val="dk1"/>
                </a:solidFill>
              </a:rPr>
              <a:t>confused</a:t>
            </a:r>
            <a:r>
              <a:rPr lang="en" sz="1600">
                <a:solidFill>
                  <a:schemeClr val="dk1"/>
                </a:solidFill>
              </a:rPr>
              <a:t> about the emergency and non-emergency situations Transit-Watch can deal with, and become </a:t>
            </a:r>
            <a:r>
              <a:rPr b="1" lang="en" sz="1600">
                <a:solidFill>
                  <a:schemeClr val="dk1"/>
                </a:solidFill>
              </a:rPr>
              <a:t>frustrated</a:t>
            </a:r>
            <a:r>
              <a:rPr lang="en" sz="1600">
                <a:solidFill>
                  <a:schemeClr val="dk1"/>
                </a:solidFill>
              </a:rPr>
              <a:t> and </a:t>
            </a:r>
            <a:r>
              <a:rPr b="1" lang="en" sz="1600">
                <a:solidFill>
                  <a:schemeClr val="dk1"/>
                </a:solidFill>
              </a:rPr>
              <a:t>angry</a:t>
            </a:r>
            <a:r>
              <a:rPr lang="en" sz="1600">
                <a:solidFill>
                  <a:schemeClr val="dk1"/>
                </a:solidFill>
              </a:rPr>
              <a:t> when they use the service and the problem isn’t resolved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00025" y="4029075"/>
            <a:ext cx="20967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0" y="4953000"/>
            <a:ext cx="9648900" cy="190500"/>
          </a:xfrm>
          <a:prstGeom prst="rect">
            <a:avLst/>
          </a:prstGeom>
          <a:solidFill>
            <a:srgbClr val="329D62"/>
          </a:solidFill>
          <a:ln cap="flat" cmpd="sng" w="9525">
            <a:solidFill>
              <a:srgbClr val="329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0" y="4895850"/>
            <a:ext cx="9648900" cy="66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329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Journey / Scenario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3312900" cy="3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18">
                <a:solidFill>
                  <a:schemeClr val="dk1"/>
                </a:solidFill>
              </a:rPr>
              <a:t>Phase 1 Outside ETS Ecosystem</a:t>
            </a:r>
            <a:endParaRPr b="1" sz="5018">
              <a:solidFill>
                <a:schemeClr val="dk1"/>
              </a:solidFill>
            </a:endParaRPr>
          </a:p>
          <a:p>
            <a:pPr indent="-30826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018">
                <a:solidFill>
                  <a:schemeClr val="dk1"/>
                </a:solidFill>
              </a:rPr>
              <a:t>Physical pain points</a:t>
            </a:r>
            <a:endParaRPr sz="5018">
              <a:solidFill>
                <a:schemeClr val="dk1"/>
              </a:solidFill>
            </a:endParaRPr>
          </a:p>
          <a:p>
            <a:pPr indent="-30826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018">
                <a:solidFill>
                  <a:schemeClr val="dk1"/>
                </a:solidFill>
              </a:rPr>
              <a:t>Past </a:t>
            </a:r>
            <a:r>
              <a:rPr lang="en" sz="5018">
                <a:solidFill>
                  <a:schemeClr val="dk1"/>
                </a:solidFill>
              </a:rPr>
              <a:t>experiences</a:t>
            </a:r>
            <a:endParaRPr sz="5018">
              <a:solidFill>
                <a:schemeClr val="dk1"/>
              </a:solidFill>
            </a:endParaRPr>
          </a:p>
          <a:p>
            <a:pPr indent="-30826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018">
                <a:solidFill>
                  <a:schemeClr val="dk1"/>
                </a:solidFill>
              </a:rPr>
              <a:t>ETS</a:t>
            </a:r>
            <a:endParaRPr sz="5018">
              <a:solidFill>
                <a:schemeClr val="dk1"/>
              </a:solidFill>
            </a:endParaRPr>
          </a:p>
          <a:p>
            <a:pPr indent="-30826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018">
                <a:solidFill>
                  <a:schemeClr val="dk1"/>
                </a:solidFill>
              </a:rPr>
              <a:t>Personal </a:t>
            </a:r>
            <a:endParaRPr sz="501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018">
                <a:solidFill>
                  <a:schemeClr val="dk1"/>
                </a:solidFill>
              </a:rPr>
              <a:t>Phase 2 Enters Ecosystem</a:t>
            </a:r>
            <a:endParaRPr b="1" sz="5018">
              <a:solidFill>
                <a:schemeClr val="dk1"/>
              </a:solidFill>
            </a:endParaRPr>
          </a:p>
          <a:p>
            <a:pPr indent="-30826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018">
                <a:solidFill>
                  <a:schemeClr val="dk1"/>
                </a:solidFill>
              </a:rPr>
              <a:t>Common tasks</a:t>
            </a:r>
            <a:endParaRPr sz="5018">
              <a:solidFill>
                <a:schemeClr val="dk1"/>
              </a:solidFill>
            </a:endParaRPr>
          </a:p>
          <a:p>
            <a:pPr indent="-30826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018">
                <a:solidFill>
                  <a:schemeClr val="dk1"/>
                </a:solidFill>
              </a:rPr>
              <a:t>Buying ticket</a:t>
            </a:r>
            <a:endParaRPr sz="5018">
              <a:solidFill>
                <a:schemeClr val="dk1"/>
              </a:solidFill>
            </a:endParaRPr>
          </a:p>
          <a:p>
            <a:pPr indent="-30826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018">
                <a:solidFill>
                  <a:schemeClr val="dk1"/>
                </a:solidFill>
              </a:rPr>
              <a:t>Trip planning etc..</a:t>
            </a:r>
            <a:endParaRPr sz="5018">
              <a:solidFill>
                <a:schemeClr val="dk1"/>
              </a:solidFill>
            </a:endParaRPr>
          </a:p>
          <a:p>
            <a:pPr indent="-30826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018">
                <a:solidFill>
                  <a:schemeClr val="dk1"/>
                </a:solidFill>
              </a:rPr>
              <a:t>Physical</a:t>
            </a:r>
            <a:r>
              <a:rPr lang="en" sz="5018">
                <a:solidFill>
                  <a:schemeClr val="dk1"/>
                </a:solidFill>
              </a:rPr>
              <a:t> pain points; smell is considered</a:t>
            </a:r>
            <a:endParaRPr sz="501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018">
                <a:solidFill>
                  <a:schemeClr val="dk1"/>
                </a:solidFill>
              </a:rPr>
              <a:t>Phase 3 Application </a:t>
            </a:r>
            <a:r>
              <a:rPr b="1" lang="en" sz="5018">
                <a:solidFill>
                  <a:schemeClr val="dk1"/>
                </a:solidFill>
              </a:rPr>
              <a:t>Awareness</a:t>
            </a:r>
            <a:endParaRPr b="1" sz="5018">
              <a:solidFill>
                <a:schemeClr val="dk1"/>
              </a:solidFill>
            </a:endParaRPr>
          </a:p>
          <a:p>
            <a:pPr indent="-30826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018">
                <a:solidFill>
                  <a:schemeClr val="dk1"/>
                </a:solidFill>
              </a:rPr>
              <a:t>Service </a:t>
            </a:r>
            <a:r>
              <a:rPr lang="en" sz="5018">
                <a:solidFill>
                  <a:schemeClr val="dk1"/>
                </a:solidFill>
              </a:rPr>
              <a:t>awareness; i</a:t>
            </a:r>
            <a:r>
              <a:rPr lang="en" sz="5018">
                <a:solidFill>
                  <a:schemeClr val="dk1"/>
                </a:solidFill>
              </a:rPr>
              <a:t>ncludes various touchpoints for QR code</a:t>
            </a:r>
            <a:endParaRPr sz="5018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01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400" y="187005"/>
            <a:ext cx="5253101" cy="4769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 title="DESN445_FinalProject_JohnsonBrett_GoodineRyley_Scenario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300" y="150000"/>
            <a:ext cx="8740925" cy="48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259525"/>
            <a:ext cx="2931000" cy="4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018"/>
              <a:t>Phase 4 Onboard</a:t>
            </a:r>
            <a:endParaRPr b="1" sz="5018"/>
          </a:p>
          <a:p>
            <a:pPr indent="-30826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018"/>
              <a:t>Common tasks</a:t>
            </a:r>
            <a:endParaRPr sz="5018"/>
          </a:p>
          <a:p>
            <a:pPr indent="-30826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018"/>
              <a:t>Service awareness</a:t>
            </a:r>
            <a:endParaRPr sz="5018"/>
          </a:p>
          <a:p>
            <a:pPr indent="-30826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018"/>
              <a:t>Pain Points; repeated or new ones</a:t>
            </a:r>
            <a:endParaRPr sz="50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018"/>
              <a:t>Phase 5 Arrival</a:t>
            </a:r>
            <a:endParaRPr b="1" sz="5018"/>
          </a:p>
          <a:p>
            <a:pPr indent="-30826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018"/>
              <a:t>Common tasks</a:t>
            </a:r>
            <a:endParaRPr sz="5018"/>
          </a:p>
          <a:p>
            <a:pPr indent="-30826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018"/>
              <a:t>Service awareness</a:t>
            </a:r>
            <a:endParaRPr sz="5018"/>
          </a:p>
          <a:p>
            <a:pPr indent="-30826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018"/>
              <a:t>Pain Points; repeated or new ones</a:t>
            </a:r>
            <a:endParaRPr sz="50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018"/>
              <a:t>Phase 6/7 Report / Follow-up</a:t>
            </a:r>
            <a:endParaRPr b="1" sz="5018"/>
          </a:p>
          <a:p>
            <a:pPr indent="-30826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018"/>
              <a:t>Easy and quick</a:t>
            </a:r>
            <a:endParaRPr sz="5018"/>
          </a:p>
          <a:p>
            <a:pPr indent="-30826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018"/>
              <a:t>Can happen at anytime</a:t>
            </a:r>
            <a:endParaRPr sz="5018"/>
          </a:p>
          <a:p>
            <a:pPr indent="-30826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018"/>
              <a:t>Riders get a sense of ownership</a:t>
            </a:r>
            <a:endParaRPr sz="5018"/>
          </a:p>
          <a:p>
            <a:pPr indent="-30826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018"/>
              <a:t>Rider needs follow to keep using service</a:t>
            </a:r>
            <a:endParaRPr sz="50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18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50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400" y="187005"/>
            <a:ext cx="5253101" cy="4769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197" y="187000"/>
            <a:ext cx="5625302" cy="474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 flipH="1">
            <a:off x="6173250" y="187000"/>
            <a:ext cx="2738100" cy="47406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 flipH="1">
            <a:off x="311700" y="2707225"/>
            <a:ext cx="2931000" cy="14328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