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87" r:id="rId8"/>
    <p:sldId id="286" r:id="rId9"/>
    <p:sldId id="261" r:id="rId10"/>
    <p:sldId id="278" r:id="rId11"/>
    <p:sldId id="262" r:id="rId12"/>
    <p:sldId id="282" r:id="rId13"/>
    <p:sldId id="281" r:id="rId14"/>
    <p:sldId id="284" r:id="rId15"/>
    <p:sldId id="28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5A699-365E-4257-AF05-9556F1A42D33}" v="8" dt="2022-09-16T10:55:40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 lemos" userId="c7d8f94f4131a6d0" providerId="LiveId" clId="{B045A699-365E-4257-AF05-9556F1A42D33}"/>
    <pc:docChg chg="custSel addSld delSld modSld sldOrd">
      <pc:chgData name="kip lemos" userId="c7d8f94f4131a6d0" providerId="LiveId" clId="{B045A699-365E-4257-AF05-9556F1A42D33}" dt="2022-09-16T10:56:03.838" v="82" actId="14100"/>
      <pc:docMkLst>
        <pc:docMk/>
      </pc:docMkLst>
      <pc:sldChg chg="addSp delSp modSp mod">
        <pc:chgData name="kip lemos" userId="c7d8f94f4131a6d0" providerId="LiveId" clId="{B045A699-365E-4257-AF05-9556F1A42D33}" dt="2022-09-16T10:54:52.839" v="63" actId="21"/>
        <pc:sldMkLst>
          <pc:docMk/>
          <pc:sldMk cId="259011433" sldId="260"/>
        </pc:sldMkLst>
        <pc:spChg chg="del">
          <ac:chgData name="kip lemos" userId="c7d8f94f4131a6d0" providerId="LiveId" clId="{B045A699-365E-4257-AF05-9556F1A42D33}" dt="2022-09-16T10:53:20.376" v="47"/>
          <ac:spMkLst>
            <pc:docMk/>
            <pc:sldMk cId="259011433" sldId="260"/>
            <ac:spMk id="3" creationId="{EF09B070-5E7A-F410-46C9-204FDD41068D}"/>
          </ac:spMkLst>
        </pc:spChg>
        <pc:spChg chg="add mod">
          <ac:chgData name="kip lemos" userId="c7d8f94f4131a6d0" providerId="LiveId" clId="{B045A699-365E-4257-AF05-9556F1A42D33}" dt="2022-09-16T10:54:26.467" v="56"/>
          <ac:spMkLst>
            <pc:docMk/>
            <pc:sldMk cId="259011433" sldId="260"/>
            <ac:spMk id="4" creationId="{3DF4DC52-A3D3-503A-30E7-ADC91F19DB4A}"/>
          </ac:spMkLst>
        </pc:spChg>
        <pc:picChg chg="add del mod">
          <ac:chgData name="kip lemos" userId="c7d8f94f4131a6d0" providerId="LiveId" clId="{B045A699-365E-4257-AF05-9556F1A42D33}" dt="2022-09-16T10:54:52.839" v="63" actId="21"/>
          <ac:picMkLst>
            <pc:docMk/>
            <pc:sldMk cId="259011433" sldId="260"/>
            <ac:picMk id="6" creationId="{CC784DA4-17C8-471F-EED7-06CA326356F8}"/>
          </ac:picMkLst>
        </pc:picChg>
      </pc:sldChg>
      <pc:sldChg chg="modSp mod">
        <pc:chgData name="kip lemos" userId="c7d8f94f4131a6d0" providerId="LiveId" clId="{B045A699-365E-4257-AF05-9556F1A42D33}" dt="2022-09-16T10:52:51.923" v="46" actId="20577"/>
        <pc:sldMkLst>
          <pc:docMk/>
          <pc:sldMk cId="480358351" sldId="273"/>
        </pc:sldMkLst>
        <pc:spChg chg="mod">
          <ac:chgData name="kip lemos" userId="c7d8f94f4131a6d0" providerId="LiveId" clId="{B045A699-365E-4257-AF05-9556F1A42D33}" dt="2022-09-16T10:52:51.923" v="46" actId="20577"/>
          <ac:spMkLst>
            <pc:docMk/>
            <pc:sldMk cId="480358351" sldId="273"/>
            <ac:spMk id="3" creationId="{A6D9AAB9-5EE4-C80D-DB1B-5B4B9C9DEC7C}"/>
          </ac:spMkLst>
        </pc:spChg>
      </pc:sldChg>
      <pc:sldChg chg="addSp delSp modSp new mod ord">
        <pc:chgData name="kip lemos" userId="c7d8f94f4131a6d0" providerId="LiveId" clId="{B045A699-365E-4257-AF05-9556F1A42D33}" dt="2022-09-16T10:56:03.838" v="82" actId="14100"/>
        <pc:sldMkLst>
          <pc:docMk/>
          <pc:sldMk cId="1792541972" sldId="286"/>
        </pc:sldMkLst>
        <pc:spChg chg="del">
          <ac:chgData name="kip lemos" userId="c7d8f94f4131a6d0" providerId="LiveId" clId="{B045A699-365E-4257-AF05-9556F1A42D33}" dt="2022-09-16T10:55:51.244" v="78" actId="21"/>
          <ac:spMkLst>
            <pc:docMk/>
            <pc:sldMk cId="1792541972" sldId="286"/>
            <ac:spMk id="2" creationId="{B8C5A27D-7937-9A94-2A02-B7184FA27C36}"/>
          </ac:spMkLst>
        </pc:spChg>
        <pc:spChg chg="del">
          <ac:chgData name="kip lemos" userId="c7d8f94f4131a6d0" providerId="LiveId" clId="{B045A699-365E-4257-AF05-9556F1A42D33}" dt="2022-09-16T10:55:40.186" v="77"/>
          <ac:spMkLst>
            <pc:docMk/>
            <pc:sldMk cId="1792541972" sldId="286"/>
            <ac:spMk id="3" creationId="{18C9C9DC-6DA8-2823-DB24-29B116637309}"/>
          </ac:spMkLst>
        </pc:spChg>
        <pc:picChg chg="add mod">
          <ac:chgData name="kip lemos" userId="c7d8f94f4131a6d0" providerId="LiveId" clId="{B045A699-365E-4257-AF05-9556F1A42D33}" dt="2022-09-16T10:56:03.838" v="82" actId="14100"/>
          <ac:picMkLst>
            <pc:docMk/>
            <pc:sldMk cId="1792541972" sldId="286"/>
            <ac:picMk id="5" creationId="{7EAFB90B-9564-3144-DC16-7BFFA3E8A4B7}"/>
          </ac:picMkLst>
        </pc:picChg>
      </pc:sldChg>
      <pc:sldChg chg="addSp delSp modSp new mod ord">
        <pc:chgData name="kip lemos" userId="c7d8f94f4131a6d0" providerId="LiveId" clId="{B045A699-365E-4257-AF05-9556F1A42D33}" dt="2022-09-16T10:55:32.940" v="76" actId="21"/>
        <pc:sldMkLst>
          <pc:docMk/>
          <pc:sldMk cId="2319865162" sldId="287"/>
        </pc:sldMkLst>
        <pc:spChg chg="del">
          <ac:chgData name="kip lemos" userId="c7d8f94f4131a6d0" providerId="LiveId" clId="{B045A699-365E-4257-AF05-9556F1A42D33}" dt="2022-09-16T10:55:32.940" v="76" actId="21"/>
          <ac:spMkLst>
            <pc:docMk/>
            <pc:sldMk cId="2319865162" sldId="287"/>
            <ac:spMk id="2" creationId="{82CE20DF-99D7-00CA-B4AC-063E18661C29}"/>
          </ac:spMkLst>
        </pc:spChg>
        <pc:spChg chg="del">
          <ac:chgData name="kip lemos" userId="c7d8f94f4131a6d0" providerId="LiveId" clId="{B045A699-365E-4257-AF05-9556F1A42D33}" dt="2022-09-16T10:55:07.471" v="66"/>
          <ac:spMkLst>
            <pc:docMk/>
            <pc:sldMk cId="2319865162" sldId="287"/>
            <ac:spMk id="3" creationId="{D765FEC2-54D6-D1AC-4561-9C43D9570A6E}"/>
          </ac:spMkLst>
        </pc:spChg>
        <pc:picChg chg="add mod">
          <ac:chgData name="kip lemos" userId="c7d8f94f4131a6d0" providerId="LiveId" clId="{B045A699-365E-4257-AF05-9556F1A42D33}" dt="2022-09-16T10:55:19.819" v="71" actId="14100"/>
          <ac:picMkLst>
            <pc:docMk/>
            <pc:sldMk cId="2319865162" sldId="287"/>
            <ac:picMk id="5" creationId="{FE3D83EC-C7A3-1982-7EF5-7C6EDD4219F1}"/>
          </ac:picMkLst>
        </pc:picChg>
      </pc:sldChg>
      <pc:sldChg chg="add del">
        <pc:chgData name="kip lemos" userId="c7d8f94f4131a6d0" providerId="LiveId" clId="{B045A699-365E-4257-AF05-9556F1A42D33}" dt="2022-09-16T10:55:04.704" v="65"/>
        <pc:sldMkLst>
          <pc:docMk/>
          <pc:sldMk cId="2902107333" sldId="2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d8f94f4131a6d0/Documents/Generation-%20Interin%20Group%20Poject/support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Anual Revenues vs Employee number 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'[support tables.xlsx]Sheet5'!$C$40</c:f>
              <c:strCache>
                <c:ptCount val="1"/>
                <c:pt idx="0">
                  <c:v>AverageRevenues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'[support tables.xlsx]Sheet5'!$A$41:$A$44</c:f>
              <c:strCache>
                <c:ptCount val="4"/>
                <c:pt idx="0">
                  <c:v>Large</c:v>
                </c:pt>
                <c:pt idx="1">
                  <c:v>Medium</c:v>
                </c:pt>
                <c:pt idx="2">
                  <c:v>Mega</c:v>
                </c:pt>
                <c:pt idx="3">
                  <c:v>Small</c:v>
                </c:pt>
              </c:strCache>
            </c:strRef>
          </c:cat>
          <c:val>
            <c:numRef>
              <c:f>'[support tables.xlsx]Sheet5'!$C$41:$C$44</c:f>
              <c:numCache>
                <c:formatCode>"£"#,##0.00</c:formatCode>
                <c:ptCount val="4"/>
                <c:pt idx="0">
                  <c:v>571213.20129999996</c:v>
                </c:pt>
                <c:pt idx="1">
                  <c:v>1377174.1159999999</c:v>
                </c:pt>
                <c:pt idx="2">
                  <c:v>1051288.3810000001</c:v>
                </c:pt>
                <c:pt idx="3">
                  <c:v>1726323.804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3-4557-AA48-8B953A490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800816"/>
        <c:axId val="6098021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'[support tables.xlsx]Sheet5'!$B$40</c15:sqref>
                        </c15:formulaRef>
                      </c:ext>
                    </c:extLst>
                    <c:strCache>
                      <c:ptCount val="1"/>
                      <c:pt idx="0">
                        <c:v>TotalRevenues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'[support tables.xlsx]Sheet5'!$A$41:$A$44</c15:sqref>
                        </c15:formulaRef>
                      </c:ext>
                    </c:extLst>
                    <c:strCache>
                      <c:ptCount val="4"/>
                      <c:pt idx="0">
                        <c:v>Large</c:v>
                      </c:pt>
                      <c:pt idx="1">
                        <c:v>Medium</c:v>
                      </c:pt>
                      <c:pt idx="2">
                        <c:v>Mega</c:v>
                      </c:pt>
                      <c:pt idx="3">
                        <c:v>Small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'[support tables.xlsx]Sheet5'!$B$41:$B$44</c15:sqref>
                        </c15:formulaRef>
                      </c:ext>
                    </c:extLst>
                    <c:numCache>
                      <c:formatCode>"£"#,##0.00</c:formatCode>
                      <c:ptCount val="4"/>
                      <c:pt idx="0">
                        <c:v>12566690.43</c:v>
                      </c:pt>
                      <c:pt idx="1">
                        <c:v>13771741.16</c:v>
                      </c:pt>
                      <c:pt idx="2">
                        <c:v>30487363.030000001</c:v>
                      </c:pt>
                      <c:pt idx="3">
                        <c:v>22442209.449999999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D83-4557-AA48-8B953A490238}"/>
                  </c:ext>
                </c:extLst>
              </c15:ser>
            </c15:filteredBarSeries>
          </c:ext>
        </c:extLst>
      </c:barChart>
      <c:catAx>
        <c:axId val="60980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02128"/>
        <c:crosses val="autoZero"/>
        <c:auto val="1"/>
        <c:lblAlgn val="ctr"/>
        <c:lblOffset val="100"/>
        <c:noMultiLvlLbl val="0"/>
      </c:catAx>
      <c:valAx>
        <c:axId val="60980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0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6452-F4C9-51AA-A117-14B72F16E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6FD51-3C3D-889E-BBC4-981BE3B9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1A7C-2115-102B-90AE-A1A828B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9D74-A057-9D27-9645-2DCF4AD1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5C90-868C-0894-5A2D-5487C9C2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9F2-0BB4-55E4-C425-E20C8BE7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15F96-3C6A-1BF4-468F-BBFE8CC5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5032-D1AB-88D5-8AB7-37D1D49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2018-617D-BE1A-6396-C66C8D7F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A0BC-43DB-10E3-1F2C-B9973924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32F8D-B02F-5EA4-8F81-39E4B7ECC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4E105-A429-283B-63E0-588E5AB3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D148-5A2F-5D7D-04A3-CF620A0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359A-B4D5-0D09-3058-61609C4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07B2-CB04-A541-CA77-A173CD7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3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A6B-88D5-15E3-1E39-BA291985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6D57-88DF-7392-DCF5-B0CBC9A8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EABD-D707-80C1-F1BF-D9E7BEA1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2D65-3CDD-B12E-26F8-71EF6371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7989-9ED0-66FD-26CB-A5B74F0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38B-A40A-6AC3-656B-E68A83C3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D6A7-3E4A-1DE4-D94F-4D0A85A0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AE82-EAF3-D1AD-0270-1CA91CEE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0BDB2-ECE2-5AB3-B562-0A0260C2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DDEA-D024-9A14-39AA-830DC77C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9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40A-332F-0637-C93C-F8E2A6FD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7EC-565F-FB0D-BF81-0E711D89B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B98D-C1CD-E397-643E-340ED5C3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F00D-0879-FA82-5630-23EBD1D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A8B3-0613-FAB7-9332-A843F7B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4B1E-571A-4B21-EF39-ED9D444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7EF8-8C82-586D-3DEE-04B5E888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7100-649A-0E56-5516-646E2525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1A92E-7435-2450-1224-D2A07486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E5268-2573-ED8E-1866-A212CAC65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063B1-484D-D781-227C-21700ED9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BB103-FF89-4F5E-4DF0-65F57D2A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ADE4-4ACA-B9F4-2D33-34A5282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0155-4B80-5120-9A12-77A8C6A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5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E98-704D-13BF-6630-BD621F6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F3E84-9798-D433-9050-4BD800AA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AA7A-3B91-0BD0-5224-C8AF72AB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09C28-FE85-0FEC-CACF-40C74087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0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DDA3D-922C-CBBC-D8A1-9C7AA3EC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C26F2-4C3F-0191-6E65-2B97E648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EFD8-19A4-C32F-0DC8-7610A4C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4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4C12-9FDC-E3CE-1575-0E37E943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7BED-31D0-D237-0E3C-D98A6261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BB88-2E3E-025B-FFDB-E84EDAAB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6BDD-3DD8-EBC0-1C1F-BC86770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048F-6B3B-A9D0-0380-FDD9D88B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AE96-79D4-89B3-6E61-6CB89C5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B3D-A28E-820C-7DB5-5FE4136A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57970-335C-6C9C-3B97-9935F0E9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CD23F-24DE-C4A6-8E73-B84501F1C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A3BE-73DC-ACE3-203E-2E3DCA80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89E6-C042-1F8E-CA57-27C56F8D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75EA-81AB-8E82-5000-FD7960C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6951C-DD9B-0213-1159-84BB13B1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9CF2-8BC4-E33B-403C-0EB966BB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573A-C529-3D8E-987D-AE70F9794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D7C1-4C46-41FD-B3B9-3F07438B5D30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08B5-5858-4353-6592-1BE4CBD8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ED93-AFDA-FFCC-4B9C-9764CB59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DD42-D49C-433B-BEB3-474A687A4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7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625C-5F2C-6E61-AA92-FCE139FA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843" y="1652415"/>
            <a:ext cx="7992311" cy="1113179"/>
          </a:xfrm>
        </p:spPr>
        <p:txBody>
          <a:bodyPr/>
          <a:lstStyle/>
          <a:p>
            <a:r>
              <a:rPr lang="en-GB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Analyst  Program - Interim Project </a:t>
            </a:r>
            <a:r>
              <a:rPr lang="en-GB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Analyst </a:t>
            </a:r>
            <a:r>
              <a:rPr lang="en-GB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 - Interim Project </a:t>
            </a:r>
            <a:endParaRPr lang="en-GB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8ACB551-161D-D1C0-A1CD-FD2E1AF3B1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10" y="107720"/>
            <a:ext cx="4746778" cy="1806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17CB17-5D59-5654-760A-2B6B8D8E0A7C}"/>
              </a:ext>
            </a:extLst>
          </p:cNvPr>
          <p:cNvSpPr txBox="1">
            <a:spLocks/>
          </p:cNvSpPr>
          <p:nvPr/>
        </p:nvSpPr>
        <p:spPr>
          <a:xfrm>
            <a:off x="1722156" y="3780747"/>
            <a:ext cx="7753148" cy="2454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1300" b="1" dirty="0">
              <a:solidFill>
                <a:srgbClr val="0070C0"/>
              </a:solidFill>
              <a:latin typeface="Algerian" panose="04020705040A02060702" pitchFamily="82" charset="0"/>
              <a:cs typeface="Aharoni" panose="020B0604020202020204" pitchFamily="2" charset="-79"/>
            </a:endParaRPr>
          </a:p>
          <a:p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Kip </a:t>
            </a:r>
            <a:r>
              <a:rPr lang="en-GB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Lemos</a:t>
            </a:r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r>
              <a:rPr lang="en-GB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Tetiana</a:t>
            </a:r>
            <a:endParaRPr lang="en-GB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Stephen </a:t>
            </a:r>
          </a:p>
          <a:p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Isaac Nagre </a:t>
            </a:r>
          </a:p>
          <a:p>
            <a:r>
              <a:rPr lang="en-GB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Sherifat</a:t>
            </a:r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GB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Odutolu</a:t>
            </a:r>
            <a:r>
              <a:rPr lang="en-GB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algn="r"/>
            <a:r>
              <a:rPr lang="en-GB" sz="2800" b="1" dirty="0">
                <a:solidFill>
                  <a:srgbClr val="FFFFF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Analyst </a:t>
            </a:r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Program - Interim Project 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E2646B-F802-8DA6-9F00-55213D9C2412}"/>
              </a:ext>
            </a:extLst>
          </p:cNvPr>
          <p:cNvSpPr txBox="1">
            <a:spLocks/>
          </p:cNvSpPr>
          <p:nvPr/>
        </p:nvSpPr>
        <p:spPr>
          <a:xfrm>
            <a:off x="3974402" y="2214622"/>
            <a:ext cx="7236937" cy="1113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GROUP 5</a:t>
            </a:r>
            <a:r>
              <a:rPr lang="en-GB" sz="2800" b="1" dirty="0">
                <a:solidFill>
                  <a:srgbClr val="FFFFF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Analyst </a:t>
            </a:r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Program - Interim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092D6D1A-95F6-3BB5-9996-CA6F304F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95753"/>
            <a:ext cx="8669953" cy="6502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7899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B04F-C338-4793-18EE-174D566B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98"/>
            <a:ext cx="10515600" cy="1783868"/>
          </a:xfrm>
        </p:spPr>
        <p:txBody>
          <a:bodyPr>
            <a:normAutofit fontScale="90000"/>
          </a:bodyPr>
          <a:lstStyle/>
          <a:p>
            <a:br>
              <a:rPr lang="en-GB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What is the relationship between the size of the stores, number of employees and revenue?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AD93-2733-F2A7-D392-607D9DCD1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982272"/>
              </p:ext>
            </p:extLst>
          </p:nvPr>
        </p:nvGraphicFramePr>
        <p:xfrm>
          <a:off x="1449070" y="2583005"/>
          <a:ext cx="9293860" cy="374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312">
                  <a:extLst>
                    <a:ext uri="{9D8B030D-6E8A-4147-A177-3AD203B41FA5}">
                      <a16:colId xmlns:a16="http://schemas.microsoft.com/office/drawing/2014/main" val="2943288078"/>
                    </a:ext>
                  </a:extLst>
                </a:gridCol>
                <a:gridCol w="3104913">
                  <a:extLst>
                    <a:ext uri="{9D8B030D-6E8A-4147-A177-3AD203B41FA5}">
                      <a16:colId xmlns:a16="http://schemas.microsoft.com/office/drawing/2014/main" val="2853710594"/>
                    </a:ext>
                  </a:extLst>
                </a:gridCol>
                <a:gridCol w="3152635">
                  <a:extLst>
                    <a:ext uri="{9D8B030D-6E8A-4147-A177-3AD203B41FA5}">
                      <a16:colId xmlns:a16="http://schemas.microsoft.com/office/drawing/2014/main" val="951819580"/>
                    </a:ext>
                  </a:extLst>
                </a:gridCol>
              </a:tblGrid>
              <a:tr h="12969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Store Type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Size ft</a:t>
                      </a:r>
                      <a:r>
                        <a:rPr lang="en-GB" sz="2800" baseline="30000">
                          <a:effectLst/>
                        </a:rPr>
                        <a:t>2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Employee Number 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2677078"/>
                  </a:ext>
                </a:extLst>
              </a:tr>
              <a:tr h="6118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Small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&lt; 15000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&lt;15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7750435"/>
                  </a:ext>
                </a:extLst>
              </a:tr>
              <a:tr h="6118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Medium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15000 – 30000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15-30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1273949"/>
                  </a:ext>
                </a:extLst>
              </a:tr>
              <a:tr h="6118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Large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30000 – 50000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30-60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165142"/>
                  </a:ext>
                </a:extLst>
              </a:tr>
              <a:tr h="6118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Mega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>
                          <a:effectLst/>
                        </a:rPr>
                        <a:t>30000 – 50000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effectLst/>
                        </a:rPr>
                        <a:t>&gt;60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324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7C4A11-905D-9FD8-C7BC-40C81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14" y="606011"/>
            <a:ext cx="8613912" cy="56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F1AB8C-1DBA-A5DD-A264-904768AC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1" y="381489"/>
            <a:ext cx="9435549" cy="59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2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0C470C0-70AD-14B4-404F-DCD64F18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8" y="564745"/>
            <a:ext cx="8772940" cy="56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1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DF57-F74D-D93E-CB1E-E10E2821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3F1145-11D7-2596-22D0-8A7B4FF3C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35125"/>
              </p:ext>
            </p:extLst>
          </p:nvPr>
        </p:nvGraphicFramePr>
        <p:xfrm>
          <a:off x="838200" y="1111624"/>
          <a:ext cx="11049000" cy="506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322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3042-89F0-7D34-400C-59C06F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18F-8D39-0D67-1110-B6EBF2F3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2597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2CBA-1861-90B0-6E2D-233A298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AAB9-5EE4-C80D-DB1B-5B4B9C9D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This interim project comprises solution to the six questions about Adventure Works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SQL, Python are use to answer the questions </a:t>
            </a:r>
          </a:p>
        </p:txBody>
      </p:sp>
    </p:spTree>
    <p:extLst>
      <p:ext uri="{BB962C8B-B14F-4D97-AF65-F5344CB8AC3E}">
        <p14:creationId xmlns:p14="http://schemas.microsoft.com/office/powerpoint/2010/main" val="4803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1F3-C204-B1CB-3549-24FC04FF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What are the regional sales in the best performing country?</a:t>
            </a:r>
            <a:b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98D95-158B-89E1-5981-A2AC8FB0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2" y="2003778"/>
            <a:ext cx="5591303" cy="43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C3AA-E050-BF80-1021-761A895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What is the relationship between annual leave taken and bonus?</a:t>
            </a:r>
            <a:br>
              <a:rPr lang="en-GB" sz="44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43BCAD-0271-F3EC-1F93-D94154982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47" y="1825625"/>
            <a:ext cx="54657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C4B1A0E-9A55-4FC0-C004-625DDFB0C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44" y="1400813"/>
            <a:ext cx="7286801" cy="49469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970AD-AE82-50D5-917F-779CED1F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What is the relationship between Country and Revenue?</a:t>
            </a:r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22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B1EB-EB13-D9A9-D385-6979DFB4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What is the relationship between sick leave and Job Title (</a:t>
            </a:r>
            <a:r>
              <a:rPr lang="en-GB" sz="4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PersonType</a:t>
            </a:r>
            <a: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)?</a:t>
            </a:r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DF4DC52-A3D3-503A-30E7-ADC91F19DB4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1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E3D83EC-C7A3-1982-7EF5-7C6EDD421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4" y="209222"/>
            <a:ext cx="9937376" cy="6091381"/>
          </a:xfrm>
        </p:spPr>
      </p:pic>
    </p:spTree>
    <p:extLst>
      <p:ext uri="{BB962C8B-B14F-4D97-AF65-F5344CB8AC3E}">
        <p14:creationId xmlns:p14="http://schemas.microsoft.com/office/powerpoint/2010/main" val="231986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FB90B-9564-3144-DC16-7BFFA3E8A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4" y="253448"/>
            <a:ext cx="8726556" cy="6351104"/>
          </a:xfrm>
        </p:spPr>
      </p:pic>
    </p:spTree>
    <p:extLst>
      <p:ext uri="{BB962C8B-B14F-4D97-AF65-F5344CB8AC3E}">
        <p14:creationId xmlns:p14="http://schemas.microsoft.com/office/powerpoint/2010/main" val="17925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788E-F9C7-5421-AD0A-16ABDDA2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5 -What is the relationship between store trading duration and revenue?</a:t>
            </a:r>
            <a:br>
              <a:rPr lang="en-GB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E2E2710-F43B-B7F1-27F9-A3137BA33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0" t="25123" r="13417" b="13103"/>
          <a:stretch/>
        </p:blipFill>
        <p:spPr bwMode="auto">
          <a:xfrm>
            <a:off x="1126433" y="1656572"/>
            <a:ext cx="8242853" cy="4771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185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Algerian</vt:lpstr>
      <vt:lpstr>Arial</vt:lpstr>
      <vt:lpstr>Calibri</vt:lpstr>
      <vt:lpstr>Calibri Light</vt:lpstr>
      <vt:lpstr>Times New Roman</vt:lpstr>
      <vt:lpstr>Office Theme</vt:lpstr>
      <vt:lpstr>Data Analyst  Program - Interim Project Analyst Program - Interim Project </vt:lpstr>
      <vt:lpstr>Introduction</vt:lpstr>
      <vt:lpstr> 1 - What are the regional sales in the best performing country? </vt:lpstr>
      <vt:lpstr> 2 - What is the relationship between annual leave taken and bonus? </vt:lpstr>
      <vt:lpstr> 3 - What is the relationship between Country and Revenue? </vt:lpstr>
      <vt:lpstr> 4 - What is the relationship between sick leave and Job Title (PersonType)? </vt:lpstr>
      <vt:lpstr>PowerPoint Presentation</vt:lpstr>
      <vt:lpstr>PowerPoint Presentation</vt:lpstr>
      <vt:lpstr> 5 -What is the relationship between store trading duration and revenue? </vt:lpstr>
      <vt:lpstr>PowerPoint Presentation</vt:lpstr>
      <vt:lpstr> 6 - What is the relationship between the size of the stores, number of employees and revenue? </vt:lpstr>
      <vt:lpstr>PowerPoint Presentation</vt:lpstr>
      <vt:lpstr>PowerPoint Presentation</vt:lpstr>
      <vt:lpstr>PowerPoint Presentation</vt:lpstr>
      <vt:lpstr>PowerPoint Presentation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 Program - Interim Project Analyst Program - Interim Project</dc:title>
  <dc:creator>kip lemos</dc:creator>
  <cp:lastModifiedBy>kip lemos</cp:lastModifiedBy>
  <cp:revision>3</cp:revision>
  <dcterms:created xsi:type="dcterms:W3CDTF">2022-09-16T00:09:38Z</dcterms:created>
  <dcterms:modified xsi:type="dcterms:W3CDTF">2022-09-16T10:56:07Z</dcterms:modified>
</cp:coreProperties>
</file>