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Average" panose="020B0604020202020204" charset="0"/>
      <p:regular r:id="rId14"/>
    </p:embeddedFont>
    <p:embeddedFont>
      <p:font typeface="Oswald" panose="00000500000000000000" pitchFamily="2" charset="0"/>
      <p:regular r:id="rId15"/>
      <p:bold r:id="rId16"/>
    </p:embeddedFont>
    <p:embeddedFont>
      <p:font typeface="Press Start 2P" panose="020B0604020202020204"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84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fbcaf9896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fbcaf9896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bcaf98962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fbcaf98962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bcaf98962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bcaf98962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fbcaf9896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fbcaf9896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bcaf98962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bcaf9896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bcaf98962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bcaf98962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bcaf98962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bcaf98962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bcaf98962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bcaf98962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fbcaf9896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fbcaf9896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bcaf98962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fbcaf98962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gif"/></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8050"/>
            <a:ext cx="7801500" cy="1730100"/>
          </a:xfrm>
          <a:prstGeom prst="rect">
            <a:avLst/>
          </a:prstGeom>
          <a:effectLst>
            <a:outerShdw blurRad="171450" algn="bl" rotWithShape="0">
              <a:srgbClr val="000000"/>
            </a:outerShdw>
          </a:effectLst>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
              <a:t>Trabajo Práctico Final de</a:t>
            </a:r>
            <a:endParaRPr/>
          </a:p>
          <a:p>
            <a:pPr marL="0" lvl="0" indent="0" algn="ctr" rtl="0">
              <a:spcBef>
                <a:spcPts val="0"/>
              </a:spcBef>
              <a:spcAft>
                <a:spcPts val="0"/>
              </a:spcAft>
              <a:buNone/>
            </a:pPr>
            <a:r>
              <a:rPr lang="es"/>
              <a:t>Sistemas de Procesamiento de Datos</a:t>
            </a:r>
            <a:endParaRPr/>
          </a:p>
        </p:txBody>
      </p:sp>
      <p:sp>
        <p:nvSpPr>
          <p:cNvPr id="60" name="Google Shape;60;p13"/>
          <p:cNvSpPr txBox="1">
            <a:spLocks noGrp="1"/>
          </p:cNvSpPr>
          <p:nvPr>
            <p:ph type="subTitle" idx="1"/>
          </p:nvPr>
        </p:nvSpPr>
        <p:spPr>
          <a:xfrm>
            <a:off x="671250" y="4049600"/>
            <a:ext cx="7801500" cy="888600"/>
          </a:xfrm>
          <a:prstGeom prst="rect">
            <a:avLst/>
          </a:prstGeom>
          <a:effectLst>
            <a:outerShdw blurRad="342900" dist="19050" dir="3600000" algn="bl" rotWithShape="0">
              <a:srgbClr val="000000">
                <a:alpha val="89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ctr" rtl="0">
              <a:spcBef>
                <a:spcPts val="0"/>
              </a:spcBef>
              <a:spcAft>
                <a:spcPts val="0"/>
              </a:spcAft>
              <a:buNone/>
            </a:pPr>
            <a:r>
              <a:rPr lang="es" b="1">
                <a:solidFill>
                  <a:schemeClr val="dk1"/>
                </a:solidFill>
              </a:rPr>
              <a:t>19 de Noviembre de 2021</a:t>
            </a:r>
            <a:endParaRPr b="1">
              <a:solidFill>
                <a:schemeClr val="dk1"/>
              </a:solidFill>
            </a:endParaRPr>
          </a:p>
        </p:txBody>
      </p:sp>
      <p:sp>
        <p:nvSpPr>
          <p:cNvPr id="61" name="Google Shape;61;p13"/>
          <p:cNvSpPr txBox="1">
            <a:spLocks noGrp="1"/>
          </p:cNvSpPr>
          <p:nvPr>
            <p:ph type="subTitle" idx="1"/>
          </p:nvPr>
        </p:nvSpPr>
        <p:spPr>
          <a:xfrm>
            <a:off x="454175" y="3021175"/>
            <a:ext cx="3624300" cy="1217700"/>
          </a:xfrm>
          <a:prstGeom prst="rect">
            <a:avLst/>
          </a:prstGeom>
          <a:gradFill>
            <a:gsLst>
              <a:gs pos="0">
                <a:schemeClr val="lt1"/>
              </a:gs>
              <a:gs pos="100000">
                <a:srgbClr val="616D73"/>
              </a:gs>
            </a:gsLst>
            <a:lin ang="5400012" scaled="0"/>
          </a:gradFill>
          <a:ln w="28575" cap="flat" cmpd="sng">
            <a:solidFill>
              <a:schemeClr val="accent4"/>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rmAutofit/>
          </a:bodyPr>
          <a:lstStyle/>
          <a:p>
            <a:pPr marL="0" lvl="0" indent="0" algn="ctr" rtl="0">
              <a:spcBef>
                <a:spcPts val="0"/>
              </a:spcBef>
              <a:spcAft>
                <a:spcPts val="0"/>
              </a:spcAft>
              <a:buNone/>
            </a:pPr>
            <a:r>
              <a:rPr lang="es" b="1" dirty="0">
                <a:solidFill>
                  <a:srgbClr val="D9D9D9"/>
                </a:solidFill>
                <a:latin typeface="Oswald"/>
                <a:ea typeface="Oswald"/>
                <a:cs typeface="Oswald"/>
                <a:sym typeface="Oswald"/>
              </a:rPr>
              <a:t>Profesores:</a:t>
            </a:r>
            <a:r>
              <a:rPr lang="es" dirty="0">
                <a:solidFill>
                  <a:srgbClr val="D9D9D9"/>
                </a:solidFill>
                <a:latin typeface="Oswald"/>
                <a:ea typeface="Oswald"/>
                <a:cs typeface="Oswald"/>
                <a:sym typeface="Oswald"/>
              </a:rPr>
              <a:t> 	Fabio Bruschetti</a:t>
            </a:r>
            <a:endParaRPr dirty="0">
              <a:solidFill>
                <a:srgbClr val="D9D9D9"/>
              </a:solidFill>
              <a:latin typeface="Oswald"/>
              <a:ea typeface="Oswald"/>
              <a:cs typeface="Oswald"/>
              <a:sym typeface="Oswald"/>
            </a:endParaRPr>
          </a:p>
          <a:p>
            <a:pPr marL="0" lvl="0" indent="0" algn="ctr" rtl="0">
              <a:spcBef>
                <a:spcPts val="0"/>
              </a:spcBef>
              <a:spcAft>
                <a:spcPts val="0"/>
              </a:spcAft>
              <a:buNone/>
            </a:pPr>
            <a:r>
              <a:rPr lang="es" dirty="0">
                <a:solidFill>
                  <a:srgbClr val="D9D9D9"/>
                </a:solidFill>
                <a:latin typeface="Oswald"/>
                <a:ea typeface="Oswald"/>
                <a:cs typeface="Oswald"/>
                <a:sym typeface="Oswald"/>
              </a:rPr>
              <a:t>		Pedro Iriso</a:t>
            </a:r>
            <a:endParaRPr dirty="0">
              <a:solidFill>
                <a:srgbClr val="D9D9D9"/>
              </a:solidFill>
              <a:latin typeface="Oswald"/>
              <a:ea typeface="Oswald"/>
              <a:cs typeface="Oswald"/>
              <a:sym typeface="Oswald"/>
            </a:endParaRPr>
          </a:p>
        </p:txBody>
      </p:sp>
      <p:sp>
        <p:nvSpPr>
          <p:cNvPr id="62" name="Google Shape;62;p13"/>
          <p:cNvSpPr txBox="1">
            <a:spLocks noGrp="1"/>
          </p:cNvSpPr>
          <p:nvPr>
            <p:ph type="subTitle" idx="1"/>
          </p:nvPr>
        </p:nvSpPr>
        <p:spPr>
          <a:xfrm>
            <a:off x="4848450" y="3021175"/>
            <a:ext cx="3692700" cy="1217700"/>
          </a:xfrm>
          <a:prstGeom prst="rect">
            <a:avLst/>
          </a:prstGeom>
          <a:gradFill>
            <a:gsLst>
              <a:gs pos="0">
                <a:schemeClr val="lt1"/>
              </a:gs>
              <a:gs pos="100000">
                <a:srgbClr val="616D73"/>
              </a:gs>
            </a:gsLst>
            <a:lin ang="5400012" scaled="0"/>
          </a:gradFill>
          <a:ln w="38100" cap="flat" cmpd="sng">
            <a:solidFill>
              <a:schemeClr val="accent4"/>
            </a:solidFill>
            <a:prstDash val="solid"/>
            <a:round/>
            <a:headEnd type="none" w="sm" len="sm"/>
            <a:tailEnd type="none" w="sm" len="sm"/>
          </a:ln>
          <a:effectLst>
            <a:outerShdw dist="28575" algn="bl" rotWithShape="0">
              <a:srgbClr val="000000">
                <a:alpha val="98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s" sz="1500" b="1" dirty="0">
                <a:solidFill>
                  <a:srgbClr val="D9D9D9"/>
                </a:solidFill>
                <a:latin typeface="Oswald"/>
                <a:ea typeface="Oswald"/>
                <a:cs typeface="Oswald"/>
                <a:sym typeface="Oswald"/>
              </a:rPr>
              <a:t>  Alumnos: </a:t>
            </a:r>
            <a:r>
              <a:rPr lang="es" sz="1500" dirty="0">
                <a:solidFill>
                  <a:srgbClr val="D9D9D9"/>
                </a:solidFill>
                <a:latin typeface="Oswald"/>
                <a:ea typeface="Oswald"/>
                <a:cs typeface="Oswald"/>
                <a:sym typeface="Oswald"/>
              </a:rPr>
              <a:t>	         	Lucas Cejas</a:t>
            </a:r>
            <a:endParaRPr sz="1500" dirty="0">
              <a:solidFill>
                <a:srgbClr val="D9D9D9"/>
              </a:solidFill>
              <a:latin typeface="Oswald"/>
              <a:ea typeface="Oswald"/>
              <a:cs typeface="Oswald"/>
              <a:sym typeface="Oswald"/>
            </a:endParaRPr>
          </a:p>
          <a:p>
            <a:pPr marL="0" lvl="0" indent="457200" algn="ctr" rtl="0">
              <a:lnSpc>
                <a:spcPct val="115000"/>
              </a:lnSpc>
              <a:spcBef>
                <a:spcPts val="0"/>
              </a:spcBef>
              <a:spcAft>
                <a:spcPts val="0"/>
              </a:spcAft>
              <a:buNone/>
            </a:pPr>
            <a:r>
              <a:rPr lang="es" sz="1500" dirty="0">
                <a:solidFill>
                  <a:srgbClr val="D9D9D9"/>
                </a:solidFill>
                <a:latin typeface="Oswald"/>
                <a:ea typeface="Oswald"/>
                <a:cs typeface="Oswald"/>
                <a:sym typeface="Oswald"/>
              </a:rPr>
              <a:t>	Mercedes Conde</a:t>
            </a:r>
            <a:endParaRPr sz="1500" dirty="0">
              <a:solidFill>
                <a:srgbClr val="D9D9D9"/>
              </a:solidFill>
              <a:latin typeface="Oswald"/>
              <a:ea typeface="Oswald"/>
              <a:cs typeface="Oswald"/>
              <a:sym typeface="Oswald"/>
            </a:endParaRPr>
          </a:p>
          <a:p>
            <a:pPr marL="0" lvl="0" indent="457200" algn="ctr" rtl="0">
              <a:lnSpc>
                <a:spcPct val="115000"/>
              </a:lnSpc>
              <a:spcBef>
                <a:spcPts val="0"/>
              </a:spcBef>
              <a:spcAft>
                <a:spcPts val="0"/>
              </a:spcAft>
              <a:buNone/>
            </a:pPr>
            <a:r>
              <a:rPr lang="es" sz="1500" dirty="0">
                <a:solidFill>
                  <a:srgbClr val="D9D9D9"/>
                </a:solidFill>
                <a:latin typeface="Oswald"/>
                <a:ea typeface="Oswald"/>
                <a:cs typeface="Oswald"/>
                <a:sym typeface="Oswald"/>
              </a:rPr>
              <a:t>	Denise Martin</a:t>
            </a:r>
            <a:endParaRPr sz="1500" dirty="0">
              <a:solidFill>
                <a:srgbClr val="D9D9D9"/>
              </a:solidFill>
              <a:latin typeface="Oswald"/>
              <a:ea typeface="Oswald"/>
              <a:cs typeface="Oswald"/>
              <a:sym typeface="Oswald"/>
            </a:endParaRPr>
          </a:p>
          <a:p>
            <a:pPr marL="0" lvl="0" indent="457200" algn="ctr" rtl="0">
              <a:lnSpc>
                <a:spcPct val="115000"/>
              </a:lnSpc>
              <a:spcBef>
                <a:spcPts val="0"/>
              </a:spcBef>
              <a:spcAft>
                <a:spcPts val="0"/>
              </a:spcAft>
              <a:buNone/>
            </a:pPr>
            <a:r>
              <a:rPr lang="es" sz="1500" dirty="0">
                <a:solidFill>
                  <a:srgbClr val="D9D9D9"/>
                </a:solidFill>
                <a:latin typeface="Oswald"/>
                <a:ea typeface="Oswald"/>
                <a:cs typeface="Oswald"/>
                <a:sym typeface="Oswald"/>
              </a:rPr>
              <a:t>	Tomás Uriarte</a:t>
            </a:r>
            <a:endParaRPr sz="1500" dirty="0">
              <a:solidFill>
                <a:srgbClr val="D9D9D9"/>
              </a:solidFill>
              <a:latin typeface="Oswald"/>
              <a:ea typeface="Oswald"/>
              <a:cs typeface="Oswald"/>
              <a:sym typeface="Oswald"/>
            </a:endParaRPr>
          </a:p>
        </p:txBody>
      </p:sp>
      <p:sp>
        <p:nvSpPr>
          <p:cNvPr id="63" name="Google Shape;63;p13"/>
          <p:cNvSpPr txBox="1"/>
          <p:nvPr/>
        </p:nvSpPr>
        <p:spPr>
          <a:xfrm>
            <a:off x="2485650" y="212425"/>
            <a:ext cx="4172700" cy="492600"/>
          </a:xfrm>
          <a:prstGeom prst="rect">
            <a:avLst/>
          </a:prstGeom>
          <a:noFill/>
          <a:ln>
            <a:noFill/>
          </a:ln>
          <a:effectLst>
            <a:outerShdw blurRad="228600" dist="19050" dir="5400000" algn="bl" rotWithShape="0">
              <a:schemeClr val="accent4">
                <a:alpha val="87000"/>
              </a:scheme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s" sz="2000" b="1">
                <a:solidFill>
                  <a:schemeClr val="dk1"/>
                </a:solidFill>
                <a:latin typeface="Oswald"/>
                <a:ea typeface="Oswald"/>
                <a:cs typeface="Oswald"/>
                <a:sym typeface="Oswald"/>
              </a:rPr>
              <a:t>Grupo 1</a:t>
            </a:r>
            <a:endParaRPr sz="2000" b="1">
              <a:solidFill>
                <a:schemeClr val="dk1"/>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311700" y="437775"/>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Teamwork:</a:t>
            </a:r>
            <a:endParaRPr dirty="0"/>
          </a:p>
        </p:txBody>
      </p:sp>
      <p:sp>
        <p:nvSpPr>
          <p:cNvPr id="132" name="Google Shape;132;p22"/>
          <p:cNvSpPr txBox="1">
            <a:spLocks noGrp="1"/>
          </p:cNvSpPr>
          <p:nvPr>
            <p:ph type="body" idx="1"/>
          </p:nvPr>
        </p:nvSpPr>
        <p:spPr>
          <a:xfrm>
            <a:off x="311700" y="1152475"/>
            <a:ext cx="8520600" cy="3416400"/>
          </a:xfrm>
          <a:prstGeom prst="rect">
            <a:avLst/>
          </a:prstGeom>
          <a:ln w="28575" cap="flat" cmpd="sng">
            <a:solidFill>
              <a:schemeClr val="accent4"/>
            </a:solidFill>
            <a:prstDash val="solid"/>
            <a:round/>
            <a:headEnd type="none" w="sm" len="sm"/>
            <a:tailEnd type="none" w="sm" len="sm"/>
          </a:ln>
          <a:effectLst>
            <a:outerShdw blurRad="1428750" dist="180975" dir="17940000" algn="bl" rotWithShape="0">
              <a:srgbClr val="BF9000">
                <a:alpha val="0"/>
              </a:srgbClr>
            </a:outerShdw>
          </a:effectLst>
        </p:spPr>
        <p:txBody>
          <a:bodyPr spcFirstLastPara="1" wrap="square" lIns="91425" tIns="91425" rIns="91425" bIns="91425" anchor="ctr" anchorCtr="0">
            <a:normAutofit fontScale="92500" lnSpcReduction="10000"/>
          </a:bodyPr>
          <a:lstStyle/>
          <a:p>
            <a:pPr marL="0" lvl="0" indent="0" algn="l" rtl="0">
              <a:spcBef>
                <a:spcPts val="0"/>
              </a:spcBef>
              <a:spcAft>
                <a:spcPts val="0"/>
              </a:spcAft>
              <a:buNone/>
            </a:pPr>
            <a:r>
              <a:rPr lang="es" dirty="0">
                <a:solidFill>
                  <a:srgbClr val="EFEFEF"/>
                </a:solidFill>
              </a:rPr>
              <a:t>Tuvimos la fortuna de ser un grupo en el que todos colaboramos y pudimos ayudarnos con nuestras fortalezas a lo que al otro podia faltarle.</a:t>
            </a:r>
            <a:endParaRPr dirty="0">
              <a:solidFill>
                <a:srgbClr val="EFEFEF"/>
              </a:solidFill>
            </a:endParaRPr>
          </a:p>
          <a:p>
            <a:pPr marL="0" lvl="0" indent="0" algn="l" rtl="0">
              <a:spcBef>
                <a:spcPts val="1200"/>
              </a:spcBef>
              <a:spcAft>
                <a:spcPts val="0"/>
              </a:spcAft>
              <a:buNone/>
            </a:pPr>
            <a:r>
              <a:rPr lang="es" dirty="0">
                <a:solidFill>
                  <a:srgbClr val="EFEFEF"/>
                </a:solidFill>
              </a:rPr>
              <a:t>Hicimos </a:t>
            </a:r>
            <a:r>
              <a:rPr lang="es">
                <a:solidFill>
                  <a:srgbClr val="EFEFEF"/>
                </a:solidFill>
              </a:rPr>
              <a:t>unas 20 </a:t>
            </a:r>
            <a:r>
              <a:rPr lang="es" dirty="0">
                <a:solidFill>
                  <a:srgbClr val="EFEFEF"/>
                </a:solidFill>
              </a:rPr>
              <a:t>versiones de Main y su Librería correspondiente, las cuales tuvimos que coordinar cuando cada uno modificaba a cualesquiera de los dos archivos.</a:t>
            </a:r>
            <a:endParaRPr dirty="0">
              <a:solidFill>
                <a:srgbClr val="EFEFEF"/>
              </a:solidFill>
            </a:endParaRPr>
          </a:p>
          <a:p>
            <a:pPr marL="0" lvl="0" indent="0" algn="l" rtl="0">
              <a:spcBef>
                <a:spcPts val="1200"/>
              </a:spcBef>
              <a:spcAft>
                <a:spcPts val="0"/>
              </a:spcAft>
              <a:buNone/>
            </a:pPr>
            <a:r>
              <a:rPr lang="es" dirty="0">
                <a:solidFill>
                  <a:srgbClr val="EFEFEF"/>
                </a:solidFill>
              </a:rPr>
              <a:t>Trabajamos segmentando tareas y también en conjunto, tanto para las ideas como para el código.</a:t>
            </a:r>
            <a:endParaRPr dirty="0">
              <a:solidFill>
                <a:srgbClr val="EFEFEF"/>
              </a:solidFill>
            </a:endParaRPr>
          </a:p>
          <a:p>
            <a:pPr marL="0" lvl="0" indent="0" algn="l" rtl="0">
              <a:spcBef>
                <a:spcPts val="1200"/>
              </a:spcBef>
              <a:spcAft>
                <a:spcPts val="0"/>
              </a:spcAft>
              <a:buNone/>
            </a:pPr>
            <a:r>
              <a:rPr lang="es" dirty="0">
                <a:solidFill>
                  <a:srgbClr val="EFEFEF"/>
                </a:solidFill>
              </a:rPr>
              <a:t>Nos divertimos y sufrimos un montón también, así que esperamos que no se queden sordos y disfruten nuestro juego de proyecto final.</a:t>
            </a:r>
            <a:endParaRPr dirty="0">
              <a:solidFill>
                <a:srgbClr val="EFEFEF"/>
              </a:solidFill>
            </a:endParaRPr>
          </a:p>
          <a:p>
            <a:pPr marL="0" lvl="0" indent="0" algn="r" rtl="0">
              <a:spcBef>
                <a:spcPts val="1200"/>
              </a:spcBef>
              <a:spcAft>
                <a:spcPts val="1200"/>
              </a:spcAft>
              <a:buNone/>
            </a:pPr>
            <a:r>
              <a:rPr lang="es" dirty="0">
                <a:solidFill>
                  <a:schemeClr val="accent4"/>
                </a:solidFill>
              </a:rPr>
              <a:t>The Capybara Team</a:t>
            </a:r>
            <a:endParaRPr dirty="0">
              <a:solidFill>
                <a:schemeClr val="accent4"/>
              </a:solidFill>
            </a:endParaRPr>
          </a:p>
        </p:txBody>
      </p:sp>
      <p:pic>
        <p:nvPicPr>
          <p:cNvPr id="133" name="Google Shape;133;p22"/>
          <p:cNvPicPr preferRelativeResize="0"/>
          <p:nvPr/>
        </p:nvPicPr>
        <p:blipFill>
          <a:blip r:embed="rId4">
            <a:alphaModFix/>
          </a:blip>
          <a:stretch>
            <a:fillRect/>
          </a:stretch>
        </p:blipFill>
        <p:spPr>
          <a:xfrm>
            <a:off x="7157050" y="148525"/>
            <a:ext cx="1675250" cy="942325"/>
          </a:xfrm>
          <a:prstGeom prst="rect">
            <a:avLst/>
          </a:prstGeom>
          <a:noFill/>
          <a:ln>
            <a:noFill/>
          </a:ln>
        </p:spPr>
      </p:pic>
      <p:pic>
        <p:nvPicPr>
          <p:cNvPr id="134" name="Google Shape;134;p22"/>
          <p:cNvPicPr preferRelativeResize="0"/>
          <p:nvPr/>
        </p:nvPicPr>
        <p:blipFill>
          <a:blip r:embed="rId5">
            <a:alphaModFix/>
          </a:blip>
          <a:stretch>
            <a:fillRect/>
          </a:stretch>
        </p:blipFill>
        <p:spPr>
          <a:xfrm>
            <a:off x="6224503" y="3990450"/>
            <a:ext cx="567747"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2305750" y="4324275"/>
            <a:ext cx="4450800" cy="645600"/>
          </a:xfrm>
          <a:prstGeom prst="rect">
            <a:avLst/>
          </a:prstGeom>
          <a:effectLst>
            <a:outerShdw blurRad="85725" algn="bl" rotWithShape="0">
              <a:srgbClr val="000000">
                <a:alpha val="95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s" dirty="0">
                <a:solidFill>
                  <a:srgbClr val="FF00FF"/>
                </a:solidFill>
                <a:latin typeface="Press Start 2P"/>
                <a:ea typeface="Press Start 2P"/>
                <a:cs typeface="Press Start 2P"/>
                <a:sym typeface="Press Start 2P"/>
              </a:rPr>
              <a:t>GAME   OVER </a:t>
            </a:r>
            <a:endParaRPr dirty="0">
              <a:solidFill>
                <a:srgbClr val="FF00FF"/>
              </a:solidFill>
              <a:latin typeface="Press Start 2P"/>
              <a:ea typeface="Press Start 2P"/>
              <a:cs typeface="Press Start 2P"/>
              <a:sym typeface="Press Start 2P"/>
            </a:endParaRPr>
          </a:p>
        </p:txBody>
      </p:sp>
      <p:sp>
        <p:nvSpPr>
          <p:cNvPr id="3" name="Google Shape;131;p22">
            <a:extLst>
              <a:ext uri="{FF2B5EF4-FFF2-40B4-BE49-F238E27FC236}">
                <a16:creationId xmlns:a16="http://schemas.microsoft.com/office/drawing/2014/main" id="{45B3F559-6533-4429-B615-8F469261E2D5}"/>
              </a:ext>
            </a:extLst>
          </p:cNvPr>
          <p:cNvSpPr txBox="1">
            <a:spLocks/>
          </p:cNvSpPr>
          <p:nvPr/>
        </p:nvSpPr>
        <p:spPr>
          <a:xfrm>
            <a:off x="1872812" y="280328"/>
            <a:ext cx="5398376" cy="456495"/>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fontScale="3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s-AR" dirty="0">
                <a:solidFill>
                  <a:srgbClr val="FF00FF"/>
                </a:solidFill>
                <a:latin typeface="Press Start 2P" panose="020B0604020202020204" charset="0"/>
              </a:rPr>
              <a:t>L</a:t>
            </a:r>
            <a:r>
              <a:rPr lang="es-ES" dirty="0">
                <a:solidFill>
                  <a:srgbClr val="FF00FF"/>
                </a:solidFill>
                <a:latin typeface="Press Start 2P" panose="020B0604020202020204" charset="0"/>
              </a:rPr>
              <a:t>os esperamos la próxima en </a:t>
            </a:r>
            <a:r>
              <a:rPr lang="es-ES" dirty="0" err="1">
                <a:solidFill>
                  <a:srgbClr val="FF00FF"/>
                </a:solidFill>
                <a:latin typeface="Press Start 2P" panose="020B0604020202020204" charset="0"/>
              </a:rPr>
              <a:t>Xordelta</a:t>
            </a:r>
            <a:endParaRPr lang="es-ES" dirty="0">
              <a:solidFill>
                <a:srgbClr val="FF00FF"/>
              </a:solidFill>
              <a:latin typeface="Press Start 2P" panose="020B0604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Temática:</a:t>
            </a:r>
            <a:endParaRPr/>
          </a:p>
        </p:txBody>
      </p:sp>
      <p:sp>
        <p:nvSpPr>
          <p:cNvPr id="69" name="Google Shape;69;p14"/>
          <p:cNvSpPr txBox="1">
            <a:spLocks noGrp="1"/>
          </p:cNvSpPr>
          <p:nvPr>
            <p:ph type="body" idx="1"/>
          </p:nvPr>
        </p:nvSpPr>
        <p:spPr>
          <a:xfrm>
            <a:off x="311700" y="1115400"/>
            <a:ext cx="8520600" cy="2912700"/>
          </a:xfrm>
          <a:prstGeom prst="rect">
            <a:avLst/>
          </a:prstGeom>
          <a:noFill/>
          <a:ln w="38100" cap="flat" cmpd="sng">
            <a:solidFill>
              <a:schemeClr val="accent4"/>
            </a:solidFill>
            <a:prstDash val="solid"/>
            <a:round/>
            <a:headEnd type="none" w="sm" len="sm"/>
            <a:tailEnd type="none" w="sm" len="sm"/>
          </a:ln>
          <a:effectLst>
            <a:outerShdw blurRad="85725" dist="28575" algn="bl" rotWithShape="0">
              <a:srgbClr val="000000"/>
            </a:outerShdw>
          </a:effectLst>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
                <a:solidFill>
                  <a:srgbClr val="EFEFEF"/>
                </a:solidFill>
              </a:rPr>
              <a:t>Desarrollamos una historia que nos permitiera aplicar los conocimientos aprendidos en clase, y a la vez nos gustara.</a:t>
            </a:r>
            <a:endParaRPr>
              <a:solidFill>
                <a:srgbClr val="EFEFEF"/>
              </a:solidFill>
            </a:endParaRPr>
          </a:p>
          <a:p>
            <a:pPr marL="0" lvl="0" indent="0" algn="l" rtl="0">
              <a:spcBef>
                <a:spcPts val="1200"/>
              </a:spcBef>
              <a:spcAft>
                <a:spcPts val="0"/>
              </a:spcAft>
              <a:buNone/>
            </a:pPr>
            <a:r>
              <a:rPr lang="es">
                <a:solidFill>
                  <a:srgbClr val="EFEFEF"/>
                </a:solidFill>
              </a:rPr>
              <a:t>Por ello decidimos hacer una historia de Carpinchos en Argentina con un Elige tu Propia Aventura.</a:t>
            </a:r>
            <a:endParaRPr>
              <a:solidFill>
                <a:srgbClr val="EFEFEF"/>
              </a:solidFill>
            </a:endParaRPr>
          </a:p>
          <a:p>
            <a:pPr marL="0" lvl="0" indent="0" algn="l" rtl="0">
              <a:spcBef>
                <a:spcPts val="1200"/>
              </a:spcBef>
              <a:spcAft>
                <a:spcPts val="0"/>
              </a:spcAft>
              <a:buNone/>
            </a:pPr>
            <a:endParaRPr>
              <a:solidFill>
                <a:srgbClr val="EFEFEF"/>
              </a:solidFill>
            </a:endParaRPr>
          </a:p>
          <a:p>
            <a:pPr marL="0" lvl="0" indent="0" algn="l" rtl="0">
              <a:spcBef>
                <a:spcPts val="1200"/>
              </a:spcBef>
              <a:spcAft>
                <a:spcPts val="1200"/>
              </a:spcAft>
              <a:buNone/>
            </a:pPr>
            <a:r>
              <a:rPr lang="es">
                <a:solidFill>
                  <a:srgbClr val="EFEFEF"/>
                </a:solidFill>
              </a:rPr>
              <a:t>Pudimos aplicar los conocimientos vistos, los consejos extras brindados por el Profesor Iriso y un poco de investigación extra.</a:t>
            </a:r>
            <a:endParaRPr>
              <a:solidFill>
                <a:srgbClr val="EFEFEF"/>
              </a:solidFill>
            </a:endParaRPr>
          </a:p>
        </p:txBody>
      </p:sp>
      <p:pic>
        <p:nvPicPr>
          <p:cNvPr id="70" name="Google Shape;70;p14"/>
          <p:cNvPicPr preferRelativeResize="0"/>
          <p:nvPr/>
        </p:nvPicPr>
        <p:blipFill>
          <a:blip r:embed="rId4">
            <a:alphaModFix/>
          </a:blip>
          <a:stretch>
            <a:fillRect/>
          </a:stretch>
        </p:blipFill>
        <p:spPr>
          <a:xfrm>
            <a:off x="8072652" y="148400"/>
            <a:ext cx="861798" cy="869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445025"/>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La Historia:</a:t>
            </a:r>
            <a:endParaRPr/>
          </a:p>
        </p:txBody>
      </p:sp>
      <p:sp>
        <p:nvSpPr>
          <p:cNvPr id="76" name="Google Shape;76;p15"/>
          <p:cNvSpPr txBox="1">
            <a:spLocks noGrp="1"/>
          </p:cNvSpPr>
          <p:nvPr>
            <p:ph type="body" idx="1"/>
          </p:nvPr>
        </p:nvSpPr>
        <p:spPr>
          <a:xfrm>
            <a:off x="311700" y="1152475"/>
            <a:ext cx="8520600" cy="3730800"/>
          </a:xfrm>
          <a:prstGeom prst="rect">
            <a:avLst/>
          </a:prstGeom>
          <a:ln w="38100" cap="flat" cmpd="sng">
            <a:solidFill>
              <a:schemeClr val="accent4"/>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s">
                <a:solidFill>
                  <a:srgbClr val="EFEFEF"/>
                </a:solidFill>
              </a:rPr>
              <a:t>Realizamos una historia multi-caminos con interconexiones entre ellas y dos finales.</a:t>
            </a:r>
            <a:endParaRPr>
              <a:solidFill>
                <a:srgbClr val="EFEFEF"/>
              </a:solidFill>
            </a:endParaRPr>
          </a:p>
          <a:p>
            <a:pPr marL="0" lvl="0" indent="0" algn="l" rtl="0">
              <a:spcBef>
                <a:spcPts val="1200"/>
              </a:spcBef>
              <a:spcAft>
                <a:spcPts val="1200"/>
              </a:spcAft>
              <a:buNone/>
            </a:pPr>
            <a:endParaRPr/>
          </a:p>
        </p:txBody>
      </p:sp>
      <p:pic>
        <p:nvPicPr>
          <p:cNvPr id="77" name="Google Shape;77;p15"/>
          <p:cNvPicPr preferRelativeResize="0"/>
          <p:nvPr/>
        </p:nvPicPr>
        <p:blipFill>
          <a:blip r:embed="rId4">
            <a:alphaModFix/>
          </a:blip>
          <a:stretch>
            <a:fillRect/>
          </a:stretch>
        </p:blipFill>
        <p:spPr>
          <a:xfrm>
            <a:off x="8072652" y="148400"/>
            <a:ext cx="861798" cy="869325"/>
          </a:xfrm>
          <a:prstGeom prst="rect">
            <a:avLst/>
          </a:prstGeom>
          <a:noFill/>
          <a:ln>
            <a:noFill/>
          </a:ln>
        </p:spPr>
      </p:pic>
      <p:pic>
        <p:nvPicPr>
          <p:cNvPr id="78" name="Google Shape;78;p15"/>
          <p:cNvPicPr preferRelativeResize="0"/>
          <p:nvPr/>
        </p:nvPicPr>
        <p:blipFill>
          <a:blip r:embed="rId5">
            <a:alphaModFix/>
          </a:blip>
          <a:stretch>
            <a:fillRect/>
          </a:stretch>
        </p:blipFill>
        <p:spPr>
          <a:xfrm>
            <a:off x="1254797" y="1586065"/>
            <a:ext cx="6746191" cy="3179150"/>
          </a:xfrm>
          <a:prstGeom prst="rect">
            <a:avLst/>
          </a:prstGeom>
          <a:noFill/>
          <a:ln>
            <a:noFill/>
          </a:ln>
          <a:effectLst>
            <a:outerShdw blurRad="385763" algn="bl" rotWithShape="0">
              <a:srgbClr val="68BFAF"/>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Desarrollo del Código para la Historia (lo bueno):</a:t>
            </a:r>
            <a:endParaRPr/>
          </a:p>
        </p:txBody>
      </p:sp>
      <p:sp>
        <p:nvSpPr>
          <p:cNvPr id="84" name="Google Shape;84;p16"/>
          <p:cNvSpPr txBox="1">
            <a:spLocks noGrp="1"/>
          </p:cNvSpPr>
          <p:nvPr>
            <p:ph type="body" idx="1"/>
          </p:nvPr>
        </p:nvSpPr>
        <p:spPr>
          <a:xfrm>
            <a:off x="311700" y="1152475"/>
            <a:ext cx="8574900" cy="3495300"/>
          </a:xfrm>
          <a:prstGeom prst="rect">
            <a:avLst/>
          </a:prstGeom>
          <a:ln w="38100" cap="flat" cmpd="sng">
            <a:solidFill>
              <a:srgbClr val="68BFAF"/>
            </a:solidFill>
            <a:prstDash val="solid"/>
            <a:round/>
            <a:headEnd type="none" w="sm" len="sm"/>
            <a:tailEnd type="none" w="sm" len="sm"/>
          </a:ln>
          <a:effectLst>
            <a:outerShdw blurRad="814388" dist="19050" dir="9900000" algn="bl" rotWithShape="0">
              <a:srgbClr val="000000"/>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s" dirty="0">
                <a:solidFill>
                  <a:srgbClr val="F3F3F3"/>
                </a:solidFill>
              </a:rPr>
              <a:t>En el Main declaramos (una barbaridad de) variables para imprimir diálogos y pudimos llevar a cabo el relato mediante saltos condicionales e incondicionales.</a:t>
            </a:r>
            <a:endParaRPr dirty="0">
              <a:solidFill>
                <a:srgbClr val="F3F3F3"/>
              </a:solidFill>
            </a:endParaRPr>
          </a:p>
          <a:p>
            <a:pPr marL="0" lvl="0" indent="0" algn="l" rtl="0">
              <a:spcBef>
                <a:spcPts val="1200"/>
              </a:spcBef>
              <a:spcAft>
                <a:spcPts val="0"/>
              </a:spcAft>
              <a:buNone/>
            </a:pPr>
            <a:r>
              <a:rPr lang="es" dirty="0">
                <a:solidFill>
                  <a:srgbClr val="F3F3F3"/>
                </a:solidFill>
              </a:rPr>
              <a:t>Las opciones fueron remitidas a dos por historia y realizamos el ajuste del ingreso de las opciones del usuario al rango debido (corrección de error posible).</a:t>
            </a:r>
            <a:endParaRPr dirty="0">
              <a:solidFill>
                <a:srgbClr val="F3F3F3"/>
              </a:solidFill>
            </a:endParaRPr>
          </a:p>
          <a:p>
            <a:pPr marL="0" lvl="0" indent="0" algn="l" rtl="0">
              <a:spcBef>
                <a:spcPts val="1200"/>
              </a:spcBef>
              <a:spcAft>
                <a:spcPts val="1200"/>
              </a:spcAft>
              <a:buNone/>
            </a:pPr>
            <a:r>
              <a:rPr lang="es" dirty="0">
                <a:solidFill>
                  <a:srgbClr val="F3F3F3"/>
                </a:solidFill>
              </a:rPr>
              <a:t>La librería que utilizamos llevó casi tantos renglones de código como nuestro main, siendo principalmente funciones de imagen y sonido.</a:t>
            </a:r>
            <a:endParaRPr dirty="0">
              <a:solidFill>
                <a:srgbClr val="F3F3F3"/>
              </a:solidFill>
            </a:endParaRPr>
          </a:p>
        </p:txBody>
      </p:sp>
      <p:pic>
        <p:nvPicPr>
          <p:cNvPr id="85" name="Google Shape;85;p16"/>
          <p:cNvPicPr preferRelativeResize="0"/>
          <p:nvPr/>
        </p:nvPicPr>
        <p:blipFill>
          <a:blip r:embed="rId4">
            <a:alphaModFix/>
          </a:blip>
          <a:stretch>
            <a:fillRect/>
          </a:stretch>
        </p:blipFill>
        <p:spPr>
          <a:xfrm>
            <a:off x="7795800" y="3722275"/>
            <a:ext cx="1261450" cy="1272475"/>
          </a:xfrm>
          <a:prstGeom prst="rect">
            <a:avLst/>
          </a:prstGeom>
          <a:noFill/>
          <a:ln>
            <a:noFill/>
          </a:ln>
        </p:spPr>
      </p:pic>
      <p:pic>
        <p:nvPicPr>
          <p:cNvPr id="86" name="Google Shape;86;p16"/>
          <p:cNvPicPr preferRelativeResize="0"/>
          <p:nvPr/>
        </p:nvPicPr>
        <p:blipFill>
          <a:blip r:embed="rId5">
            <a:alphaModFix/>
          </a:blip>
          <a:stretch>
            <a:fillRect/>
          </a:stretch>
        </p:blipFill>
        <p:spPr>
          <a:xfrm>
            <a:off x="8072652" y="148400"/>
            <a:ext cx="861798" cy="869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Desarrollo del Código para la Historia (lo malo):</a:t>
            </a:r>
            <a:endParaRPr/>
          </a:p>
        </p:txBody>
      </p:sp>
      <p:sp>
        <p:nvSpPr>
          <p:cNvPr id="92" name="Google Shape;92;p17"/>
          <p:cNvSpPr txBox="1">
            <a:spLocks noGrp="1"/>
          </p:cNvSpPr>
          <p:nvPr>
            <p:ph type="body" idx="1"/>
          </p:nvPr>
        </p:nvSpPr>
        <p:spPr>
          <a:xfrm>
            <a:off x="311700" y="1152475"/>
            <a:ext cx="8520600" cy="3416400"/>
          </a:xfrm>
          <a:prstGeom prst="rect">
            <a:avLst/>
          </a:prstGeom>
          <a:ln w="38100" cap="flat" cmpd="sng">
            <a:solidFill>
              <a:srgbClr val="A64D79"/>
            </a:solidFill>
            <a:prstDash val="solid"/>
            <a:round/>
            <a:headEnd type="none" w="sm" len="sm"/>
            <a:tailEnd type="none" w="sm" len="sm"/>
          </a:ln>
          <a:effectLst>
            <a:outerShdw blurRad="57150" dist="19050" dir="5400000" algn="bl" rotWithShape="0">
              <a:srgbClr val="000000">
                <a:alpha val="12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s" dirty="0">
                <a:solidFill>
                  <a:srgbClr val="F3F3F3"/>
                </a:solidFill>
              </a:rPr>
              <a:t>La cantidad de líneas de diálogo eran tantas que debimos repasar varias veces los storyline solos y de a grupos para resolver que todo quedara acorde.</a:t>
            </a:r>
            <a:endParaRPr dirty="0">
              <a:solidFill>
                <a:srgbClr val="F3F3F3"/>
              </a:solidFill>
            </a:endParaRPr>
          </a:p>
          <a:p>
            <a:pPr marL="0" lvl="0" indent="0" algn="l" rtl="0">
              <a:spcBef>
                <a:spcPts val="1200"/>
              </a:spcBef>
              <a:spcAft>
                <a:spcPts val="0"/>
              </a:spcAft>
              <a:buNone/>
            </a:pPr>
            <a:r>
              <a:rPr lang="es" dirty="0">
                <a:solidFill>
                  <a:srgbClr val="F3F3F3"/>
                </a:solidFill>
              </a:rPr>
              <a:t>Los saltos condicionales (limitados a cierta cantidad de bytes) nos llevaron a tener que usar saltos incondicionales para reajustar el direccionamiento.</a:t>
            </a:r>
            <a:endParaRPr dirty="0">
              <a:solidFill>
                <a:srgbClr val="F3F3F3"/>
              </a:solidFill>
            </a:endParaRPr>
          </a:p>
          <a:p>
            <a:pPr marL="0" lvl="0" indent="0" algn="l" rtl="0">
              <a:spcBef>
                <a:spcPts val="1200"/>
              </a:spcBef>
              <a:spcAft>
                <a:spcPts val="0"/>
              </a:spcAft>
              <a:buNone/>
            </a:pPr>
            <a:r>
              <a:rPr lang="es" dirty="0">
                <a:solidFill>
                  <a:srgbClr val="F3F3F3"/>
                </a:solidFill>
              </a:rPr>
              <a:t>La librería tuvo que ser separada en líneas y revisada varias veces por los pasajes de variables por parámetros o por stack y evitar “pisar” otros códigos.</a:t>
            </a:r>
            <a:endParaRPr dirty="0">
              <a:solidFill>
                <a:srgbClr val="F3F3F3"/>
              </a:solidFill>
            </a:endParaRPr>
          </a:p>
          <a:p>
            <a:pPr marL="0" lvl="0" indent="0" algn="l" rtl="0">
              <a:spcBef>
                <a:spcPts val="1200"/>
              </a:spcBef>
              <a:spcAft>
                <a:spcPts val="1200"/>
              </a:spcAft>
              <a:buNone/>
            </a:pPr>
            <a:r>
              <a:rPr lang="es" dirty="0">
                <a:solidFill>
                  <a:srgbClr val="F3F3F3"/>
                </a:solidFill>
              </a:rPr>
              <a:t>La historia llevaba en algunos casos a un reinicio pero eventualmente eso rompía la emisión y tuvo que ser revisado hasta ultimo momento.</a:t>
            </a:r>
            <a:endParaRPr dirty="0">
              <a:solidFill>
                <a:srgbClr val="F3F3F3"/>
              </a:solidFill>
            </a:endParaRPr>
          </a:p>
        </p:txBody>
      </p:sp>
      <p:pic>
        <p:nvPicPr>
          <p:cNvPr id="93" name="Google Shape;93;p17"/>
          <p:cNvPicPr preferRelativeResize="0"/>
          <p:nvPr/>
        </p:nvPicPr>
        <p:blipFill>
          <a:blip r:embed="rId4">
            <a:alphaModFix/>
          </a:blip>
          <a:stretch>
            <a:fillRect/>
          </a:stretch>
        </p:blipFill>
        <p:spPr>
          <a:xfrm>
            <a:off x="8242000" y="3829750"/>
            <a:ext cx="778175" cy="1201476"/>
          </a:xfrm>
          <a:prstGeom prst="rect">
            <a:avLst/>
          </a:prstGeom>
          <a:noFill/>
          <a:ln>
            <a:noFill/>
          </a:ln>
        </p:spPr>
      </p:pic>
      <p:pic>
        <p:nvPicPr>
          <p:cNvPr id="94" name="Google Shape;94;p17"/>
          <p:cNvPicPr preferRelativeResize="0"/>
          <p:nvPr/>
        </p:nvPicPr>
        <p:blipFill>
          <a:blip r:embed="rId5">
            <a:alphaModFix/>
          </a:blip>
          <a:stretch>
            <a:fillRect/>
          </a:stretch>
        </p:blipFill>
        <p:spPr>
          <a:xfrm>
            <a:off x="8072652" y="148400"/>
            <a:ext cx="861798" cy="869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00" y="445025"/>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Desarrollo de Sonido y Video (lo bueno):</a:t>
            </a:r>
            <a:endParaRPr/>
          </a:p>
        </p:txBody>
      </p:sp>
      <p:sp>
        <p:nvSpPr>
          <p:cNvPr id="100" name="Google Shape;100;p18"/>
          <p:cNvSpPr txBox="1">
            <a:spLocks noGrp="1"/>
          </p:cNvSpPr>
          <p:nvPr>
            <p:ph type="body" idx="1"/>
          </p:nvPr>
        </p:nvSpPr>
        <p:spPr>
          <a:xfrm>
            <a:off x="311700" y="1152475"/>
            <a:ext cx="8574900" cy="3495300"/>
          </a:xfrm>
          <a:prstGeom prst="rect">
            <a:avLst/>
          </a:prstGeom>
          <a:ln w="38100" cap="flat" cmpd="sng">
            <a:solidFill>
              <a:srgbClr val="68BFA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s">
                <a:solidFill>
                  <a:srgbClr val="F3F3F3"/>
                </a:solidFill>
              </a:rPr>
              <a:t>En la historia era importante crear una atmósfera adecuada, por lo cual insistimos en tener varias imágenes (23) y poder generar sonido o melodías al emitir el texto.</a:t>
            </a:r>
            <a:endParaRPr>
              <a:solidFill>
                <a:srgbClr val="F3F3F3"/>
              </a:solidFill>
            </a:endParaRPr>
          </a:p>
          <a:p>
            <a:pPr marL="0" lvl="0" indent="0" algn="l" rtl="0">
              <a:spcBef>
                <a:spcPts val="1200"/>
              </a:spcBef>
              <a:spcAft>
                <a:spcPts val="0"/>
              </a:spcAft>
              <a:buNone/>
            </a:pPr>
            <a:r>
              <a:rPr lang="es">
                <a:solidFill>
                  <a:srgbClr val="F3F3F3"/>
                </a:solidFill>
              </a:rPr>
              <a:t>Las imágenes fueron ajustadas a 256 en el tamaño 320 x 200 con la extensión bmp, en Photoshop.</a:t>
            </a:r>
            <a:endParaRPr>
              <a:solidFill>
                <a:srgbClr val="F3F3F3"/>
              </a:solidFill>
            </a:endParaRPr>
          </a:p>
          <a:p>
            <a:pPr marL="0" lvl="0" indent="0" algn="l" rtl="0">
              <a:spcBef>
                <a:spcPts val="1200"/>
              </a:spcBef>
              <a:spcAft>
                <a:spcPts val="0"/>
              </a:spcAft>
              <a:buNone/>
            </a:pPr>
            <a:r>
              <a:rPr lang="es">
                <a:solidFill>
                  <a:srgbClr val="F3F3F3"/>
                </a:solidFill>
              </a:rPr>
              <a:t>El sonido fue provisto por un diseño de piano para Assembler 8086, que contenía varias notas definidas.</a:t>
            </a:r>
            <a:endParaRPr>
              <a:solidFill>
                <a:srgbClr val="F3F3F3"/>
              </a:solidFill>
            </a:endParaRPr>
          </a:p>
          <a:p>
            <a:pPr marL="0" lvl="0" indent="0" algn="l" rtl="0">
              <a:spcBef>
                <a:spcPts val="1200"/>
              </a:spcBef>
              <a:spcAft>
                <a:spcPts val="0"/>
              </a:spcAft>
              <a:buNone/>
            </a:pPr>
            <a:r>
              <a:rPr lang="es">
                <a:solidFill>
                  <a:srgbClr val="F3F3F3"/>
                </a:solidFill>
              </a:rPr>
              <a:t>La música fue compuesta en base a esas notas en cortas melodías.</a:t>
            </a:r>
            <a:endParaRPr>
              <a:solidFill>
                <a:srgbClr val="F3F3F3"/>
              </a:solidFill>
            </a:endParaRPr>
          </a:p>
          <a:p>
            <a:pPr marL="0" lvl="0" indent="0" algn="l" rtl="0">
              <a:spcBef>
                <a:spcPts val="1200"/>
              </a:spcBef>
              <a:spcAft>
                <a:spcPts val="1200"/>
              </a:spcAft>
              <a:buNone/>
            </a:pPr>
            <a:r>
              <a:rPr lang="es">
                <a:solidFill>
                  <a:srgbClr val="F3F3F3"/>
                </a:solidFill>
              </a:rPr>
              <a:t>Incorporamos un menú para el ingreso.</a:t>
            </a:r>
            <a:endParaRPr>
              <a:solidFill>
                <a:srgbClr val="F3F3F3"/>
              </a:solidFill>
            </a:endParaRPr>
          </a:p>
        </p:txBody>
      </p:sp>
      <p:pic>
        <p:nvPicPr>
          <p:cNvPr id="101" name="Google Shape;101;p18"/>
          <p:cNvPicPr preferRelativeResize="0"/>
          <p:nvPr/>
        </p:nvPicPr>
        <p:blipFill>
          <a:blip r:embed="rId4">
            <a:alphaModFix/>
          </a:blip>
          <a:stretch>
            <a:fillRect/>
          </a:stretch>
        </p:blipFill>
        <p:spPr>
          <a:xfrm>
            <a:off x="7795800" y="3722275"/>
            <a:ext cx="1261450" cy="1272475"/>
          </a:xfrm>
          <a:prstGeom prst="rect">
            <a:avLst/>
          </a:prstGeom>
          <a:noFill/>
          <a:ln>
            <a:noFill/>
          </a:ln>
        </p:spPr>
      </p:pic>
      <p:pic>
        <p:nvPicPr>
          <p:cNvPr id="102" name="Google Shape;102;p18"/>
          <p:cNvPicPr preferRelativeResize="0"/>
          <p:nvPr/>
        </p:nvPicPr>
        <p:blipFill>
          <a:blip r:embed="rId5">
            <a:alphaModFix/>
          </a:blip>
          <a:stretch>
            <a:fillRect/>
          </a:stretch>
        </p:blipFill>
        <p:spPr>
          <a:xfrm>
            <a:off x="8072652" y="148400"/>
            <a:ext cx="861798" cy="869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11700" y="445025"/>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Desarrollo de Sonido y Video (lo malo):</a:t>
            </a:r>
            <a:endParaRPr/>
          </a:p>
        </p:txBody>
      </p:sp>
      <p:sp>
        <p:nvSpPr>
          <p:cNvPr id="108" name="Google Shape;108;p19"/>
          <p:cNvSpPr txBox="1">
            <a:spLocks noGrp="1"/>
          </p:cNvSpPr>
          <p:nvPr>
            <p:ph type="body" idx="1"/>
          </p:nvPr>
        </p:nvSpPr>
        <p:spPr>
          <a:xfrm>
            <a:off x="311700" y="1152475"/>
            <a:ext cx="8520600" cy="3416400"/>
          </a:xfrm>
          <a:prstGeom prst="rect">
            <a:avLst/>
          </a:prstGeom>
          <a:ln w="38100" cap="flat" cmpd="sng">
            <a:solidFill>
              <a:srgbClr val="A64D79"/>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 dirty="0">
                <a:solidFill>
                  <a:srgbClr val="F3F3F3"/>
                </a:solidFill>
              </a:rPr>
              <a:t>Las imágenes no funcionaban en su totalidad, por lo que hubo que reeditar varias hasta que su contenido fuese viable de procesar.</a:t>
            </a:r>
            <a:endParaRPr dirty="0">
              <a:solidFill>
                <a:srgbClr val="F3F3F3"/>
              </a:solidFill>
            </a:endParaRPr>
          </a:p>
          <a:p>
            <a:pPr marL="0" lvl="0" indent="0" algn="l" rtl="0">
              <a:spcBef>
                <a:spcPts val="1200"/>
              </a:spcBef>
              <a:spcAft>
                <a:spcPts val="0"/>
              </a:spcAft>
              <a:buNone/>
            </a:pPr>
            <a:r>
              <a:rPr lang="es" dirty="0">
                <a:solidFill>
                  <a:srgbClr val="F3F3F3"/>
                </a:solidFill>
              </a:rPr>
              <a:t>La nueva cuestión fue también procesar más de quince imágenes, ya que no lo permitía con el código original y con varios testeos de limpiar la pantalla no fue posible. Eventualmente con el código de cierre y limpieza de AL, se pudo realizar.</a:t>
            </a:r>
            <a:endParaRPr dirty="0">
              <a:solidFill>
                <a:srgbClr val="F3F3F3"/>
              </a:solidFill>
            </a:endParaRPr>
          </a:p>
          <a:p>
            <a:pPr marL="0" lvl="0" indent="0" algn="l" rtl="0">
              <a:spcBef>
                <a:spcPts val="1200"/>
              </a:spcBef>
              <a:spcAft>
                <a:spcPts val="0"/>
              </a:spcAft>
              <a:buNone/>
            </a:pPr>
            <a:r>
              <a:rPr lang="es" dirty="0">
                <a:solidFill>
                  <a:srgbClr val="F3F3F3"/>
                </a:solidFill>
              </a:rPr>
              <a:t>Hubo que resolver fusionar la impresión caracter a caracter con la emisión de sonido. Luego cambiar emitir un sonido por letra, por emitir una melodía por diálogo; que fue hecho, finalmente, con flags.</a:t>
            </a:r>
            <a:endParaRPr dirty="0">
              <a:solidFill>
                <a:srgbClr val="F3F3F3"/>
              </a:solidFill>
            </a:endParaRPr>
          </a:p>
          <a:p>
            <a:pPr marL="0" lvl="0" indent="0" algn="l" rtl="0">
              <a:spcBef>
                <a:spcPts val="1200"/>
              </a:spcBef>
              <a:spcAft>
                <a:spcPts val="0"/>
              </a:spcAft>
              <a:buNone/>
            </a:pPr>
            <a:r>
              <a:rPr lang="es-AR" dirty="0">
                <a:solidFill>
                  <a:srgbClr val="EFEFEF"/>
                </a:solidFill>
              </a:rPr>
              <a:t>El menú presento los mismos problemas que las imágenes solas.</a:t>
            </a:r>
            <a:endParaRPr dirty="0">
              <a:solidFill>
                <a:srgbClr val="EFEFEF"/>
              </a:solidFill>
            </a:endParaRPr>
          </a:p>
        </p:txBody>
      </p:sp>
      <p:pic>
        <p:nvPicPr>
          <p:cNvPr id="109" name="Google Shape;109;p19"/>
          <p:cNvPicPr preferRelativeResize="0"/>
          <p:nvPr/>
        </p:nvPicPr>
        <p:blipFill>
          <a:blip r:embed="rId4">
            <a:alphaModFix/>
          </a:blip>
          <a:stretch>
            <a:fillRect/>
          </a:stretch>
        </p:blipFill>
        <p:spPr>
          <a:xfrm>
            <a:off x="8242000" y="3829750"/>
            <a:ext cx="778175" cy="1201476"/>
          </a:xfrm>
          <a:prstGeom prst="rect">
            <a:avLst/>
          </a:prstGeom>
          <a:noFill/>
          <a:ln>
            <a:noFill/>
          </a:ln>
        </p:spPr>
      </p:pic>
      <p:pic>
        <p:nvPicPr>
          <p:cNvPr id="110" name="Google Shape;110;p19"/>
          <p:cNvPicPr preferRelativeResize="0"/>
          <p:nvPr/>
        </p:nvPicPr>
        <p:blipFill>
          <a:blip r:embed="rId5">
            <a:alphaModFix/>
          </a:blip>
          <a:stretch>
            <a:fillRect/>
          </a:stretch>
        </p:blipFill>
        <p:spPr>
          <a:xfrm>
            <a:off x="8072652" y="148400"/>
            <a:ext cx="861798" cy="869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311700" y="445025"/>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Impresiones de Imágenes y Texto (lo bueno):</a:t>
            </a:r>
            <a:endParaRPr/>
          </a:p>
        </p:txBody>
      </p:sp>
      <p:sp>
        <p:nvSpPr>
          <p:cNvPr id="116" name="Google Shape;116;p20"/>
          <p:cNvSpPr txBox="1">
            <a:spLocks noGrp="1"/>
          </p:cNvSpPr>
          <p:nvPr>
            <p:ph type="body" idx="1"/>
          </p:nvPr>
        </p:nvSpPr>
        <p:spPr>
          <a:xfrm>
            <a:off x="311700" y="1152475"/>
            <a:ext cx="8574900" cy="3483000"/>
          </a:xfrm>
          <a:prstGeom prst="rect">
            <a:avLst/>
          </a:prstGeom>
          <a:ln w="38100" cap="flat" cmpd="sng">
            <a:solidFill>
              <a:srgbClr val="68BFA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s" dirty="0">
                <a:solidFill>
                  <a:srgbClr val="F3F3F3"/>
                </a:solidFill>
              </a:rPr>
              <a:t>Logramos también imprimir sobre las imagenes en fondo negro para confeccionar una impresion visualmente agradable. Posicionamos las imágenes en el margen inferior de la pantalla, permitiendo así la impresión por el margen superior, al texto en cuestión.</a:t>
            </a:r>
            <a:endParaRPr dirty="0">
              <a:solidFill>
                <a:srgbClr val="F3F3F3"/>
              </a:solidFill>
            </a:endParaRPr>
          </a:p>
          <a:p>
            <a:pPr marL="0" lvl="0" indent="0" algn="l" rtl="0">
              <a:spcBef>
                <a:spcPts val="1200"/>
              </a:spcBef>
              <a:spcAft>
                <a:spcPts val="0"/>
              </a:spcAft>
              <a:buNone/>
            </a:pPr>
            <a:r>
              <a:rPr lang="es" dirty="0">
                <a:solidFill>
                  <a:srgbClr val="F3F3F3"/>
                </a:solidFill>
              </a:rPr>
              <a:t>La impresión con sonido de las letras aportó al marco auditivo y nos permitió incorporar nuevo conocimiento. Estuvo en nuestro deseo poder cambiar el color las mismas también.</a:t>
            </a:r>
            <a:endParaRPr dirty="0">
              <a:solidFill>
                <a:srgbClr val="F3F3F3"/>
              </a:solidFill>
            </a:endParaRPr>
          </a:p>
          <a:p>
            <a:pPr marL="0" lvl="0" indent="0" algn="l" rtl="0">
              <a:spcBef>
                <a:spcPts val="1200"/>
              </a:spcBef>
              <a:spcAft>
                <a:spcPts val="1200"/>
              </a:spcAft>
              <a:buNone/>
            </a:pPr>
            <a:endParaRPr dirty="0"/>
          </a:p>
        </p:txBody>
      </p:sp>
      <p:pic>
        <p:nvPicPr>
          <p:cNvPr id="117" name="Google Shape;117;p20"/>
          <p:cNvPicPr preferRelativeResize="0"/>
          <p:nvPr/>
        </p:nvPicPr>
        <p:blipFill>
          <a:blip r:embed="rId4">
            <a:alphaModFix/>
          </a:blip>
          <a:stretch>
            <a:fillRect/>
          </a:stretch>
        </p:blipFill>
        <p:spPr>
          <a:xfrm>
            <a:off x="7795800" y="3722275"/>
            <a:ext cx="1261450" cy="1272475"/>
          </a:xfrm>
          <a:prstGeom prst="rect">
            <a:avLst/>
          </a:prstGeom>
          <a:noFill/>
          <a:ln>
            <a:noFill/>
          </a:ln>
        </p:spPr>
      </p:pic>
      <p:pic>
        <p:nvPicPr>
          <p:cNvPr id="118" name="Google Shape;118;p20"/>
          <p:cNvPicPr preferRelativeResize="0"/>
          <p:nvPr/>
        </p:nvPicPr>
        <p:blipFill>
          <a:blip r:embed="rId5">
            <a:alphaModFix/>
          </a:blip>
          <a:stretch>
            <a:fillRect/>
          </a:stretch>
        </p:blipFill>
        <p:spPr>
          <a:xfrm>
            <a:off x="8072652" y="148400"/>
            <a:ext cx="861798" cy="86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311700" y="445025"/>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Impresiones de Video y Texto (lo malo):</a:t>
            </a:r>
            <a:endParaRPr/>
          </a:p>
        </p:txBody>
      </p:sp>
      <p:sp>
        <p:nvSpPr>
          <p:cNvPr id="124" name="Google Shape;124;p21"/>
          <p:cNvSpPr txBox="1">
            <a:spLocks noGrp="1"/>
          </p:cNvSpPr>
          <p:nvPr>
            <p:ph type="body" idx="1"/>
          </p:nvPr>
        </p:nvSpPr>
        <p:spPr>
          <a:xfrm>
            <a:off x="311700" y="1152475"/>
            <a:ext cx="8520600" cy="3416400"/>
          </a:xfrm>
          <a:prstGeom prst="rect">
            <a:avLst/>
          </a:prstGeom>
          <a:ln w="38100" cap="flat" cmpd="sng">
            <a:solidFill>
              <a:srgbClr val="A64D79"/>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 dirty="0">
                <a:solidFill>
                  <a:srgbClr val="F3F3F3"/>
                </a:solidFill>
              </a:rPr>
              <a:t>Para emitir el texto con la imagen fue necesario agregar a la librería, un control del cursor con su posicionamiento en los ejes X e Y de la pantalla. El mismo no tenía un modelo standard, por lo tanto tuvimos que probar diversos posicionamientos hasta encontrar el lugar indicado. En esta función utilizamos el servicio 02h, de la interrupción 10h.</a:t>
            </a:r>
            <a:endParaRPr dirty="0">
              <a:solidFill>
                <a:srgbClr val="F3F3F3"/>
              </a:solidFill>
            </a:endParaRPr>
          </a:p>
          <a:p>
            <a:pPr marL="0" lvl="0" indent="0" algn="l" rtl="0">
              <a:spcBef>
                <a:spcPts val="1200"/>
              </a:spcBef>
              <a:spcAft>
                <a:spcPts val="0"/>
              </a:spcAft>
              <a:buNone/>
            </a:pPr>
            <a:r>
              <a:rPr lang="es" dirty="0">
                <a:solidFill>
                  <a:srgbClr val="F3F3F3"/>
                </a:solidFill>
              </a:rPr>
              <a:t>Como ya habíamos utilizado la impresión caracter a caracter  con la melodía, nos encontramos con problemas con la fusión de esos dos casos y la impresión caracter a caracter con color. En esta función utilizamos el servicio 09h , de la interrupción 10h.</a:t>
            </a:r>
            <a:endParaRPr dirty="0">
              <a:solidFill>
                <a:srgbClr val="F3F3F3"/>
              </a:solidFill>
            </a:endParaRPr>
          </a:p>
          <a:p>
            <a:pPr marL="0" lvl="0" indent="0" algn="l" rtl="0">
              <a:spcBef>
                <a:spcPts val="1200"/>
              </a:spcBef>
              <a:spcAft>
                <a:spcPts val="1200"/>
              </a:spcAft>
              <a:buNone/>
            </a:pPr>
            <a:r>
              <a:rPr lang="es" dirty="0">
                <a:solidFill>
                  <a:srgbClr val="F3F3F3"/>
                </a:solidFill>
              </a:rPr>
              <a:t>Desafortunadamente no fue logrado color y sonido.</a:t>
            </a:r>
            <a:endParaRPr dirty="0">
              <a:solidFill>
                <a:srgbClr val="F3F3F3"/>
              </a:solidFill>
            </a:endParaRPr>
          </a:p>
        </p:txBody>
      </p:sp>
      <p:pic>
        <p:nvPicPr>
          <p:cNvPr id="125" name="Google Shape;125;p21"/>
          <p:cNvPicPr preferRelativeResize="0"/>
          <p:nvPr/>
        </p:nvPicPr>
        <p:blipFill>
          <a:blip r:embed="rId4">
            <a:alphaModFix/>
          </a:blip>
          <a:stretch>
            <a:fillRect/>
          </a:stretch>
        </p:blipFill>
        <p:spPr>
          <a:xfrm>
            <a:off x="8242000" y="3829750"/>
            <a:ext cx="778175" cy="1201476"/>
          </a:xfrm>
          <a:prstGeom prst="rect">
            <a:avLst/>
          </a:prstGeom>
          <a:noFill/>
          <a:ln>
            <a:noFill/>
          </a:ln>
        </p:spPr>
      </p:pic>
      <p:pic>
        <p:nvPicPr>
          <p:cNvPr id="126" name="Google Shape;126;p21"/>
          <p:cNvPicPr preferRelativeResize="0"/>
          <p:nvPr/>
        </p:nvPicPr>
        <p:blipFill>
          <a:blip r:embed="rId5">
            <a:alphaModFix/>
          </a:blip>
          <a:stretch>
            <a:fillRect/>
          </a:stretch>
        </p:blipFill>
        <p:spPr>
          <a:xfrm>
            <a:off x="8072652" y="148400"/>
            <a:ext cx="861798" cy="869325"/>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865</Words>
  <Application>Microsoft Office PowerPoint</Application>
  <PresentationFormat>Presentación en pantalla (16:9)</PresentationFormat>
  <Paragraphs>53</Paragraphs>
  <Slides>11</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Oswald</vt:lpstr>
      <vt:lpstr>Press Start 2P</vt:lpstr>
      <vt:lpstr>Average</vt:lpstr>
      <vt:lpstr>Arial</vt:lpstr>
      <vt:lpstr>Slate</vt:lpstr>
      <vt:lpstr>Trabajo Práctico Final de Sistemas de Procesamiento de Datos</vt:lpstr>
      <vt:lpstr>Temática:</vt:lpstr>
      <vt:lpstr>La Historia:</vt:lpstr>
      <vt:lpstr>Desarrollo del Código para la Historia (lo bueno):</vt:lpstr>
      <vt:lpstr>Desarrollo del Código para la Historia (lo malo):</vt:lpstr>
      <vt:lpstr>Desarrollo de Sonido y Video (lo bueno):</vt:lpstr>
      <vt:lpstr>Desarrollo de Sonido y Video (lo malo):</vt:lpstr>
      <vt:lpstr>Impresiones de Imágenes y Texto (lo bueno):</vt:lpstr>
      <vt:lpstr>Impresiones de Video y Texto (lo malo):</vt:lpstr>
      <vt:lpstr>Teamwork:</vt:lpstr>
      <vt:lpstr>GAME   OVER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Práctico Final de Sistemas de Procesamiento de Datos</dc:title>
  <cp:lastModifiedBy>Enghell .</cp:lastModifiedBy>
  <cp:revision>5</cp:revision>
  <dcterms:modified xsi:type="dcterms:W3CDTF">2021-11-19T20:08:53Z</dcterms:modified>
</cp:coreProperties>
</file>