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9" r:id="rId6"/>
    <p:sldId id="266" r:id="rId7"/>
    <p:sldId id="267" r:id="rId8"/>
    <p:sldId id="260" r:id="rId9"/>
    <p:sldId id="268" r:id="rId10"/>
    <p:sldId id="265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Miriam Libre" panose="00000500000000000000" pitchFamily="2" charset="-79"/>
      <p:regular r:id="rId17"/>
      <p:bold r:id="rId18"/>
    </p:embeddedFont>
    <p:embeddedFont>
      <p:font typeface="Onest Medium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iS5dTMLR0C1YOgKhSo5yrEqi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952afb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a952afb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a952afb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4a952afb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952afb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4a952afb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95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425767" y="411797"/>
            <a:ext cx="6603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1345564" y="1270317"/>
            <a:ext cx="62211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82990" y="4851181"/>
            <a:ext cx="203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AND_BODY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2cc56560a3_0_7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318300" y="3115625"/>
            <a:ext cx="85074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b="1">
                <a:solidFill>
                  <a:srgbClr val="0BD752"/>
                </a:solidFill>
                <a:latin typeface="Calibri"/>
                <a:ea typeface="Calibri"/>
                <a:cs typeface="Calibri"/>
                <a:sym typeface="Calibri"/>
              </a:rPr>
              <a:t>GUVI</a:t>
            </a:r>
            <a:r>
              <a:rPr lang="en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4000" b="1">
                <a:solidFill>
                  <a:srgbClr val="304443"/>
                </a:solidFill>
                <a:latin typeface="Calibri"/>
                <a:ea typeface="Calibri"/>
                <a:cs typeface="Calibri"/>
                <a:sym typeface="Calibri"/>
              </a:rPr>
              <a:t>Naan Mudhalvan </a:t>
            </a:r>
            <a:endParaRPr sz="4000" b="1">
              <a:solidFill>
                <a:srgbClr val="3044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Hackathon 2025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 title="e16d1c85fa9b70d8d3e3ba871627db20-removebg-preview.png"/>
          <p:cNvPicPr preferRelativeResize="0"/>
          <p:nvPr/>
        </p:nvPicPr>
        <p:blipFill rotWithShape="1">
          <a:blip r:embed="rId3">
            <a:alphaModFix/>
          </a:blip>
          <a:srcRect t="20295" b="21733"/>
          <a:stretch/>
        </p:blipFill>
        <p:spPr>
          <a:xfrm>
            <a:off x="2902875" y="901450"/>
            <a:ext cx="3338250" cy="19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title="TamilNadu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50" y="177075"/>
            <a:ext cx="805704" cy="88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 title="TNSDC-logo-08.png"/>
          <p:cNvPicPr preferRelativeResize="0"/>
          <p:nvPr/>
        </p:nvPicPr>
        <p:blipFill rotWithShape="1">
          <a:blip r:embed="rId5">
            <a:alphaModFix/>
          </a:blip>
          <a:srcRect l="17537" t="15632" r="14726" b="15321"/>
          <a:stretch/>
        </p:blipFill>
        <p:spPr>
          <a:xfrm>
            <a:off x="1210501" y="117312"/>
            <a:ext cx="984700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7175" y="273500"/>
            <a:ext cx="2648475" cy="5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1251300" y="2055750"/>
            <a:ext cx="6641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0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0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C1648-AE20-DEF2-06AC-D430A0CB511F}"/>
              </a:ext>
            </a:extLst>
          </p:cNvPr>
          <p:cNvSpPr txBox="1"/>
          <p:nvPr/>
        </p:nvSpPr>
        <p:spPr>
          <a:xfrm>
            <a:off x="327378" y="596950"/>
            <a:ext cx="825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</a:t>
            </a:r>
            <a:r>
              <a:rPr lang="en-US" sz="1800" b="1" dirty="0"/>
              <a:t>Optimization of CNC Machine Tool Wear Through Data-Driven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05D41-A5E4-DF11-2E6A-34CDD5094287}"/>
              </a:ext>
            </a:extLst>
          </p:cNvPr>
          <p:cNvSpPr txBox="1"/>
          <p:nvPr/>
        </p:nvSpPr>
        <p:spPr>
          <a:xfrm>
            <a:off x="2596444" y="1404323"/>
            <a:ext cx="296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TEAM: DATA WIZZ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BA561-9DFC-AA5F-94EA-E7B9AAD5FCEC}"/>
              </a:ext>
            </a:extLst>
          </p:cNvPr>
          <p:cNvSpPr txBox="1"/>
          <p:nvPr/>
        </p:nvSpPr>
        <p:spPr>
          <a:xfrm>
            <a:off x="4797777" y="3172178"/>
            <a:ext cx="4176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RIPIKA SRI.R</a:t>
            </a:r>
          </a:p>
          <a:p>
            <a:r>
              <a:rPr lang="en-US" sz="2400" dirty="0"/>
              <a:t>YOGESHWARI.A</a:t>
            </a:r>
          </a:p>
          <a:p>
            <a:r>
              <a:rPr lang="en-US" sz="2400" dirty="0"/>
              <a:t>JANANI.L</a:t>
            </a:r>
          </a:p>
          <a:p>
            <a:r>
              <a:rPr lang="en-US" sz="2400" dirty="0"/>
              <a:t>VISHAL.T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952afb28_0_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83" name="Google Shape;83;g34a952afb2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4a952afb28_0_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34a952afb28_0_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4a952afb28_0_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BAC54-092C-F29E-1A5A-7A5929FAC8C4}"/>
              </a:ext>
            </a:extLst>
          </p:cNvPr>
          <p:cNvSpPr txBox="1"/>
          <p:nvPr/>
        </p:nvSpPr>
        <p:spPr>
          <a:xfrm>
            <a:off x="575983" y="596951"/>
            <a:ext cx="7834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🔧 Introduction to CNC Machines </a:t>
            </a:r>
          </a:p>
          <a:p>
            <a:r>
              <a:rPr lang="en-US" sz="2000" b="1" dirty="0"/>
              <a:t>🛠 What is CNC?</a:t>
            </a:r>
          </a:p>
          <a:p>
            <a:r>
              <a:rPr lang="en-US" sz="2000" dirty="0"/>
              <a:t>CNC = Computer Numerical Control – a system where machine tools operate via programmed code. Replaces manual operation with automated, high-precision movements. Uses G-code to convert CAD designs into real-time machining instructions.</a:t>
            </a:r>
          </a:p>
          <a:p>
            <a:r>
              <a:rPr lang="en-US" sz="2000" b="1" dirty="0"/>
              <a:t> Key Components:</a:t>
            </a:r>
          </a:p>
          <a:p>
            <a:r>
              <a:rPr lang="en-US" sz="2000" dirty="0"/>
              <a:t> Controller: Brain of the system; interprets and executes G-code.</a:t>
            </a:r>
          </a:p>
          <a:p>
            <a:r>
              <a:rPr lang="en-US" sz="2000" dirty="0"/>
              <a:t>Drive System: Moves machine parts via motors.</a:t>
            </a:r>
          </a:p>
          <a:p>
            <a:r>
              <a:rPr lang="en-US" sz="2000" dirty="0"/>
              <a:t>Spindle: Rotates tools at specified speeds (RPM).</a:t>
            </a:r>
          </a:p>
          <a:p>
            <a:r>
              <a:rPr lang="en-US" sz="2000" dirty="0"/>
              <a:t>Feedback System: Sensors ensure real-time accuracy and corrections.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952afb28_0_6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92" name="Google Shape;92;g34a952afb2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4a952afb28_0_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34a952afb28_0_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a952afb28_0_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BA0098-486E-BF72-A04E-3F390571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82837"/>
              </p:ext>
            </p:extLst>
          </p:nvPr>
        </p:nvGraphicFramePr>
        <p:xfrm>
          <a:off x="1524000" y="539750"/>
          <a:ext cx="6096000" cy="421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136642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91893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8800612"/>
                    </a:ext>
                  </a:extLst>
                </a:gridCol>
              </a:tblGrid>
              <a:tr h="617617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AFFECTED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IT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41424"/>
                  </a:ext>
                </a:extLst>
              </a:tr>
              <a:tr h="617617">
                <a:tc>
                  <a:txBody>
                    <a:bodyPr/>
                    <a:lstStyle/>
                    <a:p>
                      <a:r>
                        <a:rPr lang="en-US" dirty="0"/>
                        <a:t>Spindle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Spindle,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cutting force and thermal 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55360"/>
                  </a:ext>
                </a:extLst>
              </a:tr>
              <a:tr h="617617">
                <a:tc>
                  <a:txBody>
                    <a:bodyPr/>
                    <a:lstStyle/>
                    <a:p>
                      <a:r>
                        <a:rPr lang="en-US" dirty="0"/>
                        <a:t>Feed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 System,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Affects accuracy, tool life, and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69248"/>
                  </a:ext>
                </a:extLst>
              </a:tr>
              <a:tr h="617617">
                <a:tc>
                  <a:txBody>
                    <a:bodyPr/>
                    <a:lstStyle/>
                    <a:p>
                      <a:r>
                        <a:rPr lang="en-US" dirty="0"/>
                        <a:t>Cutting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Controller, Motion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Longer time = more wear and heat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89836"/>
                  </a:ext>
                </a:extLst>
              </a:tr>
              <a:tr h="871929">
                <a:tc>
                  <a:txBody>
                    <a:bodyPr/>
                    <a:lstStyle/>
                    <a:p>
                      <a:r>
                        <a:rPr lang="en-US" dirty="0"/>
                        <a:t>Tool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Spindle, Tool,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to predicting tool wear and material damage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39783"/>
                  </a:ext>
                </a:extLst>
              </a:tr>
              <a:tr h="871929">
                <a:tc>
                  <a:txBody>
                    <a:bodyPr/>
                    <a:lstStyle/>
                    <a:p>
                      <a:r>
                        <a:rPr lang="en-US" dirty="0"/>
                        <a:t>Material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Controller (via G-code logic)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machining dynamics and tool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497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4AFD0D-134D-40AD-4599-BC64B44C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21" y="0"/>
            <a:ext cx="72571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5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8F18-D214-EABA-53F3-27E75256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REGRESSION MODELS AND RELEVANCE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CFE82-7F41-139B-B78A-7CEE5D279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       Features are mostly numeric and continuous, which fits linear regression assumptions. Good for spotting which parameters affect tool wear the most (coefficients show feature importance).</a:t>
            </a:r>
          </a:p>
          <a:p>
            <a:r>
              <a:rPr lang="en-US" b="1" dirty="0"/>
              <a:t>DECISION TREE MODEL:</a:t>
            </a:r>
          </a:p>
          <a:p>
            <a:pPr marL="114300" indent="0">
              <a:buNone/>
            </a:pPr>
            <a:r>
              <a:rPr lang="en-US" dirty="0"/>
              <a:t>      CNC machining involves complex physics and interactions; decision trees can model these better than linear models. Suitable for mixed data types in the dataset.</a:t>
            </a:r>
          </a:p>
          <a:p>
            <a:r>
              <a:rPr lang="en-US" b="1" dirty="0"/>
              <a:t>GENETIC ALGORITHM:</a:t>
            </a:r>
          </a:p>
          <a:p>
            <a:pPr marL="114300" indent="0">
              <a:buNone/>
            </a:pPr>
            <a:r>
              <a:rPr lang="en-US" dirty="0"/>
              <a:t>       Dataset has multiple features — GA can help find which combination of features gives the best predictive performance. Can optimize parameters for decision tree or other models you choose, improving model robustness.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A092E-1A1E-2B8A-E7A3-9BF9EC498B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93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0A22-5BAE-5C2C-B314-474347AB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A3A36-725C-EBA2-32B1-A3BDCFD0E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🛠 </a:t>
            </a:r>
            <a:r>
              <a:rPr lang="en-US" sz="2000" b="1" dirty="0"/>
              <a:t>Current vs. Proposed Workflow🔧 </a:t>
            </a:r>
            <a:r>
              <a:rPr lang="en-US" dirty="0"/>
              <a:t>Tool Wear </a:t>
            </a:r>
            <a:r>
              <a:rPr lang="en-US" dirty="0" err="1"/>
              <a:t>AnalysisCurrent</a:t>
            </a:r>
            <a:r>
              <a:rPr lang="en-US" dirty="0"/>
              <a:t> </a:t>
            </a:r>
            <a:r>
              <a:rPr lang="en-US" dirty="0" err="1"/>
              <a:t>Workflow:Tool</a:t>
            </a:r>
            <a:r>
              <a:rPr lang="en-US" dirty="0"/>
              <a:t> wear is inspected manually or based on fixed </a:t>
            </a:r>
            <a:r>
              <a:rPr lang="en-US" dirty="0" err="1"/>
              <a:t>intervals.Decisions</a:t>
            </a:r>
            <a:r>
              <a:rPr lang="en-US" dirty="0"/>
              <a:t> are made reactively — only after signs of wear (e.g., poor part quality or machine stoppage).Inconsistent tool replacement leads to either premature disposal or costly machine downtime.</a:t>
            </a:r>
          </a:p>
          <a:p>
            <a:endParaRPr lang="en-US" dirty="0"/>
          </a:p>
          <a:p>
            <a:r>
              <a:rPr lang="en-US" sz="2000" b="1" dirty="0"/>
              <a:t>Proposed </a:t>
            </a:r>
            <a:r>
              <a:rPr lang="en-US" sz="2000" b="1" dirty="0" err="1"/>
              <a:t>Solution</a:t>
            </a:r>
            <a:r>
              <a:rPr lang="en-US" dirty="0" err="1"/>
              <a:t>:Real-time</a:t>
            </a:r>
            <a:r>
              <a:rPr lang="en-US" dirty="0"/>
              <a:t> monitoring of machine parameters (e.g., spindle speed, vibration, temperature).Tool wear is predicted using a machine learning model trained on historical CNC </a:t>
            </a:r>
            <a:r>
              <a:rPr lang="en-US" dirty="0" err="1"/>
              <a:t>data.Alerts</a:t>
            </a:r>
            <a:r>
              <a:rPr lang="en-US" dirty="0"/>
              <a:t> are generated before critical wear levels are reached, enabling proactive maintenance.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F6676-79E3-0267-6242-A0D7668221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037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952afb28_0_12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01" name="Google Shape;101;g34a952afb2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4a952afb28_0_12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4a952afb28_0_12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4a952afb28_0_12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65661-8880-1781-6201-F5984C3F9C86}"/>
              </a:ext>
            </a:extLst>
          </p:cNvPr>
          <p:cNvSpPr txBox="1"/>
          <p:nvPr/>
        </p:nvSpPr>
        <p:spPr>
          <a:xfrm>
            <a:off x="801510" y="812800"/>
            <a:ext cx="80241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📊 </a:t>
            </a:r>
            <a:r>
              <a:rPr lang="en-US" sz="2000" b="1" dirty="0"/>
              <a:t>Predictive Model </a:t>
            </a:r>
            <a:r>
              <a:rPr lang="en-US" sz="2000" b="1" dirty="0" err="1"/>
              <a:t>OutputCurrent</a:t>
            </a:r>
            <a:r>
              <a:rPr lang="en-US" sz="2000" b="1" dirty="0"/>
              <a:t> Workflow</a:t>
            </a:r>
            <a:r>
              <a:rPr lang="en-US" dirty="0"/>
              <a:t>:</a:t>
            </a:r>
          </a:p>
          <a:p>
            <a:r>
              <a:rPr lang="en-US" dirty="0"/>
              <a:t>              spindle speed  is found to be the best predictor .</a:t>
            </a:r>
          </a:p>
          <a:p>
            <a:r>
              <a:rPr lang="en-US" dirty="0"/>
              <a:t>              linear regression is </a:t>
            </a:r>
            <a:r>
              <a:rPr lang="en-US" dirty="0" err="1"/>
              <a:t>foundto</a:t>
            </a:r>
            <a:r>
              <a:rPr lang="en-US" dirty="0"/>
              <a:t> be the best predictive algorithm.</a:t>
            </a:r>
          </a:p>
          <a:p>
            <a:r>
              <a:rPr lang="en-US" dirty="0"/>
              <a:t>From the plot graph and score.</a:t>
            </a:r>
          </a:p>
          <a:p>
            <a:endParaRPr lang="en-US" dirty="0"/>
          </a:p>
          <a:p>
            <a:r>
              <a:rPr lang="en-US" dirty="0"/>
              <a:t>              No predictive model; maintenance relies on tribal knowledge or OEM </a:t>
            </a:r>
            <a:r>
              <a:rPr lang="en-US" dirty="0" err="1"/>
              <a:t>recommendations.Limited</a:t>
            </a:r>
            <a:r>
              <a:rPr lang="en-US" dirty="0"/>
              <a:t> insight into which machine parameters most influence </a:t>
            </a:r>
            <a:r>
              <a:rPr lang="en-US" dirty="0" err="1"/>
              <a:t>wear.Proposed</a:t>
            </a:r>
            <a:r>
              <a:rPr lang="en-US" dirty="0"/>
              <a:t> </a:t>
            </a:r>
            <a:r>
              <a:rPr lang="en-US" dirty="0" err="1"/>
              <a:t>Solution:Predictive</a:t>
            </a:r>
            <a:r>
              <a:rPr lang="en-US" dirty="0"/>
              <a:t> models (e.g., Linear Regression, Random Forest) estimate remaining tool </a:t>
            </a:r>
            <a:r>
              <a:rPr lang="en-US" dirty="0" err="1"/>
              <a:t>life.Key</a:t>
            </a:r>
            <a:r>
              <a:rPr lang="en-US" dirty="0"/>
              <a:t> influencing features like </a:t>
            </a:r>
            <a:r>
              <a:rPr lang="en-US" dirty="0" err="1"/>
              <a:t>spindlespeed</a:t>
            </a:r>
            <a:r>
              <a:rPr lang="en-US" dirty="0"/>
              <a:t>, </a:t>
            </a:r>
            <a:r>
              <a:rPr lang="en-US" dirty="0" err="1"/>
              <a:t>cuttingspeed</a:t>
            </a:r>
            <a:r>
              <a:rPr lang="en-US" dirty="0"/>
              <a:t>, and </a:t>
            </a:r>
            <a:r>
              <a:rPr lang="en-US" dirty="0" err="1"/>
              <a:t>vibrationlevel</a:t>
            </a:r>
            <a:r>
              <a:rPr lang="en-US" dirty="0"/>
              <a:t> identified using model interpretability tools.</a:t>
            </a:r>
          </a:p>
          <a:p>
            <a:r>
              <a:rPr lang="en-US" dirty="0"/>
              <a:t>Continuous model refinement using new operational data ensures accuracy and adaptability.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💰</a:t>
            </a:r>
            <a:r>
              <a:rPr lang="en-US" sz="2000" b="1" dirty="0"/>
              <a:t> Cost-Benefit </a:t>
            </a:r>
            <a:r>
              <a:rPr lang="en-US" sz="2000" b="1" dirty="0" err="1"/>
              <a:t>AnalysisCurrent</a:t>
            </a:r>
            <a:r>
              <a:rPr lang="en-US" sz="2000" b="1" dirty="0"/>
              <a:t> Workflow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        High maintenance costs due to unexpected </a:t>
            </a:r>
            <a:r>
              <a:rPr lang="en-US" dirty="0" err="1"/>
              <a:t>failures.Machine</a:t>
            </a:r>
            <a:r>
              <a:rPr lang="en-US" dirty="0"/>
              <a:t> downtime and poor quality output increase production </a:t>
            </a:r>
            <a:r>
              <a:rPr lang="en-US" dirty="0" err="1"/>
              <a:t>costs.Underutilized</a:t>
            </a:r>
            <a:r>
              <a:rPr lang="en-US" dirty="0"/>
              <a:t> tools due to conservative change-out schedules.</a:t>
            </a:r>
          </a:p>
        </p:txBody>
      </p:sp>
    </p:spTree>
    <p:extLst>
      <p:ext uri="{BB962C8B-B14F-4D97-AF65-F5344CB8AC3E}">
        <p14:creationId xmlns:p14="http://schemas.microsoft.com/office/powerpoint/2010/main" val="395143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B0F0-FE8E-7A92-D2C9-58C8EA80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17372-75A7-C444-4D9C-083BB3C6C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Proposed </a:t>
            </a:r>
            <a:r>
              <a:rPr lang="en-US" b="1" dirty="0" err="1"/>
              <a:t>Solution</a:t>
            </a:r>
            <a:r>
              <a:rPr lang="en-US" dirty="0" err="1"/>
              <a:t>:Reduced</a:t>
            </a:r>
            <a:r>
              <a:rPr lang="en-US" dirty="0"/>
              <a:t> unplanned downtime through predictive </a:t>
            </a:r>
            <a:r>
              <a:rPr lang="en-US" dirty="0" err="1"/>
              <a:t>alerts.Extended</a:t>
            </a:r>
            <a:r>
              <a:rPr lang="en-US" dirty="0"/>
              <a:t> tool life by avoiding premature </a:t>
            </a:r>
            <a:r>
              <a:rPr lang="en-US" dirty="0" err="1"/>
              <a:t>replacements.Lower</a:t>
            </a:r>
            <a:r>
              <a:rPr lang="en-US" dirty="0"/>
              <a:t> quality rejects and increased production </a:t>
            </a:r>
            <a:r>
              <a:rPr lang="en-US" dirty="0" err="1"/>
              <a:t>efficiency.Estimated</a:t>
            </a:r>
            <a:r>
              <a:rPr lang="en-US" dirty="0"/>
              <a:t> cost </a:t>
            </a:r>
            <a:r>
              <a:rPr lang="en-US" dirty="0" err="1"/>
              <a:t>savings:Tool</a:t>
            </a:r>
            <a:r>
              <a:rPr lang="en-US" dirty="0"/>
              <a:t> usage efficiency ↑ 15–25%</a:t>
            </a:r>
          </a:p>
          <a:p>
            <a:pPr marL="114300" indent="0">
              <a:buNone/>
            </a:pPr>
            <a:r>
              <a:rPr lang="en-US" dirty="0"/>
              <a:t>      Downtime reduction ↓ 30–50%</a:t>
            </a:r>
          </a:p>
          <a:p>
            <a:pPr marL="114300" indent="0">
              <a:buNone/>
            </a:pPr>
            <a:r>
              <a:rPr lang="en-US" dirty="0"/>
              <a:t>      Maintenance labor costs ↓ 20%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DDF67-6734-F678-375A-6595F25B0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84404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647</Words>
  <Application>Microsoft Office PowerPoint</Application>
  <PresentationFormat>On-screen Show (16:9)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 Neue</vt:lpstr>
      <vt:lpstr>Calibri</vt:lpstr>
      <vt:lpstr>Miriam Libre</vt:lpstr>
      <vt:lpstr>Onest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MODELS AND RELEVANCE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Aakash Thirani</dc:creator>
  <cp:lastModifiedBy>Vishal Thiyagarajan</cp:lastModifiedBy>
  <cp:revision>3</cp:revision>
  <dcterms:modified xsi:type="dcterms:W3CDTF">2025-05-17T09:53:37Z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7ec43ca2-a5af-4e45-a929-9f493f8bf17b</vt:lpwstr>
  </property>
  <property fmtid="{D5CDD505-2E9C-101B-9397-08002B2CF9AE}" pid="3" name="HCLClassD6">
    <vt:lpwstr>False</vt:lpwstr>
  </property>
  <property fmtid="{D5CDD505-2E9C-101B-9397-08002B2CF9AE}" pid="4" name="HCLClassification">
    <vt:lpwstr>HCL_Cla5s_C0nf1dent1al</vt:lpwstr>
  </property>
  <property fmtid="{D5CDD505-2E9C-101B-9397-08002B2CF9AE}" pid="5" name="ContentTypeId">
    <vt:lpwstr>0x010100B0232A7A95DC3B47801E3AB5EDC9230A</vt:lpwstr>
  </property>
</Properties>
</file>